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tags/tag48.xml" ContentType="application/vnd.openxmlformats-officedocument.presentationml.tags+xml"/>
  <Override PartName="/ppt/notesSlides/notesSlide50.xml" ContentType="application/vnd.openxmlformats-officedocument.presentationml.notesSlide+xml"/>
  <Override PartName="/ppt/tags/tag49.xml" ContentType="application/vnd.openxmlformats-officedocument.presentationml.tags+xml"/>
  <Override PartName="/ppt/notesSlides/notesSlide51.xml" ContentType="application/vnd.openxmlformats-officedocument.presentationml.notesSlide+xml"/>
  <Override PartName="/ppt/tags/tag50.xml" ContentType="application/vnd.openxmlformats-officedocument.presentationml.tags+xml"/>
  <Override PartName="/ppt/notesSlides/notesSlide52.xml" ContentType="application/vnd.openxmlformats-officedocument.presentationml.notesSlide+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tags/tag55.xml" ContentType="application/vnd.openxmlformats-officedocument.presentationml.tags+xml"/>
  <Override PartName="/ppt/notesSlides/notesSlide57.xml" ContentType="application/vnd.openxmlformats-officedocument.presentationml.notesSlide+xml"/>
  <Override PartName="/ppt/tags/tag56.xml" ContentType="application/vnd.openxmlformats-officedocument.presentationml.tags+xml"/>
  <Override PartName="/ppt/notesSlides/notesSlide58.xml" ContentType="application/vnd.openxmlformats-officedocument.presentationml.notesSlide+xml"/>
  <Override PartName="/ppt/tags/tag5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9.xml" ContentType="application/vnd.openxmlformats-officedocument.presentationml.tags+xml"/>
  <Override PartName="/ppt/notesSlides/notesSlide63.xml" ContentType="application/vnd.openxmlformats-officedocument.presentationml.notesSlide+xml"/>
  <Override PartName="/ppt/tags/tag60.xml" ContentType="application/vnd.openxmlformats-officedocument.presentationml.tags+xml"/>
  <Override PartName="/ppt/notesSlides/notesSlide64.xml" ContentType="application/vnd.openxmlformats-officedocument.presentationml.notesSlide+xml"/>
  <Override PartName="/ppt/tags/tag61.xml" ContentType="application/vnd.openxmlformats-officedocument.presentationml.tags+xml"/>
  <Override PartName="/ppt/notesSlides/notesSlide65.xml" ContentType="application/vnd.openxmlformats-officedocument.presentationml.notesSlide+xml"/>
  <Override PartName="/ppt/tags/tag62.xml" ContentType="application/vnd.openxmlformats-officedocument.presentationml.tags+xml"/>
  <Override PartName="/ppt/notesSlides/notesSlide66.xml" ContentType="application/vnd.openxmlformats-officedocument.presentationml.notesSlide+xml"/>
  <Override PartName="/ppt/tags/tag63.xml" ContentType="application/vnd.openxmlformats-officedocument.presentationml.tags+xml"/>
  <Override PartName="/ppt/notesSlides/notesSlide67.xml" ContentType="application/vnd.openxmlformats-officedocument.presentationml.notesSlide+xml"/>
  <Override PartName="/ppt/tags/tag64.xml" ContentType="application/vnd.openxmlformats-officedocument.presentationml.tags+xml"/>
  <Override PartName="/ppt/notesSlides/notesSlide68.xml" ContentType="application/vnd.openxmlformats-officedocument.presentationml.notesSlide+xml"/>
  <Override PartName="/ppt/tags/tag65.xml" ContentType="application/vnd.openxmlformats-officedocument.presentationml.tags+xml"/>
  <Override PartName="/ppt/notesSlides/notesSlide69.xml" ContentType="application/vnd.openxmlformats-officedocument.presentationml.notesSlide+xml"/>
  <Override PartName="/ppt/tags/tag66.xml" ContentType="application/vnd.openxmlformats-officedocument.presentationml.tags+xml"/>
  <Override PartName="/ppt/notesSlides/notesSlide70.xml" ContentType="application/vnd.openxmlformats-officedocument.presentationml.notesSlide+xml"/>
  <Override PartName="/ppt/tags/tag67.xml" ContentType="application/vnd.openxmlformats-officedocument.presentationml.tags+xml"/>
  <Override PartName="/ppt/notesSlides/notesSlide71.xml" ContentType="application/vnd.openxmlformats-officedocument.presentationml.notesSlide+xml"/>
  <Override PartName="/ppt/tags/tag68.xml" ContentType="application/vnd.openxmlformats-officedocument.presentationml.tags+xml"/>
  <Override PartName="/ppt/notesSlides/notesSlide72.xml" ContentType="application/vnd.openxmlformats-officedocument.presentationml.notesSlide+xml"/>
  <Override PartName="/ppt/tags/tag69.xml" ContentType="application/vnd.openxmlformats-officedocument.presentationml.tags+xml"/>
  <Override PartName="/ppt/notesSlides/notesSlide73.xml" ContentType="application/vnd.openxmlformats-officedocument.presentationml.notesSlide+xml"/>
  <Override PartName="/ppt/tags/tag70.xml" ContentType="application/vnd.openxmlformats-officedocument.presentationml.tags+xml"/>
  <Override PartName="/ppt/notesSlides/notesSlide74.xml" ContentType="application/vnd.openxmlformats-officedocument.presentationml.notesSlide+xml"/>
  <Override PartName="/ppt/tags/tag71.xml" ContentType="application/vnd.openxmlformats-officedocument.presentationml.tags+xml"/>
  <Override PartName="/ppt/notesSlides/notesSlide75.xml" ContentType="application/vnd.openxmlformats-officedocument.presentationml.notesSlide+xml"/>
  <Override PartName="/ppt/tags/tag72.xml" ContentType="application/vnd.openxmlformats-officedocument.presentationml.tags+xml"/>
  <Override PartName="/ppt/notesSlides/notesSlide76.xml" ContentType="application/vnd.openxmlformats-officedocument.presentationml.notesSlide+xml"/>
  <Override PartName="/ppt/tags/tag73.xml" ContentType="application/vnd.openxmlformats-officedocument.presentationml.tags+xml"/>
  <Override PartName="/ppt/notesSlides/notesSlide77.xml" ContentType="application/vnd.openxmlformats-officedocument.presentationml.notesSlide+xml"/>
  <Override PartName="/ppt/tags/tag74.xml" ContentType="application/vnd.openxmlformats-officedocument.presentationml.tags+xml"/>
  <Override PartName="/ppt/notesSlides/notesSlide78.xml" ContentType="application/vnd.openxmlformats-officedocument.presentationml.notesSlide+xml"/>
  <Override PartName="/ppt/tags/tag75.xml" ContentType="application/vnd.openxmlformats-officedocument.presentationml.tags+xml"/>
  <Override PartName="/ppt/notesSlides/notesSlide79.xml" ContentType="application/vnd.openxmlformats-officedocument.presentationml.notesSlide+xml"/>
  <Override PartName="/ppt/tags/tag76.xml" ContentType="application/vnd.openxmlformats-officedocument.presentationml.tags+xml"/>
  <Override PartName="/ppt/notesSlides/notesSlide80.xml" ContentType="application/vnd.openxmlformats-officedocument.presentationml.notesSlide+xml"/>
  <Override PartName="/ppt/tags/tag77.xml" ContentType="application/vnd.openxmlformats-officedocument.presentationml.tags+xml"/>
  <Override PartName="/ppt/notesSlides/notesSlide81.xml" ContentType="application/vnd.openxmlformats-officedocument.presentationml.notesSlide+xml"/>
  <Override PartName="/ppt/tags/tag78.xml" ContentType="application/vnd.openxmlformats-officedocument.presentationml.tags+xml"/>
  <Override PartName="/ppt/notesSlides/notesSlide82.xml" ContentType="application/vnd.openxmlformats-officedocument.presentationml.notesSlide+xml"/>
  <Override PartName="/ppt/tags/tag79.xml" ContentType="application/vnd.openxmlformats-officedocument.presentationml.tags+xml"/>
  <Override PartName="/ppt/notesSlides/notesSlide83.xml" ContentType="application/vnd.openxmlformats-officedocument.presentationml.notesSlide+xml"/>
  <Override PartName="/ppt/tags/tag80.xml" ContentType="application/vnd.openxmlformats-officedocument.presentationml.tags+xml"/>
  <Override PartName="/ppt/notesSlides/notesSlide84.xml" ContentType="application/vnd.openxmlformats-officedocument.presentationml.notesSlide+xml"/>
  <Override PartName="/ppt/tags/tag81.xml" ContentType="application/vnd.openxmlformats-officedocument.presentationml.tags+xml"/>
  <Override PartName="/ppt/notesSlides/notesSlide85.xml" ContentType="application/vnd.openxmlformats-officedocument.presentationml.notesSlide+xml"/>
  <Override PartName="/ppt/tags/tag82.xml" ContentType="application/vnd.openxmlformats-officedocument.presentationml.tags+xml"/>
  <Override PartName="/ppt/notesSlides/notesSlide86.xml" ContentType="application/vnd.openxmlformats-officedocument.presentationml.notesSlide+xml"/>
  <Override PartName="/ppt/tags/tag83.xml" ContentType="application/vnd.openxmlformats-officedocument.presentationml.tags+xml"/>
  <Override PartName="/ppt/notesSlides/notesSlide87.xml" ContentType="application/vnd.openxmlformats-officedocument.presentationml.notesSlide+xml"/>
  <Override PartName="/ppt/tags/tag84.xml" ContentType="application/vnd.openxmlformats-officedocument.presentationml.tags+xml"/>
  <Override PartName="/ppt/notesSlides/notesSlide88.xml" ContentType="application/vnd.openxmlformats-officedocument.presentationml.notesSlide+xml"/>
  <Override PartName="/ppt/tags/tag85.xml" ContentType="application/vnd.openxmlformats-officedocument.presentationml.tags+xml"/>
  <Override PartName="/ppt/notesSlides/notesSlide89.xml" ContentType="application/vnd.openxmlformats-officedocument.presentationml.notesSlide+xml"/>
  <Override PartName="/ppt/tags/tag86.xml" ContentType="application/vnd.openxmlformats-officedocument.presentationml.tags+xml"/>
  <Override PartName="/ppt/notesSlides/notesSlide90.xml" ContentType="application/vnd.openxmlformats-officedocument.presentationml.notesSlide+xml"/>
  <Override PartName="/ppt/tags/tag87.xml" ContentType="application/vnd.openxmlformats-officedocument.presentationml.tags+xml"/>
  <Override PartName="/ppt/notesSlides/notesSlide91.xml" ContentType="application/vnd.openxmlformats-officedocument.presentationml.notesSlide+xml"/>
  <Override PartName="/ppt/tags/tag88.xml" ContentType="application/vnd.openxmlformats-officedocument.presentationml.tags+xml"/>
  <Override PartName="/ppt/notesSlides/notesSlide92.xml" ContentType="application/vnd.openxmlformats-officedocument.presentationml.notesSlide+xml"/>
  <Override PartName="/ppt/tags/tag89.xml" ContentType="application/vnd.openxmlformats-officedocument.presentationml.tags+xml"/>
  <Override PartName="/ppt/notesSlides/notesSlide93.xml" ContentType="application/vnd.openxmlformats-officedocument.presentationml.notesSlide+xml"/>
  <Override PartName="/ppt/tags/tag90.xml" ContentType="application/vnd.openxmlformats-officedocument.presentationml.tags+xml"/>
  <Override PartName="/ppt/notesSlides/notesSlide94.xml" ContentType="application/vnd.openxmlformats-officedocument.presentationml.notesSlide+xml"/>
  <Override PartName="/ppt/tags/tag91.xml" ContentType="application/vnd.openxmlformats-officedocument.presentationml.tags+xml"/>
  <Override PartName="/ppt/notesSlides/notesSlide95.xml" ContentType="application/vnd.openxmlformats-officedocument.presentationml.notesSlide+xml"/>
  <Override PartName="/ppt/tags/tag92.xml" ContentType="application/vnd.openxmlformats-officedocument.presentationml.tags+xml"/>
  <Override PartName="/ppt/notesSlides/notesSlide96.xml" ContentType="application/vnd.openxmlformats-officedocument.presentationml.notesSlide+xml"/>
  <Override PartName="/ppt/tags/tag93.xml" ContentType="application/vnd.openxmlformats-officedocument.presentationml.tags+xml"/>
  <Override PartName="/ppt/notesSlides/notesSlide97.xml" ContentType="application/vnd.openxmlformats-officedocument.presentationml.notesSlide+xml"/>
  <Override PartName="/ppt/tags/tag94.xml" ContentType="application/vnd.openxmlformats-officedocument.presentationml.tags+xml"/>
  <Override PartName="/ppt/notesSlides/notesSlide98.xml" ContentType="application/vnd.openxmlformats-officedocument.presentationml.notesSlide+xml"/>
  <Override PartName="/ppt/tags/tag95.xml" ContentType="application/vnd.openxmlformats-officedocument.presentationml.tags+xml"/>
  <Override PartName="/ppt/notesSlides/notesSlide99.xml" ContentType="application/vnd.openxmlformats-officedocument.presentationml.notesSlide+xml"/>
  <Override PartName="/ppt/tags/tag96.xml" ContentType="application/vnd.openxmlformats-officedocument.presentationml.tags+xml"/>
  <Override PartName="/ppt/notesSlides/notesSlide100.xml" ContentType="application/vnd.openxmlformats-officedocument.presentationml.notesSlide+xml"/>
  <Override PartName="/ppt/tags/tag97.xml" ContentType="application/vnd.openxmlformats-officedocument.presentationml.tags+xml"/>
  <Override PartName="/ppt/notesSlides/notesSlide101.xml" ContentType="application/vnd.openxmlformats-officedocument.presentationml.notesSlide+xml"/>
  <Override PartName="/ppt/tags/tag98.xml" ContentType="application/vnd.openxmlformats-officedocument.presentationml.tags+xml"/>
  <Override PartName="/ppt/notesSlides/notesSlide102.xml" ContentType="application/vnd.openxmlformats-officedocument.presentationml.notesSlide+xml"/>
  <Override PartName="/ppt/tags/tag99.xml" ContentType="application/vnd.openxmlformats-officedocument.presentationml.tags+xml"/>
  <Override PartName="/ppt/notesSlides/notesSlide103.xml" ContentType="application/vnd.openxmlformats-officedocument.presentationml.notesSlide+xml"/>
  <Override PartName="/ppt/tags/tag100.xml" ContentType="application/vnd.openxmlformats-officedocument.presentationml.tags+xml"/>
  <Override PartName="/ppt/notesSlides/notesSlide104.xml" ContentType="application/vnd.openxmlformats-officedocument.presentationml.notesSlide+xml"/>
  <Override PartName="/ppt/tags/tag101.xml" ContentType="application/vnd.openxmlformats-officedocument.presentationml.tags+xml"/>
  <Override PartName="/ppt/notesSlides/notesSlide105.xml" ContentType="application/vnd.openxmlformats-officedocument.presentationml.notesSlide+xml"/>
  <Override PartName="/ppt/tags/tag102.xml" ContentType="application/vnd.openxmlformats-officedocument.presentationml.tags+xml"/>
  <Override PartName="/ppt/notesSlides/notesSlide106.xml" ContentType="application/vnd.openxmlformats-officedocument.presentationml.notesSlide+xml"/>
  <Override PartName="/ppt/tags/tag103.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104.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105.xml" ContentType="application/vnd.openxmlformats-officedocument.presentationml.tags+xml"/>
  <Override PartName="/ppt/notesSlides/notesSlide111.xml" ContentType="application/vnd.openxmlformats-officedocument.presentationml.notesSlide+xml"/>
  <Override PartName="/ppt/tags/tag106.xml" ContentType="application/vnd.openxmlformats-officedocument.presentationml.tags+xml"/>
  <Override PartName="/ppt/notesSlides/notesSlide112.xml" ContentType="application/vnd.openxmlformats-officedocument.presentationml.notesSlide+xml"/>
  <Override PartName="/ppt/tags/tag107.xml" ContentType="application/vnd.openxmlformats-officedocument.presentationml.tags+xml"/>
  <Override PartName="/ppt/notesSlides/notesSlide113.xml" ContentType="application/vnd.openxmlformats-officedocument.presentationml.notesSlide+xml"/>
  <Override PartName="/ppt/tags/tag108.xml" ContentType="application/vnd.openxmlformats-officedocument.presentationml.tags+xml"/>
  <Override PartName="/ppt/notesSlides/notesSlide114.xml" ContentType="application/vnd.openxmlformats-officedocument.presentationml.notesSlide+xml"/>
  <Override PartName="/ppt/tags/tag109.xml" ContentType="application/vnd.openxmlformats-officedocument.presentationml.tags+xml"/>
  <Override PartName="/ppt/notesSlides/notesSlide115.xml" ContentType="application/vnd.openxmlformats-officedocument.presentationml.notesSlide+xml"/>
  <Override PartName="/ppt/tags/tag110.xml" ContentType="application/vnd.openxmlformats-officedocument.presentationml.tags+xml"/>
  <Override PartName="/ppt/notesSlides/notesSlide116.xml" ContentType="application/vnd.openxmlformats-officedocument.presentationml.notesSlide+xml"/>
  <Override PartName="/ppt/tags/tag111.xml" ContentType="application/vnd.openxmlformats-officedocument.presentationml.tags+xml"/>
  <Override PartName="/ppt/notesSlides/notesSlide117.xml" ContentType="application/vnd.openxmlformats-officedocument.presentationml.notesSlide+xml"/>
  <Override PartName="/ppt/tags/tag112.xml" ContentType="application/vnd.openxmlformats-officedocument.presentationml.tags+xml"/>
  <Override PartName="/ppt/notesSlides/notesSlide118.xml" ContentType="application/vnd.openxmlformats-officedocument.presentationml.notesSlide+xml"/>
  <Override PartName="/ppt/tags/tag113.xml" ContentType="application/vnd.openxmlformats-officedocument.presentationml.tags+xml"/>
  <Override PartName="/ppt/notesSlides/notesSlide119.xml" ContentType="application/vnd.openxmlformats-officedocument.presentationml.notesSlide+xml"/>
  <Override PartName="/ppt/tags/tag114.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117.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118.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119.xml" ContentType="application/vnd.openxmlformats-officedocument.presentationml.tags+xml"/>
  <Override PartName="/ppt/notesSlides/notesSlide132.xml" ContentType="application/vnd.openxmlformats-officedocument.presentationml.notesSlide+xml"/>
  <Override PartName="/ppt/tags/tag120.xml" ContentType="application/vnd.openxmlformats-officedocument.presentationml.tag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121.xml" ContentType="application/vnd.openxmlformats-officedocument.presentationml.tag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tags/tag122.xml" ContentType="application/vnd.openxmlformats-officedocument.presentationml.tags+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ags/tag123.xml" ContentType="application/vnd.openxmlformats-officedocument.presentationml.tags+xml"/>
  <Override PartName="/ppt/notesSlides/notesSlide151.xml" ContentType="application/vnd.openxmlformats-officedocument.presentationml.notesSlide+xml"/>
  <Override PartName="/ppt/tags/tag124.xml" ContentType="application/vnd.openxmlformats-officedocument.presentationml.tags+xml"/>
  <Override PartName="/ppt/notesSlides/notesSlide152.xml" ContentType="application/vnd.openxmlformats-officedocument.presentationml.notesSlide+xml"/>
  <Override PartName="/ppt/tags/tag125.xml" ContentType="application/vnd.openxmlformats-officedocument.presentationml.tags+xml"/>
  <Override PartName="/ppt/notesSlides/notesSlide153.xml" ContentType="application/vnd.openxmlformats-officedocument.presentationml.notesSlide+xml"/>
  <Override PartName="/ppt/tags/tag126.xml" ContentType="application/vnd.openxmlformats-officedocument.presentationml.tags+xml"/>
  <Override PartName="/ppt/notesSlides/notesSlide154.xml" ContentType="application/vnd.openxmlformats-officedocument.presentationml.notesSlide+xml"/>
  <Override PartName="/ppt/tags/tag127.xml" ContentType="application/vnd.openxmlformats-officedocument.presentationml.tags+xml"/>
  <Override PartName="/ppt/notesSlides/notesSlide155.xml" ContentType="application/vnd.openxmlformats-officedocument.presentationml.notesSlide+xml"/>
  <Override PartName="/ppt/tags/tag128.xml" ContentType="application/vnd.openxmlformats-officedocument.presentationml.tags+xml"/>
  <Override PartName="/ppt/notesSlides/notesSlide156.xml" ContentType="application/vnd.openxmlformats-officedocument.presentationml.notesSlide+xml"/>
  <Override PartName="/ppt/tags/tag129.xml" ContentType="application/vnd.openxmlformats-officedocument.presentationml.tags+xml"/>
  <Override PartName="/ppt/notesSlides/notesSlide157.xml" ContentType="application/vnd.openxmlformats-officedocument.presentationml.notesSlide+xml"/>
  <Override PartName="/ppt/tags/tag130.xml" ContentType="application/vnd.openxmlformats-officedocument.presentationml.tags+xml"/>
  <Override PartName="/ppt/notesSlides/notesSlide158.xml" ContentType="application/vnd.openxmlformats-officedocument.presentationml.notesSlide+xml"/>
  <Override PartName="/ppt/tags/tag131.xml" ContentType="application/vnd.openxmlformats-officedocument.presentationml.tags+xml"/>
  <Override PartName="/ppt/notesSlides/notesSlide159.xml" ContentType="application/vnd.openxmlformats-officedocument.presentationml.notesSlide+xml"/>
  <Override PartName="/ppt/tags/tag132.xml" ContentType="application/vnd.openxmlformats-officedocument.presentationml.tags+xml"/>
  <Override PartName="/ppt/notesSlides/notesSlide160.xml" ContentType="application/vnd.openxmlformats-officedocument.presentationml.notesSlide+xml"/>
  <Override PartName="/ppt/tags/tag133.xml" ContentType="application/vnd.openxmlformats-officedocument.presentationml.tags+xml"/>
  <Override PartName="/ppt/notesSlides/notesSlide161.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62.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63.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6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6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66.xml" ContentType="application/vnd.openxmlformats-officedocument.presentationml.notesSlide+xml"/>
  <Override PartName="/ppt/tags/tag153.xml" ContentType="application/vnd.openxmlformats-officedocument.presentationml.tags+xml"/>
  <Override PartName="/ppt/notesSlides/notesSlide167.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68.xml" ContentType="application/vnd.openxmlformats-officedocument.presentationml.notesSlide+xml"/>
  <Override PartName="/ppt/tags/tag163.xml" ContentType="application/vnd.openxmlformats-officedocument.presentationml.tags+xml"/>
  <Override PartName="/ppt/notesSlides/notesSlide169.xml" ContentType="application/vnd.openxmlformats-officedocument.presentationml.notesSlide+xml"/>
  <Override PartName="/ppt/tags/tag164.xml" ContentType="application/vnd.openxmlformats-officedocument.presentationml.tags+xml"/>
  <Override PartName="/ppt/notesSlides/notesSlide170.xml" ContentType="application/vnd.openxmlformats-officedocument.presentationml.notesSlide+xml"/>
  <Override PartName="/ppt/tags/tag165.xml" ContentType="application/vnd.openxmlformats-officedocument.presentationml.tags+xml"/>
  <Override PartName="/ppt/notesSlides/notesSlide171.xml" ContentType="application/vnd.openxmlformats-officedocument.presentationml.notesSlide+xml"/>
  <Override PartName="/ppt/tags/tag166.xml" ContentType="application/vnd.openxmlformats-officedocument.presentationml.tags+xml"/>
  <Override PartName="/ppt/notesSlides/notesSlide172.xml" ContentType="application/vnd.openxmlformats-officedocument.presentationml.notesSlide+xml"/>
  <Override PartName="/ppt/tags/tag167.xml" ContentType="application/vnd.openxmlformats-officedocument.presentationml.tags+xml"/>
  <Override PartName="/ppt/notesSlides/notesSlide173.xml" ContentType="application/vnd.openxmlformats-officedocument.presentationml.notesSlide+xml"/>
  <Override PartName="/ppt/tags/tag168.xml" ContentType="application/vnd.openxmlformats-officedocument.presentationml.tags+xml"/>
  <Override PartName="/ppt/notesSlides/notesSlide174.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175.xml" ContentType="application/vnd.openxmlformats-officedocument.presentationml.notesSlide+xml"/>
  <Override PartName="/ppt/tags/tag171.xml" ContentType="application/vnd.openxmlformats-officedocument.presentationml.tags+xml"/>
  <Override PartName="/ppt/notesSlides/notesSlide176.xml" ContentType="application/vnd.openxmlformats-officedocument.presentationml.notesSlide+xml"/>
  <Override PartName="/ppt/tags/tag172.xml" ContentType="application/vnd.openxmlformats-officedocument.presentationml.tags+xml"/>
  <Override PartName="/ppt/notesSlides/notesSlide177.xml" ContentType="application/vnd.openxmlformats-officedocument.presentationml.notesSlide+xml"/>
  <Override PartName="/ppt/tags/tag173.xml" ContentType="application/vnd.openxmlformats-officedocument.presentationml.tags+xml"/>
  <Override PartName="/ppt/notesSlides/notesSlide178.xml" ContentType="application/vnd.openxmlformats-officedocument.presentationml.notesSlide+xml"/>
  <Override PartName="/ppt/tags/tag174.xml" ContentType="application/vnd.openxmlformats-officedocument.presentationml.tags+xml"/>
  <Override PartName="/ppt/notesSlides/notesSlide179.xml" ContentType="application/vnd.openxmlformats-officedocument.presentationml.notesSlide+xml"/>
  <Override PartName="/ppt/tags/tag175.xml" ContentType="application/vnd.openxmlformats-officedocument.presentationml.tags+xml"/>
  <Override PartName="/ppt/notesSlides/notesSlide180.xml" ContentType="application/vnd.openxmlformats-officedocument.presentationml.notesSlide+xml"/>
  <Override PartName="/ppt/tags/tag176.xml" ContentType="application/vnd.openxmlformats-officedocument.presentationml.tags+xml"/>
  <Override PartName="/ppt/notesSlides/notesSlide181.xml" ContentType="application/vnd.openxmlformats-officedocument.presentationml.notesSlide+xml"/>
  <Override PartName="/ppt/tags/tag177.xml" ContentType="application/vnd.openxmlformats-officedocument.presentationml.tags+xml"/>
  <Override PartName="/ppt/notesSlides/notesSlide182.xml" ContentType="application/vnd.openxmlformats-officedocument.presentationml.notesSlide+xml"/>
  <Override PartName="/ppt/tags/tag178.xml" ContentType="application/vnd.openxmlformats-officedocument.presentationml.tags+xml"/>
  <Override PartName="/ppt/notesSlides/notesSlide183.xml" ContentType="application/vnd.openxmlformats-officedocument.presentationml.notesSlide+xml"/>
  <Override PartName="/ppt/tags/tag179.xml" ContentType="application/vnd.openxmlformats-officedocument.presentationml.tags+xml"/>
  <Override PartName="/ppt/notesSlides/notesSlide184.xml" ContentType="application/vnd.openxmlformats-officedocument.presentationml.notesSlide+xml"/>
  <Override PartName="/ppt/tags/tag180.xml" ContentType="application/vnd.openxmlformats-officedocument.presentationml.tags+xml"/>
  <Override PartName="/ppt/notesSlides/notesSlide185.xml" ContentType="application/vnd.openxmlformats-officedocument.presentationml.notesSlide+xml"/>
  <Override PartName="/ppt/tags/tag181.xml" ContentType="application/vnd.openxmlformats-officedocument.presentationml.tags+xml"/>
  <Override PartName="/ppt/notesSlides/notesSlide186.xml" ContentType="application/vnd.openxmlformats-officedocument.presentationml.notesSlide+xml"/>
  <Override PartName="/ppt/tags/tag182.xml" ContentType="application/vnd.openxmlformats-officedocument.presentationml.tags+xml"/>
  <Override PartName="/ppt/notesSlides/notesSlide187.xml" ContentType="application/vnd.openxmlformats-officedocument.presentationml.notesSlide+xml"/>
  <Override PartName="/ppt/tags/tag183.xml" ContentType="application/vnd.openxmlformats-officedocument.presentationml.tags+xml"/>
  <Override PartName="/ppt/notesSlides/notesSlide188.xml" ContentType="application/vnd.openxmlformats-officedocument.presentationml.notesSlide+xml"/>
  <Override PartName="/ppt/tags/tag184.xml" ContentType="application/vnd.openxmlformats-officedocument.presentationml.tags+xml"/>
  <Override PartName="/ppt/notesSlides/notesSlide189.xml" ContentType="application/vnd.openxmlformats-officedocument.presentationml.notesSlide+xml"/>
  <Override PartName="/ppt/tags/tag185.xml" ContentType="application/vnd.openxmlformats-officedocument.presentationml.tags+xml"/>
  <Override PartName="/ppt/notesSlides/notesSlide190.xml" ContentType="application/vnd.openxmlformats-officedocument.presentationml.notesSlide+xml"/>
  <Override PartName="/ppt/tags/tag186.xml" ContentType="application/vnd.openxmlformats-officedocument.presentationml.tags+xml"/>
  <Override PartName="/ppt/notesSlides/notesSlide191.xml" ContentType="application/vnd.openxmlformats-officedocument.presentationml.notesSlide+xml"/>
  <Override PartName="/ppt/tags/tag187.xml" ContentType="application/vnd.openxmlformats-officedocument.presentationml.tags+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tags/tag189.xml" ContentType="application/vnd.openxmlformats-officedocument.presentationml.tags+xml"/>
  <Override PartName="/ppt/notesSlides/notesSlide194.xml" ContentType="application/vnd.openxmlformats-officedocument.presentationml.notesSlide+xml"/>
  <Override PartName="/ppt/tags/tag190.xml" ContentType="application/vnd.openxmlformats-officedocument.presentationml.tags+xml"/>
  <Override PartName="/ppt/notesSlides/notesSlide195.xml" ContentType="application/vnd.openxmlformats-officedocument.presentationml.notesSlide+xml"/>
  <Override PartName="/ppt/tags/tag191.xml" ContentType="application/vnd.openxmlformats-officedocument.presentationml.tags+xml"/>
  <Override PartName="/ppt/notesSlides/notesSlide196.xml" ContentType="application/vnd.openxmlformats-officedocument.presentationml.notesSlide+xml"/>
  <Override PartName="/ppt/tags/tag192.xml" ContentType="application/vnd.openxmlformats-officedocument.presentationml.tags+xml"/>
  <Override PartName="/ppt/notesSlides/notesSlide197.xml" ContentType="application/vnd.openxmlformats-officedocument.presentationml.notesSlide+xml"/>
  <Override PartName="/ppt/tags/tag193.xml" ContentType="application/vnd.openxmlformats-officedocument.presentationml.tags+xml"/>
  <Override PartName="/ppt/notesSlides/notesSlide198.xml" ContentType="application/vnd.openxmlformats-officedocument.presentationml.notesSlide+xml"/>
  <Override PartName="/ppt/tags/tag194.xml" ContentType="application/vnd.openxmlformats-officedocument.presentationml.tags+xml"/>
  <Override PartName="/ppt/notesSlides/notesSlide199.xml" ContentType="application/vnd.openxmlformats-officedocument.presentationml.notesSlide+xml"/>
  <Override PartName="/ppt/tags/tag195.xml" ContentType="application/vnd.openxmlformats-officedocument.presentationml.tags+xml"/>
  <Override PartName="/ppt/notesSlides/notesSlide200.xml" ContentType="application/vnd.openxmlformats-officedocument.presentationml.notesSlide+xml"/>
  <Override PartName="/ppt/tags/tag196.xml" ContentType="application/vnd.openxmlformats-officedocument.presentationml.tags+xml"/>
  <Override PartName="/ppt/notesSlides/notesSlide201.xml" ContentType="application/vnd.openxmlformats-officedocument.presentationml.notesSlide+xml"/>
  <Override PartName="/ppt/tags/tag197.xml" ContentType="application/vnd.openxmlformats-officedocument.presentationml.tags+xml"/>
  <Override PartName="/ppt/notesSlides/notesSlide202.xml" ContentType="application/vnd.openxmlformats-officedocument.presentationml.notesSlide+xml"/>
  <Override PartName="/ppt/tags/tag198.xml" ContentType="application/vnd.openxmlformats-officedocument.presentationml.tags+xml"/>
  <Override PartName="/ppt/notesSlides/notesSlide203.xml" ContentType="application/vnd.openxmlformats-officedocument.presentationml.notesSlide+xml"/>
  <Override PartName="/ppt/tags/tag199.xml" ContentType="application/vnd.openxmlformats-officedocument.presentationml.tags+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tags/tag200.xml" ContentType="application/vnd.openxmlformats-officedocument.presentationml.tags+xml"/>
  <Override PartName="/ppt/notesSlides/notesSlide206.xml" ContentType="application/vnd.openxmlformats-officedocument.presentationml.notesSlide+xml"/>
  <Override PartName="/ppt/tags/tag201.xml" ContentType="application/vnd.openxmlformats-officedocument.presentationml.tags+xml"/>
  <Override PartName="/ppt/notesSlides/notesSlide207.xml" ContentType="application/vnd.openxmlformats-officedocument.presentationml.notesSlide+xml"/>
  <Override PartName="/ppt/tags/tag202.xml" ContentType="application/vnd.openxmlformats-officedocument.presentationml.tags+xml"/>
  <Override PartName="/ppt/notesSlides/notesSlide208.xml" ContentType="application/vnd.openxmlformats-officedocument.presentationml.notesSlide+xml"/>
  <Override PartName="/ppt/tags/tag203.xml" ContentType="application/vnd.openxmlformats-officedocument.presentationml.tags+xml"/>
  <Override PartName="/ppt/notesSlides/notesSlide209.xml" ContentType="application/vnd.openxmlformats-officedocument.presentationml.notesSlide+xml"/>
  <Override PartName="/ppt/tags/tag204.xml" ContentType="application/vnd.openxmlformats-officedocument.presentationml.tags+xml"/>
  <Override PartName="/ppt/notesSlides/notesSlide210.xml" ContentType="application/vnd.openxmlformats-officedocument.presentationml.notesSlide+xml"/>
  <Override PartName="/ppt/tags/tag205.xml" ContentType="application/vnd.openxmlformats-officedocument.presentationml.tags+xml"/>
  <Override PartName="/ppt/notesSlides/notesSlide211.xml" ContentType="application/vnd.openxmlformats-officedocument.presentationml.notesSlide+xml"/>
  <Override PartName="/ppt/tags/tag206.xml" ContentType="application/vnd.openxmlformats-officedocument.presentationml.tags+xml"/>
  <Override PartName="/ppt/notesSlides/notesSlide212.xml" ContentType="application/vnd.openxmlformats-officedocument.presentationml.notesSlide+xml"/>
  <Override PartName="/ppt/tags/tag207.xml" ContentType="application/vnd.openxmlformats-officedocument.presentationml.tags+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tags/tag208.xml" ContentType="application/vnd.openxmlformats-officedocument.presentationml.tags+xml"/>
  <Override PartName="/ppt/notesSlides/notesSlide216.xml" ContentType="application/vnd.openxmlformats-officedocument.presentationml.notesSlide+xml"/>
  <Override PartName="/ppt/tags/tag209.xml" ContentType="application/vnd.openxmlformats-officedocument.presentationml.tags+xml"/>
  <Override PartName="/ppt/notesSlides/notesSlide217.xml" ContentType="application/vnd.openxmlformats-officedocument.presentationml.notesSlide+xml"/>
  <Override PartName="/ppt/tags/tag210.xml" ContentType="application/vnd.openxmlformats-officedocument.presentationml.tags+xml"/>
  <Override PartName="/ppt/notesSlides/notesSlide218.xml" ContentType="application/vnd.openxmlformats-officedocument.presentationml.notesSlide+xml"/>
  <Override PartName="/ppt/tags/tag211.xml" ContentType="application/vnd.openxmlformats-officedocument.presentationml.tags+xml"/>
  <Override PartName="/ppt/notesSlides/notesSlide219.xml" ContentType="application/vnd.openxmlformats-officedocument.presentationml.notesSlide+xml"/>
  <Override PartName="/ppt/tags/tag212.xml" ContentType="application/vnd.openxmlformats-officedocument.presentationml.tags+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213.xml" ContentType="application/vnd.openxmlformats-officedocument.presentationml.tags+xml"/>
  <Override PartName="/ppt/notesSlides/notesSlide222.xml" ContentType="application/vnd.openxmlformats-officedocument.presentationml.notesSlide+xml"/>
  <Override PartName="/ppt/tags/tag214.xml" ContentType="application/vnd.openxmlformats-officedocument.presentationml.tags+xml"/>
  <Override PartName="/ppt/notesSlides/notesSlide223.xml" ContentType="application/vnd.openxmlformats-officedocument.presentationml.notesSlide+xml"/>
  <Override PartName="/ppt/tags/tag215.xml" ContentType="application/vnd.openxmlformats-officedocument.presentationml.tags+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tags/tag216.xml" ContentType="application/vnd.openxmlformats-officedocument.presentationml.tags+xml"/>
  <Override PartName="/ppt/notesSlides/notesSlide226.xml" ContentType="application/vnd.openxmlformats-officedocument.presentationml.notesSlide+xml"/>
  <Override PartName="/ppt/tags/tag217.xml" ContentType="application/vnd.openxmlformats-officedocument.presentationml.tags+xml"/>
  <Override PartName="/ppt/notesSlides/notesSlide227.xml" ContentType="application/vnd.openxmlformats-officedocument.presentationml.notesSlide+xml"/>
  <Override PartName="/ppt/tags/tag218.xml" ContentType="application/vnd.openxmlformats-officedocument.presentationml.tags+xml"/>
  <Override PartName="/ppt/notesSlides/notesSlide228.xml" ContentType="application/vnd.openxmlformats-officedocument.presentationml.notesSlide+xml"/>
  <Override PartName="/ppt/tags/tag219.xml" ContentType="application/vnd.openxmlformats-officedocument.presentationml.tags+xml"/>
  <Override PartName="/ppt/notesSlides/notesSlide229.xml" ContentType="application/vnd.openxmlformats-officedocument.presentationml.notesSlide+xml"/>
  <Override PartName="/ppt/tags/tag220.xml" ContentType="application/vnd.openxmlformats-officedocument.presentationml.tags+xml"/>
  <Override PartName="/ppt/notesSlides/notesSlide230.xml" ContentType="application/vnd.openxmlformats-officedocument.presentationml.notesSlide+xml"/>
  <Override PartName="/ppt/tags/tag221.xml" ContentType="application/vnd.openxmlformats-officedocument.presentationml.tags+xml"/>
  <Override PartName="/ppt/notesSlides/notesSlide231.xml" ContentType="application/vnd.openxmlformats-officedocument.presentationml.notesSlide+xml"/>
  <Override PartName="/ppt/tags/tag222.xml" ContentType="application/vnd.openxmlformats-officedocument.presentationml.tags+xml"/>
  <Override PartName="/ppt/notesSlides/notesSlide232.xml" ContentType="application/vnd.openxmlformats-officedocument.presentationml.notesSlide+xml"/>
  <Override PartName="/ppt/tags/tag223.xml" ContentType="application/vnd.openxmlformats-officedocument.presentationml.tags+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tags/tag224.xml" ContentType="application/vnd.openxmlformats-officedocument.presentationml.tags+xml"/>
  <Override PartName="/ppt/notesSlides/notesSlide236.xml" ContentType="application/vnd.openxmlformats-officedocument.presentationml.notesSlide+xml"/>
  <Override PartName="/ppt/tags/tag225.xml" ContentType="application/vnd.openxmlformats-officedocument.presentationml.tags+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tags/tag226.xml" ContentType="application/vnd.openxmlformats-officedocument.presentationml.tags+xml"/>
  <Override PartName="/ppt/notesSlides/notesSlide239.xml" ContentType="application/vnd.openxmlformats-officedocument.presentationml.notesSlide+xml"/>
  <Override PartName="/ppt/tags/tag227.xml" ContentType="application/vnd.openxmlformats-officedocument.presentationml.tags+xml"/>
  <Override PartName="/ppt/notesSlides/notesSlide240.xml" ContentType="application/vnd.openxmlformats-officedocument.presentationml.notesSlide+xml"/>
  <Override PartName="/ppt/tags/tag228.xml" ContentType="application/vnd.openxmlformats-officedocument.presentationml.tags+xml"/>
  <Override PartName="/ppt/notesSlides/notesSlide241.xml" ContentType="application/vnd.openxmlformats-officedocument.presentationml.notesSlide+xml"/>
  <Override PartName="/ppt/tags/tag229.xml" ContentType="application/vnd.openxmlformats-officedocument.presentationml.tags+xml"/>
  <Override PartName="/ppt/notesSlides/notesSlide242.xml" ContentType="application/vnd.openxmlformats-officedocument.presentationml.notesSlide+xml"/>
  <Override PartName="/ppt/tags/tag230.xml" ContentType="application/vnd.openxmlformats-officedocument.presentationml.tags+xml"/>
  <Override PartName="/ppt/notesSlides/notesSlide243.xml" ContentType="application/vnd.openxmlformats-officedocument.presentationml.notesSlide+xml"/>
  <Override PartName="/ppt/tags/tag231.xml" ContentType="application/vnd.openxmlformats-officedocument.presentationml.tags+xml"/>
  <Override PartName="/ppt/notesSlides/notesSlide244.xml" ContentType="application/vnd.openxmlformats-officedocument.presentationml.notesSlide+xml"/>
  <Override PartName="/ppt/tags/tag232.xml" ContentType="application/vnd.openxmlformats-officedocument.presentationml.tags+xml"/>
  <Override PartName="/ppt/notesSlides/notesSlide245.xml" ContentType="application/vnd.openxmlformats-officedocument.presentationml.notesSlide+xml"/>
  <Override PartName="/ppt/tags/tag233.xml" ContentType="application/vnd.openxmlformats-officedocument.presentationml.tags+xml"/>
  <Override PartName="/ppt/notesSlides/notesSlide246.xml" ContentType="application/vnd.openxmlformats-officedocument.presentationml.notesSlide+xml"/>
  <Override PartName="/ppt/tags/tag234.xml" ContentType="application/vnd.openxmlformats-officedocument.presentationml.tags+xml"/>
  <Override PartName="/ppt/notesSlides/notesSlide247.xml" ContentType="application/vnd.openxmlformats-officedocument.presentationml.notesSlide+xml"/>
  <Override PartName="/ppt/tags/tag235.xml" ContentType="application/vnd.openxmlformats-officedocument.presentationml.tags+xml"/>
  <Override PartName="/ppt/notesSlides/notesSlide248.xml" ContentType="application/vnd.openxmlformats-officedocument.presentationml.notesSlide+xml"/>
  <Override PartName="/ppt/tags/tag236.xml" ContentType="application/vnd.openxmlformats-officedocument.presentationml.tags+xml"/>
  <Override PartName="/ppt/notesSlides/notesSlide249.xml" ContentType="application/vnd.openxmlformats-officedocument.presentationml.notesSlide+xml"/>
  <Override PartName="/ppt/tags/tag237.xml" ContentType="application/vnd.openxmlformats-officedocument.presentationml.tags+xml"/>
  <Override PartName="/ppt/notesSlides/notesSlide250.xml" ContentType="application/vnd.openxmlformats-officedocument.presentationml.notesSlide+xml"/>
  <Override PartName="/ppt/tags/tag238.xml" ContentType="application/vnd.openxmlformats-officedocument.presentationml.tags+xml"/>
  <Override PartName="/ppt/notesSlides/notesSlide251.xml" ContentType="application/vnd.openxmlformats-officedocument.presentationml.notesSlide+xml"/>
  <Override PartName="/ppt/tags/tag239.xml" ContentType="application/vnd.openxmlformats-officedocument.presentationml.tags+xml"/>
  <Override PartName="/ppt/notesSlides/notesSlide252.xml" ContentType="application/vnd.openxmlformats-officedocument.presentationml.notesSlide+xml"/>
  <Override PartName="/ppt/tags/tag240.xml" ContentType="application/vnd.openxmlformats-officedocument.presentationml.tags+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tags/tag241.xml" ContentType="application/vnd.openxmlformats-officedocument.presentationml.tags+xml"/>
  <Override PartName="/ppt/notesSlides/notesSlide255.xml" ContentType="application/vnd.openxmlformats-officedocument.presentationml.notesSlide+xml"/>
  <Override PartName="/ppt/tags/tag242.xml" ContentType="application/vnd.openxmlformats-officedocument.presentationml.tags+xml"/>
  <Override PartName="/ppt/notesSlides/notesSlide256.xml" ContentType="application/vnd.openxmlformats-officedocument.presentationml.notesSlide+xml"/>
  <Override PartName="/ppt/tags/tag243.xml" ContentType="application/vnd.openxmlformats-officedocument.presentationml.tags+xml"/>
  <Override PartName="/ppt/notesSlides/notesSlide257.xml" ContentType="application/vnd.openxmlformats-officedocument.presentationml.notesSlide+xml"/>
  <Override PartName="/ppt/tags/tag244.xml" ContentType="application/vnd.openxmlformats-officedocument.presentationml.tags+xml"/>
  <Override PartName="/ppt/notesSlides/notesSlide258.xml" ContentType="application/vnd.openxmlformats-officedocument.presentationml.notesSlide+xml"/>
  <Override PartName="/ppt/tags/tag245.xml" ContentType="application/vnd.openxmlformats-officedocument.presentationml.tags+xml"/>
  <Override PartName="/ppt/notesSlides/notesSlide259.xml" ContentType="application/vnd.openxmlformats-officedocument.presentationml.notesSlide+xml"/>
  <Override PartName="/ppt/tags/tag246.xml" ContentType="application/vnd.openxmlformats-officedocument.presentationml.tags+xml"/>
  <Override PartName="/ppt/notesSlides/notesSlide260.xml" ContentType="application/vnd.openxmlformats-officedocument.presentationml.notesSlide+xml"/>
  <Override PartName="/ppt/tags/tag247.xml" ContentType="application/vnd.openxmlformats-officedocument.presentationml.tags+xml"/>
  <Override PartName="/ppt/notesSlides/notesSlide261.xml" ContentType="application/vnd.openxmlformats-officedocument.presentationml.notesSlide+xml"/>
  <Override PartName="/ppt/tags/tag248.xml" ContentType="application/vnd.openxmlformats-officedocument.presentationml.tags+xml"/>
  <Override PartName="/ppt/notesSlides/notesSlide262.xml" ContentType="application/vnd.openxmlformats-officedocument.presentationml.notesSlide+xml"/>
  <Override PartName="/ppt/tags/tag249.xml" ContentType="application/vnd.openxmlformats-officedocument.presentationml.tags+xml"/>
  <Override PartName="/ppt/notesSlides/notesSlide263.xml" ContentType="application/vnd.openxmlformats-officedocument.presentationml.notesSlide+xml"/>
  <Override PartName="/ppt/tags/tag250.xml" ContentType="application/vnd.openxmlformats-officedocument.presentationml.tags+xml"/>
  <Override PartName="/ppt/notesSlides/notesSlide264.xml" ContentType="application/vnd.openxmlformats-officedocument.presentationml.notesSlide+xml"/>
  <Override PartName="/ppt/tags/tag251.xml" ContentType="application/vnd.openxmlformats-officedocument.presentationml.tags+xml"/>
  <Override PartName="/ppt/notesSlides/notesSlide265.xml" ContentType="application/vnd.openxmlformats-officedocument.presentationml.notesSlide+xml"/>
  <Override PartName="/ppt/tags/tag252.xml" ContentType="application/vnd.openxmlformats-officedocument.presentationml.tags+xml"/>
  <Override PartName="/ppt/notesSlides/notesSlide266.xml" ContentType="application/vnd.openxmlformats-officedocument.presentationml.notesSlide+xml"/>
  <Override PartName="/ppt/tags/tag253.xml" ContentType="application/vnd.openxmlformats-officedocument.presentationml.tags+xml"/>
  <Override PartName="/ppt/notesSlides/notesSlide267.xml" ContentType="application/vnd.openxmlformats-officedocument.presentationml.notesSlide+xml"/>
  <Override PartName="/ppt/tags/tag254.xml" ContentType="application/vnd.openxmlformats-officedocument.presentationml.tags+xml"/>
  <Override PartName="/ppt/notesSlides/notesSlide268.xml" ContentType="application/vnd.openxmlformats-officedocument.presentationml.notesSlide+xml"/>
  <Override PartName="/ppt/tags/tag255.xml" ContentType="application/vnd.openxmlformats-officedocument.presentationml.tags+xml"/>
  <Override PartName="/ppt/notesSlides/notesSlide269.xml" ContentType="application/vnd.openxmlformats-officedocument.presentationml.notesSlide+xml"/>
  <Override PartName="/ppt/tags/tag256.xml" ContentType="application/vnd.openxmlformats-officedocument.presentationml.tags+xml"/>
  <Override PartName="/ppt/notesSlides/notesSlide270.xml" ContentType="application/vnd.openxmlformats-officedocument.presentationml.notesSlide+xml"/>
  <Override PartName="/ppt/tags/tag257.xml" ContentType="application/vnd.openxmlformats-officedocument.presentationml.tags+xml"/>
  <Override PartName="/ppt/notesSlides/notesSlide271.xml" ContentType="application/vnd.openxmlformats-officedocument.presentationml.notesSlide+xml"/>
  <Override PartName="/ppt/tags/tag258.xml" ContentType="application/vnd.openxmlformats-officedocument.presentationml.tags+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tags/tag259.xml" ContentType="application/vnd.openxmlformats-officedocument.presentationml.tags+xml"/>
  <Override PartName="/ppt/notesSlides/notesSlide274.xml" ContentType="application/vnd.openxmlformats-officedocument.presentationml.notesSlide+xml"/>
  <Override PartName="/ppt/tags/tag260.xml" ContentType="application/vnd.openxmlformats-officedocument.presentationml.tags+xml"/>
  <Override PartName="/ppt/notesSlides/notesSlide275.xml" ContentType="application/vnd.openxmlformats-officedocument.presentationml.notesSlide+xml"/>
  <Override PartName="/ppt/tags/tag261.xml" ContentType="application/vnd.openxmlformats-officedocument.presentationml.tags+xml"/>
  <Override PartName="/ppt/notesSlides/notesSlide276.xml" ContentType="application/vnd.openxmlformats-officedocument.presentationml.notesSlide+xml"/>
  <Override PartName="/ppt/tags/tag262.xml" ContentType="application/vnd.openxmlformats-officedocument.presentationml.tags+xml"/>
  <Override PartName="/ppt/notesSlides/notesSlide277.xml" ContentType="application/vnd.openxmlformats-officedocument.presentationml.notesSlide+xml"/>
  <Override PartName="/ppt/tags/tag263.xml" ContentType="application/vnd.openxmlformats-officedocument.presentationml.tags+xml"/>
  <Override PartName="/ppt/notesSlides/notesSlide278.xml" ContentType="application/vnd.openxmlformats-officedocument.presentationml.notesSlide+xml"/>
  <Override PartName="/ppt/tags/tag264.xml" ContentType="application/vnd.openxmlformats-officedocument.presentationml.tags+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tags/tag265.xml" ContentType="application/vnd.openxmlformats-officedocument.presentationml.tags+xml"/>
  <Override PartName="/ppt/notesSlides/notesSlide281.xml" ContentType="application/vnd.openxmlformats-officedocument.presentationml.notesSlide+xml"/>
  <Override PartName="/ppt/tags/tag266.xml" ContentType="application/vnd.openxmlformats-officedocument.presentationml.tags+xml"/>
  <Override PartName="/ppt/notesSlides/notesSlide282.xml" ContentType="application/vnd.openxmlformats-officedocument.presentationml.notesSlide+xml"/>
  <Override PartName="/ppt/tags/tag267.xml" ContentType="application/vnd.openxmlformats-officedocument.presentationml.tags+xml"/>
  <Override PartName="/ppt/notesSlides/notesSlide283.xml" ContentType="application/vnd.openxmlformats-officedocument.presentationml.notesSlide+xml"/>
  <Override PartName="/ppt/tags/tag268.xml" ContentType="application/vnd.openxmlformats-officedocument.presentationml.tags+xml"/>
  <Override PartName="/ppt/notesSlides/notesSlide284.xml" ContentType="application/vnd.openxmlformats-officedocument.presentationml.notesSlide+xml"/>
  <Override PartName="/ppt/tags/tag269.xml" ContentType="application/vnd.openxmlformats-officedocument.presentationml.tags+xml"/>
  <Override PartName="/ppt/notesSlides/notesSlide285.xml" ContentType="application/vnd.openxmlformats-officedocument.presentationml.notesSlide+xml"/>
  <Override PartName="/ppt/tags/tag270.xml" ContentType="application/vnd.openxmlformats-officedocument.presentationml.tags+xml"/>
  <Override PartName="/ppt/notesSlides/notesSlide286.xml" ContentType="application/vnd.openxmlformats-officedocument.presentationml.notesSlide+xml"/>
  <Override PartName="/ppt/tags/tag271.xml" ContentType="application/vnd.openxmlformats-officedocument.presentationml.tags+xml"/>
  <Override PartName="/ppt/notesSlides/notesSlide287.xml" ContentType="application/vnd.openxmlformats-officedocument.presentationml.notesSlide+xml"/>
  <Override PartName="/ppt/tags/tag272.xml" ContentType="application/vnd.openxmlformats-officedocument.presentationml.tags+xml"/>
  <Override PartName="/ppt/notesSlides/notesSlide288.xml" ContentType="application/vnd.openxmlformats-officedocument.presentationml.notesSlide+xml"/>
  <Override PartName="/ppt/tags/tag273.xml" ContentType="application/vnd.openxmlformats-officedocument.presentationml.tags+xml"/>
  <Override PartName="/ppt/notesSlides/notesSlide289.xml" ContentType="application/vnd.openxmlformats-officedocument.presentationml.notesSlide+xml"/>
  <Override PartName="/ppt/tags/tag274.xml" ContentType="application/vnd.openxmlformats-officedocument.presentationml.tags+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tags/tag275.xml" ContentType="application/vnd.openxmlformats-officedocument.presentationml.tags+xml"/>
  <Override PartName="/ppt/notesSlides/notesSlide292.xml" ContentType="application/vnd.openxmlformats-officedocument.presentationml.notesSlide+xml"/>
  <Override PartName="/ppt/tags/tag276.xml" ContentType="application/vnd.openxmlformats-officedocument.presentationml.tags+xml"/>
  <Override PartName="/ppt/notesSlides/notesSlide293.xml" ContentType="application/vnd.openxmlformats-officedocument.presentationml.notesSlide+xml"/>
  <Override PartName="/ppt/tags/tag277.xml" ContentType="application/vnd.openxmlformats-officedocument.presentationml.tags+xml"/>
  <Override PartName="/ppt/notesSlides/notesSlide294.xml" ContentType="application/vnd.openxmlformats-officedocument.presentationml.notesSlide+xml"/>
  <Override PartName="/ppt/tags/tag278.xml" ContentType="application/vnd.openxmlformats-officedocument.presentationml.tags+xml"/>
  <Override PartName="/ppt/notesSlides/notesSlide295.xml" ContentType="application/vnd.openxmlformats-officedocument.presentationml.notesSlide+xml"/>
  <Override PartName="/ppt/tags/tag279.xml" ContentType="application/vnd.openxmlformats-officedocument.presentationml.tags+xml"/>
  <Override PartName="/ppt/notesSlides/notesSlide296.xml" ContentType="application/vnd.openxmlformats-officedocument.presentationml.notesSlide+xml"/>
  <Override PartName="/ppt/tags/tag280.xml" ContentType="application/vnd.openxmlformats-officedocument.presentationml.tags+xml"/>
  <Override PartName="/ppt/notesSlides/notesSlide297.xml" ContentType="application/vnd.openxmlformats-officedocument.presentationml.notesSlide+xml"/>
  <Override PartName="/ppt/tags/tag281.xml" ContentType="application/vnd.openxmlformats-officedocument.presentationml.tags+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tags/tag282.xml" ContentType="application/vnd.openxmlformats-officedocument.presentationml.tags+xml"/>
  <Override PartName="/ppt/notesSlides/notesSlide300.xml" ContentType="application/vnd.openxmlformats-officedocument.presentationml.notesSlide+xml"/>
  <Override PartName="/ppt/tags/tag283.xml" ContentType="application/vnd.openxmlformats-officedocument.presentationml.tags+xml"/>
  <Override PartName="/ppt/notesSlides/notesSlide301.xml" ContentType="application/vnd.openxmlformats-officedocument.presentationml.notesSlide+xml"/>
  <Override PartName="/ppt/tags/tag284.xml" ContentType="application/vnd.openxmlformats-officedocument.presentationml.tags+xml"/>
  <Override PartName="/ppt/notesSlides/notesSlide302.xml" ContentType="application/vnd.openxmlformats-officedocument.presentationml.notesSlide+xml"/>
  <Override PartName="/ppt/tags/tag285.xml" ContentType="application/vnd.openxmlformats-officedocument.presentationml.tags+xml"/>
  <Override PartName="/ppt/notesSlides/notesSlide303.xml" ContentType="application/vnd.openxmlformats-officedocument.presentationml.notesSlide+xml"/>
  <Override PartName="/ppt/tags/tag286.xml" ContentType="application/vnd.openxmlformats-officedocument.presentationml.tags+xml"/>
  <Override PartName="/ppt/notesSlides/notesSlide304.xml" ContentType="application/vnd.openxmlformats-officedocument.presentationml.notesSlide+xml"/>
  <Override PartName="/ppt/tags/tag287.xml" ContentType="application/vnd.openxmlformats-officedocument.presentationml.tags+xml"/>
  <Override PartName="/ppt/notesSlides/notesSlide305.xml" ContentType="application/vnd.openxmlformats-officedocument.presentationml.notesSlide+xml"/>
  <Override PartName="/ppt/tags/tag288.xml" ContentType="application/vnd.openxmlformats-officedocument.presentationml.tags+xml"/>
  <Override PartName="/ppt/notesSlides/notesSlide306.xml" ContentType="application/vnd.openxmlformats-officedocument.presentationml.notesSlide+xml"/>
  <Override PartName="/ppt/tags/tag289.xml" ContentType="application/vnd.openxmlformats-officedocument.presentationml.tags+xml"/>
  <Override PartName="/ppt/notesSlides/notesSlide307.xml" ContentType="application/vnd.openxmlformats-officedocument.presentationml.notesSlide+xml"/>
  <Override PartName="/ppt/tags/tag290.xml" ContentType="application/vnd.openxmlformats-officedocument.presentationml.tags+xml"/>
  <Override PartName="/ppt/notesSlides/notesSlide308.xml" ContentType="application/vnd.openxmlformats-officedocument.presentationml.notesSlide+xml"/>
  <Override PartName="/ppt/tags/tag291.xml" ContentType="application/vnd.openxmlformats-officedocument.presentationml.tags+xml"/>
  <Override PartName="/ppt/notesSlides/notesSlide309.xml" ContentType="application/vnd.openxmlformats-officedocument.presentationml.notesSlide+xml"/>
  <Override PartName="/ppt/tags/tag292.xml" ContentType="application/vnd.openxmlformats-officedocument.presentationml.tags+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tags/tag293.xml" ContentType="application/vnd.openxmlformats-officedocument.presentationml.tags+xml"/>
  <Override PartName="/ppt/notesSlides/notesSlide312.xml" ContentType="application/vnd.openxmlformats-officedocument.presentationml.notesSlide+xml"/>
  <Override PartName="/ppt/tags/tag294.xml" ContentType="application/vnd.openxmlformats-officedocument.presentationml.tags+xml"/>
  <Override PartName="/ppt/notesSlides/notesSlide313.xml" ContentType="application/vnd.openxmlformats-officedocument.presentationml.notesSlide+xml"/>
  <Override PartName="/ppt/tags/tag295.xml" ContentType="application/vnd.openxmlformats-officedocument.presentationml.tags+xml"/>
  <Override PartName="/ppt/notesSlides/notesSlide314.xml" ContentType="application/vnd.openxmlformats-officedocument.presentationml.notesSlide+xml"/>
  <Override PartName="/ppt/tags/tag296.xml" ContentType="application/vnd.openxmlformats-officedocument.presentationml.tags+xml"/>
  <Override PartName="/ppt/notesSlides/notesSlide315.xml" ContentType="application/vnd.openxmlformats-officedocument.presentationml.notesSlide+xml"/>
  <Override PartName="/ppt/tags/tag297.xml" ContentType="application/vnd.openxmlformats-officedocument.presentationml.tags+xml"/>
  <Override PartName="/ppt/notesSlides/notesSlide316.xml" ContentType="application/vnd.openxmlformats-officedocument.presentationml.notesSlide+xml"/>
  <Override PartName="/ppt/tags/tag298.xml" ContentType="application/vnd.openxmlformats-officedocument.presentationml.tags+xml"/>
  <Override PartName="/ppt/notesSlides/notesSlide317.xml" ContentType="application/vnd.openxmlformats-officedocument.presentationml.notesSlide+xml"/>
  <Override PartName="/ppt/tags/tag299.xml" ContentType="application/vnd.openxmlformats-officedocument.presentationml.tags+xml"/>
  <Override PartName="/ppt/notesSlides/notesSlide318.xml" ContentType="application/vnd.openxmlformats-officedocument.presentationml.notesSlide+xml"/>
  <Override PartName="/ppt/tags/tag300.xml" ContentType="application/vnd.openxmlformats-officedocument.presentationml.tags+xml"/>
  <Override PartName="/ppt/notesSlides/notesSlide319.xml" ContentType="application/vnd.openxmlformats-officedocument.presentationml.notesSlide+xml"/>
  <Override PartName="/ppt/tags/tag301.xml" ContentType="application/vnd.openxmlformats-officedocument.presentationml.tags+xml"/>
  <Override PartName="/ppt/notesSlides/notesSlide320.xml" ContentType="application/vnd.openxmlformats-officedocument.presentationml.notesSlide+xml"/>
  <Override PartName="/ppt/tags/tag302.xml" ContentType="application/vnd.openxmlformats-officedocument.presentationml.tags+xml"/>
  <Override PartName="/ppt/notesSlides/notesSlide321.xml" ContentType="application/vnd.openxmlformats-officedocument.presentationml.notesSlide+xml"/>
  <Override PartName="/ppt/tags/tag303.xml" ContentType="application/vnd.openxmlformats-officedocument.presentationml.tags+xml"/>
  <Override PartName="/ppt/notesSlides/notesSlide322.xml" ContentType="application/vnd.openxmlformats-officedocument.presentationml.notesSlide+xml"/>
  <Override PartName="/ppt/tags/tag304.xml" ContentType="application/vnd.openxmlformats-officedocument.presentationml.tags+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tags/tag305.xml" ContentType="application/vnd.openxmlformats-officedocument.presentationml.tags+xml"/>
  <Override PartName="/ppt/notesSlides/notesSlide325.xml" ContentType="application/vnd.openxmlformats-officedocument.presentationml.notesSlide+xml"/>
  <Override PartName="/ppt/tags/tag306.xml" ContentType="application/vnd.openxmlformats-officedocument.presentationml.tags+xml"/>
  <Override PartName="/ppt/notesSlides/notesSlide326.xml" ContentType="application/vnd.openxmlformats-officedocument.presentationml.notesSlide+xml"/>
  <Override PartName="/ppt/tags/tag307.xml" ContentType="application/vnd.openxmlformats-officedocument.presentationml.tags+xml"/>
  <Override PartName="/ppt/notesSlides/notesSlide327.xml" ContentType="application/vnd.openxmlformats-officedocument.presentationml.notesSlide+xml"/>
  <Override PartName="/ppt/tags/tag308.xml" ContentType="application/vnd.openxmlformats-officedocument.presentationml.tags+xml"/>
  <Override PartName="/ppt/notesSlides/notesSlide328.xml" ContentType="application/vnd.openxmlformats-officedocument.presentationml.notesSlide+xml"/>
  <Override PartName="/ppt/tags/tag309.xml" ContentType="application/vnd.openxmlformats-officedocument.presentationml.tags+xml"/>
  <Override PartName="/ppt/notesSlides/notesSlide329.xml" ContentType="application/vnd.openxmlformats-officedocument.presentationml.notesSlide+xml"/>
  <Override PartName="/ppt/tags/tag310.xml" ContentType="application/vnd.openxmlformats-officedocument.presentationml.tags+xml"/>
  <Override PartName="/ppt/notesSlides/notesSlide330.xml" ContentType="application/vnd.openxmlformats-officedocument.presentationml.notesSlide+xml"/>
  <Override PartName="/ppt/tags/tag311.xml" ContentType="application/vnd.openxmlformats-officedocument.presentationml.tags+xml"/>
  <Override PartName="/ppt/notesSlides/notesSlide331.xml" ContentType="application/vnd.openxmlformats-officedocument.presentationml.notesSlide+xml"/>
  <Override PartName="/ppt/tags/tag312.xml" ContentType="application/vnd.openxmlformats-officedocument.presentationml.tags+xml"/>
  <Override PartName="/ppt/notesSlides/notesSlide332.xml" ContentType="application/vnd.openxmlformats-officedocument.presentationml.notesSlide+xml"/>
  <Override PartName="/ppt/tags/tag313.xml" ContentType="application/vnd.openxmlformats-officedocument.presentationml.tags+xml"/>
  <Override PartName="/ppt/notesSlides/notesSlide333.xml" ContentType="application/vnd.openxmlformats-officedocument.presentationml.notesSlide+xml"/>
  <Override PartName="/ppt/tags/tag314.xml" ContentType="application/vnd.openxmlformats-officedocument.presentationml.tags+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tags/tag315.xml" ContentType="application/vnd.openxmlformats-officedocument.presentationml.tags+xml"/>
  <Override PartName="/ppt/notesSlides/notesSlide336.xml" ContentType="application/vnd.openxmlformats-officedocument.presentationml.notesSlide+xml"/>
  <Override PartName="/ppt/tags/tag316.xml" ContentType="application/vnd.openxmlformats-officedocument.presentationml.tags+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tags/tag317.xml" ContentType="application/vnd.openxmlformats-officedocument.presentationml.tags+xml"/>
  <Override PartName="/ppt/notesSlides/notesSlide342.xml" ContentType="application/vnd.openxmlformats-officedocument.presentationml.notesSlide+xml"/>
  <Override PartName="/ppt/tags/tag318.xml" ContentType="application/vnd.openxmlformats-officedocument.presentationml.tags+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tags/tag319.xml" ContentType="application/vnd.openxmlformats-officedocument.presentationml.tags+xml"/>
  <Override PartName="/ppt/notesSlides/notesSlide346.xml" ContentType="application/vnd.openxmlformats-officedocument.presentationml.notesSlide+xml"/>
  <Override PartName="/ppt/tags/tag320.xml" ContentType="application/vnd.openxmlformats-officedocument.presentationml.tags+xml"/>
  <Override PartName="/ppt/notesSlides/notesSlide347.xml" ContentType="application/vnd.openxmlformats-officedocument.presentationml.notesSlide+xml"/>
  <Override PartName="/ppt/tags/tag321.xml" ContentType="application/vnd.openxmlformats-officedocument.presentationml.tags+xml"/>
  <Override PartName="/ppt/notesSlides/notesSlide348.xml" ContentType="application/vnd.openxmlformats-officedocument.presentationml.notesSlide+xml"/>
  <Override PartName="/ppt/tags/tag322.xml" ContentType="application/vnd.openxmlformats-officedocument.presentationml.tags+xml"/>
  <Override PartName="/ppt/notesSlides/notesSlide349.xml" ContentType="application/vnd.openxmlformats-officedocument.presentationml.notesSlide+xml"/>
  <Override PartName="/ppt/tags/tag323.xml" ContentType="application/vnd.openxmlformats-officedocument.presentationml.tags+xml"/>
  <Override PartName="/ppt/notesSlides/notesSlide350.xml" ContentType="application/vnd.openxmlformats-officedocument.presentationml.notesSlide+xml"/>
  <Override PartName="/ppt/tags/tag324.xml" ContentType="application/vnd.openxmlformats-officedocument.presentationml.tags+xml"/>
  <Override PartName="/ppt/notesSlides/notesSlide351.xml" ContentType="application/vnd.openxmlformats-officedocument.presentationml.notesSlide+xml"/>
  <Override PartName="/ppt/tags/tag325.xml" ContentType="application/vnd.openxmlformats-officedocument.presentationml.tags+xml"/>
  <Override PartName="/ppt/notesSlides/notesSlide352.xml" ContentType="application/vnd.openxmlformats-officedocument.presentationml.notesSlide+xml"/>
  <Override PartName="/ppt/tags/tag326.xml" ContentType="application/vnd.openxmlformats-officedocument.presentationml.tags+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tags/tag327.xml" ContentType="application/vnd.openxmlformats-officedocument.presentationml.tags+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tags/tag328.xml" ContentType="application/vnd.openxmlformats-officedocument.presentationml.tags+xml"/>
  <Override PartName="/ppt/notesSlides/notesSlide357.xml" ContentType="application/vnd.openxmlformats-officedocument.presentationml.notesSlide+xml"/>
  <Override PartName="/ppt/tags/tag329.xml" ContentType="application/vnd.openxmlformats-officedocument.presentationml.tags+xml"/>
  <Override PartName="/ppt/notesSlides/notesSlide358.xml" ContentType="application/vnd.openxmlformats-officedocument.presentationml.notesSlide+xml"/>
  <Override PartName="/ppt/tags/tag330.xml" ContentType="application/vnd.openxmlformats-officedocument.presentationml.tags+xml"/>
  <Override PartName="/ppt/notesSlides/notesSlide359.xml" ContentType="application/vnd.openxmlformats-officedocument.presentationml.notesSlide+xml"/>
  <Override PartName="/ppt/tags/tag331.xml" ContentType="application/vnd.openxmlformats-officedocument.presentationml.tags+xml"/>
  <Override PartName="/ppt/notesSlides/notesSlide360.xml" ContentType="application/vnd.openxmlformats-officedocument.presentationml.notesSlide+xml"/>
  <Override PartName="/ppt/tags/tag332.xml" ContentType="application/vnd.openxmlformats-officedocument.presentationml.tags+xml"/>
  <Override PartName="/ppt/notesSlides/notesSlide361.xml" ContentType="application/vnd.openxmlformats-officedocument.presentationml.notesSlide+xml"/>
  <Override PartName="/ppt/tags/tag333.xml" ContentType="application/vnd.openxmlformats-officedocument.presentationml.tags+xml"/>
  <Override PartName="/ppt/notesSlides/notesSlide362.xml" ContentType="application/vnd.openxmlformats-officedocument.presentationml.notesSlide+xml"/>
  <Override PartName="/ppt/tags/tag334.xml" ContentType="application/vnd.openxmlformats-officedocument.presentationml.tags+xml"/>
  <Override PartName="/ppt/notesSlides/notesSlide363.xml" ContentType="application/vnd.openxmlformats-officedocument.presentationml.notesSlide+xml"/>
  <Override PartName="/ppt/tags/tag335.xml" ContentType="application/vnd.openxmlformats-officedocument.presentationml.tags+xml"/>
  <Override PartName="/ppt/notesSlides/notesSlide364.xml" ContentType="application/vnd.openxmlformats-officedocument.presentationml.notesSlide+xml"/>
  <Override PartName="/ppt/tags/tag336.xml" ContentType="application/vnd.openxmlformats-officedocument.presentationml.tags+xml"/>
  <Override PartName="/ppt/notesSlides/notesSlide365.xml" ContentType="application/vnd.openxmlformats-officedocument.presentationml.notesSlide+xml"/>
  <Override PartName="/ppt/tags/tag337.xml" ContentType="application/vnd.openxmlformats-officedocument.presentationml.tags+xml"/>
  <Override PartName="/ppt/notesSlides/notesSlide366.xml" ContentType="application/vnd.openxmlformats-officedocument.presentationml.notesSlide+xml"/>
  <Override PartName="/ppt/tags/tag338.xml" ContentType="application/vnd.openxmlformats-officedocument.presentationml.tags+xml"/>
  <Override PartName="/ppt/notesSlides/notesSlide367.xml" ContentType="application/vnd.openxmlformats-officedocument.presentationml.notesSlide+xml"/>
  <Override PartName="/ppt/tags/tag339.xml" ContentType="application/vnd.openxmlformats-officedocument.presentationml.tags+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tags/tag340.xml" ContentType="application/vnd.openxmlformats-officedocument.presentationml.tags+xml"/>
  <Override PartName="/ppt/notesSlides/notesSlide370.xml" ContentType="application/vnd.openxmlformats-officedocument.presentationml.notesSlide+xml"/>
  <Override PartName="/ppt/tags/tag341.xml" ContentType="application/vnd.openxmlformats-officedocument.presentationml.tags+xml"/>
  <Override PartName="/ppt/notesSlides/notesSlide371.xml" ContentType="application/vnd.openxmlformats-officedocument.presentationml.notesSlide+xml"/>
  <Override PartName="/ppt/tags/tag342.xml" ContentType="application/vnd.openxmlformats-officedocument.presentationml.tags+xml"/>
  <Override PartName="/ppt/notesSlides/notesSlide372.xml" ContentType="application/vnd.openxmlformats-officedocument.presentationml.notesSlide+xml"/>
  <Override PartName="/ppt/tags/tag343.xml" ContentType="application/vnd.openxmlformats-officedocument.presentationml.tags+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tags/tag344.xml" ContentType="application/vnd.openxmlformats-officedocument.presentationml.tags+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tags/tag345.xml" ContentType="application/vnd.openxmlformats-officedocument.presentationml.tags+xml"/>
  <Override PartName="/ppt/notesSlides/notesSlide377.xml" ContentType="application/vnd.openxmlformats-officedocument.presentationml.notesSlide+xml"/>
  <Override PartName="/ppt/tags/tag346.xml" ContentType="application/vnd.openxmlformats-officedocument.presentationml.tags+xml"/>
  <Override PartName="/ppt/notesSlides/notesSlide378.xml" ContentType="application/vnd.openxmlformats-officedocument.presentationml.notesSlide+xml"/>
  <Override PartName="/ppt/tags/tag347.xml" ContentType="application/vnd.openxmlformats-officedocument.presentationml.tags+xml"/>
  <Override PartName="/ppt/notesSlides/notesSlide379.xml" ContentType="application/vnd.openxmlformats-officedocument.presentationml.notesSlide+xml"/>
  <Override PartName="/ppt/tags/tag348.xml" ContentType="application/vnd.openxmlformats-officedocument.presentationml.tags+xml"/>
  <Override PartName="/ppt/notesSlides/notesSlide380.xml" ContentType="application/vnd.openxmlformats-officedocument.presentationml.notesSlide+xml"/>
  <Override PartName="/ppt/tags/tag349.xml" ContentType="application/vnd.openxmlformats-officedocument.presentationml.tags+xml"/>
  <Override PartName="/ppt/notesSlides/notesSlide381.xml" ContentType="application/vnd.openxmlformats-officedocument.presentationml.notesSlide+xml"/>
  <Override PartName="/ppt/tags/tag350.xml" ContentType="application/vnd.openxmlformats-officedocument.presentationml.tags+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tags/tag351.xml" ContentType="application/vnd.openxmlformats-officedocument.presentationml.tags+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tags/tag352.xml" ContentType="application/vnd.openxmlformats-officedocument.presentationml.tags+xml"/>
  <Override PartName="/ppt/notesSlides/notesSlide390.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notesSlides/notesSlide391.xml" ContentType="application/vnd.openxmlformats-officedocument.presentationml.notesSlide+xml"/>
  <Override PartName="/ppt/tags/tag355.xml" ContentType="application/vnd.openxmlformats-officedocument.presentationml.tags+xml"/>
  <Override PartName="/ppt/notesSlides/notesSlide392.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notesSlides/notesSlide393.xml" ContentType="application/vnd.openxmlformats-officedocument.presentationml.notesSlide+xml"/>
  <Override PartName="/ppt/tags/tag358.xml" ContentType="application/vnd.openxmlformats-officedocument.presentationml.tags+xml"/>
  <Override PartName="/ppt/notesSlides/notesSlide394.xml" ContentType="application/vnd.openxmlformats-officedocument.presentationml.notesSlide+xml"/>
  <Override PartName="/ppt/tags/tag359.xml" ContentType="application/vnd.openxmlformats-officedocument.presentationml.tags+xml"/>
  <Override PartName="/ppt/notesSlides/notesSlide395.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notesSlides/notesSlide396.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notesSlides/notesSlide397.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notesSlides/notesSlide398.xml" ContentType="application/vnd.openxmlformats-officedocument.presentationml.notesSlide+xml"/>
  <Override PartName="/ppt/tags/tag366.xml" ContentType="application/vnd.openxmlformats-officedocument.presentationml.tags+xml"/>
  <Override PartName="/ppt/notesSlides/notesSlide399.xml" ContentType="application/vnd.openxmlformats-officedocument.presentationml.notesSlide+xml"/>
  <Override PartName="/ppt/tags/tag367.xml" ContentType="application/vnd.openxmlformats-officedocument.presentationml.tags+xml"/>
  <Override PartName="/ppt/notesSlides/notesSlide400.xml" ContentType="application/vnd.openxmlformats-officedocument.presentationml.notesSlide+xml"/>
  <Override PartName="/ppt/tags/tag368.xml" ContentType="application/vnd.openxmlformats-officedocument.presentationml.tags+xml"/>
  <Override PartName="/ppt/notesSlides/notesSlide401.xml" ContentType="application/vnd.openxmlformats-officedocument.presentationml.notesSlide+xml"/>
  <Override PartName="/ppt/tags/tag369.xml" ContentType="application/vnd.openxmlformats-officedocument.presentationml.tags+xml"/>
  <Override PartName="/ppt/notesSlides/notesSlide402.xml" ContentType="application/vnd.openxmlformats-officedocument.presentationml.notesSlide+xml"/>
  <Override PartName="/ppt/tags/tag370.xml" ContentType="application/vnd.openxmlformats-officedocument.presentationml.tags+xml"/>
  <Override PartName="/ppt/notesSlides/notesSlide403.xml" ContentType="application/vnd.openxmlformats-officedocument.presentationml.notesSlide+xml"/>
  <Override PartName="/ppt/tags/tag371.xml" ContentType="application/vnd.openxmlformats-officedocument.presentationml.tags+xml"/>
  <Override PartName="/ppt/notesSlides/notesSlide404.xml" ContentType="application/vnd.openxmlformats-officedocument.presentationml.notesSlide+xml"/>
  <Override PartName="/ppt/tags/tag372.xml" ContentType="application/vnd.openxmlformats-officedocument.presentationml.tags+xml"/>
  <Override PartName="/ppt/notesSlides/notesSlide405.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406.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tags/tag377.xml" ContentType="application/vnd.openxmlformats-officedocument.presentationml.tags+xml"/>
  <Override PartName="/ppt/notesSlides/notesSlide409.xml" ContentType="application/vnd.openxmlformats-officedocument.presentationml.notesSlide+xml"/>
  <Override PartName="/ppt/tags/tag378.xml" ContentType="application/vnd.openxmlformats-officedocument.presentationml.tags+xml"/>
  <Override PartName="/ppt/notesSlides/notesSlide410.xml" ContentType="application/vnd.openxmlformats-officedocument.presentationml.notesSlide+xml"/>
  <Override PartName="/ppt/tags/tag379.xml" ContentType="application/vnd.openxmlformats-officedocument.presentationml.tags+xml"/>
  <Override PartName="/ppt/notesSlides/notesSlide411.xml" ContentType="application/vnd.openxmlformats-officedocument.presentationml.notesSlide+xml"/>
  <Override PartName="/ppt/tags/tag380.xml" ContentType="application/vnd.openxmlformats-officedocument.presentationml.tags+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tags/tag381.xml" ContentType="application/vnd.openxmlformats-officedocument.presentationml.tags+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tags/tag382.xml" ContentType="application/vnd.openxmlformats-officedocument.presentationml.tags+xml"/>
  <Override PartName="/ppt/notesSlides/notesSlide419.xml" ContentType="application/vnd.openxmlformats-officedocument.presentationml.notesSlide+xml"/>
  <Override PartName="/ppt/tags/tag383.xml" ContentType="application/vnd.openxmlformats-officedocument.presentationml.tags+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tags/tag384.xml" ContentType="application/vnd.openxmlformats-officedocument.presentationml.tags+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tags/tag385.xml" ContentType="application/vnd.openxmlformats-officedocument.presentationml.tags+xml"/>
  <Override PartName="/ppt/notesSlides/notesSlide428.xml" ContentType="application/vnd.openxmlformats-officedocument.presentationml.notesSlide+xml"/>
  <Override PartName="/ppt/tags/tag386.xml" ContentType="application/vnd.openxmlformats-officedocument.presentationml.tags+xml"/>
  <Override PartName="/ppt/notesSlides/notesSlide429.xml" ContentType="application/vnd.openxmlformats-officedocument.presentationml.notesSlide+xml"/>
  <Override PartName="/ppt/tags/tag387.xml" ContentType="application/vnd.openxmlformats-officedocument.presentationml.tags+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tags/tag388.xml" ContentType="application/vnd.openxmlformats-officedocument.presentationml.tags+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tags/tag389.xml" ContentType="application/vnd.openxmlformats-officedocument.presentationml.tags+xml"/>
  <Override PartName="/ppt/notesSlides/notesSlide438.xml" ContentType="application/vnd.openxmlformats-officedocument.presentationml.notesSlide+xml"/>
  <Override PartName="/ppt/tags/tag390.xml" ContentType="application/vnd.openxmlformats-officedocument.presentationml.tags+xml"/>
  <Override PartName="/ppt/notesSlides/notesSlide439.xml" ContentType="application/vnd.openxmlformats-officedocument.presentationml.notesSlide+xml"/>
  <Override PartName="/ppt/tags/tag391.xml" ContentType="application/vnd.openxmlformats-officedocument.presentationml.tags+xml"/>
  <Override PartName="/ppt/notesSlides/notesSlide440.xml" ContentType="application/vnd.openxmlformats-officedocument.presentationml.notesSlide+xml"/>
  <Override PartName="/ppt/tags/tag392.xml" ContentType="application/vnd.openxmlformats-officedocument.presentationml.tags+xml"/>
  <Override PartName="/ppt/notesSlides/notesSlide441.xml" ContentType="application/vnd.openxmlformats-officedocument.presentationml.notesSlide+xml"/>
  <Override PartName="/ppt/tags/tag393.xml" ContentType="application/vnd.openxmlformats-officedocument.presentationml.tags+xml"/>
  <Override PartName="/ppt/notesSlides/notesSlide442.xml" ContentType="application/vnd.openxmlformats-officedocument.presentationml.notesSlide+xml"/>
  <Override PartName="/ppt/tags/tag394.xml" ContentType="application/vnd.openxmlformats-officedocument.presentationml.tags+xml"/>
  <Override PartName="/ppt/notesSlides/notesSlide443.xml" ContentType="application/vnd.openxmlformats-officedocument.presentationml.notesSlide+xml"/>
  <Override PartName="/ppt/tags/tag395.xml" ContentType="application/vnd.openxmlformats-officedocument.presentationml.tags+xml"/>
  <Override PartName="/ppt/notesSlides/notesSlide444.xml" ContentType="application/vnd.openxmlformats-officedocument.presentationml.notesSlide+xml"/>
  <Override PartName="/ppt/tags/tag396.xml" ContentType="application/vnd.openxmlformats-officedocument.presentationml.tags+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tags/tag397.xml" ContentType="application/vnd.openxmlformats-officedocument.presentationml.tags+xml"/>
  <Override PartName="/ppt/notesSlides/notesSlide447.xml" ContentType="application/vnd.openxmlformats-officedocument.presentationml.notesSlide+xml"/>
  <Override PartName="/ppt/tags/tag398.xml" ContentType="application/vnd.openxmlformats-officedocument.presentationml.tags+xml"/>
  <Override PartName="/ppt/notesSlides/notesSlide448.xml" ContentType="application/vnd.openxmlformats-officedocument.presentationml.notesSlide+xml"/>
  <Override PartName="/ppt/tags/tag399.xml" ContentType="application/vnd.openxmlformats-officedocument.presentationml.tags+xml"/>
  <Override PartName="/ppt/notesSlides/notesSlide449.xml" ContentType="application/vnd.openxmlformats-officedocument.presentationml.notesSlide+xml"/>
  <Override PartName="/ppt/tags/tag400.xml" ContentType="application/vnd.openxmlformats-officedocument.presentationml.tags+xml"/>
  <Override PartName="/ppt/notesSlides/notesSlide450.xml" ContentType="application/vnd.openxmlformats-officedocument.presentationml.notesSlide+xml"/>
  <Override PartName="/ppt/tags/tag401.xml" ContentType="application/vnd.openxmlformats-officedocument.presentationml.tags+xml"/>
  <Override PartName="/ppt/notesSlides/notesSlide451.xml" ContentType="application/vnd.openxmlformats-officedocument.presentationml.notesSlide+xml"/>
  <Override PartName="/ppt/tags/tag402.xml" ContentType="application/vnd.openxmlformats-officedocument.presentationml.tags+xml"/>
  <Override PartName="/ppt/notesSlides/notesSlide452.xml" ContentType="application/vnd.openxmlformats-officedocument.presentationml.notesSlide+xml"/>
  <Override PartName="/ppt/tags/tag403.xml" ContentType="application/vnd.openxmlformats-officedocument.presentationml.tags+xml"/>
  <Override PartName="/ppt/notesSlides/notesSlide453.xml" ContentType="application/vnd.openxmlformats-officedocument.presentationml.notesSlide+xml"/>
  <Override PartName="/ppt/tags/tag404.xml" ContentType="application/vnd.openxmlformats-officedocument.presentationml.tags+xml"/>
  <Override PartName="/ppt/notesSlides/notesSlide454.xml" ContentType="application/vnd.openxmlformats-officedocument.presentationml.notesSlide+xml"/>
  <Override PartName="/ppt/tags/tag405.xml" ContentType="application/vnd.openxmlformats-officedocument.presentationml.tags+xml"/>
  <Override PartName="/ppt/notesSlides/notesSlide455.xml" ContentType="application/vnd.openxmlformats-officedocument.presentationml.notesSlide+xml"/>
  <Override PartName="/ppt/tags/tag406.xml" ContentType="application/vnd.openxmlformats-officedocument.presentationml.tags+xml"/>
  <Override PartName="/ppt/notesSlides/notesSlide456.xml" ContentType="application/vnd.openxmlformats-officedocument.presentationml.notesSlide+xml"/>
  <Override PartName="/ppt/tags/tag407.xml" ContentType="application/vnd.openxmlformats-officedocument.presentationml.tags+xml"/>
  <Override PartName="/ppt/notesSlides/notesSlide457.xml" ContentType="application/vnd.openxmlformats-officedocument.presentationml.notesSlide+xml"/>
  <Override PartName="/ppt/tags/tag408.xml" ContentType="application/vnd.openxmlformats-officedocument.presentationml.tags+xml"/>
  <Override PartName="/ppt/notesSlides/notesSlide458.xml" ContentType="application/vnd.openxmlformats-officedocument.presentationml.notesSlide+xml"/>
  <Override PartName="/ppt/tags/tag409.xml" ContentType="application/vnd.openxmlformats-officedocument.presentationml.tags+xml"/>
  <Override PartName="/ppt/notesSlides/notesSlide459.xml" ContentType="application/vnd.openxmlformats-officedocument.presentationml.notesSlide+xml"/>
  <Override PartName="/ppt/tags/tag410.xml" ContentType="application/vnd.openxmlformats-officedocument.presentationml.tags+xml"/>
  <Override PartName="/ppt/notesSlides/notesSlide460.xml" ContentType="application/vnd.openxmlformats-officedocument.presentationml.notesSlide+xml"/>
  <Override PartName="/ppt/tags/tag411.xml" ContentType="application/vnd.openxmlformats-officedocument.presentationml.tags+xml"/>
  <Override PartName="/ppt/notesSlides/notesSlide461.xml" ContentType="application/vnd.openxmlformats-officedocument.presentationml.notesSlide+xml"/>
  <Override PartName="/ppt/tags/tag412.xml" ContentType="application/vnd.openxmlformats-officedocument.presentationml.tags+xml"/>
  <Override PartName="/ppt/notesSlides/notesSlide462.xml" ContentType="application/vnd.openxmlformats-officedocument.presentationml.notesSlide+xml"/>
  <Override PartName="/ppt/tags/tag413.xml" ContentType="application/vnd.openxmlformats-officedocument.presentationml.tags+xml"/>
  <Override PartName="/ppt/notesSlides/notesSlide463.xml" ContentType="application/vnd.openxmlformats-officedocument.presentationml.notesSlide+xml"/>
  <Override PartName="/ppt/tags/tag414.xml" ContentType="application/vnd.openxmlformats-officedocument.presentationml.tags+xml"/>
  <Override PartName="/ppt/notesSlides/notesSlide464.xml" ContentType="application/vnd.openxmlformats-officedocument.presentationml.notesSlide+xml"/>
  <Override PartName="/ppt/tags/tag415.xml" ContentType="application/vnd.openxmlformats-officedocument.presentationml.tags+xml"/>
  <Override PartName="/ppt/notesSlides/notesSlide465.xml" ContentType="application/vnd.openxmlformats-officedocument.presentationml.notesSlide+xml"/>
  <Override PartName="/ppt/tags/tag416.xml" ContentType="application/vnd.openxmlformats-officedocument.presentationml.tags+xml"/>
  <Override PartName="/ppt/notesSlides/notesSlide466.xml" ContentType="application/vnd.openxmlformats-officedocument.presentationml.notesSlide+xml"/>
  <Override PartName="/ppt/tags/tag417.xml" ContentType="application/vnd.openxmlformats-officedocument.presentationml.tags+xml"/>
  <Override PartName="/ppt/notesSlides/notesSlide467.xml" ContentType="application/vnd.openxmlformats-officedocument.presentationml.notesSlide+xml"/>
  <Override PartName="/ppt/tags/tag418.xml" ContentType="application/vnd.openxmlformats-officedocument.presentationml.tags+xml"/>
  <Override PartName="/ppt/notesSlides/notesSlide468.xml" ContentType="application/vnd.openxmlformats-officedocument.presentationml.notesSlide+xml"/>
  <Override PartName="/ppt/tags/tag419.xml" ContentType="application/vnd.openxmlformats-officedocument.presentationml.tags+xml"/>
  <Override PartName="/ppt/notesSlides/notesSlide469.xml" ContentType="application/vnd.openxmlformats-officedocument.presentationml.notesSlide+xml"/>
  <Override PartName="/ppt/tags/tag420.xml" ContentType="application/vnd.openxmlformats-officedocument.presentationml.tags+xml"/>
  <Override PartName="/ppt/notesSlides/notesSlide470.xml" ContentType="application/vnd.openxmlformats-officedocument.presentationml.notesSlide+xml"/>
  <Override PartName="/ppt/tags/tag421.xml" ContentType="application/vnd.openxmlformats-officedocument.presentationml.tags+xml"/>
  <Override PartName="/ppt/notesSlides/notesSlide471.xml" ContentType="application/vnd.openxmlformats-officedocument.presentationml.notesSlide+xml"/>
  <Override PartName="/ppt/tags/tag422.xml" ContentType="application/vnd.openxmlformats-officedocument.presentationml.tags+xml"/>
  <Override PartName="/ppt/notesSlides/notesSlide472.xml" ContentType="application/vnd.openxmlformats-officedocument.presentationml.notesSlide+xml"/>
  <Override PartName="/ppt/tags/tag423.xml" ContentType="application/vnd.openxmlformats-officedocument.presentationml.tags+xml"/>
  <Override PartName="/ppt/notesSlides/notesSlide473.xml" ContentType="application/vnd.openxmlformats-officedocument.presentationml.notesSlide+xml"/>
  <Override PartName="/ppt/tags/tag424.xml" ContentType="application/vnd.openxmlformats-officedocument.presentationml.tags+xml"/>
  <Override PartName="/ppt/notesSlides/notesSlide474.xml" ContentType="application/vnd.openxmlformats-officedocument.presentationml.notesSlide+xml"/>
  <Override PartName="/ppt/tags/tag425.xml" ContentType="application/vnd.openxmlformats-officedocument.presentationml.tags+xml"/>
  <Override PartName="/ppt/notesSlides/notesSlide475.xml" ContentType="application/vnd.openxmlformats-officedocument.presentationml.notesSlide+xml"/>
  <Override PartName="/ppt/tags/tag426.xml" ContentType="application/vnd.openxmlformats-officedocument.presentationml.tags+xml"/>
  <Override PartName="/ppt/notesSlides/notesSlide476.xml" ContentType="application/vnd.openxmlformats-officedocument.presentationml.notesSlide+xml"/>
  <Override PartName="/ppt/tags/tag427.xml" ContentType="application/vnd.openxmlformats-officedocument.presentationml.tags+xml"/>
  <Override PartName="/ppt/notesSlides/notesSlide477.xml" ContentType="application/vnd.openxmlformats-officedocument.presentationml.notesSlide+xml"/>
  <Override PartName="/ppt/tags/tag428.xml" ContentType="application/vnd.openxmlformats-officedocument.presentationml.tags+xml"/>
  <Override PartName="/ppt/notesSlides/notesSlide478.xml" ContentType="application/vnd.openxmlformats-officedocument.presentationml.notesSlide+xml"/>
  <Override PartName="/ppt/tags/tag429.xml" ContentType="application/vnd.openxmlformats-officedocument.presentationml.tags+xml"/>
  <Override PartName="/ppt/notesSlides/notesSlide479.xml" ContentType="application/vnd.openxmlformats-officedocument.presentationml.notesSlide+xml"/>
  <Override PartName="/ppt/tags/tag430.xml" ContentType="application/vnd.openxmlformats-officedocument.presentationml.tags+xml"/>
  <Override PartName="/ppt/notesSlides/notesSlide480.xml" ContentType="application/vnd.openxmlformats-officedocument.presentationml.notesSlide+xml"/>
  <Override PartName="/ppt/tags/tag431.xml" ContentType="application/vnd.openxmlformats-officedocument.presentationml.tags+xml"/>
  <Override PartName="/ppt/notesSlides/notesSlide481.xml" ContentType="application/vnd.openxmlformats-officedocument.presentationml.notesSlide+xml"/>
  <Override PartName="/ppt/tags/tag432.xml" ContentType="application/vnd.openxmlformats-officedocument.presentationml.tags+xml"/>
  <Override PartName="/ppt/notesSlides/notesSlide482.xml" ContentType="application/vnd.openxmlformats-officedocument.presentationml.notesSlide+xml"/>
  <Override PartName="/ppt/tags/tag433.xml" ContentType="application/vnd.openxmlformats-officedocument.presentationml.tags+xml"/>
  <Override PartName="/ppt/notesSlides/notesSlide483.xml" ContentType="application/vnd.openxmlformats-officedocument.presentationml.notesSlide+xml"/>
  <Override PartName="/ppt/tags/tag434.xml" ContentType="application/vnd.openxmlformats-officedocument.presentationml.tags+xml"/>
  <Override PartName="/ppt/notesSlides/notesSlide484.xml" ContentType="application/vnd.openxmlformats-officedocument.presentationml.notesSlide+xml"/>
  <Override PartName="/ppt/tags/tag435.xml" ContentType="application/vnd.openxmlformats-officedocument.presentationml.tags+xml"/>
  <Override PartName="/ppt/notesSlides/notesSlide485.xml" ContentType="application/vnd.openxmlformats-officedocument.presentationml.notesSlide+xml"/>
  <Override PartName="/ppt/tags/tag436.xml" ContentType="application/vnd.openxmlformats-officedocument.presentationml.tags+xml"/>
  <Override PartName="/ppt/notesSlides/notesSlide486.xml" ContentType="application/vnd.openxmlformats-officedocument.presentationml.notesSlide+xml"/>
  <Override PartName="/ppt/tags/tag437.xml" ContentType="application/vnd.openxmlformats-officedocument.presentationml.tags+xml"/>
  <Override PartName="/ppt/notesSlides/notesSlide487.xml" ContentType="application/vnd.openxmlformats-officedocument.presentationml.notesSlide+xml"/>
  <Override PartName="/ppt/tags/tag438.xml" ContentType="application/vnd.openxmlformats-officedocument.presentationml.tags+xml"/>
  <Override PartName="/ppt/notesSlides/notesSlide488.xml" ContentType="application/vnd.openxmlformats-officedocument.presentationml.notesSlide+xml"/>
  <Override PartName="/ppt/tags/tag439.xml" ContentType="application/vnd.openxmlformats-officedocument.presentationml.tags+xml"/>
  <Override PartName="/ppt/notesSlides/notesSlide489.xml" ContentType="application/vnd.openxmlformats-officedocument.presentationml.notesSlide+xml"/>
  <Override PartName="/ppt/tags/tag440.xml" ContentType="application/vnd.openxmlformats-officedocument.presentationml.tags+xml"/>
  <Override PartName="/ppt/notesSlides/notesSlide490.xml" ContentType="application/vnd.openxmlformats-officedocument.presentationml.notesSlide+xml"/>
  <Override PartName="/ppt/tags/tag441.xml" ContentType="application/vnd.openxmlformats-officedocument.presentationml.tags+xml"/>
  <Override PartName="/ppt/notesSlides/notesSlide491.xml" ContentType="application/vnd.openxmlformats-officedocument.presentationml.notesSlide+xml"/>
  <Override PartName="/ppt/tags/tag442.xml" ContentType="application/vnd.openxmlformats-officedocument.presentationml.tags+xml"/>
  <Override PartName="/ppt/notesSlides/notesSlide492.xml" ContentType="application/vnd.openxmlformats-officedocument.presentationml.notesSlide+xml"/>
  <Override PartName="/ppt/tags/tag443.xml" ContentType="application/vnd.openxmlformats-officedocument.presentationml.tags+xml"/>
  <Override PartName="/ppt/notesSlides/notesSlide493.xml" ContentType="application/vnd.openxmlformats-officedocument.presentationml.notesSlide+xml"/>
  <Override PartName="/ppt/tags/tag444.xml" ContentType="application/vnd.openxmlformats-officedocument.presentationml.tags+xml"/>
  <Override PartName="/ppt/notesSlides/notesSlide494.xml" ContentType="application/vnd.openxmlformats-officedocument.presentationml.notesSlide+xml"/>
  <Override PartName="/ppt/tags/tag445.xml" ContentType="application/vnd.openxmlformats-officedocument.presentationml.tags+xml"/>
  <Override PartName="/ppt/notesSlides/notesSlide495.xml" ContentType="application/vnd.openxmlformats-officedocument.presentationml.notesSlide+xml"/>
  <Override PartName="/ppt/tags/tag446.xml" ContentType="application/vnd.openxmlformats-officedocument.presentationml.tags+xml"/>
  <Override PartName="/ppt/notesSlides/notesSlide496.xml" ContentType="application/vnd.openxmlformats-officedocument.presentationml.notesSlide+xml"/>
  <Override PartName="/ppt/tags/tag447.xml" ContentType="application/vnd.openxmlformats-officedocument.presentationml.tags+xml"/>
  <Override PartName="/ppt/notesSlides/notesSlide497.xml" ContentType="application/vnd.openxmlformats-officedocument.presentationml.notesSlide+xml"/>
  <Override PartName="/ppt/tags/tag448.xml" ContentType="application/vnd.openxmlformats-officedocument.presentationml.tags+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tags/tag449.xml" ContentType="application/vnd.openxmlformats-officedocument.presentationml.tags+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tags/tag450.xml" ContentType="application/vnd.openxmlformats-officedocument.presentationml.tags+xml"/>
  <Override PartName="/ppt/notesSlides/notesSlide503.xml" ContentType="application/vnd.openxmlformats-officedocument.presentationml.notesSlide+xml"/>
  <Override PartName="/ppt/tags/tag451.xml" ContentType="application/vnd.openxmlformats-officedocument.presentationml.tags+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tags/tag452.xml" ContentType="application/vnd.openxmlformats-officedocument.presentationml.tags+xml"/>
  <Override PartName="/ppt/notesSlides/notesSlide507.xml" ContentType="application/vnd.openxmlformats-officedocument.presentationml.notesSlide+xml"/>
  <Override PartName="/ppt/tags/tag453.xml" ContentType="application/vnd.openxmlformats-officedocument.presentationml.tags+xml"/>
  <Override PartName="/ppt/notesSlides/notesSlide508.xml" ContentType="application/vnd.openxmlformats-officedocument.presentationml.notesSlide+xml"/>
  <Override PartName="/ppt/tags/tag454.xml" ContentType="application/vnd.openxmlformats-officedocument.presentationml.tags+xml"/>
  <Override PartName="/ppt/notesSlides/notesSlide509.xml" ContentType="application/vnd.openxmlformats-officedocument.presentationml.notesSlide+xml"/>
  <Override PartName="/ppt/tags/tag455.xml" ContentType="application/vnd.openxmlformats-officedocument.presentationml.tags+xml"/>
  <Override PartName="/ppt/notesSlides/notesSlide510.xml" ContentType="application/vnd.openxmlformats-officedocument.presentationml.notesSlide+xml"/>
  <Override PartName="/ppt/tags/tag456.xml" ContentType="application/vnd.openxmlformats-officedocument.presentationml.tags+xml"/>
  <Override PartName="/ppt/notesSlides/notesSlide511.xml" ContentType="application/vnd.openxmlformats-officedocument.presentationml.notesSlide+xml"/>
  <Override PartName="/ppt/tags/tag457.xml" ContentType="application/vnd.openxmlformats-officedocument.presentationml.tags+xml"/>
  <Override PartName="/ppt/notesSlides/notesSlide512.xml" ContentType="application/vnd.openxmlformats-officedocument.presentationml.notesSlide+xml"/>
  <Override PartName="/ppt/tags/tag458.xml" ContentType="application/vnd.openxmlformats-officedocument.presentationml.tags+xml"/>
  <Override PartName="/ppt/notesSlides/notesSlide513.xml" ContentType="application/vnd.openxmlformats-officedocument.presentationml.notesSlide+xml"/>
  <Override PartName="/ppt/tags/tag459.xml" ContentType="application/vnd.openxmlformats-officedocument.presentationml.tags+xml"/>
  <Override PartName="/ppt/notesSlides/notesSlide514.xml" ContentType="application/vnd.openxmlformats-officedocument.presentationml.notesSlide+xml"/>
  <Override PartName="/ppt/tags/tag460.xml" ContentType="application/vnd.openxmlformats-officedocument.presentationml.tags+xml"/>
  <Override PartName="/ppt/notesSlides/notesSlide515.xml" ContentType="application/vnd.openxmlformats-officedocument.presentationml.notesSlide+xml"/>
  <Override PartName="/ppt/tags/tag461.xml" ContentType="application/vnd.openxmlformats-officedocument.presentationml.tags+xml"/>
  <Override PartName="/ppt/notesSlides/notesSlide516.xml" ContentType="application/vnd.openxmlformats-officedocument.presentationml.notesSlide+xml"/>
  <Override PartName="/ppt/tags/tag462.xml" ContentType="application/vnd.openxmlformats-officedocument.presentationml.tags+xml"/>
  <Override PartName="/ppt/notesSlides/notesSlide517.xml" ContentType="application/vnd.openxmlformats-officedocument.presentationml.notesSlide+xml"/>
  <Override PartName="/ppt/tags/tag463.xml" ContentType="application/vnd.openxmlformats-officedocument.presentationml.tags+xml"/>
  <Override PartName="/ppt/notesSlides/notesSlide518.xml" ContentType="application/vnd.openxmlformats-officedocument.presentationml.notesSlide+xml"/>
  <Override PartName="/ppt/tags/tag464.xml" ContentType="application/vnd.openxmlformats-officedocument.presentationml.tags+xml"/>
  <Override PartName="/ppt/notesSlides/notesSlide519.xml" ContentType="application/vnd.openxmlformats-officedocument.presentationml.notesSlide+xml"/>
  <Override PartName="/ppt/tags/tag465.xml" ContentType="application/vnd.openxmlformats-officedocument.presentationml.tags+xml"/>
  <Override PartName="/ppt/notesSlides/notesSlide520.xml" ContentType="application/vnd.openxmlformats-officedocument.presentationml.notesSlide+xml"/>
  <Override PartName="/ppt/tags/tag466.xml" ContentType="application/vnd.openxmlformats-officedocument.presentationml.tags+xml"/>
  <Override PartName="/ppt/notesSlides/notesSlide521.xml" ContentType="application/vnd.openxmlformats-officedocument.presentationml.notesSlide+xml"/>
  <Override PartName="/ppt/tags/tag467.xml" ContentType="application/vnd.openxmlformats-officedocument.presentationml.tags+xml"/>
  <Override PartName="/ppt/notesSlides/notesSlide522.xml" ContentType="application/vnd.openxmlformats-officedocument.presentationml.notesSlide+xml"/>
  <Override PartName="/ppt/tags/tag468.xml" ContentType="application/vnd.openxmlformats-officedocument.presentationml.tags+xml"/>
  <Override PartName="/ppt/notesSlides/notesSlide523.xml" ContentType="application/vnd.openxmlformats-officedocument.presentationml.notesSlide+xml"/>
  <Override PartName="/ppt/tags/tag469.xml" ContentType="application/vnd.openxmlformats-officedocument.presentationml.tags+xml"/>
  <Override PartName="/ppt/notesSlides/notesSlide524.xml" ContentType="application/vnd.openxmlformats-officedocument.presentationml.notesSlide+xml"/>
  <Override PartName="/ppt/tags/tag470.xml" ContentType="application/vnd.openxmlformats-officedocument.presentationml.tags+xml"/>
  <Override PartName="/ppt/notesSlides/notesSlide525.xml" ContentType="application/vnd.openxmlformats-officedocument.presentationml.notesSlide+xml"/>
  <Override PartName="/ppt/tags/tag471.xml" ContentType="application/vnd.openxmlformats-officedocument.presentationml.tags+xml"/>
  <Override PartName="/ppt/notesSlides/notesSlide526.xml" ContentType="application/vnd.openxmlformats-officedocument.presentationml.notesSlide+xml"/>
  <Override PartName="/ppt/tags/tag472.xml" ContentType="application/vnd.openxmlformats-officedocument.presentationml.tags+xml"/>
  <Override PartName="/ppt/notesSlides/notesSlide527.xml" ContentType="application/vnd.openxmlformats-officedocument.presentationml.notesSlide+xml"/>
  <Override PartName="/ppt/tags/tag473.xml" ContentType="application/vnd.openxmlformats-officedocument.presentationml.tags+xml"/>
  <Override PartName="/ppt/notesSlides/notesSlide528.xml" ContentType="application/vnd.openxmlformats-officedocument.presentationml.notesSlide+xml"/>
  <Override PartName="/ppt/tags/tag474.xml" ContentType="application/vnd.openxmlformats-officedocument.presentationml.tags+xml"/>
  <Override PartName="/ppt/notesSlides/notesSlide529.xml" ContentType="application/vnd.openxmlformats-officedocument.presentationml.notesSlide+xml"/>
  <Override PartName="/ppt/tags/tag475.xml" ContentType="application/vnd.openxmlformats-officedocument.presentationml.tags+xml"/>
  <Override PartName="/ppt/notesSlides/notesSlide530.xml" ContentType="application/vnd.openxmlformats-officedocument.presentationml.notesSlide+xml"/>
  <Override PartName="/ppt/tags/tag476.xml" ContentType="application/vnd.openxmlformats-officedocument.presentationml.tags+xml"/>
  <Override PartName="/ppt/notesSlides/notesSlide531.xml" ContentType="application/vnd.openxmlformats-officedocument.presentationml.notesSlide+xml"/>
  <Override PartName="/ppt/tags/tag477.xml" ContentType="application/vnd.openxmlformats-officedocument.presentationml.tags+xml"/>
  <Override PartName="/ppt/notesSlides/notesSlide532.xml" ContentType="application/vnd.openxmlformats-officedocument.presentationml.notesSlide+xml"/>
  <Override PartName="/ppt/tags/tag478.xml" ContentType="application/vnd.openxmlformats-officedocument.presentationml.tags+xml"/>
  <Override PartName="/ppt/notesSlides/notesSlide533.xml" ContentType="application/vnd.openxmlformats-officedocument.presentationml.notesSlide+xml"/>
  <Override PartName="/ppt/tags/tag479.xml" ContentType="application/vnd.openxmlformats-officedocument.presentationml.tags+xml"/>
  <Override PartName="/ppt/notesSlides/notesSlide534.xml" ContentType="application/vnd.openxmlformats-officedocument.presentationml.notesSlide+xml"/>
  <Override PartName="/ppt/tags/tag480.xml" ContentType="application/vnd.openxmlformats-officedocument.presentationml.tags+xml"/>
  <Override PartName="/ppt/notesSlides/notesSlide5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537"/>
  </p:notesMasterIdLst>
  <p:handoutMasterIdLst>
    <p:handoutMasterId r:id="rId538"/>
  </p:handoutMasterIdLst>
  <p:sldIdLst>
    <p:sldId id="259" r:id="rId2"/>
    <p:sldId id="877" r:id="rId3"/>
    <p:sldId id="261" r:id="rId4"/>
    <p:sldId id="304" r:id="rId5"/>
    <p:sldId id="351" r:id="rId6"/>
    <p:sldId id="349" r:id="rId7"/>
    <p:sldId id="305" r:id="rId8"/>
    <p:sldId id="343" r:id="rId9"/>
    <p:sldId id="350" r:id="rId10"/>
    <p:sldId id="275"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 id="376" r:id="rId36"/>
    <p:sldId id="377" r:id="rId37"/>
    <p:sldId id="378" r:id="rId38"/>
    <p:sldId id="379" r:id="rId39"/>
    <p:sldId id="380" r:id="rId40"/>
    <p:sldId id="381" r:id="rId41"/>
    <p:sldId id="382" r:id="rId42"/>
    <p:sldId id="383" r:id="rId43"/>
    <p:sldId id="384" r:id="rId44"/>
    <p:sldId id="385" r:id="rId45"/>
    <p:sldId id="386" r:id="rId46"/>
    <p:sldId id="387" r:id="rId47"/>
    <p:sldId id="388" r:id="rId48"/>
    <p:sldId id="389" r:id="rId49"/>
    <p:sldId id="390" r:id="rId50"/>
    <p:sldId id="391" r:id="rId51"/>
    <p:sldId id="392" r:id="rId52"/>
    <p:sldId id="393" r:id="rId53"/>
    <p:sldId id="394" r:id="rId54"/>
    <p:sldId id="395" r:id="rId55"/>
    <p:sldId id="396" r:id="rId56"/>
    <p:sldId id="397" r:id="rId57"/>
    <p:sldId id="398" r:id="rId58"/>
    <p:sldId id="399" r:id="rId59"/>
    <p:sldId id="400" r:id="rId60"/>
    <p:sldId id="401" r:id="rId61"/>
    <p:sldId id="402" r:id="rId62"/>
    <p:sldId id="403" r:id="rId63"/>
    <p:sldId id="404" r:id="rId64"/>
    <p:sldId id="405" r:id="rId65"/>
    <p:sldId id="406" r:id="rId66"/>
    <p:sldId id="407" r:id="rId67"/>
    <p:sldId id="408" r:id="rId68"/>
    <p:sldId id="409" r:id="rId69"/>
    <p:sldId id="410"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435" r:id="rId95"/>
    <p:sldId id="436" r:id="rId96"/>
    <p:sldId id="437" r:id="rId97"/>
    <p:sldId id="438" r:id="rId98"/>
    <p:sldId id="439" r:id="rId99"/>
    <p:sldId id="440" r:id="rId100"/>
    <p:sldId id="441" r:id="rId101"/>
    <p:sldId id="442" r:id="rId102"/>
    <p:sldId id="443"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 id="472" r:id="rId132"/>
    <p:sldId id="473" r:id="rId133"/>
    <p:sldId id="474" r:id="rId134"/>
    <p:sldId id="475" r:id="rId135"/>
    <p:sldId id="476" r:id="rId136"/>
    <p:sldId id="477" r:id="rId137"/>
    <p:sldId id="478" r:id="rId138"/>
    <p:sldId id="479" r:id="rId139"/>
    <p:sldId id="480"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4" r:id="rId154"/>
    <p:sldId id="495" r:id="rId155"/>
    <p:sldId id="496" r:id="rId156"/>
    <p:sldId id="497" r:id="rId157"/>
    <p:sldId id="498" r:id="rId158"/>
    <p:sldId id="499" r:id="rId159"/>
    <p:sldId id="500" r:id="rId160"/>
    <p:sldId id="501" r:id="rId161"/>
    <p:sldId id="502" r:id="rId162"/>
    <p:sldId id="503" r:id="rId163"/>
    <p:sldId id="504" r:id="rId164"/>
    <p:sldId id="505" r:id="rId165"/>
    <p:sldId id="506" r:id="rId166"/>
    <p:sldId id="507" r:id="rId167"/>
    <p:sldId id="508" r:id="rId168"/>
    <p:sldId id="509" r:id="rId169"/>
    <p:sldId id="510" r:id="rId170"/>
    <p:sldId id="511" r:id="rId171"/>
    <p:sldId id="512" r:id="rId172"/>
    <p:sldId id="513" r:id="rId173"/>
    <p:sldId id="514" r:id="rId174"/>
    <p:sldId id="515" r:id="rId175"/>
    <p:sldId id="516" r:id="rId176"/>
    <p:sldId id="517" r:id="rId177"/>
    <p:sldId id="518" r:id="rId178"/>
    <p:sldId id="519" r:id="rId179"/>
    <p:sldId id="520" r:id="rId180"/>
    <p:sldId id="521" r:id="rId181"/>
    <p:sldId id="522" r:id="rId182"/>
    <p:sldId id="523" r:id="rId183"/>
    <p:sldId id="524" r:id="rId184"/>
    <p:sldId id="525" r:id="rId185"/>
    <p:sldId id="526" r:id="rId186"/>
    <p:sldId id="527" r:id="rId187"/>
    <p:sldId id="528" r:id="rId188"/>
    <p:sldId id="529" r:id="rId189"/>
    <p:sldId id="530" r:id="rId190"/>
    <p:sldId id="531" r:id="rId191"/>
    <p:sldId id="532" r:id="rId192"/>
    <p:sldId id="533" r:id="rId193"/>
    <p:sldId id="534" r:id="rId194"/>
    <p:sldId id="535" r:id="rId195"/>
    <p:sldId id="536" r:id="rId196"/>
    <p:sldId id="537" r:id="rId197"/>
    <p:sldId id="538" r:id="rId198"/>
    <p:sldId id="539" r:id="rId199"/>
    <p:sldId id="540" r:id="rId200"/>
    <p:sldId id="541" r:id="rId201"/>
    <p:sldId id="542" r:id="rId202"/>
    <p:sldId id="543" r:id="rId203"/>
    <p:sldId id="544" r:id="rId204"/>
    <p:sldId id="545" r:id="rId205"/>
    <p:sldId id="546" r:id="rId206"/>
    <p:sldId id="547" r:id="rId207"/>
    <p:sldId id="548" r:id="rId208"/>
    <p:sldId id="549" r:id="rId209"/>
    <p:sldId id="550" r:id="rId210"/>
    <p:sldId id="551" r:id="rId211"/>
    <p:sldId id="552" r:id="rId212"/>
    <p:sldId id="553" r:id="rId213"/>
    <p:sldId id="554" r:id="rId214"/>
    <p:sldId id="555" r:id="rId215"/>
    <p:sldId id="556" r:id="rId216"/>
    <p:sldId id="557" r:id="rId217"/>
    <p:sldId id="558" r:id="rId218"/>
    <p:sldId id="559" r:id="rId219"/>
    <p:sldId id="560" r:id="rId220"/>
    <p:sldId id="561"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603" r:id="rId263"/>
    <p:sldId id="604" r:id="rId264"/>
    <p:sldId id="605" r:id="rId265"/>
    <p:sldId id="606" r:id="rId266"/>
    <p:sldId id="607" r:id="rId267"/>
    <p:sldId id="608" r:id="rId268"/>
    <p:sldId id="609" r:id="rId269"/>
    <p:sldId id="610" r:id="rId270"/>
    <p:sldId id="611" r:id="rId271"/>
    <p:sldId id="612" r:id="rId272"/>
    <p:sldId id="613" r:id="rId273"/>
    <p:sldId id="614" r:id="rId274"/>
    <p:sldId id="615" r:id="rId275"/>
    <p:sldId id="616" r:id="rId276"/>
    <p:sldId id="617" r:id="rId277"/>
    <p:sldId id="618" r:id="rId278"/>
    <p:sldId id="619" r:id="rId279"/>
    <p:sldId id="620" r:id="rId280"/>
    <p:sldId id="621" r:id="rId281"/>
    <p:sldId id="622" r:id="rId282"/>
    <p:sldId id="623" r:id="rId283"/>
    <p:sldId id="624" r:id="rId284"/>
    <p:sldId id="625" r:id="rId285"/>
    <p:sldId id="626" r:id="rId286"/>
    <p:sldId id="627" r:id="rId287"/>
    <p:sldId id="628" r:id="rId288"/>
    <p:sldId id="629" r:id="rId289"/>
    <p:sldId id="630" r:id="rId290"/>
    <p:sldId id="631" r:id="rId291"/>
    <p:sldId id="632" r:id="rId292"/>
    <p:sldId id="633" r:id="rId293"/>
    <p:sldId id="634" r:id="rId294"/>
    <p:sldId id="635" r:id="rId295"/>
    <p:sldId id="636" r:id="rId296"/>
    <p:sldId id="637" r:id="rId297"/>
    <p:sldId id="638" r:id="rId298"/>
    <p:sldId id="639" r:id="rId299"/>
    <p:sldId id="640" r:id="rId300"/>
    <p:sldId id="641" r:id="rId301"/>
    <p:sldId id="642" r:id="rId302"/>
    <p:sldId id="643" r:id="rId303"/>
    <p:sldId id="644" r:id="rId304"/>
    <p:sldId id="645" r:id="rId305"/>
    <p:sldId id="646" r:id="rId306"/>
    <p:sldId id="647" r:id="rId307"/>
    <p:sldId id="648" r:id="rId308"/>
    <p:sldId id="649" r:id="rId309"/>
    <p:sldId id="650" r:id="rId310"/>
    <p:sldId id="651" r:id="rId311"/>
    <p:sldId id="652" r:id="rId312"/>
    <p:sldId id="653" r:id="rId313"/>
    <p:sldId id="654" r:id="rId314"/>
    <p:sldId id="655" r:id="rId315"/>
    <p:sldId id="656" r:id="rId316"/>
    <p:sldId id="657" r:id="rId317"/>
    <p:sldId id="658" r:id="rId318"/>
    <p:sldId id="659" r:id="rId319"/>
    <p:sldId id="660" r:id="rId320"/>
    <p:sldId id="661" r:id="rId321"/>
    <p:sldId id="662" r:id="rId322"/>
    <p:sldId id="663" r:id="rId323"/>
    <p:sldId id="664" r:id="rId324"/>
    <p:sldId id="665" r:id="rId325"/>
    <p:sldId id="666" r:id="rId326"/>
    <p:sldId id="667" r:id="rId327"/>
    <p:sldId id="668" r:id="rId328"/>
    <p:sldId id="669" r:id="rId329"/>
    <p:sldId id="670" r:id="rId330"/>
    <p:sldId id="671" r:id="rId331"/>
    <p:sldId id="672" r:id="rId332"/>
    <p:sldId id="673" r:id="rId333"/>
    <p:sldId id="674" r:id="rId334"/>
    <p:sldId id="675" r:id="rId335"/>
    <p:sldId id="676" r:id="rId336"/>
    <p:sldId id="677" r:id="rId337"/>
    <p:sldId id="678" r:id="rId338"/>
    <p:sldId id="679" r:id="rId339"/>
    <p:sldId id="680" r:id="rId340"/>
    <p:sldId id="681" r:id="rId341"/>
    <p:sldId id="682" r:id="rId342"/>
    <p:sldId id="683" r:id="rId343"/>
    <p:sldId id="684" r:id="rId344"/>
    <p:sldId id="685" r:id="rId345"/>
    <p:sldId id="686" r:id="rId346"/>
    <p:sldId id="687" r:id="rId347"/>
    <p:sldId id="688" r:id="rId348"/>
    <p:sldId id="689" r:id="rId349"/>
    <p:sldId id="690" r:id="rId350"/>
    <p:sldId id="691" r:id="rId351"/>
    <p:sldId id="692" r:id="rId352"/>
    <p:sldId id="693" r:id="rId353"/>
    <p:sldId id="694" r:id="rId354"/>
    <p:sldId id="695" r:id="rId355"/>
    <p:sldId id="696" r:id="rId356"/>
    <p:sldId id="697" r:id="rId357"/>
    <p:sldId id="698" r:id="rId358"/>
    <p:sldId id="699" r:id="rId359"/>
    <p:sldId id="700" r:id="rId360"/>
    <p:sldId id="701" r:id="rId361"/>
    <p:sldId id="702" r:id="rId362"/>
    <p:sldId id="703" r:id="rId363"/>
    <p:sldId id="704" r:id="rId364"/>
    <p:sldId id="705" r:id="rId365"/>
    <p:sldId id="706" r:id="rId366"/>
    <p:sldId id="707" r:id="rId367"/>
    <p:sldId id="708" r:id="rId368"/>
    <p:sldId id="709" r:id="rId369"/>
    <p:sldId id="710" r:id="rId370"/>
    <p:sldId id="711" r:id="rId371"/>
    <p:sldId id="712" r:id="rId372"/>
    <p:sldId id="713" r:id="rId373"/>
    <p:sldId id="714" r:id="rId374"/>
    <p:sldId id="715" r:id="rId375"/>
    <p:sldId id="716" r:id="rId376"/>
    <p:sldId id="717" r:id="rId377"/>
    <p:sldId id="718" r:id="rId378"/>
    <p:sldId id="719" r:id="rId379"/>
    <p:sldId id="720" r:id="rId380"/>
    <p:sldId id="721" r:id="rId381"/>
    <p:sldId id="722" r:id="rId382"/>
    <p:sldId id="723" r:id="rId383"/>
    <p:sldId id="724" r:id="rId384"/>
    <p:sldId id="725" r:id="rId385"/>
    <p:sldId id="726" r:id="rId386"/>
    <p:sldId id="727" r:id="rId387"/>
    <p:sldId id="728" r:id="rId388"/>
    <p:sldId id="729" r:id="rId389"/>
    <p:sldId id="730" r:id="rId390"/>
    <p:sldId id="731" r:id="rId391"/>
    <p:sldId id="732" r:id="rId392"/>
    <p:sldId id="733" r:id="rId393"/>
    <p:sldId id="734" r:id="rId394"/>
    <p:sldId id="735" r:id="rId395"/>
    <p:sldId id="736" r:id="rId396"/>
    <p:sldId id="737" r:id="rId397"/>
    <p:sldId id="738" r:id="rId398"/>
    <p:sldId id="739" r:id="rId399"/>
    <p:sldId id="740" r:id="rId400"/>
    <p:sldId id="741" r:id="rId401"/>
    <p:sldId id="742" r:id="rId402"/>
    <p:sldId id="743" r:id="rId403"/>
    <p:sldId id="744" r:id="rId404"/>
    <p:sldId id="745" r:id="rId405"/>
    <p:sldId id="746" r:id="rId406"/>
    <p:sldId id="747" r:id="rId407"/>
    <p:sldId id="748" r:id="rId408"/>
    <p:sldId id="749" r:id="rId409"/>
    <p:sldId id="750" r:id="rId410"/>
    <p:sldId id="751" r:id="rId411"/>
    <p:sldId id="752" r:id="rId412"/>
    <p:sldId id="753" r:id="rId413"/>
    <p:sldId id="754" r:id="rId414"/>
    <p:sldId id="755" r:id="rId415"/>
    <p:sldId id="756" r:id="rId416"/>
    <p:sldId id="757" r:id="rId417"/>
    <p:sldId id="758" r:id="rId418"/>
    <p:sldId id="759" r:id="rId419"/>
    <p:sldId id="760" r:id="rId420"/>
    <p:sldId id="761" r:id="rId421"/>
    <p:sldId id="762" r:id="rId422"/>
    <p:sldId id="763" r:id="rId423"/>
    <p:sldId id="764" r:id="rId424"/>
    <p:sldId id="765" r:id="rId425"/>
    <p:sldId id="766" r:id="rId426"/>
    <p:sldId id="767" r:id="rId427"/>
    <p:sldId id="768" r:id="rId428"/>
    <p:sldId id="769" r:id="rId429"/>
    <p:sldId id="770" r:id="rId430"/>
    <p:sldId id="771" r:id="rId431"/>
    <p:sldId id="772" r:id="rId432"/>
    <p:sldId id="773" r:id="rId433"/>
    <p:sldId id="774" r:id="rId434"/>
    <p:sldId id="775" r:id="rId435"/>
    <p:sldId id="776" r:id="rId436"/>
    <p:sldId id="777" r:id="rId437"/>
    <p:sldId id="778" r:id="rId438"/>
    <p:sldId id="779" r:id="rId439"/>
    <p:sldId id="780" r:id="rId440"/>
    <p:sldId id="781" r:id="rId441"/>
    <p:sldId id="782" r:id="rId442"/>
    <p:sldId id="783" r:id="rId443"/>
    <p:sldId id="784" r:id="rId444"/>
    <p:sldId id="785" r:id="rId445"/>
    <p:sldId id="786" r:id="rId446"/>
    <p:sldId id="787" r:id="rId447"/>
    <p:sldId id="788" r:id="rId448"/>
    <p:sldId id="789" r:id="rId449"/>
    <p:sldId id="790" r:id="rId450"/>
    <p:sldId id="791" r:id="rId451"/>
    <p:sldId id="792" r:id="rId452"/>
    <p:sldId id="793" r:id="rId453"/>
    <p:sldId id="794" r:id="rId454"/>
    <p:sldId id="795" r:id="rId455"/>
    <p:sldId id="796" r:id="rId456"/>
    <p:sldId id="797" r:id="rId457"/>
    <p:sldId id="798" r:id="rId458"/>
    <p:sldId id="799" r:id="rId459"/>
    <p:sldId id="800" r:id="rId460"/>
    <p:sldId id="801" r:id="rId461"/>
    <p:sldId id="802" r:id="rId462"/>
    <p:sldId id="803" r:id="rId463"/>
    <p:sldId id="804" r:id="rId464"/>
    <p:sldId id="805" r:id="rId465"/>
    <p:sldId id="806" r:id="rId466"/>
    <p:sldId id="807" r:id="rId467"/>
    <p:sldId id="808" r:id="rId468"/>
    <p:sldId id="809" r:id="rId469"/>
    <p:sldId id="810" r:id="rId470"/>
    <p:sldId id="811" r:id="rId471"/>
    <p:sldId id="812" r:id="rId472"/>
    <p:sldId id="813" r:id="rId473"/>
    <p:sldId id="814" r:id="rId474"/>
    <p:sldId id="815" r:id="rId475"/>
    <p:sldId id="816" r:id="rId476"/>
    <p:sldId id="817" r:id="rId477"/>
    <p:sldId id="818" r:id="rId478"/>
    <p:sldId id="819" r:id="rId479"/>
    <p:sldId id="820" r:id="rId480"/>
    <p:sldId id="821" r:id="rId481"/>
    <p:sldId id="822" r:id="rId482"/>
    <p:sldId id="823" r:id="rId483"/>
    <p:sldId id="824" r:id="rId484"/>
    <p:sldId id="825" r:id="rId485"/>
    <p:sldId id="826" r:id="rId486"/>
    <p:sldId id="827" r:id="rId487"/>
    <p:sldId id="828" r:id="rId488"/>
    <p:sldId id="829" r:id="rId489"/>
    <p:sldId id="830" r:id="rId490"/>
    <p:sldId id="831" r:id="rId491"/>
    <p:sldId id="832" r:id="rId492"/>
    <p:sldId id="833" r:id="rId493"/>
    <p:sldId id="834" r:id="rId494"/>
    <p:sldId id="835" r:id="rId495"/>
    <p:sldId id="836" r:id="rId496"/>
    <p:sldId id="837" r:id="rId497"/>
    <p:sldId id="838" r:id="rId498"/>
    <p:sldId id="839" r:id="rId499"/>
    <p:sldId id="840" r:id="rId500"/>
    <p:sldId id="841" r:id="rId501"/>
    <p:sldId id="842" r:id="rId502"/>
    <p:sldId id="843" r:id="rId503"/>
    <p:sldId id="844" r:id="rId504"/>
    <p:sldId id="845" r:id="rId505"/>
    <p:sldId id="846" r:id="rId506"/>
    <p:sldId id="847" r:id="rId507"/>
    <p:sldId id="848" r:id="rId508"/>
    <p:sldId id="849" r:id="rId509"/>
    <p:sldId id="850" r:id="rId510"/>
    <p:sldId id="851" r:id="rId511"/>
    <p:sldId id="852" r:id="rId512"/>
    <p:sldId id="853" r:id="rId513"/>
    <p:sldId id="854" r:id="rId514"/>
    <p:sldId id="855" r:id="rId515"/>
    <p:sldId id="856" r:id="rId516"/>
    <p:sldId id="857" r:id="rId517"/>
    <p:sldId id="858" r:id="rId518"/>
    <p:sldId id="859" r:id="rId519"/>
    <p:sldId id="860" r:id="rId520"/>
    <p:sldId id="861" r:id="rId521"/>
    <p:sldId id="862" r:id="rId522"/>
    <p:sldId id="863" r:id="rId523"/>
    <p:sldId id="864" r:id="rId524"/>
    <p:sldId id="865" r:id="rId525"/>
    <p:sldId id="866" r:id="rId526"/>
    <p:sldId id="867" r:id="rId527"/>
    <p:sldId id="868" r:id="rId528"/>
    <p:sldId id="869" r:id="rId529"/>
    <p:sldId id="870" r:id="rId530"/>
    <p:sldId id="871" r:id="rId531"/>
    <p:sldId id="872" r:id="rId532"/>
    <p:sldId id="873" r:id="rId533"/>
    <p:sldId id="874" r:id="rId534"/>
    <p:sldId id="875" r:id="rId535"/>
    <p:sldId id="876" r:id="rId536"/>
  </p:sldIdLst>
  <p:sldSz cx="12188825" cy="6858000"/>
  <p:notesSz cx="7077075" cy="9363075"/>
  <p:custDataLst>
    <p:tags r:id="rId53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93" algn="l" rtl="0" fontAlgn="base">
      <a:spcBef>
        <a:spcPct val="0"/>
      </a:spcBef>
      <a:spcAft>
        <a:spcPct val="0"/>
      </a:spcAft>
      <a:defRPr kern="1200">
        <a:solidFill>
          <a:schemeClr val="tx1"/>
        </a:solidFill>
        <a:latin typeface="Arial" charset="0"/>
        <a:ea typeface="+mn-ea"/>
        <a:cs typeface="Arial" charset="0"/>
      </a:defRPr>
    </a:lvl2pPr>
    <a:lvl3pPr marL="1218987" algn="l" rtl="0" fontAlgn="base">
      <a:spcBef>
        <a:spcPct val="0"/>
      </a:spcBef>
      <a:spcAft>
        <a:spcPct val="0"/>
      </a:spcAft>
      <a:defRPr kern="1200">
        <a:solidFill>
          <a:schemeClr val="tx1"/>
        </a:solidFill>
        <a:latin typeface="Arial" charset="0"/>
        <a:ea typeface="+mn-ea"/>
        <a:cs typeface="Arial" charset="0"/>
      </a:defRPr>
    </a:lvl3pPr>
    <a:lvl4pPr marL="1828480" algn="l" rtl="0" fontAlgn="base">
      <a:spcBef>
        <a:spcPct val="0"/>
      </a:spcBef>
      <a:spcAft>
        <a:spcPct val="0"/>
      </a:spcAft>
      <a:defRPr kern="1200">
        <a:solidFill>
          <a:schemeClr val="tx1"/>
        </a:solidFill>
        <a:latin typeface="Arial" charset="0"/>
        <a:ea typeface="+mn-ea"/>
        <a:cs typeface="Arial" charset="0"/>
      </a:defRPr>
    </a:lvl4pPr>
    <a:lvl5pPr marL="2437973" algn="l" rtl="0" fontAlgn="base">
      <a:spcBef>
        <a:spcPct val="0"/>
      </a:spcBef>
      <a:spcAft>
        <a:spcPct val="0"/>
      </a:spcAft>
      <a:defRPr kern="1200">
        <a:solidFill>
          <a:schemeClr val="tx1"/>
        </a:solidFill>
        <a:latin typeface="Arial" charset="0"/>
        <a:ea typeface="+mn-ea"/>
        <a:cs typeface="Arial" charset="0"/>
      </a:defRPr>
    </a:lvl5pPr>
    <a:lvl6pPr marL="3047467" algn="l" defTabSz="1218987" rtl="0" eaLnBrk="1" latinLnBrk="0" hangingPunct="1">
      <a:defRPr kern="1200">
        <a:solidFill>
          <a:schemeClr val="tx1"/>
        </a:solidFill>
        <a:latin typeface="Arial" charset="0"/>
        <a:ea typeface="+mn-ea"/>
        <a:cs typeface="Arial" charset="0"/>
      </a:defRPr>
    </a:lvl6pPr>
    <a:lvl7pPr marL="3656960" algn="l" defTabSz="1218987" rtl="0" eaLnBrk="1" latinLnBrk="0" hangingPunct="1">
      <a:defRPr kern="1200">
        <a:solidFill>
          <a:schemeClr val="tx1"/>
        </a:solidFill>
        <a:latin typeface="Arial" charset="0"/>
        <a:ea typeface="+mn-ea"/>
        <a:cs typeface="Arial" charset="0"/>
      </a:defRPr>
    </a:lvl7pPr>
    <a:lvl8pPr marL="4266453" algn="l" defTabSz="1218987" rtl="0" eaLnBrk="1" latinLnBrk="0" hangingPunct="1">
      <a:defRPr kern="1200">
        <a:solidFill>
          <a:schemeClr val="tx1"/>
        </a:solidFill>
        <a:latin typeface="Arial" charset="0"/>
        <a:ea typeface="+mn-ea"/>
        <a:cs typeface="Arial" charset="0"/>
      </a:defRPr>
    </a:lvl8pPr>
    <a:lvl9pPr marL="4875947" algn="l" defTabSz="1218987"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orient="horz" pos="864">
          <p15:clr>
            <a:srgbClr val="A4A3A4"/>
          </p15:clr>
        </p15:guide>
        <p15:guide id="3" pos="3839">
          <p15:clr>
            <a:srgbClr val="A4A3A4"/>
          </p15:clr>
        </p15:guide>
      </p15:sldGuideLst>
    </p:ext>
    <p:ext uri="{2D200454-40CA-4A62-9FC3-DE9A4176ACB9}">
      <p15:notesGuideLst xmlns:p15="http://schemas.microsoft.com/office/powerpoint/2012/main">
        <p15:guide id="1" orient="horz" pos="2948" userDrawn="1">
          <p15:clr>
            <a:srgbClr val="A4A3A4"/>
          </p15:clr>
        </p15:guide>
        <p15:guide id="2" orient="horz" pos="285" userDrawn="1">
          <p15:clr>
            <a:srgbClr val="A4A3A4"/>
          </p15:clr>
        </p15:guide>
        <p15:guide id="3" pos="2229" userDrawn="1">
          <p15:clr>
            <a:srgbClr val="A4A3A4"/>
          </p15:clr>
        </p15:guide>
        <p15:guide id="4" orient="horz" pos="28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1E6"/>
    <a:srgbClr val="000000"/>
    <a:srgbClr val="FFFF99"/>
    <a:srgbClr val="BAD5E8"/>
    <a:srgbClr val="A1BCCD"/>
    <a:srgbClr val="5F5F5F"/>
    <a:srgbClr val="D8E3E4"/>
    <a:srgbClr val="FFF7EF"/>
    <a:srgbClr val="0000FF"/>
    <a:srgbClr val="DC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92308" autoAdjust="0"/>
  </p:normalViewPr>
  <p:slideViewPr>
    <p:cSldViewPr showGuides="1">
      <p:cViewPr varScale="1">
        <p:scale>
          <a:sx n="106" d="100"/>
          <a:sy n="106" d="100"/>
        </p:scale>
        <p:origin x="1248" y="77"/>
      </p:cViewPr>
      <p:guideLst>
        <p:guide orient="horz" pos="2160"/>
        <p:guide orient="horz" pos="864"/>
        <p:guide pos="3839"/>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5" d="100"/>
          <a:sy n="85" d="100"/>
        </p:scale>
        <p:origin x="3744" y="67"/>
      </p:cViewPr>
      <p:guideLst>
        <p:guide orient="horz" pos="2948"/>
        <p:guide orient="horz" pos="285"/>
        <p:guide pos="2229"/>
        <p:guide orient="horz" pos="283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theme" Target="theme/theme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notesMaster" Target="notesMasters/notesMaster1.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tags" Target="tags/tag1.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tableStyles" Target="tableStyle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handoutMaster" Target="handoutMasters/handout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presProps" Target="presProps.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s>
</file>

<file path=ppt/_rels/viewProps.xml.rels><?xml version="1.0" encoding="UTF-8" standalone="yes"?>
<Relationships xmlns="http://schemas.openxmlformats.org/package/2006/relationships"><Relationship Id="rId8" Type="http://schemas.openxmlformats.org/officeDocument/2006/relationships/slide" Target="slides/slide400.xml"/><Relationship Id="rId13" Type="http://schemas.openxmlformats.org/officeDocument/2006/relationships/slide" Target="slides/slide482.xml"/><Relationship Id="rId18" Type="http://schemas.openxmlformats.org/officeDocument/2006/relationships/slide" Target="slides/slide506.xml"/><Relationship Id="rId3" Type="http://schemas.openxmlformats.org/officeDocument/2006/relationships/slide" Target="slides/slide27.xml"/><Relationship Id="rId7" Type="http://schemas.openxmlformats.org/officeDocument/2006/relationships/slide" Target="slides/slide399.xml"/><Relationship Id="rId12" Type="http://schemas.openxmlformats.org/officeDocument/2006/relationships/slide" Target="slides/slide468.xml"/><Relationship Id="rId17" Type="http://schemas.openxmlformats.org/officeDocument/2006/relationships/slide" Target="slides/slide505.xml"/><Relationship Id="rId2" Type="http://schemas.openxmlformats.org/officeDocument/2006/relationships/slide" Target="slides/slide21.xml"/><Relationship Id="rId16" Type="http://schemas.openxmlformats.org/officeDocument/2006/relationships/slide" Target="slides/slide500.xml"/><Relationship Id="rId1" Type="http://schemas.openxmlformats.org/officeDocument/2006/relationships/slide" Target="slides/slide20.xml"/><Relationship Id="rId6" Type="http://schemas.openxmlformats.org/officeDocument/2006/relationships/slide" Target="slides/slide393.xml"/><Relationship Id="rId11" Type="http://schemas.openxmlformats.org/officeDocument/2006/relationships/slide" Target="slides/slide403.xml"/><Relationship Id="rId5" Type="http://schemas.openxmlformats.org/officeDocument/2006/relationships/slide" Target="slides/slide29.xml"/><Relationship Id="rId15" Type="http://schemas.openxmlformats.org/officeDocument/2006/relationships/slide" Target="slides/slide499.xml"/><Relationship Id="rId10" Type="http://schemas.openxmlformats.org/officeDocument/2006/relationships/slide" Target="slides/slide402.xml"/><Relationship Id="rId4" Type="http://schemas.openxmlformats.org/officeDocument/2006/relationships/slide" Target="slides/slide28.xml"/><Relationship Id="rId9" Type="http://schemas.openxmlformats.org/officeDocument/2006/relationships/slide" Target="slides/slide401.xml"/><Relationship Id="rId14" Type="http://schemas.openxmlformats.org/officeDocument/2006/relationships/slide" Target="slides/slide49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66090" cy="467593"/>
          </a:xfrm>
          <a:prstGeom prst="rect">
            <a:avLst/>
          </a:prstGeom>
          <a:noFill/>
          <a:ln w="9525">
            <a:noFill/>
            <a:miter lim="800000"/>
            <a:headEnd/>
            <a:tailEnd/>
          </a:ln>
          <a:effectLst/>
        </p:spPr>
        <p:txBody>
          <a:bodyPr vert="horz" wrap="square" lIns="93933" tIns="46967" rIns="93933" bIns="46967" numCol="1" anchor="t" anchorCtr="0" compatLnSpc="1">
            <a:prstTxWarp prst="textNoShape">
              <a:avLst/>
            </a:prstTxWarp>
          </a:bodyPr>
          <a:lstStyle>
            <a:lvl1pPr algn="l" defTabSz="939764">
              <a:spcBef>
                <a:spcPct val="0"/>
              </a:spcBef>
              <a:buClr>
                <a:srgbClr val="000000"/>
              </a:buClr>
              <a:buFont typeface="Arial" pitchFamily="34" charset="0"/>
              <a:buNone/>
              <a:defRPr sz="1200" b="1">
                <a:latin typeface="Arial" pitchFamily="34" charset="0"/>
                <a:cs typeface="+mn-cs"/>
              </a:defRPr>
            </a:lvl1pPr>
          </a:lstStyle>
          <a:p>
            <a:pPr>
              <a:defRPr/>
            </a:pPr>
            <a:endParaRPr lang="en-US" dirty="0"/>
          </a:p>
        </p:txBody>
      </p:sp>
      <p:sp>
        <p:nvSpPr>
          <p:cNvPr id="115715" name="Rectangle 3"/>
          <p:cNvSpPr>
            <a:spLocks noGrp="1" noChangeArrowheads="1"/>
          </p:cNvSpPr>
          <p:nvPr>
            <p:ph type="dt" sz="quarter" idx="1"/>
          </p:nvPr>
        </p:nvSpPr>
        <p:spPr bwMode="auto">
          <a:xfrm>
            <a:off x="4010985" y="0"/>
            <a:ext cx="3066090" cy="467593"/>
          </a:xfrm>
          <a:prstGeom prst="rect">
            <a:avLst/>
          </a:prstGeom>
          <a:noFill/>
          <a:ln w="9525">
            <a:noFill/>
            <a:miter lim="800000"/>
            <a:headEnd/>
            <a:tailEnd/>
          </a:ln>
          <a:effectLst/>
        </p:spPr>
        <p:txBody>
          <a:bodyPr vert="horz" wrap="square" lIns="93933" tIns="46967" rIns="93933" bIns="46967" numCol="1" anchor="t" anchorCtr="0" compatLnSpc="1">
            <a:prstTxWarp prst="textNoShape">
              <a:avLst/>
            </a:prstTxWarp>
          </a:bodyPr>
          <a:lstStyle>
            <a:lvl1pPr algn="r" defTabSz="939764">
              <a:spcBef>
                <a:spcPct val="0"/>
              </a:spcBef>
              <a:buClr>
                <a:srgbClr val="000000"/>
              </a:buClr>
              <a:buFont typeface="Arial" pitchFamily="34" charset="0"/>
              <a:buNone/>
              <a:defRPr sz="1200" b="1">
                <a:latin typeface="Arial" pitchFamily="34" charset="0"/>
                <a:cs typeface="+mn-cs"/>
              </a:defRPr>
            </a:lvl1pPr>
          </a:lstStyle>
          <a:p>
            <a:pPr>
              <a:defRPr/>
            </a:pPr>
            <a:endParaRPr lang="en-US" dirty="0"/>
          </a:p>
        </p:txBody>
      </p:sp>
      <p:sp>
        <p:nvSpPr>
          <p:cNvPr id="115716" name="Rectangle 4"/>
          <p:cNvSpPr>
            <a:spLocks noGrp="1" noChangeArrowheads="1"/>
          </p:cNvSpPr>
          <p:nvPr>
            <p:ph type="ftr" sz="quarter" idx="2"/>
          </p:nvPr>
        </p:nvSpPr>
        <p:spPr bwMode="auto">
          <a:xfrm>
            <a:off x="0" y="8895482"/>
            <a:ext cx="3066090" cy="467593"/>
          </a:xfrm>
          <a:prstGeom prst="rect">
            <a:avLst/>
          </a:prstGeom>
          <a:noFill/>
          <a:ln w="9525">
            <a:noFill/>
            <a:miter lim="800000"/>
            <a:headEnd/>
            <a:tailEnd/>
          </a:ln>
          <a:effectLst/>
        </p:spPr>
        <p:txBody>
          <a:bodyPr vert="horz" wrap="square" lIns="93933" tIns="46967" rIns="93933" bIns="46967" numCol="1" anchor="b" anchorCtr="0" compatLnSpc="1">
            <a:prstTxWarp prst="textNoShape">
              <a:avLst/>
            </a:prstTxWarp>
          </a:bodyPr>
          <a:lstStyle>
            <a:lvl1pPr algn="l" defTabSz="939764">
              <a:spcBef>
                <a:spcPct val="0"/>
              </a:spcBef>
              <a:buClr>
                <a:srgbClr val="000000"/>
              </a:buClr>
              <a:buFont typeface="Arial" pitchFamily="34" charset="0"/>
              <a:buNone/>
              <a:defRPr sz="1200" b="1">
                <a:latin typeface="Arial" pitchFamily="34" charset="0"/>
                <a:cs typeface="+mn-cs"/>
              </a:defRPr>
            </a:lvl1pPr>
          </a:lstStyle>
          <a:p>
            <a:pPr>
              <a:defRPr/>
            </a:pPr>
            <a:r>
              <a:rPr lang="en-US" smtClean="0"/>
              <a:t>Oracle Database 19c: Administration Workshop   1 - ‹#›</a:t>
            </a:r>
            <a:endParaRPr lang="en-US" dirty="0"/>
          </a:p>
        </p:txBody>
      </p:sp>
      <p:sp>
        <p:nvSpPr>
          <p:cNvPr id="115717" name="Rectangle 5"/>
          <p:cNvSpPr>
            <a:spLocks noGrp="1" noChangeArrowheads="1"/>
          </p:cNvSpPr>
          <p:nvPr>
            <p:ph type="sldNum" sz="quarter" idx="3"/>
          </p:nvPr>
        </p:nvSpPr>
        <p:spPr bwMode="auto">
          <a:xfrm>
            <a:off x="4010985" y="8895482"/>
            <a:ext cx="3066090" cy="467593"/>
          </a:xfrm>
          <a:prstGeom prst="rect">
            <a:avLst/>
          </a:prstGeom>
          <a:noFill/>
          <a:ln w="9525">
            <a:noFill/>
            <a:miter lim="800000"/>
            <a:headEnd/>
            <a:tailEnd/>
          </a:ln>
          <a:effectLst/>
        </p:spPr>
        <p:txBody>
          <a:bodyPr vert="horz" wrap="square" lIns="93933" tIns="46967" rIns="93933" bIns="46967" numCol="1" anchor="b" anchorCtr="0" compatLnSpc="1">
            <a:prstTxWarp prst="textNoShape">
              <a:avLst/>
            </a:prstTxWarp>
          </a:bodyPr>
          <a:lstStyle>
            <a:lvl1pPr algn="r" defTabSz="939764">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pPr>
                <a:defRPr/>
              </a:pPr>
              <a:t>‹#›</a:t>
            </a:fld>
            <a:endParaRPr lang="en-US" dirty="0"/>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33363" y="444500"/>
            <a:ext cx="6610350" cy="3719513"/>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6196" y="4473522"/>
            <a:ext cx="6479284" cy="4242928"/>
          </a:xfrm>
          <a:prstGeom prst="rect">
            <a:avLst/>
          </a:prstGeom>
          <a:noFill/>
          <a:ln w="9525">
            <a:noFill/>
            <a:miter lim="800000"/>
            <a:headEnd/>
            <a:tailEnd/>
          </a:ln>
          <a:effectLst/>
        </p:spPr>
        <p:txBody>
          <a:bodyPr vert="horz" wrap="square" lIns="13047" tIns="13047" rIns="13047" bIns="13047"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8896" y="8801002"/>
            <a:ext cx="6479284" cy="241804"/>
          </a:xfrm>
          <a:prstGeom prst="rect">
            <a:avLst/>
          </a:prstGeom>
          <a:noFill/>
          <a:ln w="9525">
            <a:noFill/>
            <a:miter lim="800000"/>
            <a:headEnd/>
            <a:tailEnd/>
          </a:ln>
          <a:effectLst/>
        </p:spPr>
        <p:txBody>
          <a:bodyPr vert="horz" wrap="square" lIns="92373" tIns="46186" rIns="92373" bIns="46186"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smtClean="0"/>
              <a:t>Oracle Database 19c: Administration Workshop   1 - </a:t>
            </a:r>
            <a:fld id="{38E84CC9-1B48-414F-A4C1-8907F6B23DBF}" type="slidenum">
              <a:rPr lang="en-US" smtClean="0"/>
              <a:pPr>
                <a:defRPr/>
              </a:pPr>
              <a:t>‹#›</a:t>
            </a:fld>
            <a:endParaRPr lang="en-US" dirty="0"/>
          </a:p>
        </p:txBody>
      </p:sp>
      <p:sp>
        <p:nvSpPr>
          <p:cNvPr id="4108" name="NotesMaster_TextBoxGuide" hidden="1"/>
          <p:cNvSpPr>
            <a:spLocks noChangeShapeType="1"/>
          </p:cNvSpPr>
          <p:nvPr/>
        </p:nvSpPr>
        <p:spPr bwMode="auto">
          <a:xfrm>
            <a:off x="462806" y="8560800"/>
            <a:ext cx="6151463" cy="0"/>
          </a:xfrm>
          <a:prstGeom prst="line">
            <a:avLst/>
          </a:prstGeom>
          <a:noFill/>
          <a:ln w="9525">
            <a:solidFill>
              <a:srgbClr val="008200"/>
            </a:solidFill>
            <a:prstDash val="sysDot"/>
            <a:round/>
            <a:headEnd/>
            <a:tailEnd/>
          </a:ln>
          <a:effectLst/>
        </p:spPr>
        <p:txBody>
          <a:bodyPr wrap="none" lIns="92373" tIns="46186" rIns="92373" bIns="46186"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sldNum="0" hdr="0" dt="0"/>
  <p:notesStyle>
    <a:lvl1pPr algn="l" defTabSz="609493" rtl="0" eaLnBrk="0" fontAlgn="base" hangingPunct="0">
      <a:spcBef>
        <a:spcPts val="533"/>
      </a:spcBef>
      <a:spcAft>
        <a:spcPct val="0"/>
      </a:spcAft>
      <a:buSzPct val="100000"/>
      <a:buFont typeface="Arial" charset="0"/>
      <a:defRPr sz="1200" b="1" kern="1200">
        <a:solidFill>
          <a:schemeClr val="tx1"/>
        </a:solidFill>
        <a:latin typeface="Arial" pitchFamily="34" charset="0"/>
        <a:ea typeface="+mn-ea"/>
        <a:cs typeface="+mn-cs"/>
      </a:defRPr>
    </a:lvl1pPr>
    <a:lvl2pPr marL="152373" algn="l" defTabSz="609493" rtl="0" eaLnBrk="0" fontAlgn="base" hangingPunct="0">
      <a:spcBef>
        <a:spcPts val="533"/>
      </a:spcBef>
      <a:spcAft>
        <a:spcPct val="0"/>
      </a:spcAft>
      <a:buSzPct val="100000"/>
      <a:buFont typeface="Times New Roman" pitchFamily="18" charset="0"/>
      <a:defRPr sz="1100" kern="1200">
        <a:solidFill>
          <a:srgbClr val="000000"/>
        </a:solidFill>
        <a:latin typeface="Arial" pitchFamily="34" charset="0"/>
        <a:ea typeface="+mn-ea"/>
        <a:cs typeface="+mn-cs"/>
      </a:defRPr>
    </a:lvl2pPr>
    <a:lvl3pPr marL="609493" indent="-304747" algn="l" defTabSz="609493" rtl="0" eaLnBrk="0" fontAlgn="base" hangingPunct="0">
      <a:spcBef>
        <a:spcPts val="400"/>
      </a:spcBef>
      <a:spcAft>
        <a:spcPct val="0"/>
      </a:spcAft>
      <a:buSzPct val="100000"/>
      <a:buFont typeface="Times New Roman" pitchFamily="18" charset="0"/>
      <a:buChar char="•"/>
      <a:defRPr sz="1100" kern="1200">
        <a:solidFill>
          <a:srgbClr val="000000"/>
        </a:solidFill>
        <a:latin typeface="Arial" pitchFamily="34" charset="0"/>
        <a:ea typeface="+mn-ea"/>
        <a:cs typeface="+mn-cs"/>
      </a:defRPr>
    </a:lvl3pPr>
    <a:lvl4pPr marL="1066613" indent="-304747" algn="l" defTabSz="609493" rtl="0" eaLnBrk="0" fontAlgn="base" hangingPunct="0">
      <a:spcBef>
        <a:spcPts val="400"/>
      </a:spcBef>
      <a:spcAft>
        <a:spcPct val="0"/>
      </a:spcAft>
      <a:buSzPct val="100000"/>
      <a:buFont typeface="Times New Roman" pitchFamily="18" charset="0"/>
      <a:buChar char="-"/>
      <a:defRPr sz="1100" kern="1200">
        <a:solidFill>
          <a:srgbClr val="000000"/>
        </a:solidFill>
        <a:latin typeface="Arial" pitchFamily="34" charset="0"/>
        <a:ea typeface="+mn-ea"/>
        <a:cs typeface="+mn-cs"/>
      </a:defRPr>
    </a:lvl4pPr>
    <a:lvl5pPr marL="152373" algn="l" defTabSz="609493" rtl="0" eaLnBrk="0" fontAlgn="base" hangingPunct="0">
      <a:spcBef>
        <a:spcPts val="400"/>
      </a:spcBef>
      <a:spcAft>
        <a:spcPct val="0"/>
      </a:spcAft>
      <a:buSzPct val="100000"/>
      <a:buFont typeface="Times New Roman" pitchFamily="18" charset="0"/>
      <a:defRPr sz="1100" kern="1200">
        <a:solidFill>
          <a:srgbClr val="000000"/>
        </a:solidFill>
        <a:latin typeface="Courier New" pitchFamily="49"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hr/hr@host1.example.com:1521/db.example.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3" Type="http://schemas.openxmlformats.org/officeDocument/2006/relationships/slide" Target="../slides/slide390.xml"/><Relationship Id="rId2" Type="http://schemas.openxmlformats.org/officeDocument/2006/relationships/notesMaster" Target="../notesMasters/notesMaster1.xml"/><Relationship Id="rId1" Type="http://schemas.openxmlformats.org/officeDocument/2006/relationships/tags" Target="../tags/tag353.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3" Type="http://schemas.openxmlformats.org/officeDocument/2006/relationships/slide" Target="../slides/slide392.xml"/><Relationship Id="rId2" Type="http://schemas.openxmlformats.org/officeDocument/2006/relationships/notesMaster" Target="../notesMasters/notesMaster1.xml"/><Relationship Id="rId1" Type="http://schemas.openxmlformats.org/officeDocument/2006/relationships/tags" Target="../tags/tag356.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3" Type="http://schemas.openxmlformats.org/officeDocument/2006/relationships/slide" Target="../slides/slide395.xml"/><Relationship Id="rId2" Type="http://schemas.openxmlformats.org/officeDocument/2006/relationships/notesMaster" Target="../notesMasters/notesMaster1.xml"/><Relationship Id="rId1" Type="http://schemas.openxmlformats.org/officeDocument/2006/relationships/tags" Target="../tags/tag360.xml"/></Relationships>
</file>

<file path=ppt/notesSlides/_rels/notesSlide396.xml.rels><?xml version="1.0" encoding="UTF-8" standalone="yes"?>
<Relationships xmlns="http://schemas.openxmlformats.org/package/2006/relationships"><Relationship Id="rId3" Type="http://schemas.openxmlformats.org/officeDocument/2006/relationships/slide" Target="../slides/slide396.xml"/><Relationship Id="rId2" Type="http://schemas.openxmlformats.org/officeDocument/2006/relationships/notesMaster" Target="../notesMasters/notesMaster1.xml"/><Relationship Id="rId1" Type="http://schemas.openxmlformats.org/officeDocument/2006/relationships/tags" Target="../tags/tag362.xml"/></Relationships>
</file>

<file path=ppt/notesSlides/_rels/notesSlide397.xml.rels><?xml version="1.0" encoding="UTF-8" standalone="yes"?>
<Relationships xmlns="http://schemas.openxmlformats.org/package/2006/relationships"><Relationship Id="rId3" Type="http://schemas.openxmlformats.org/officeDocument/2006/relationships/slide" Target="../slides/slide397.xml"/><Relationship Id="rId2" Type="http://schemas.openxmlformats.org/officeDocument/2006/relationships/notesMaster" Target="../notesMasters/notesMaster1.xml"/><Relationship Id="rId1" Type="http://schemas.openxmlformats.org/officeDocument/2006/relationships/tags" Target="../tags/tag364.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3" Type="http://schemas.openxmlformats.org/officeDocument/2006/relationships/slide" Target="../slides/slide405.xml"/><Relationship Id="rId2" Type="http://schemas.openxmlformats.org/officeDocument/2006/relationships/notesMaster" Target="../notesMasters/notesMaster1.xml"/><Relationship Id="rId1" Type="http://schemas.openxmlformats.org/officeDocument/2006/relationships/tags" Target="../tags/tag373.xml"/></Relationships>
</file>

<file path=ppt/notesSlides/_rels/notesSlide406.xml.rels><?xml version="1.0" encoding="UTF-8" standalone="yes"?>
<Relationships xmlns="http://schemas.openxmlformats.org/package/2006/relationships"><Relationship Id="rId3" Type="http://schemas.openxmlformats.org/officeDocument/2006/relationships/slide" Target="../slides/slide406.xml"/><Relationship Id="rId2" Type="http://schemas.openxmlformats.org/officeDocument/2006/relationships/notesMaster" Target="../notesMasters/notesMaster1.xml"/><Relationship Id="rId1" Type="http://schemas.openxmlformats.org/officeDocument/2006/relationships/tags" Target="../tags/tag375.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3" Type="http://schemas.openxmlformats.org/officeDocument/2006/relationships/hyperlink" Target="https://tinyurl.com/y2w62vyu" TargetMode="External"/><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3" Type="http://schemas.openxmlformats.org/officeDocument/2006/relationships/hyperlink" Target="https://renenyffenegger.ch/notes/development/databases/Oracle/architecture/instance/SGA/index" TargetMode="External"/><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507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10</a:t>
            </a:fld>
            <a:endParaRPr lang="en-US" dirty="0"/>
          </a:p>
        </p:txBody>
      </p:sp>
    </p:spTree>
    <p:extLst>
      <p:ext uri="{BB962C8B-B14F-4D97-AF65-F5344CB8AC3E}">
        <p14:creationId xmlns:p14="http://schemas.microsoft.com/office/powerpoint/2010/main" val="3822993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Users initiate a connection request to the Oracle database instance by sending a </a:t>
            </a:r>
            <a:r>
              <a:rPr lang="en-US" altLang="en-US" i="1" dirty="0"/>
              <a:t>connect string</a:t>
            </a:r>
            <a:r>
              <a:rPr lang="en-US" altLang="en-US" dirty="0"/>
              <a:t>. A connect string includes a username and password, along with a </a:t>
            </a:r>
            <a:r>
              <a:rPr lang="en-US" altLang="en-US" i="1" dirty="0"/>
              <a:t>connect identifier</a:t>
            </a:r>
            <a:r>
              <a:rPr lang="en-US" altLang="en-US" dirty="0"/>
              <a:t>. A connect identifier can be the connect descriptor itself or a </a:t>
            </a:r>
            <a:r>
              <a:rPr lang="en-US" altLang="en-US" i="1" dirty="0"/>
              <a:t>name</a:t>
            </a:r>
            <a:r>
              <a:rPr lang="en-US" altLang="en-US" dirty="0"/>
              <a:t> that resolves to a connect descriptor. One of the most common connect identifiers is a </a:t>
            </a:r>
            <a:r>
              <a:rPr lang="en-US" altLang="en-US" i="1" dirty="0"/>
              <a:t>net service name</a:t>
            </a:r>
            <a:r>
              <a:rPr lang="en-US" altLang="en-US" dirty="0"/>
              <a:t>, which is a simple name for a service.</a:t>
            </a:r>
          </a:p>
          <a:p>
            <a:pPr lvl="1"/>
            <a:r>
              <a:rPr lang="en-US" altLang="en-US" dirty="0"/>
              <a:t>When a net service name is used, connection processing takes place by mapping the net service name to a connect descriptor. The mapping information can be stored in one or more repositories of information and is resolved by using a </a:t>
            </a:r>
            <a:r>
              <a:rPr lang="en-US" altLang="en-US" i="1" dirty="0"/>
              <a:t>naming method</a:t>
            </a:r>
            <a:r>
              <a:rPr lang="en-US" altLang="en-US" dirty="0"/>
              <a:t>.</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100</a:t>
            </a:fld>
            <a:endParaRPr lang="en-US" dirty="0"/>
          </a:p>
        </p:txBody>
      </p:sp>
    </p:spTree>
    <p:extLst>
      <p:ext uri="{BB962C8B-B14F-4D97-AF65-F5344CB8AC3E}">
        <p14:creationId xmlns:p14="http://schemas.microsoft.com/office/powerpoint/2010/main" val="1895802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Image Placeholder 5"/>
          <p:cNvSpPr>
            <a:spLocks noGrp="1" noRot="1" noChangeAspect="1" noTextEdit="1"/>
          </p:cNvSpPr>
          <p:nvPr>
            <p:ph type="sldImg"/>
          </p:nvPr>
        </p:nvSpPr>
        <p:spPr>
          <a:ln/>
        </p:spPr>
      </p:sp>
      <p:sp>
        <p:nvSpPr>
          <p:cNvPr id="4915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After Oracle Net names resolution is complete, a connection request is passed from the user or middle-tier application (hereafter referred to as the </a:t>
            </a:r>
            <a:r>
              <a:rPr lang="en-US" altLang="en-US" i="1" dirty="0"/>
              <a:t>user process</a:t>
            </a:r>
            <a:r>
              <a:rPr lang="en-US" altLang="en-US" dirty="0"/>
              <a:t>) to the listener. The listener receives a </a:t>
            </a:r>
            <a:r>
              <a:rPr lang="en-US" altLang="en-US" dirty="0">
                <a:latin typeface="Courier New" panose="02070309020205020404" pitchFamily="49" charset="0"/>
              </a:rPr>
              <a:t>CONNECT</a:t>
            </a:r>
            <a:r>
              <a:rPr lang="en-US" altLang="en-US" dirty="0"/>
              <a:t> packet and checks whether that </a:t>
            </a:r>
            <a:r>
              <a:rPr lang="en-US" altLang="en-US" dirty="0">
                <a:latin typeface="Courier New" panose="02070309020205020404" pitchFamily="49" charset="0"/>
              </a:rPr>
              <a:t>CONNECT</a:t>
            </a:r>
            <a:r>
              <a:rPr lang="en-US" altLang="en-US" dirty="0"/>
              <a:t> packet is requesting a valid Oracle Net service name.</a:t>
            </a:r>
          </a:p>
          <a:p>
            <a:pPr lvl="1"/>
            <a:r>
              <a:rPr lang="en-US" altLang="en-US" dirty="0"/>
              <a:t>If the service name is not requested (as in the case of a </a:t>
            </a:r>
            <a:r>
              <a:rPr lang="en-US" altLang="en-US" dirty="0">
                <a:latin typeface="Courier New" panose="02070309020205020404" pitchFamily="49" charset="0"/>
              </a:rPr>
              <a:t>tnsping</a:t>
            </a:r>
            <a:r>
              <a:rPr lang="en-US" altLang="en-US" dirty="0"/>
              <a:t> request), the listener acknowledges the connect request and does nothing else. If an invalid service name is requested, the listener transmits an error code to the user process.</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101</a:t>
            </a:fld>
            <a:endParaRPr lang="en-US" dirty="0"/>
          </a:p>
        </p:txBody>
      </p:sp>
    </p:spTree>
    <p:extLst>
      <p:ext uri="{BB962C8B-B14F-4D97-AF65-F5344CB8AC3E}">
        <p14:creationId xmlns:p14="http://schemas.microsoft.com/office/powerpoint/2010/main" val="1240762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Image Placeholder 5"/>
          <p:cNvSpPr>
            <a:spLocks noGrp="1" noRot="1" noChangeAspect="1" noTextEdit="1"/>
          </p:cNvSpPr>
          <p:nvPr>
            <p:ph type="sldImg"/>
          </p:nvPr>
        </p:nvSpPr>
        <p:spPr>
          <a:ln/>
        </p:spPr>
      </p:sp>
      <p:sp>
        <p:nvSpPr>
          <p:cNvPr id="501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the </a:t>
            </a:r>
            <a:r>
              <a:rPr lang="en-US" altLang="en-US" dirty="0">
                <a:latin typeface="Courier New" panose="02070309020205020404" pitchFamily="49" charset="0"/>
              </a:rPr>
              <a:t>CONNECT</a:t>
            </a:r>
            <a:r>
              <a:rPr lang="en-US" altLang="en-US" dirty="0"/>
              <a:t> packet requests a valid service name, the listener spawns a new process to deal with the connection. This new process is known as the </a:t>
            </a:r>
            <a:r>
              <a:rPr lang="en-US" altLang="en-US" i="1" dirty="0"/>
              <a:t>server process</a:t>
            </a:r>
            <a:r>
              <a:rPr lang="en-US" altLang="en-US" dirty="0"/>
              <a:t>. The listener connects to the process and passes the initialization information, including the address information for the user process. At this point, the listener no longer deals with the connection, and all work is passed to the server process.</a:t>
            </a:r>
          </a:p>
          <a:p>
            <a:pPr lvl="1"/>
            <a:r>
              <a:rPr lang="en-US" altLang="en-US" dirty="0"/>
              <a:t>The server process checks the user’s authentication credentials (usually a password), and if the credentials are valid, a user session is created.</a:t>
            </a:r>
          </a:p>
          <a:p>
            <a:pPr lvl="1"/>
            <a:r>
              <a:rPr lang="en-US" altLang="en-US" b="1" dirty="0"/>
              <a:t>Dedicated server process:</a:t>
            </a:r>
            <a:r>
              <a:rPr lang="en-US" altLang="en-US" dirty="0"/>
              <a:t> With the session established, the server process now acts as the user’s agent on the server. The server process is responsible for:</a:t>
            </a:r>
          </a:p>
          <a:p>
            <a:pPr lvl="2"/>
            <a:r>
              <a:rPr lang="en-US" altLang="en-US" dirty="0"/>
              <a:t>Parsing and running any SQL statements issued through the application</a:t>
            </a:r>
          </a:p>
          <a:p>
            <a:pPr lvl="2"/>
            <a:r>
              <a:rPr lang="en-US" altLang="en-US" dirty="0"/>
              <a:t>Checking the database buffer cache for data blocks required to perform SQL statements</a:t>
            </a:r>
          </a:p>
          <a:p>
            <a:pPr lvl="2"/>
            <a:r>
              <a:rPr lang="en-US" altLang="en-US" dirty="0"/>
              <a:t>When required, reading necessary data blocks from data files on the disk into the database buffer cache portion of the System Global Area (SGA), if the blocks are not already present in the SGA</a:t>
            </a:r>
          </a:p>
          <a:p>
            <a:pPr lvl="2"/>
            <a:r>
              <a:rPr lang="en-US" altLang="en-US" dirty="0"/>
              <a:t>Managing all sorting activity. The Sort Area is a memory area that is used to work with sorting; it is contained in a portion of memory that is associated with the Program Global Area (PGA).</a:t>
            </a:r>
          </a:p>
          <a:p>
            <a:pPr lvl="2"/>
            <a:r>
              <a:rPr lang="en-US" altLang="en-US" dirty="0"/>
              <a:t>Returning results to the user process in such a way that the application can process the information</a:t>
            </a:r>
          </a:p>
          <a:p>
            <a:pPr lvl="2"/>
            <a:r>
              <a:rPr lang="en-US" altLang="en-US" dirty="0"/>
              <a:t>Reading auditing options and reporting user processes to the audit destination</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102</a:t>
            </a:fld>
            <a:endParaRPr lang="en-US" dirty="0"/>
          </a:p>
        </p:txBody>
      </p:sp>
    </p:spTree>
    <p:extLst>
      <p:ext uri="{BB962C8B-B14F-4D97-AF65-F5344CB8AC3E}">
        <p14:creationId xmlns:p14="http://schemas.microsoft.com/office/powerpoint/2010/main" val="7161364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Image Placeholder 5"/>
          <p:cNvSpPr>
            <a:spLocks noGrp="1" noRot="1" noChangeAspect="1" noTextEdit="1"/>
          </p:cNvSpPr>
          <p:nvPr>
            <p:ph type="sldImg"/>
          </p:nvPr>
        </p:nvSpPr>
        <p:spPr>
          <a:ln/>
        </p:spPr>
      </p:sp>
      <p:sp>
        <p:nvSpPr>
          <p:cNvPr id="5222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provides support for the following naming methods:</a:t>
            </a:r>
          </a:p>
          <a:p>
            <a:pPr lvl="2"/>
            <a:r>
              <a:rPr lang="en-US" altLang="en-US" b="1" dirty="0"/>
              <a:t>Easy connect naming:</a:t>
            </a:r>
            <a:r>
              <a:rPr lang="en-US" altLang="en-US" dirty="0"/>
              <a:t> The easy connect naming method enables clients to connect to an Oracle Database instance by using a TCP/IP connect string consisting of a host name, optional port, and service name as follows:</a:t>
            </a:r>
          </a:p>
          <a:p>
            <a:pPr lvl="4"/>
            <a:r>
              <a:rPr lang="en-US" altLang="en-US" dirty="0">
                <a:cs typeface="Courier New" panose="02070309020205020404" pitchFamily="49" charset="0"/>
              </a:rPr>
              <a:t>	CONNECT username/password@host[:port][/service_name]</a:t>
            </a:r>
          </a:p>
          <a:p>
            <a:pPr lvl="2">
              <a:buFont typeface="Times New Roman" panose="02020603050405020304" pitchFamily="18" charset="0"/>
              <a:buNone/>
            </a:pPr>
            <a:r>
              <a:rPr lang="en-US" altLang="en-US" dirty="0"/>
              <a:t>	The easy connect naming method requires no configuration.</a:t>
            </a:r>
            <a:endParaRPr lang="en-US" altLang="en-US" b="1" dirty="0"/>
          </a:p>
          <a:p>
            <a:pPr lvl="2"/>
            <a:r>
              <a:rPr lang="en-US" altLang="en-US" b="1" dirty="0"/>
              <a:t>Local naming:</a:t>
            </a:r>
            <a:r>
              <a:rPr lang="en-US" altLang="en-US" dirty="0"/>
              <a:t> The local naming method stores connect descriptors (identified by their net service name) in a local configuration file named </a:t>
            </a:r>
            <a:r>
              <a:rPr lang="en-US" altLang="en-US" dirty="0">
                <a:latin typeface="Courier New" panose="02070309020205020404" pitchFamily="49" charset="0"/>
                <a:cs typeface="Courier New" panose="02070309020205020404" pitchFamily="49" charset="0"/>
              </a:rPr>
              <a:t>tnsnames.ora </a:t>
            </a:r>
            <a:r>
              <a:rPr lang="en-US" altLang="en-US" dirty="0"/>
              <a:t>on the client.</a:t>
            </a:r>
          </a:p>
          <a:p>
            <a:pPr lvl="2"/>
            <a:r>
              <a:rPr lang="en-US" altLang="en-US" b="1" dirty="0"/>
              <a:t>Directory naming:</a:t>
            </a:r>
            <a:r>
              <a:rPr lang="en-US" altLang="en-US" dirty="0"/>
              <a:t> To access a database service, the directory naming method stores connect identifiers in a centralized directory server that is compliant with the Lightweight Directory Access Protocol (LDAP).</a:t>
            </a:r>
          </a:p>
          <a:p>
            <a:pPr lvl="2"/>
            <a:r>
              <a:rPr lang="en-US" altLang="en-US" b="1" dirty="0"/>
              <a:t>External naming:</a:t>
            </a:r>
            <a:r>
              <a:rPr lang="en-US" altLang="en-US" dirty="0"/>
              <a:t> The external naming method stores net service names in a supported non-Oracle naming service. Supported third-party services include:</a:t>
            </a:r>
          </a:p>
          <a:p>
            <a:pPr lvl="3"/>
            <a:r>
              <a:rPr lang="en-US" altLang="en-US" dirty="0"/>
              <a:t>Network Information Service (NIS) External Naming</a:t>
            </a:r>
          </a:p>
          <a:p>
            <a:pPr lvl="3"/>
            <a:r>
              <a:rPr lang="en-US" altLang="en-US" dirty="0"/>
              <a:t>Distributed Computing Environment (DCE) Cell Directory Services (CDS)</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103</a:t>
            </a:fld>
            <a:endParaRPr lang="en-US" dirty="0"/>
          </a:p>
        </p:txBody>
      </p:sp>
    </p:spTree>
    <p:extLst>
      <p:ext uri="{BB962C8B-B14F-4D97-AF65-F5344CB8AC3E}">
        <p14:creationId xmlns:p14="http://schemas.microsoft.com/office/powerpoint/2010/main" val="41470060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Image Placeholder 5"/>
          <p:cNvSpPr>
            <a:spLocks noGrp="1" noRot="1" noChangeAspect="1" noTextEdit="1"/>
          </p:cNvSpPr>
          <p:nvPr>
            <p:ph type="sldImg"/>
          </p:nvPr>
        </p:nvSpPr>
        <p:spPr>
          <a:ln/>
        </p:spPr>
      </p:sp>
      <p:sp>
        <p:nvSpPr>
          <p:cNvPr id="53252"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Easy Connect, you supply all the information that is required for the Oracle Net connection as part of the connect string. Easy Connect connection strings take the following form:</a:t>
            </a:r>
          </a:p>
          <a:p>
            <a:pPr lvl="3">
              <a:buFont typeface="Times New Roman" panose="02020603050405020304" pitchFamily="18" charset="0"/>
              <a:buNone/>
            </a:pPr>
            <a:r>
              <a:rPr lang="en-US" altLang="en-US" dirty="0">
                <a:latin typeface="Courier New" panose="02070309020205020404" pitchFamily="49" charset="0"/>
              </a:rPr>
              <a:t>&lt;username&gt;/&lt;password&gt;@&lt;hostname&gt;:&lt;listener port&gt;/&lt;service name&gt;</a:t>
            </a:r>
          </a:p>
          <a:p>
            <a:pPr lvl="1"/>
            <a:r>
              <a:rPr lang="en-US" altLang="en-US" dirty="0"/>
              <a:t>The listener port and service name are optional. If the listener port is not provided, Oracle Net assumes that the default port of 1521 is being used. If the service name is not provided, Oracle Net assumes that the database service name and host name provided in the connect string are identical.</a:t>
            </a:r>
          </a:p>
          <a:p>
            <a:pPr lvl="1"/>
            <a:r>
              <a:rPr lang="en-US" altLang="en-US" dirty="0"/>
              <a:t>Assuming that the listener uses TCP to listen on port 1521 and the </a:t>
            </a:r>
            <a:r>
              <a:rPr lang="en-US" altLang="en-US" dirty="0">
                <a:latin typeface="Courier New" panose="02070309020205020404" pitchFamily="49" charset="0"/>
              </a:rPr>
              <a:t>SERVICE_NAMES=db</a:t>
            </a:r>
            <a:r>
              <a:rPr lang="en-US" altLang="en-US" dirty="0"/>
              <a:t> and </a:t>
            </a:r>
            <a:r>
              <a:rPr lang="en-US" altLang="en-US" dirty="0">
                <a:latin typeface="Courier New" panose="02070309020205020404" pitchFamily="49" charset="0"/>
              </a:rPr>
              <a:t>DB_DOMAIN=us.oracle.com</a:t>
            </a:r>
            <a:r>
              <a:rPr lang="en-US" altLang="en-US" dirty="0"/>
              <a:t> instance parameters, the connect string shown in the slide can be shortened:</a:t>
            </a:r>
          </a:p>
          <a:p>
            <a:pPr lvl="3">
              <a:buFont typeface="Times New Roman" panose="02020603050405020304" pitchFamily="18" charset="0"/>
              <a:buNone/>
            </a:pPr>
            <a:r>
              <a:rPr lang="en-US" altLang="en-US" dirty="0">
                <a:latin typeface="Courier New" panose="02070309020205020404" pitchFamily="49" charset="0"/>
              </a:rPr>
              <a:t>SQL&gt; connect hr/hr@db.us.oracle.com</a:t>
            </a:r>
          </a:p>
          <a:p>
            <a:pPr lvl="1"/>
            <a:r>
              <a:rPr lang="en-US" altLang="en-US" b="1" dirty="0"/>
              <a:t>Note:</a:t>
            </a:r>
            <a:r>
              <a:rPr lang="en-US" altLang="en-US" dirty="0"/>
              <a:t> The </a:t>
            </a:r>
            <a:r>
              <a:rPr lang="en-US" altLang="en-US" dirty="0">
                <a:latin typeface="Courier New" panose="02070309020205020404" pitchFamily="49" charset="0"/>
              </a:rPr>
              <a:t>SERVICE_NAMES</a:t>
            </a:r>
            <a:r>
              <a:rPr lang="en-US" altLang="en-US" dirty="0"/>
              <a:t> initialization parameter can accept multiple comma-separated values. Only one of those values must be </a:t>
            </a:r>
            <a:r>
              <a:rPr lang="en-US" altLang="en-US" dirty="0">
                <a:latin typeface="Courier New" panose="02070309020205020404" pitchFamily="49" charset="0"/>
              </a:rPr>
              <a:t>db</a:t>
            </a:r>
            <a:r>
              <a:rPr lang="en-US" altLang="en-US" dirty="0"/>
              <a:t> for this scenario to work.</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104</a:t>
            </a:fld>
            <a:endParaRPr lang="en-US" dirty="0"/>
          </a:p>
        </p:txBody>
      </p:sp>
    </p:spTree>
    <p:extLst>
      <p:ext uri="{BB962C8B-B14F-4D97-AF65-F5344CB8AC3E}">
        <p14:creationId xmlns:p14="http://schemas.microsoft.com/office/powerpoint/2010/main" val="25247575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Image Placeholder 5"/>
          <p:cNvSpPr>
            <a:spLocks noGrp="1" noRot="1" noChangeAspect="1" noTextEdit="1"/>
          </p:cNvSpPr>
          <p:nvPr>
            <p:ph type="sldImg"/>
          </p:nvPr>
        </p:nvSpPr>
        <p:spPr>
          <a:ln/>
        </p:spPr>
      </p:sp>
      <p:sp>
        <p:nvSpPr>
          <p:cNvPr id="5427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local naming, the user supplies an alias for the Oracle Net service. Oracle Net checks the alias against a local list of known services and, if it finds a match, converts the alias into host, protocol, port, and service name.</a:t>
            </a:r>
          </a:p>
          <a:p>
            <a:pPr lvl="1"/>
            <a:r>
              <a:rPr lang="en-US" altLang="en-US" dirty="0"/>
              <a:t>One advantage of local naming is that the database users need to remember only a short alias rather than the long connect string required by Easy Connect.</a:t>
            </a:r>
          </a:p>
          <a:p>
            <a:pPr lvl="1"/>
            <a:r>
              <a:rPr lang="en-US" altLang="en-US" dirty="0"/>
              <a:t>The local list of known services is stored in the following text configuration file:</a:t>
            </a:r>
          </a:p>
          <a:p>
            <a:pPr lvl="3">
              <a:buFont typeface="Times New Roman" panose="02020603050405020304" pitchFamily="18" charset="0"/>
              <a:buNone/>
            </a:pPr>
            <a:r>
              <a:rPr lang="en-US" altLang="en-US" dirty="0">
                <a:latin typeface="Courier New" panose="02070309020205020404" pitchFamily="49" charset="0"/>
              </a:rPr>
              <a:t>&lt;oracle_home&gt;/network/admin/tnsnames.ora</a:t>
            </a:r>
            <a:r>
              <a:rPr lang="en-US" altLang="en-US" dirty="0"/>
              <a:t> </a:t>
            </a:r>
          </a:p>
          <a:p>
            <a:pPr lvl="1"/>
            <a:r>
              <a:rPr lang="en-US" altLang="en-US" dirty="0"/>
              <a:t>This is the default location of the </a:t>
            </a:r>
            <a:r>
              <a:rPr lang="en-US" altLang="en-US" dirty="0">
                <a:latin typeface="Courier New" panose="02070309020205020404" pitchFamily="49" charset="0"/>
              </a:rPr>
              <a:t>tnsnames.ora</a:t>
            </a:r>
            <a:r>
              <a:rPr lang="en-US" altLang="en-US" dirty="0"/>
              <a:t> file, but the file can be located elsewhere by using the </a:t>
            </a:r>
            <a:r>
              <a:rPr lang="en-US" altLang="en-US" dirty="0">
                <a:latin typeface="Courier New" panose="02070309020205020404" pitchFamily="49" charset="0"/>
              </a:rPr>
              <a:t>TNS_ADMIN</a:t>
            </a:r>
            <a:r>
              <a:rPr lang="en-US" altLang="en-US" dirty="0"/>
              <a:t> environment variable.</a:t>
            </a:r>
          </a:p>
          <a:p>
            <a:pPr lvl="1"/>
            <a:r>
              <a:rPr lang="en-US" altLang="en-US" dirty="0"/>
              <a:t>Local naming is appropriate for organizations in which Oracle Net service configurations do not change often.</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105</a:t>
            </a:fld>
            <a:endParaRPr lang="en-US" dirty="0"/>
          </a:p>
        </p:txBody>
      </p:sp>
    </p:spTree>
    <p:extLst>
      <p:ext uri="{BB962C8B-B14F-4D97-AF65-F5344CB8AC3E}">
        <p14:creationId xmlns:p14="http://schemas.microsoft.com/office/powerpoint/2010/main" val="42576547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Image Placeholder 5"/>
          <p:cNvSpPr>
            <a:spLocks noGrp="1" noRot="1" noChangeAspect="1" noTextEdit="1"/>
          </p:cNvSpPr>
          <p:nvPr>
            <p:ph type="sldImg"/>
          </p:nvPr>
        </p:nvSpPr>
        <p:spPr>
          <a:ln/>
        </p:spPr>
      </p:sp>
      <p:sp>
        <p:nvSpPr>
          <p:cNvPr id="5530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With directory naming, the user supplies an alias for the Oracle Net service. Oracle Net checks the alias against an external list of known services and, if it finds a match, converts the alias into host, protocol, port, and service name. Like local naming, database users need to remember only a short alias.</a:t>
            </a:r>
          </a:p>
          <a:p>
            <a:pPr lvl="1"/>
            <a:r>
              <a:rPr lang="en-US" altLang="en-US" dirty="0"/>
              <a:t>Directory naming is appropriate for organizations in which Oracle Net service configurations change frequently.</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106</a:t>
            </a:fld>
            <a:endParaRPr lang="en-US" dirty="0"/>
          </a:p>
        </p:txBody>
      </p:sp>
    </p:spTree>
    <p:extLst>
      <p:ext uri="{BB962C8B-B14F-4D97-AF65-F5344CB8AC3E}">
        <p14:creationId xmlns:p14="http://schemas.microsoft.com/office/powerpoint/2010/main" val="11828656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database service is a named representation of a specific workload or application hosted by one or more database instances. Services enable you to group database workloads and route a particular work request to an appropriate instance.</a:t>
            </a:r>
          </a:p>
          <a:p>
            <a:pPr lvl="1"/>
            <a:r>
              <a:rPr lang="en-US" altLang="en-US" dirty="0"/>
              <a:t>Associating multiple services with one database enables the following functionality:</a:t>
            </a:r>
          </a:p>
          <a:p>
            <a:pPr lvl="2"/>
            <a:r>
              <a:rPr lang="en-US" altLang="en-US" dirty="0"/>
              <a:t>A single database can be identified in different ways by different clients.</a:t>
            </a:r>
          </a:p>
          <a:p>
            <a:pPr lvl="2"/>
            <a:r>
              <a:rPr lang="en-US" altLang="en-US" dirty="0"/>
              <a:t>System resources can be limited or reserved. This level of control enables better allocation of resources to clients requesting one of the services.</a:t>
            </a:r>
          </a:p>
          <a:p>
            <a:pPr lvl="1"/>
            <a:r>
              <a:rPr lang="en-US" altLang="en-US" dirty="0"/>
              <a:t>You can define services for PDBs. Each database service name must be unique in a CDB, and each database service name must be unique within the scope of all the CDBs whose instances are reached through a specific listener.</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107</a:t>
            </a:fld>
            <a:endParaRPr lang="en-US" dirty="0"/>
          </a:p>
        </p:txBody>
      </p:sp>
    </p:spTree>
    <p:extLst>
      <p:ext uri="{BB962C8B-B14F-4D97-AF65-F5344CB8AC3E}">
        <p14:creationId xmlns:p14="http://schemas.microsoft.com/office/powerpoint/2010/main" val="19377480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You can define a service by using the </a:t>
            </a:r>
            <a:r>
              <a:rPr lang="en-US" altLang="en-US" dirty="0">
                <a:latin typeface="Courier New" panose="02070309020205020404" pitchFamily="49" charset="0"/>
                <a:cs typeface="Courier New" panose="02070309020205020404" pitchFamily="49" charset="0"/>
              </a:rPr>
              <a:t>DBMS_SERVICE</a:t>
            </a:r>
            <a:r>
              <a:rPr lang="en-US" altLang="en-US" dirty="0"/>
              <a:t> package and then use the net service name to assign applications to a service.</a:t>
            </a:r>
          </a:p>
          <a:p>
            <a:pPr lvl="1"/>
            <a:r>
              <a:rPr lang="en-US" altLang="en-US" dirty="0"/>
              <a:t>If your single-instance database is being managed by Oracle Restart or your Oracle RAC database is being managed by Oracle Clusterware, you should use the Server Control (SRVCTL) utility to create, modify, or remove the service.</a:t>
            </a:r>
          </a:p>
        </p:txBody>
      </p:sp>
      <p:sp>
        <p:nvSpPr>
          <p:cNvPr id="6" name="Footer Placeholder 5"/>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108</a:t>
            </a:fld>
            <a:endParaRPr lang="en-US" dirty="0"/>
          </a:p>
        </p:txBody>
      </p:sp>
    </p:spTree>
    <p:extLst>
      <p:ext uri="{BB962C8B-B14F-4D97-AF65-F5344CB8AC3E}">
        <p14:creationId xmlns:p14="http://schemas.microsoft.com/office/powerpoint/2010/main" val="12679890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109</a:t>
            </a:fld>
            <a:endParaRPr lang="en-US" dirty="0"/>
          </a:p>
        </p:txBody>
      </p:sp>
    </p:spTree>
    <p:extLst>
      <p:ext uri="{BB962C8B-B14F-4D97-AF65-F5344CB8AC3E}">
        <p14:creationId xmlns:p14="http://schemas.microsoft.com/office/powerpoint/2010/main" val="1373628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6054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110</a:t>
            </a:fld>
            <a:endParaRPr lang="en-US" dirty="0"/>
          </a:p>
        </p:txBody>
      </p:sp>
    </p:spTree>
    <p:extLst>
      <p:ext uri="{BB962C8B-B14F-4D97-AF65-F5344CB8AC3E}">
        <p14:creationId xmlns:p14="http://schemas.microsoft.com/office/powerpoint/2010/main" val="40140485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31759193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112</a:t>
            </a:fld>
            <a:endParaRPr lang="en-US" dirty="0"/>
          </a:p>
        </p:txBody>
      </p:sp>
    </p:spTree>
    <p:extLst>
      <p:ext uri="{BB962C8B-B14F-4D97-AF65-F5344CB8AC3E}">
        <p14:creationId xmlns:p14="http://schemas.microsoft.com/office/powerpoint/2010/main" val="2105014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Services enables network connections from a client or middle-tier application to the Oracle server. After a network session is established, Oracle Net acts as the data courier for both the client application and the database server. It is responsible for establishing and maintaining the connection between the client application and database server, as well as exchanging messages between them. Oracle Net (or something that simulates Oracle Net, such as Java Database Connectivity) is located on each computer that needs to talk to the database server. </a:t>
            </a:r>
          </a:p>
          <a:p>
            <a:pPr lvl="1"/>
            <a:r>
              <a:rPr lang="en-US" altLang="en-US" dirty="0"/>
              <a:t>On the client computer, Oracle Net is a background component for application connections to the database.</a:t>
            </a:r>
          </a:p>
          <a:p>
            <a:pPr lvl="1"/>
            <a:r>
              <a:rPr lang="en-US" altLang="en-US" dirty="0"/>
              <a:t>On the database server, Oracle Net includes an active process called </a:t>
            </a:r>
            <a:r>
              <a:rPr lang="en-US" altLang="en-US" i="1" dirty="0"/>
              <a:t>Oracle Net Listener</a:t>
            </a:r>
            <a:r>
              <a:rPr lang="en-US" altLang="en-US" dirty="0"/>
              <a:t>, which is responsible for coordinating connections between the database and external applications.</a:t>
            </a:r>
          </a:p>
          <a:p>
            <a:pPr lvl="1"/>
            <a:r>
              <a:rPr lang="en-US" altLang="en-US" dirty="0"/>
              <a:t>The most common use of Oracle Net Services is to allow incoming database connections. You can configure additional net services to allow access to external code libraries (EXTPROC) and to connect the Oracle instance to non-Oracle data sources through Oracle Heterogeneous Services.</a:t>
            </a:r>
          </a:p>
        </p:txBody>
      </p:sp>
      <p:sp>
        <p:nvSpPr>
          <p:cNvPr id="44036"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113</a:t>
            </a:fld>
            <a:endParaRPr lang="en-US" dirty="0"/>
          </a:p>
        </p:txBody>
      </p:sp>
    </p:spTree>
    <p:extLst>
      <p:ext uri="{BB962C8B-B14F-4D97-AF65-F5344CB8AC3E}">
        <p14:creationId xmlns:p14="http://schemas.microsoft.com/office/powerpoint/2010/main" val="11494423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Image Placeholder 5"/>
          <p:cNvSpPr>
            <a:spLocks noGrp="1" noRot="1" noChangeAspect="1" noTextEdit="1"/>
          </p:cNvSpPr>
          <p:nvPr>
            <p:ph type="sldImg"/>
          </p:nvPr>
        </p:nvSpPr>
        <p:spPr>
          <a:ln/>
        </p:spPr>
      </p:sp>
      <p:sp>
        <p:nvSpPr>
          <p:cNvPr id="4506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Listener (or simply </a:t>
            </a:r>
            <a:r>
              <a:rPr lang="en-US" altLang="en-US" i="1" dirty="0"/>
              <a:t>the listener</a:t>
            </a:r>
            <a:r>
              <a:rPr lang="en-US" altLang="en-US" dirty="0"/>
              <a:t>) is the gateway to the Oracle instance for all nonlocal user connections. A single listener can service multiple database instances and thousands of client connections.</a:t>
            </a:r>
          </a:p>
          <a:p>
            <a:pPr lvl="1"/>
            <a:r>
              <a:rPr lang="en-US" altLang="en-US" dirty="0"/>
              <a:t>You can use Enterprise Manager Cloud Control or Oracle Net Manager to configure the listener and specify log file locations.</a:t>
            </a:r>
          </a:p>
          <a:p>
            <a:pPr lvl="1"/>
            <a:r>
              <a:rPr lang="en-US" altLang="en-US" dirty="0"/>
              <a:t>Advanced administrators can also configure Oracle Net Services by manually editing the configuration files, if necessary, with a standard operating system (OS) text editor such as </a:t>
            </a:r>
            <a:r>
              <a:rPr lang="en-US" altLang="en-US" dirty="0">
                <a:latin typeface="Courier New" panose="02070309020205020404" pitchFamily="49" charset="0"/>
              </a:rPr>
              <a:t>vi</a:t>
            </a:r>
            <a:r>
              <a:rPr lang="en-US" altLang="en-US" dirty="0"/>
              <a:t> or </a:t>
            </a:r>
            <a:r>
              <a:rPr lang="en-US" altLang="en-US" dirty="0">
                <a:latin typeface="Courier New" panose="02070309020205020404" pitchFamily="49" charset="0"/>
              </a:rPr>
              <a:t>gedit</a:t>
            </a:r>
            <a:r>
              <a:rPr lang="en-US" altLang="en-US" dirty="0"/>
              <a:t>.</a:t>
            </a:r>
          </a:p>
        </p:txBody>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114</a:t>
            </a:fld>
            <a:endParaRPr lang="en-US" dirty="0"/>
          </a:p>
        </p:txBody>
      </p:sp>
    </p:spTree>
    <p:extLst>
      <p:ext uri="{BB962C8B-B14F-4D97-AF65-F5344CB8AC3E}">
        <p14:creationId xmlns:p14="http://schemas.microsoft.com/office/powerpoint/2010/main" val="42319832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default listener has a name of </a:t>
            </a:r>
            <a:r>
              <a:rPr lang="en-US" altLang="en-US" dirty="0">
                <a:latin typeface="Courier New" panose="02070309020205020404" pitchFamily="49" charset="0"/>
                <a:cs typeface="Courier New" panose="02070309020205020404" pitchFamily="49" charset="0"/>
              </a:rPr>
              <a:t>LISTENER</a:t>
            </a:r>
            <a:r>
              <a:rPr lang="en-US" altLang="en-US" dirty="0">
                <a:latin typeface="Arial" charset="0"/>
              </a:rPr>
              <a:t>, manages no services on startup, and listens on the following TCP/IP protocol address:</a:t>
            </a:r>
          </a:p>
          <a:p>
            <a:pPr lvl="1"/>
            <a:r>
              <a:rPr lang="en-US" altLang="en-US" dirty="0">
                <a:latin typeface="Courier New" panose="02070309020205020404" pitchFamily="49" charset="0"/>
                <a:cs typeface="Courier New" panose="02070309020205020404" pitchFamily="49" charset="0"/>
              </a:rPr>
              <a:t>(ADDRESS=(PROTOCOL=tcp)(HOST=host_name)(PORT=1521))</a:t>
            </a:r>
          </a:p>
        </p:txBody>
      </p:sp>
      <p:sp>
        <p:nvSpPr>
          <p:cNvPr id="41988"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115</a:t>
            </a:fld>
            <a:endParaRPr lang="en-US" dirty="0"/>
          </a:p>
        </p:txBody>
      </p:sp>
    </p:spTree>
    <p:extLst>
      <p:ext uri="{BB962C8B-B14F-4D97-AF65-F5344CB8AC3E}">
        <p14:creationId xmlns:p14="http://schemas.microsoft.com/office/powerpoint/2010/main" val="2721724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Benefits of Dynamic Service Registration</a:t>
            </a:r>
          </a:p>
          <a:p>
            <a:pPr lvl="1"/>
            <a:r>
              <a:rPr lang="en-US" altLang="en-US" dirty="0">
                <a:latin typeface="Arial" charset="0"/>
              </a:rPr>
              <a:t>Service registration offers the following benefits:</a:t>
            </a:r>
          </a:p>
          <a:p>
            <a:pPr lvl="2"/>
            <a:r>
              <a:rPr lang="en-US" altLang="en-US" dirty="0">
                <a:latin typeface="Arial" charset="0"/>
              </a:rPr>
              <a:t>Connect-time failover: Because the listener always monitors the state of the instances, service registration facilitates automatic failover of a client connect request to a different instance if one instance is down.</a:t>
            </a:r>
          </a:p>
          <a:p>
            <a:pPr lvl="2"/>
            <a:r>
              <a:rPr lang="en-US" altLang="en-US" dirty="0">
                <a:latin typeface="Arial" charset="0"/>
              </a:rPr>
              <a:t>Connection load balancing: Service registration enables the listener to forward client connect requests to the least-loaded instance and dispatcher or dedicated server. Service registration balances the load across the service handlers and nodes.</a:t>
            </a:r>
          </a:p>
          <a:p>
            <a:pPr lvl="2"/>
            <a:r>
              <a:rPr lang="en-US" altLang="en-US" dirty="0">
                <a:latin typeface="Arial" charset="0"/>
              </a:rPr>
              <a:t>High availability for Oracle Real Application Clusters and Oracle Data Guard</a:t>
            </a:r>
          </a:p>
          <a:p>
            <a:pPr lvl="1"/>
            <a:r>
              <a:rPr lang="en-US" altLang="en-US" b="1" dirty="0">
                <a:latin typeface="Arial" charset="0"/>
              </a:rPr>
              <a:t>The Role of the LREG Process</a:t>
            </a:r>
          </a:p>
          <a:p>
            <a:pPr lvl="1"/>
            <a:r>
              <a:rPr lang="en-US" altLang="en-US" dirty="0">
                <a:latin typeface="Arial" charset="0"/>
              </a:rPr>
              <a:t>The Listener Registration (LREG) process polls the listeners to see if they are running and, if so, registers the following database service information to them:</a:t>
            </a:r>
          </a:p>
          <a:p>
            <a:pPr lvl="2"/>
            <a:r>
              <a:rPr lang="en-US" altLang="en-US" dirty="0">
                <a:latin typeface="Arial" charset="0"/>
              </a:rPr>
              <a:t>Database instance name</a:t>
            </a:r>
          </a:p>
          <a:p>
            <a:pPr lvl="2"/>
            <a:r>
              <a:rPr lang="en-US" altLang="en-US" dirty="0">
                <a:latin typeface="Arial" charset="0"/>
              </a:rPr>
              <a:t>Database service names available on the database instance (for example,  </a:t>
            </a:r>
            <a:r>
              <a:rPr lang="en-US" altLang="en-US" dirty="0">
                <a:latin typeface="Courier New" panose="02070309020205020404" pitchFamily="49" charset="0"/>
                <a:cs typeface="Courier New" panose="02070309020205020404" pitchFamily="49" charset="0"/>
              </a:rPr>
              <a:t>ORCL.example.com</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PDB1.example.com</a:t>
            </a:r>
            <a:r>
              <a:rPr lang="en-US" altLang="en-US" dirty="0">
                <a:latin typeface="Arial" charset="0"/>
              </a:rPr>
              <a:t>)</a:t>
            </a:r>
          </a:p>
          <a:p>
            <a:pPr lvl="2"/>
            <a:r>
              <a:rPr lang="en-US" altLang="en-US" dirty="0">
                <a:latin typeface="Arial" charset="0"/>
              </a:rPr>
              <a:t>Current and maximum load for the database instance</a:t>
            </a:r>
          </a:p>
          <a:p>
            <a:pPr lvl="2"/>
            <a:r>
              <a:rPr lang="en-US" altLang="en-US" dirty="0">
                <a:latin typeface="Arial" charset="0"/>
              </a:rPr>
              <a:t>Service handlers (dispatchers and dedicated servers) available to the database instance</a:t>
            </a:r>
          </a:p>
          <a:p>
            <a:pPr lvl="1"/>
            <a:r>
              <a:rPr lang="en-US" altLang="en-US" dirty="0">
                <a:latin typeface="Arial" charset="0"/>
              </a:rPr>
              <a:t>LREG registers with the listeners after the database instance mounts the database and every 60 seconds afterward. You can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REGISTER</a:t>
            </a:r>
            <a:r>
              <a:rPr lang="en-US" altLang="en-US" dirty="0">
                <a:latin typeface="Arial" charset="0"/>
              </a:rPr>
              <a:t> command to initiate service registration immediately after the listener is started.</a:t>
            </a:r>
          </a:p>
        </p:txBody>
      </p:sp>
      <p:sp>
        <p:nvSpPr>
          <p:cNvPr id="41988"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116</a:t>
            </a:fld>
            <a:endParaRPr lang="en-US" dirty="0"/>
          </a:p>
        </p:txBody>
      </p:sp>
    </p:spTree>
    <p:extLst>
      <p:ext uri="{BB962C8B-B14F-4D97-AF65-F5344CB8AC3E}">
        <p14:creationId xmlns:p14="http://schemas.microsoft.com/office/powerpoint/2010/main" val="18484737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6196" y="414337"/>
            <a:ext cx="6479284" cy="8302113"/>
          </a:xfrm>
        </p:spPr>
        <p:txBody>
          <a:bodyPr/>
          <a:lstStyle/>
          <a:p>
            <a:pPr lvl="1" eaLnBrk="1" hangingPunct="1"/>
            <a:r>
              <a:rPr lang="en-US" b="1" dirty="0">
                <a:latin typeface="Arial" charset="0"/>
              </a:rPr>
              <a:t>How to Configure Dynamic Service Registration</a:t>
            </a:r>
          </a:p>
          <a:p>
            <a:pPr lvl="1" eaLnBrk="1" hangingPunct="1"/>
            <a:r>
              <a:rPr lang="en-US" dirty="0">
                <a:latin typeface="Arial" charset="0"/>
              </a:rPr>
              <a:t>The LREG process learns of the available listeners through the </a:t>
            </a:r>
            <a:r>
              <a:rPr lang="en-US" dirty="0">
                <a:latin typeface="Courier New" panose="02070309020205020404" pitchFamily="49" charset="0"/>
                <a:cs typeface="Courier New" panose="02070309020205020404" pitchFamily="49" charset="0"/>
              </a:rPr>
              <a:t>LOCAL_LISTENER</a:t>
            </a:r>
            <a:r>
              <a:rPr lang="en-US" dirty="0">
                <a:latin typeface="Arial" charset="0"/>
              </a:rPr>
              <a:t> and  </a:t>
            </a:r>
            <a:r>
              <a:rPr lang="en-US" dirty="0">
                <a:latin typeface="Courier New" panose="02070309020205020404" pitchFamily="49" charset="0"/>
                <a:cs typeface="Courier New" panose="02070309020205020404" pitchFamily="49" charset="0"/>
              </a:rPr>
              <a:t>REMOTE_LISTENER</a:t>
            </a:r>
            <a:r>
              <a:rPr lang="en-US" dirty="0">
                <a:latin typeface="Arial" charset="0"/>
              </a:rPr>
              <a:t> parameters. These parameters specify listener alias names for local listeners and remote listeners. Both parameters can have multiple values. These aliases resolve to protocol addresses (end points) in the server-side </a:t>
            </a:r>
            <a:r>
              <a:rPr lang="en-US" dirty="0">
                <a:latin typeface="Courier New" panose="02070309020205020404" pitchFamily="49" charset="0"/>
                <a:cs typeface="Courier New" panose="02070309020205020404" pitchFamily="49" charset="0"/>
              </a:rPr>
              <a:t>tnsnames.ora</a:t>
            </a:r>
            <a:r>
              <a:rPr lang="en-US" dirty="0">
                <a:latin typeface="Arial" charset="0"/>
              </a:rPr>
              <a:t> file. </a:t>
            </a:r>
          </a:p>
          <a:p>
            <a:pPr lvl="1" eaLnBrk="1" hangingPunct="1"/>
            <a:r>
              <a:rPr lang="en-US" b="1" dirty="0">
                <a:latin typeface="Arial" charset="0"/>
              </a:rPr>
              <a:t>Note:</a:t>
            </a:r>
            <a:r>
              <a:rPr lang="en-US" dirty="0">
                <a:latin typeface="Arial" charset="0"/>
              </a:rPr>
              <a:t> Clients can also have a </a:t>
            </a:r>
            <a:r>
              <a:rPr lang="en-US" dirty="0">
                <a:latin typeface="Courier New" panose="02070309020205020404" pitchFamily="49" charset="0"/>
                <a:cs typeface="Courier New" panose="02070309020205020404" pitchFamily="49" charset="0"/>
              </a:rPr>
              <a:t>tnsnames.ora</a:t>
            </a:r>
            <a:r>
              <a:rPr lang="en-US" dirty="0">
                <a:latin typeface="Arial" charset="0"/>
              </a:rPr>
              <a:t> file, which you'll learn about in a later lesson. </a:t>
            </a:r>
          </a:p>
          <a:p>
            <a:pPr lvl="1" eaLnBrk="1" hangingPunct="1"/>
            <a:r>
              <a:rPr lang="en-US" dirty="0">
                <a:latin typeface="Arial" charset="0"/>
              </a:rPr>
              <a:t>Through dynamic service registration, the LREG process is then able to pass on information about the available database services to all listeners on those end points.</a:t>
            </a:r>
          </a:p>
          <a:p>
            <a:pPr lvl="1" eaLnBrk="1" hangingPunct="1"/>
            <a:r>
              <a:rPr lang="en-US" dirty="0">
                <a:latin typeface="Arial" charset="0"/>
              </a:rPr>
              <a:t>For example, assume </a:t>
            </a:r>
            <a:r>
              <a:rPr lang="en-US" dirty="0">
                <a:latin typeface="Courier New" panose="02070309020205020404" pitchFamily="49" charset="0"/>
                <a:cs typeface="Courier New" panose="02070309020205020404" pitchFamily="49" charset="0"/>
              </a:rPr>
              <a:t>LOCAL_LISTENER = LISTENER_HOST1</a:t>
            </a:r>
            <a:r>
              <a:rPr lang="en-US" dirty="0">
                <a:latin typeface="Arial" charset="0"/>
              </a:rPr>
              <a:t> and </a:t>
            </a:r>
            <a:r>
              <a:rPr lang="en-US" dirty="0">
                <a:latin typeface="Courier New" panose="02070309020205020404" pitchFamily="49" charset="0"/>
                <a:cs typeface="Courier New" panose="02070309020205020404" pitchFamily="49" charset="0"/>
              </a:rPr>
              <a:t>REMOTE_LISTENER = LISTENER_HOST2</a:t>
            </a:r>
            <a:r>
              <a:rPr lang="en-US" dirty="0">
                <a:latin typeface="Arial" charset="0"/>
              </a:rPr>
              <a:t>. In the </a:t>
            </a:r>
            <a:r>
              <a:rPr lang="en-US" dirty="0">
                <a:latin typeface="Courier New" panose="02070309020205020404" pitchFamily="49" charset="0"/>
                <a:cs typeface="Courier New" panose="02070309020205020404" pitchFamily="49" charset="0"/>
              </a:rPr>
              <a:t>tnsnames.ora</a:t>
            </a:r>
            <a:r>
              <a:rPr lang="en-US" dirty="0">
                <a:latin typeface="Arial" charset="0"/>
              </a:rPr>
              <a:t> file, the </a:t>
            </a:r>
            <a:r>
              <a:rPr lang="en-US" dirty="0">
                <a:latin typeface="Courier New" panose="02070309020205020404" pitchFamily="49" charset="0"/>
                <a:cs typeface="Courier New" panose="02070309020205020404" pitchFamily="49" charset="0"/>
              </a:rPr>
              <a:t>LISTENER_HOST1</a:t>
            </a:r>
            <a:r>
              <a:rPr lang="en-US" dirty="0">
                <a:latin typeface="Arial" charset="0"/>
              </a:rPr>
              <a:t> and </a:t>
            </a:r>
            <a:r>
              <a:rPr lang="en-US" dirty="0">
                <a:latin typeface="Courier New" panose="02070309020205020404" pitchFamily="49" charset="0"/>
                <a:cs typeface="Courier New" panose="02070309020205020404" pitchFamily="49" charset="0"/>
              </a:rPr>
              <a:t>LISTENER_HOST2</a:t>
            </a:r>
            <a:r>
              <a:rPr lang="en-US" dirty="0">
                <a:latin typeface="Arial" charset="0"/>
              </a:rPr>
              <a:t> aliases are resolved to two different end points on two different machines. Notice that the </a:t>
            </a:r>
            <a:r>
              <a:rPr lang="en-US" dirty="0">
                <a:latin typeface="Courier New" panose="02070309020205020404" pitchFamily="49" charset="0"/>
                <a:cs typeface="Courier New" panose="02070309020205020404" pitchFamily="49" charset="0"/>
              </a:rPr>
              <a:t>CONNECT_DATA</a:t>
            </a:r>
            <a:r>
              <a:rPr lang="en-US" dirty="0">
                <a:latin typeface="Arial" charset="0"/>
              </a:rPr>
              <a:t> section is not included.</a:t>
            </a:r>
          </a:p>
          <a:p>
            <a:pPr lvl="1" eaLnBrk="1" hangingPunct="1"/>
            <a:r>
              <a:rPr lang="en-US" dirty="0">
                <a:latin typeface="Courier New" panose="02070309020205020404" pitchFamily="49" charset="0"/>
                <a:cs typeface="Courier New" panose="02070309020205020404" pitchFamily="49" charset="0"/>
              </a:rPr>
              <a:t>LISTENER_HOST1 =</a:t>
            </a:r>
          </a:p>
          <a:p>
            <a:pPr lvl="1" eaLnBrk="1" hangingPunct="1"/>
            <a:r>
              <a:rPr lang="en-US" dirty="0">
                <a:latin typeface="Courier New" panose="02070309020205020404" pitchFamily="49" charset="0"/>
                <a:cs typeface="Courier New" panose="02070309020205020404" pitchFamily="49" charset="0"/>
              </a:rPr>
              <a:t>  (ADDRESS = (PROTOCOL = TCP)(HOST = host1.example.com)(PORT = 1521))</a:t>
            </a:r>
          </a:p>
          <a:p>
            <a:pPr lvl="1" eaLnBrk="1" hangingPunct="1"/>
            <a:r>
              <a:rPr lang="en-US" dirty="0">
                <a:latin typeface="Courier New" panose="02070309020205020404" pitchFamily="49" charset="0"/>
                <a:cs typeface="Courier New" panose="02070309020205020404" pitchFamily="49" charset="0"/>
              </a:rPr>
              <a:t>LISTENER_HOST2 =</a:t>
            </a:r>
          </a:p>
          <a:p>
            <a:pPr lvl="1" eaLnBrk="1" hangingPunct="1"/>
            <a:r>
              <a:rPr lang="en-US" dirty="0">
                <a:latin typeface="Courier New" panose="02070309020205020404" pitchFamily="49" charset="0"/>
                <a:cs typeface="Courier New" panose="02070309020205020404" pitchFamily="49" charset="0"/>
              </a:rPr>
              <a:t>  (ADDRESS = (PROTOCOL = TCP)(HOST = host2.example.com)(PORT = 1521))</a:t>
            </a:r>
          </a:p>
          <a:p>
            <a:pPr lvl="1" eaLnBrk="1" hangingPunct="1"/>
            <a:r>
              <a:rPr lang="en-US" dirty="0">
                <a:latin typeface="Arial" charset="0"/>
              </a:rPr>
              <a:t>For dynamic service registration to work properly, make sure that the </a:t>
            </a:r>
            <a:r>
              <a:rPr lang="en-US" dirty="0">
                <a:latin typeface="Courier New" panose="02070309020205020404" pitchFamily="49" charset="0"/>
                <a:cs typeface="Courier New" panose="02070309020205020404" pitchFamily="49" charset="0"/>
              </a:rPr>
              <a:t>INSTANCE_NAME</a:t>
            </a:r>
            <a:r>
              <a:rPr lang="en-US" dirty="0">
                <a:latin typeface="Arial" charset="0"/>
              </a:rPr>
              <a:t>,  </a:t>
            </a:r>
            <a:r>
              <a:rPr lang="en-US" dirty="0">
                <a:latin typeface="Courier New" panose="02070309020205020404" pitchFamily="49" charset="0"/>
                <a:cs typeface="Courier New" panose="02070309020205020404" pitchFamily="49" charset="0"/>
              </a:rPr>
              <a:t>LOCAL_LISTENER</a:t>
            </a:r>
            <a:r>
              <a:rPr lang="en-US" dirty="0">
                <a:latin typeface="Arial" charset="0"/>
              </a:rPr>
              <a:t>, </a:t>
            </a:r>
            <a:r>
              <a:rPr lang="en-US" dirty="0">
                <a:latin typeface="Courier New" panose="02070309020205020404" pitchFamily="49" charset="0"/>
                <a:cs typeface="Courier New" panose="02070309020205020404" pitchFamily="49" charset="0"/>
              </a:rPr>
              <a:t>REMOTE_LISTENER</a:t>
            </a:r>
            <a:r>
              <a:rPr lang="en-US" dirty="0">
                <a:latin typeface="Arial" charset="0"/>
              </a:rPr>
              <a:t>, and </a:t>
            </a:r>
            <a:r>
              <a:rPr lang="en-US" dirty="0">
                <a:latin typeface="Courier New" panose="02070309020205020404" pitchFamily="49" charset="0"/>
                <a:cs typeface="Courier New" panose="02070309020205020404" pitchFamily="49" charset="0"/>
              </a:rPr>
              <a:t>SERVICE_NAMES</a:t>
            </a:r>
            <a:r>
              <a:rPr lang="en-US" dirty="0">
                <a:latin typeface="Arial" charset="0"/>
              </a:rPr>
              <a:t> parameters are configured properly. By default, the installer populates the </a:t>
            </a:r>
            <a:r>
              <a:rPr lang="en-US" dirty="0">
                <a:latin typeface="Courier New" panose="02070309020205020404" pitchFamily="49" charset="0"/>
                <a:cs typeface="Courier New" panose="02070309020205020404" pitchFamily="49" charset="0"/>
              </a:rPr>
              <a:t>SERVICE_NAME</a:t>
            </a:r>
            <a:r>
              <a:rPr lang="en-US" dirty="0">
                <a:latin typeface="Arial" charset="0"/>
              </a:rPr>
              <a:t> parameter with the global database name (for example, </a:t>
            </a:r>
            <a:r>
              <a:rPr lang="en-US" dirty="0">
                <a:latin typeface="Courier New" panose="02070309020205020404" pitchFamily="49" charset="0"/>
                <a:cs typeface="Courier New" panose="02070309020205020404" pitchFamily="49" charset="0"/>
              </a:rPr>
              <a:t>ORCL.example.com</a:t>
            </a:r>
            <a:r>
              <a:rPr lang="en-US" dirty="0">
                <a:latin typeface="Arial" charset="0"/>
              </a:rPr>
              <a:t>), which provides one database service name that users can use to access the database instance. You can specify multiple service names for the database instance, however, if you want to distinguish among different uses of the same database. Oracle Database Resource Manager lets you view information about the user activity for each service name.</a:t>
            </a:r>
          </a:p>
          <a:p>
            <a:pPr lvl="1" eaLnBrk="1" hangingPunct="1"/>
            <a:r>
              <a:rPr lang="en-US" dirty="0">
                <a:latin typeface="Arial" charset="0"/>
              </a:rPr>
              <a:t>Dynamic service registration does not use the </a:t>
            </a:r>
            <a:r>
              <a:rPr lang="en-US" dirty="0">
                <a:latin typeface="Courier New" panose="02070309020205020404" pitchFamily="49" charset="0"/>
                <a:cs typeface="Courier New" panose="02070309020205020404" pitchFamily="49" charset="0"/>
              </a:rPr>
              <a:t>listener.ora</a:t>
            </a:r>
            <a:r>
              <a:rPr lang="en-US" dirty="0">
                <a:latin typeface="Arial" charset="0"/>
              </a:rPr>
              <a:t> file.</a:t>
            </a:r>
          </a:p>
        </p:txBody>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117</a:t>
            </a:fld>
            <a:endParaRPr lang="en-US" dirty="0"/>
          </a:p>
        </p:txBody>
      </p:sp>
    </p:spTree>
    <p:extLst>
      <p:ext uri="{BB962C8B-B14F-4D97-AF65-F5344CB8AC3E}">
        <p14:creationId xmlns:p14="http://schemas.microsoft.com/office/powerpoint/2010/main" val="700601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b="1" dirty="0">
                <a:latin typeface="Arial" charset="0"/>
              </a:rPr>
              <a:t>Advantages of Static Service Registration</a:t>
            </a:r>
          </a:p>
          <a:p>
            <a:pPr lvl="1"/>
            <a:r>
              <a:rPr lang="en-US" altLang="en-US" dirty="0">
                <a:latin typeface="Arial" charset="0"/>
              </a:rPr>
              <a:t>The following are some advantages of using static service registration:</a:t>
            </a:r>
          </a:p>
          <a:p>
            <a:pPr lvl="2"/>
            <a:r>
              <a:rPr lang="en-US" altLang="en-US" dirty="0">
                <a:latin typeface="Arial" charset="0"/>
              </a:rPr>
              <a:t>Static service registration enables you to create a listener for a particular PDB.</a:t>
            </a:r>
          </a:p>
          <a:p>
            <a:pPr lvl="2"/>
            <a:r>
              <a:rPr lang="en-US" altLang="en-US" dirty="0">
                <a:latin typeface="Arial" charset="0"/>
              </a:rPr>
              <a:t>Sometimes you may need the database instance up and running without anyone being able to log in. As soon as it is started up, dynamic service registration will automatically start registering all the database services to the listener, making the database instance available to users.</a:t>
            </a:r>
          </a:p>
          <a:p>
            <a:pPr lvl="2"/>
            <a:r>
              <a:rPr lang="en-US" altLang="en-US" dirty="0">
                <a:latin typeface="Arial" charset="0"/>
              </a:rPr>
              <a:t>There is also a difference in error messages returned between a static listener (which can point to a database service that is down) and a dynamic listener entry (which shows nonexistence) when the database instance is shut down. The first case knows about the database service's existence and gives you an error message with useful information. The second case has no information and can't distinguish between a typo you may have made in the service name and whether it actually even exists.</a:t>
            </a:r>
          </a:p>
          <a:p>
            <a:pPr lvl="1"/>
            <a:r>
              <a:rPr lang="en-US" altLang="en-US" b="1" dirty="0">
                <a:latin typeface="Arial" charset="0"/>
              </a:rPr>
              <a:t>Required Use of Static Service Registration</a:t>
            </a:r>
          </a:p>
          <a:p>
            <a:pPr lvl="1"/>
            <a:r>
              <a:rPr lang="en-US" altLang="en-US" dirty="0">
                <a:latin typeface="Arial" charset="0"/>
              </a:rPr>
              <a:t>Static service registration is required for the following:</a:t>
            </a:r>
          </a:p>
          <a:p>
            <a:pPr lvl="2"/>
            <a:r>
              <a:rPr lang="en-US" altLang="en-US" dirty="0">
                <a:latin typeface="Arial" charset="0"/>
              </a:rPr>
              <a:t>Use of external procedure calls</a:t>
            </a:r>
          </a:p>
          <a:p>
            <a:pPr lvl="2"/>
            <a:r>
              <a:rPr lang="en-US" altLang="en-US" dirty="0">
                <a:latin typeface="Arial" charset="0"/>
              </a:rPr>
              <a:t>Use of Oracle Heterogeneous Services</a:t>
            </a:r>
          </a:p>
          <a:p>
            <a:pPr lvl="2"/>
            <a:r>
              <a:rPr lang="en-US" altLang="en-US" dirty="0">
                <a:latin typeface="Arial" charset="0"/>
              </a:rPr>
              <a:t>Use of Oracle Data Guard</a:t>
            </a:r>
          </a:p>
          <a:p>
            <a:pPr lvl="2"/>
            <a:r>
              <a:rPr lang="en-US" altLang="en-US" dirty="0">
                <a:latin typeface="Arial" charset="0"/>
              </a:rPr>
              <a:t>Remote database startup from a tool other than Oracle Enterprise Manager Cloud Control</a:t>
            </a:r>
          </a:p>
        </p:txBody>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118</a:t>
            </a:fld>
            <a:endParaRPr lang="en-US" dirty="0"/>
          </a:p>
        </p:txBody>
      </p:sp>
    </p:spTree>
    <p:extLst>
      <p:ext uri="{BB962C8B-B14F-4D97-AF65-F5344CB8AC3E}">
        <p14:creationId xmlns:p14="http://schemas.microsoft.com/office/powerpoint/2010/main" val="33567452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6196" y="414337"/>
            <a:ext cx="6479284" cy="8302113"/>
          </a:xfrm>
        </p:spPr>
        <p:txBody>
          <a:bodyPr/>
          <a:lstStyle/>
          <a:p>
            <a:pPr lvl="1"/>
            <a:r>
              <a:rPr lang="en-US" altLang="en-US" b="1" dirty="0">
                <a:latin typeface="Arial" charset="0"/>
              </a:rPr>
              <a:t>How to Configure Static Service Registration</a:t>
            </a:r>
          </a:p>
          <a:p>
            <a:pPr lvl="1"/>
            <a:r>
              <a:rPr lang="en-US" altLang="en-US" dirty="0">
                <a:latin typeface="Arial" charset="0"/>
              </a:rPr>
              <a:t>To create a static listener, you configure the </a:t>
            </a:r>
            <a:r>
              <a:rPr lang="en-US" altLang="en-US" dirty="0">
                <a:latin typeface="Courier New" panose="02070309020205020404" pitchFamily="49" charset="0"/>
                <a:cs typeface="Courier New" panose="02070309020205020404" pitchFamily="49" charset="0"/>
              </a:rPr>
              <a:t>listener.ora</a:t>
            </a:r>
            <a:r>
              <a:rPr lang="en-US" altLang="en-US" dirty="0">
                <a:latin typeface="Arial" charset="0"/>
              </a:rPr>
              <a:t> file. In that file, you define two sections. First, define the listener and its protocol addresses. </a:t>
            </a:r>
            <a:r>
              <a:rPr lang="en-US" altLang="en-US" dirty="0" smtClean="0">
                <a:latin typeface="Arial" charset="0"/>
              </a:rPr>
              <a:t>Then, </a:t>
            </a:r>
            <a:r>
              <a:rPr lang="en-US" altLang="en-US" dirty="0">
                <a:latin typeface="Arial" charset="0"/>
              </a:rPr>
              <a:t>create a </a:t>
            </a:r>
            <a:r>
              <a:rPr lang="en-US" altLang="en-US" dirty="0">
                <a:latin typeface="Courier New" panose="02070309020205020404" pitchFamily="49" charset="0"/>
                <a:cs typeface="Courier New" panose="02070309020205020404" pitchFamily="49" charset="0"/>
              </a:rPr>
              <a:t>SID_LIST_&lt;listener name&gt;</a:t>
            </a:r>
            <a:r>
              <a:rPr lang="en-US" altLang="en-US" dirty="0">
                <a:latin typeface="Arial" charset="0"/>
              </a:rPr>
              <a:t> section that lists the database services for the listener. For each service, include the following parameters:</a:t>
            </a:r>
          </a:p>
          <a:p>
            <a:pPr lvl="2"/>
            <a:r>
              <a:rPr lang="en-US" altLang="en-US" dirty="0">
                <a:latin typeface="Courier New" panose="02070309020205020404" pitchFamily="49" charset="0"/>
                <a:cs typeface="Courier New" panose="02070309020205020404" pitchFamily="49" charset="0"/>
              </a:rPr>
              <a:t>GLOBAL_DBNAME</a:t>
            </a:r>
            <a:r>
              <a:rPr lang="en-US" altLang="en-US" dirty="0">
                <a:latin typeface="Arial" charset="0"/>
              </a:rPr>
              <a:t>: The PDB's service name (for example, </a:t>
            </a:r>
            <a:r>
              <a:rPr lang="en-US" altLang="en-US" dirty="0">
                <a:latin typeface="Courier New" panose="02070309020205020404" pitchFamily="49" charset="0"/>
                <a:cs typeface="Courier New" panose="02070309020205020404" pitchFamily="49" charset="0"/>
              </a:rPr>
              <a:t>PDB1.example.com)</a:t>
            </a:r>
          </a:p>
          <a:p>
            <a:pPr lvl="2"/>
            <a:r>
              <a:rPr lang="en-US" altLang="en-US" dirty="0">
                <a:latin typeface="Courier New" panose="02070309020205020404" pitchFamily="49" charset="0"/>
                <a:cs typeface="Courier New" panose="02070309020205020404" pitchFamily="49" charset="0"/>
              </a:rPr>
              <a:t>ORACLE_HOME</a:t>
            </a:r>
            <a:r>
              <a:rPr lang="en-US" altLang="en-US" dirty="0">
                <a:latin typeface="Arial" charset="0"/>
              </a:rPr>
              <a:t>: The Oracle home directory</a:t>
            </a:r>
            <a:endParaRPr lang="en-US" altLang="en-US" dirty="0">
              <a:latin typeface="Courier New" panose="02070309020205020404" pitchFamily="49" charset="0"/>
              <a:cs typeface="Courier New" panose="02070309020205020404" pitchFamily="49" charset="0"/>
            </a:endParaRPr>
          </a:p>
          <a:p>
            <a:pPr lvl="2"/>
            <a:r>
              <a:rPr lang="en-US" altLang="en-US" dirty="0">
                <a:latin typeface="Courier New" panose="02070309020205020404" pitchFamily="49" charset="0"/>
                <a:cs typeface="Courier New" panose="02070309020205020404" pitchFamily="49" charset="0"/>
              </a:rPr>
              <a:t>SID_NAME</a:t>
            </a:r>
            <a:r>
              <a:rPr lang="en-US" altLang="en-US" dirty="0">
                <a:latin typeface="Arial" charset="0"/>
              </a:rPr>
              <a:t>: The name of your database instance (for example, </a:t>
            </a:r>
            <a:r>
              <a:rPr lang="en-US" altLang="en-US" dirty="0">
                <a:latin typeface="Courier New" panose="02070309020205020404" pitchFamily="49" charset="0"/>
                <a:cs typeface="Courier New" panose="02070309020205020404" pitchFamily="49" charset="0"/>
              </a:rPr>
              <a:t>ORCL)</a:t>
            </a:r>
            <a:endParaRPr lang="en-US" dirty="0">
              <a:latin typeface="Arial" charset="0"/>
            </a:endParaRPr>
          </a:p>
          <a:p>
            <a:pPr lvl="1" eaLnBrk="1" hangingPunct="1"/>
            <a:r>
              <a:rPr lang="en-US" dirty="0">
                <a:latin typeface="Arial" charset="0"/>
              </a:rPr>
              <a:t>By default, the </a:t>
            </a:r>
            <a:r>
              <a:rPr lang="en-US" dirty="0">
                <a:latin typeface="Courier New" panose="02070309020205020404" pitchFamily="49" charset="0"/>
                <a:cs typeface="Courier New" panose="02070309020205020404" pitchFamily="49" charset="0"/>
              </a:rPr>
              <a:t>listener.ora</a:t>
            </a:r>
            <a:r>
              <a:rPr lang="en-US" dirty="0">
                <a:latin typeface="Arial" charset="0"/>
              </a:rPr>
              <a:t> file is stored in the </a:t>
            </a:r>
            <a:r>
              <a:rPr lang="en-US" dirty="0">
                <a:latin typeface="Courier New" panose="02070309020205020404" pitchFamily="49" charset="0"/>
                <a:cs typeface="Courier New" panose="02070309020205020404" pitchFamily="49" charset="0"/>
              </a:rPr>
              <a:t>$ORACLE_HOME/network/admin </a:t>
            </a:r>
            <a:r>
              <a:rPr lang="en-US" dirty="0">
                <a:latin typeface="Arial" charset="0"/>
              </a:rPr>
              <a:t>directory on the database instance machine.</a:t>
            </a:r>
          </a:p>
          <a:p>
            <a:pPr lvl="1" eaLnBrk="1" hangingPunct="1"/>
            <a:r>
              <a:rPr lang="en-US" dirty="0">
                <a:latin typeface="Courier New" panose="02070309020205020404" pitchFamily="49" charset="0"/>
                <a:cs typeface="Courier New" panose="02070309020205020404" pitchFamily="49" charset="0"/>
              </a:rPr>
              <a:t>LISTENER_SALESPDBS =</a:t>
            </a:r>
          </a:p>
          <a:p>
            <a:pPr lvl="1" eaLnBrk="1" hangingPunct="1"/>
            <a:r>
              <a:rPr lang="en-US" dirty="0">
                <a:latin typeface="Courier New" panose="02070309020205020404" pitchFamily="49" charset="0"/>
                <a:cs typeface="Courier New" panose="02070309020205020404" pitchFamily="49" charset="0"/>
              </a:rPr>
              <a:t>  (DESCRIPTION_LIST =</a:t>
            </a:r>
          </a:p>
          <a:p>
            <a:pPr lvl="1" eaLnBrk="1" hangingPunct="1"/>
            <a:r>
              <a:rPr lang="en-US" dirty="0">
                <a:latin typeface="Courier New" panose="02070309020205020404" pitchFamily="49" charset="0"/>
                <a:cs typeface="Courier New" panose="02070309020205020404" pitchFamily="49" charset="0"/>
              </a:rPr>
              <a:t>    (DESCRIPTION =</a:t>
            </a:r>
          </a:p>
          <a:p>
            <a:pPr lvl="1" eaLnBrk="1" hangingPunct="1"/>
            <a:r>
              <a:rPr lang="en-US" dirty="0">
                <a:latin typeface="Courier New" panose="02070309020205020404" pitchFamily="49" charset="0"/>
                <a:cs typeface="Courier New" panose="02070309020205020404" pitchFamily="49" charset="0"/>
              </a:rPr>
              <a:t>      (ADDRESS = (PROTOCOL = TCP)(HOST = host1.example.com)(PORT = 1561))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SID_LIST_LISTENER_SALESPDBS =</a:t>
            </a:r>
          </a:p>
          <a:p>
            <a:pPr lvl="1" eaLnBrk="1" hangingPunct="1"/>
            <a:r>
              <a:rPr lang="en-US" dirty="0">
                <a:latin typeface="Courier New" panose="02070309020205020404" pitchFamily="49" charset="0"/>
                <a:cs typeface="Courier New" panose="02070309020205020404" pitchFamily="49" charset="0"/>
              </a:rPr>
              <a:t>  (SID_LIST =</a:t>
            </a:r>
          </a:p>
          <a:p>
            <a:pPr lvl="1" eaLnBrk="1" hangingPunct="1"/>
            <a:r>
              <a:rPr lang="en-US" dirty="0">
                <a:latin typeface="Courier New" panose="02070309020205020404" pitchFamily="49" charset="0"/>
                <a:cs typeface="Courier New" panose="02070309020205020404" pitchFamily="49" charset="0"/>
              </a:rPr>
              <a:t>    (SID_DESC =</a:t>
            </a:r>
          </a:p>
          <a:p>
            <a:pPr lvl="1" eaLnBrk="1" hangingPunct="1"/>
            <a:r>
              <a:rPr lang="en-US" dirty="0">
                <a:latin typeface="Courier New" panose="02070309020205020404" pitchFamily="49" charset="0"/>
                <a:cs typeface="Courier New" panose="02070309020205020404" pitchFamily="49" charset="0"/>
              </a:rPr>
              <a:t>      (GLOBAL_DBNAME = PDB1.example.com)</a:t>
            </a:r>
          </a:p>
          <a:p>
            <a:pPr lvl="1" eaLnBrk="1" hangingPunct="1"/>
            <a:r>
              <a:rPr lang="en-US" dirty="0">
                <a:latin typeface="Courier New" panose="02070309020205020404" pitchFamily="49" charset="0"/>
                <a:cs typeface="Courier New" panose="02070309020205020404" pitchFamily="49" charset="0"/>
              </a:rPr>
              <a:t>      (SID_NAME = ORCL)</a:t>
            </a:r>
          </a:p>
          <a:p>
            <a:pPr lvl="1" eaLnBrk="1" hangingPunct="1"/>
            <a:r>
              <a:rPr lang="en-US" dirty="0">
                <a:latin typeface="Courier New" panose="02070309020205020404" pitchFamily="49" charset="0"/>
                <a:cs typeface="Courier New" panose="02070309020205020404" pitchFamily="49" charset="0"/>
              </a:rPr>
              <a:t>      (ORACLE_HOME = /u01/app/oracle/product/12.2.0/dbhome_1)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(SID_DESC =</a:t>
            </a:r>
          </a:p>
          <a:p>
            <a:pPr lvl="1" eaLnBrk="1" hangingPunct="1"/>
            <a:r>
              <a:rPr lang="en-US" dirty="0">
                <a:latin typeface="Courier New" panose="02070309020205020404" pitchFamily="49" charset="0"/>
                <a:cs typeface="Courier New" panose="02070309020205020404" pitchFamily="49" charset="0"/>
              </a:rPr>
              <a:t>      (GLOBAL_DBNAME = PDB2.example.com)</a:t>
            </a:r>
          </a:p>
          <a:p>
            <a:pPr lvl="1" eaLnBrk="1" hangingPunct="1"/>
            <a:r>
              <a:rPr lang="en-US" dirty="0">
                <a:latin typeface="Courier New" panose="02070309020205020404" pitchFamily="49" charset="0"/>
                <a:cs typeface="Courier New" panose="02070309020205020404" pitchFamily="49" charset="0"/>
              </a:rPr>
              <a:t>      (SID_NAME = ORCL)</a:t>
            </a:r>
          </a:p>
          <a:p>
            <a:pPr lvl="1" eaLnBrk="1" hangingPunct="1"/>
            <a:r>
              <a:rPr lang="en-US" dirty="0">
                <a:latin typeface="Courier New" panose="02070309020205020404" pitchFamily="49" charset="0"/>
                <a:cs typeface="Courier New" panose="02070309020205020404" pitchFamily="49" charset="0"/>
              </a:rPr>
              <a:t>      (ORACLE_HOME = /u01/app/oracle/product/12.2.0/dbhome_1)</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  )</a:t>
            </a:r>
          </a:p>
        </p:txBody>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119</a:t>
            </a:fld>
            <a:endParaRPr lang="en-US" dirty="0"/>
          </a:p>
        </p:txBody>
      </p:sp>
    </p:spTree>
    <p:extLst>
      <p:ext uri="{BB962C8B-B14F-4D97-AF65-F5344CB8AC3E}">
        <p14:creationId xmlns:p14="http://schemas.microsoft.com/office/powerpoint/2010/main" val="6073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12</a:t>
            </a:fld>
            <a:endParaRPr lang="en-US" dirty="0"/>
          </a:p>
        </p:txBody>
      </p:sp>
    </p:spTree>
    <p:extLst>
      <p:ext uri="{BB962C8B-B14F-4D97-AF65-F5344CB8AC3E}">
        <p14:creationId xmlns:p14="http://schemas.microsoft.com/office/powerpoint/2010/main" val="32473256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120</a:t>
            </a:fld>
            <a:endParaRPr lang="en-US" dirty="0"/>
          </a:p>
        </p:txBody>
      </p:sp>
    </p:spTree>
    <p:extLst>
      <p:ext uri="{BB962C8B-B14F-4D97-AF65-F5344CB8AC3E}">
        <p14:creationId xmlns:p14="http://schemas.microsoft.com/office/powerpoint/2010/main" val="36963172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endParaRPr 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9 - </a:t>
            </a:r>
            <a:fld id="{DF9B96D9-85C4-482D-A79C-22F1188E7D82}" type="slidenum">
              <a:rPr lang="en-US" smtClean="0"/>
              <a:pPr>
                <a:defRPr/>
              </a:pPr>
              <a:t>121</a:t>
            </a:fld>
            <a:endParaRPr lang="en-US" dirty="0"/>
          </a:p>
        </p:txBody>
      </p:sp>
    </p:spTree>
    <p:extLst>
      <p:ext uri="{BB962C8B-B14F-4D97-AF65-F5344CB8AC3E}">
        <p14:creationId xmlns:p14="http://schemas.microsoft.com/office/powerpoint/2010/main" val="33938513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40967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6" name="Footer Placeholder 5"/>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123</a:t>
            </a:fld>
            <a:endParaRPr lang="en-US" dirty="0"/>
          </a:p>
        </p:txBody>
      </p:sp>
    </p:spTree>
    <p:extLst>
      <p:ext uri="{BB962C8B-B14F-4D97-AF65-F5344CB8AC3E}">
        <p14:creationId xmlns:p14="http://schemas.microsoft.com/office/powerpoint/2010/main" val="16519044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When client load causes a strain on memory and other system resources, you may be able to alleviate load issues by implementing the shared server architecture. This architecture enables client processes to share server processes, so the number of supported users is increased. A small pool of server processes can serve a large number of clients. This is useful when a system is overloaded or has limited memory.</a:t>
            </a:r>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124</a:t>
            </a:fld>
            <a:endParaRPr lang="en-US" dirty="0"/>
          </a:p>
        </p:txBody>
      </p:sp>
    </p:spTree>
    <p:extLst>
      <p:ext uri="{BB962C8B-B14F-4D97-AF65-F5344CB8AC3E}">
        <p14:creationId xmlns:p14="http://schemas.microsoft.com/office/powerpoint/2010/main" val="28953212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b="1" dirty="0">
                <a:latin typeface="Arial" charset="0"/>
              </a:rPr>
              <a:t>Dedicated Server Configuration</a:t>
            </a:r>
          </a:p>
          <a:p>
            <a:pPr lvl="1"/>
            <a:r>
              <a:rPr lang="en-US" dirty="0">
                <a:latin typeface="Arial" charset="0"/>
              </a:rPr>
              <a:t>In a dedicated server configuration, as illustrated in the slide, one server process handles requests for a single client process. Each server process uses system resources, including CPU cycles and memory. In a heavily loaded system, the memory and CPU resources that are used by dedicated server processes can be prohibitive and negatively affect the system’s scalability. If your system is being negatively affected by the resource demands of the dedicated server architecture, you have the following options:</a:t>
            </a:r>
          </a:p>
          <a:p>
            <a:pPr lvl="2"/>
            <a:r>
              <a:rPr lang="en-US" dirty="0">
                <a:latin typeface="Arial" charset="0"/>
              </a:rPr>
              <a:t>Increase system resources by adding more memory and additional CPU capability</a:t>
            </a:r>
          </a:p>
          <a:p>
            <a:pPr lvl="2"/>
            <a:r>
              <a:rPr lang="en-US" dirty="0">
                <a:latin typeface="Arial" charset="0"/>
              </a:rPr>
              <a:t>Use the Oracle Shared Server Process architecture</a:t>
            </a:r>
          </a:p>
          <a:p>
            <a:pPr lvl="1"/>
            <a:r>
              <a:rPr lang="en-US" b="1" dirty="0">
                <a:latin typeface="Arial" charset="0"/>
              </a:rPr>
              <a:t>Shared Server Configuration</a:t>
            </a:r>
          </a:p>
          <a:p>
            <a:pPr lvl="1"/>
            <a:r>
              <a:rPr lang="en-US" dirty="0">
                <a:latin typeface="Arial" charset="0"/>
              </a:rPr>
              <a:t>A shared server configuration, as illustrated in the slide, enables multiple client processes to share a small number of server processes. Each service that participates in the shared server process architecture has at least one dispatcher process (and usually more). When a connection request arrives, the listener does not spawn a dedicated server process. Instead, the listener maintains a list of dispatchers that are available for each service name, along with the connection load (number of concurrent connections) for each dispatcher. Connection requests are routed to the lightest loaded dispatcher that is servicing a given service name. Users remain connected to the same dispatcher for the duration of a session.</a:t>
            </a:r>
          </a:p>
          <a:p>
            <a:pPr lvl="1"/>
            <a:r>
              <a:rPr lang="en-US" dirty="0">
                <a:latin typeface="Arial" charset="0"/>
              </a:rPr>
              <a:t>Unlike dedicated server processes, a single dispatcher can manage hundreds of user connections. Dispatchers do not actually handle the work of user requests. Instead, they pass user requests to a common queue located in the shared pool portion of the SGA. Shared server processes take over most of the work of dedicated server processes, pulling requests from the queue and processing them until they are complete.</a:t>
            </a:r>
          </a:p>
        </p:txBody>
      </p:sp>
      <p:sp>
        <p:nvSpPr>
          <p:cNvPr id="6" name="Footer Placeholder 5"/>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125</a:t>
            </a:fld>
            <a:endParaRPr lang="en-US" dirty="0"/>
          </a:p>
        </p:txBody>
      </p:sp>
    </p:spTree>
    <p:extLst>
      <p:ext uri="{BB962C8B-B14F-4D97-AF65-F5344CB8AC3E}">
        <p14:creationId xmlns:p14="http://schemas.microsoft.com/office/powerpoint/2010/main" val="37049897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a:t>
            </a:r>
            <a:r>
              <a:rPr lang="en-US" dirty="0">
                <a:latin typeface="Courier New" panose="02070309020205020404" pitchFamily="49" charset="0"/>
                <a:cs typeface="Courier New" panose="02070309020205020404" pitchFamily="49" charset="0"/>
              </a:rPr>
              <a:t>SHARED_SERVERS</a:t>
            </a:r>
            <a:r>
              <a:rPr lang="en-US" dirty="0"/>
              <a:t> initialization parameter specifies the minimum number of shared servers that you want created when the instance is started. After instance startup, the Oracle Database server can dynamically adjust the number of shared servers based on how busy existing shared servers are and the length of the request queue.</a:t>
            </a:r>
          </a:p>
          <a:p>
            <a:pPr lvl="1"/>
            <a:r>
              <a:rPr lang="en-US" dirty="0"/>
              <a:t>If </a:t>
            </a:r>
            <a:r>
              <a:rPr lang="en-US" dirty="0">
                <a:latin typeface="Courier New" panose="02070309020205020404" pitchFamily="49" charset="0"/>
                <a:cs typeface="Courier New" panose="02070309020205020404" pitchFamily="49" charset="0"/>
              </a:rPr>
              <a:t>SHARED_SERVERS</a:t>
            </a:r>
            <a:r>
              <a:rPr lang="en-US" dirty="0"/>
              <a:t> is not included in the initialization parameter file at database startup, but </a:t>
            </a:r>
            <a:r>
              <a:rPr lang="en-US" dirty="0">
                <a:latin typeface="Courier New" panose="02070309020205020404" pitchFamily="49" charset="0"/>
                <a:cs typeface="Courier New" panose="02070309020205020404" pitchFamily="49" charset="0"/>
              </a:rPr>
              <a:t>DISPATCHERS</a:t>
            </a:r>
            <a:r>
              <a:rPr lang="en-US" dirty="0"/>
              <a:t> is included and it specifies at least one dispatcher, </a:t>
            </a:r>
            <a:r>
              <a:rPr lang="en-US" dirty="0" smtClean="0"/>
              <a:t>then shared </a:t>
            </a:r>
            <a:r>
              <a:rPr lang="en-US" dirty="0"/>
              <a:t>server is enabled. In this case, the default for </a:t>
            </a:r>
            <a:r>
              <a:rPr lang="en-US" dirty="0">
                <a:latin typeface="Courier New" panose="02070309020205020404" pitchFamily="49" charset="0"/>
                <a:cs typeface="Courier New" panose="02070309020205020404" pitchFamily="49" charset="0"/>
              </a:rPr>
              <a:t>SHARED_SERVERS</a:t>
            </a:r>
            <a:r>
              <a:rPr lang="en-US" dirty="0"/>
              <a:t> is </a:t>
            </a:r>
            <a:r>
              <a:rPr lang="en-US" dirty="0">
                <a:latin typeface="Courier New" panose="02070309020205020404" pitchFamily="49" charset="0"/>
                <a:cs typeface="Courier New" panose="02070309020205020404" pitchFamily="49" charset="0"/>
              </a:rPr>
              <a:t>1</a:t>
            </a:r>
            <a:r>
              <a:rPr lang="en-US" dirty="0"/>
              <a:t>.</a:t>
            </a:r>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126</a:t>
            </a:fld>
            <a:endParaRPr lang="en-US" dirty="0"/>
          </a:p>
        </p:txBody>
      </p:sp>
    </p:spTree>
    <p:extLst>
      <p:ext uri="{BB962C8B-B14F-4D97-AF65-F5344CB8AC3E}">
        <p14:creationId xmlns:p14="http://schemas.microsoft.com/office/powerpoint/2010/main" val="18362210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following initialization parameters are used to control shared server operations:</a:t>
            </a:r>
          </a:p>
          <a:p>
            <a:pPr lvl="2"/>
            <a:r>
              <a:rPr lang="en-US" dirty="0">
                <a:latin typeface="Courier New" panose="02070309020205020404" pitchFamily="49" charset="0"/>
                <a:cs typeface="Courier New" panose="02070309020205020404" pitchFamily="49" charset="0"/>
              </a:rPr>
              <a:t>DISPATCHERS</a:t>
            </a:r>
            <a:r>
              <a:rPr lang="en-US" dirty="0"/>
              <a:t>: At least one dispatcher process is required for a shared server configuration. If you do not specify a dispatcher, but you enable shared server by setting </a:t>
            </a:r>
            <a:r>
              <a:rPr lang="en-US" dirty="0">
                <a:latin typeface="Courier New" panose="02070309020205020404" pitchFamily="49" charset="0"/>
                <a:cs typeface="Courier New" panose="02070309020205020404" pitchFamily="49" charset="0"/>
              </a:rPr>
              <a:t>SHARED_SERVER</a:t>
            </a:r>
            <a:r>
              <a:rPr lang="en-US" dirty="0"/>
              <a:t> to a nonzero value, then by default the Oracle Database server creates one dispatcher for the TCP protocol.</a:t>
            </a:r>
          </a:p>
          <a:p>
            <a:pPr lvl="2"/>
            <a:r>
              <a:rPr lang="en-US" dirty="0">
                <a:latin typeface="Courier New" panose="02070309020205020404" pitchFamily="49" charset="0"/>
                <a:cs typeface="Courier New" panose="02070309020205020404" pitchFamily="49" charset="0"/>
              </a:rPr>
              <a:t>SHARED_SERVERS</a:t>
            </a:r>
            <a:r>
              <a:rPr lang="en-US" dirty="0"/>
              <a:t>: You can set the value in the initialization parameter file or 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 to configure the initial number of shared servers. After instance startup, the Oracle Database server can dynamically adjust the number of shared servers based on how busy existing shared servers are and the length of the request queue.</a:t>
            </a:r>
          </a:p>
          <a:p>
            <a:pPr lvl="2"/>
            <a:r>
              <a:rPr lang="en-US" dirty="0">
                <a:latin typeface="Courier New" panose="02070309020205020404" pitchFamily="49" charset="0"/>
                <a:cs typeface="Courier New" panose="02070309020205020404" pitchFamily="49" charset="0"/>
              </a:rPr>
              <a:t>MAX_SHARED_SERVERS</a:t>
            </a:r>
            <a:r>
              <a:rPr lang="en-US" dirty="0"/>
              <a:t>: Use this parameter to limit the maximum number of shared servers that can be automatically created by PMON. The primary reason to limit the number of shared servers is to reserve resources for other processes.</a:t>
            </a:r>
          </a:p>
          <a:p>
            <a:pPr lvl="2"/>
            <a:r>
              <a:rPr lang="en-US" dirty="0">
                <a:latin typeface="Courier New" panose="02070309020205020404" pitchFamily="49" charset="0"/>
                <a:cs typeface="Courier New" panose="02070309020205020404" pitchFamily="49" charset="0"/>
              </a:rPr>
              <a:t>SHARED_SERVER_SESSIONS</a:t>
            </a:r>
            <a:r>
              <a:rPr lang="en-US" dirty="0"/>
              <a:t>: Use this parameter to limit the number of concurrent shared server user sessions. It provides a way for you to reserve database sessions for dedicated servers.</a:t>
            </a:r>
          </a:p>
          <a:p>
            <a:pPr lvl="2"/>
            <a:r>
              <a:rPr lang="en-US" dirty="0">
                <a:latin typeface="Courier New" panose="02070309020205020404" pitchFamily="49" charset="0"/>
                <a:cs typeface="Courier New" panose="02070309020205020404" pitchFamily="49" charset="0"/>
              </a:rPr>
              <a:t>CIRCUITS</a:t>
            </a:r>
            <a:r>
              <a:rPr lang="en-US" dirty="0"/>
              <a:t>: You can use this parameter to protect shared memory by limiting the number of virtual circuits that can be created in shared memory.</a:t>
            </a:r>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127</a:t>
            </a:fld>
            <a:endParaRPr lang="en-US" dirty="0"/>
          </a:p>
        </p:txBody>
      </p:sp>
    </p:spTree>
    <p:extLst>
      <p:ext uri="{BB962C8B-B14F-4D97-AF65-F5344CB8AC3E}">
        <p14:creationId xmlns:p14="http://schemas.microsoft.com/office/powerpoint/2010/main" val="41626630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US" dirty="0">
                <a:latin typeface="Arial" charset="0"/>
              </a:rPr>
              <a:t>Because a user session may have requests processed by multiple shared server processes, most of the memory structures that are usually stored in the PGA must be in a shared memory location (by default, in the shared pool). However, if the large pool is configured or if </a:t>
            </a:r>
            <a:r>
              <a:rPr lang="en-US" dirty="0">
                <a:latin typeface="Courier New" panose="02070309020205020404" pitchFamily="49" charset="0"/>
                <a:cs typeface="Courier New" panose="02070309020205020404" pitchFamily="49" charset="0"/>
              </a:rPr>
              <a:t>SGA_TARGET</a:t>
            </a:r>
            <a:r>
              <a:rPr lang="en-US" dirty="0">
                <a:latin typeface="Arial" charset="0"/>
              </a:rPr>
              <a:t> is set for automatic memory management, these memory structures are stored in the large pool portion of the SGA.</a:t>
            </a:r>
          </a:p>
          <a:p>
            <a:pPr lvl="1" eaLnBrk="1" hangingPunct="1"/>
            <a:r>
              <a:rPr lang="en-US" dirty="0">
                <a:latin typeface="Arial" charset="0"/>
              </a:rPr>
              <a:t>The contents of the SGA and PGA are different in a shared server configuration from those in a dedicated server configuration. In a shared server configuration:</a:t>
            </a:r>
          </a:p>
          <a:p>
            <a:pPr lvl="2" eaLnBrk="1" hangingPunct="1"/>
            <a:r>
              <a:rPr lang="en-US" dirty="0">
                <a:latin typeface="Arial" charset="0"/>
              </a:rPr>
              <a:t>Text and parsed forms of all SQL statements are stored in the SGA</a:t>
            </a:r>
          </a:p>
          <a:p>
            <a:pPr lvl="2" eaLnBrk="1" hangingPunct="1"/>
            <a:r>
              <a:rPr lang="en-US" dirty="0">
                <a:latin typeface="Arial" charset="0"/>
              </a:rPr>
              <a:t>The cursor state contains runtime memory values for the SQL statement, such as rows retrieved</a:t>
            </a:r>
          </a:p>
          <a:p>
            <a:pPr lvl="2" eaLnBrk="1" hangingPunct="1"/>
            <a:r>
              <a:rPr lang="en-US" dirty="0">
                <a:latin typeface="Arial" charset="0"/>
              </a:rPr>
              <a:t>User-session data includes security and resource usage information</a:t>
            </a:r>
          </a:p>
          <a:p>
            <a:pPr lvl="2" eaLnBrk="1" hangingPunct="1"/>
            <a:r>
              <a:rPr lang="en-US" dirty="0">
                <a:latin typeface="Arial" charset="0"/>
              </a:rPr>
              <a:t>The stack space contains local variables for the process</a:t>
            </a:r>
          </a:p>
          <a:p>
            <a:pPr lvl="1" eaLnBrk="1" hangingPunct="1"/>
            <a:r>
              <a:rPr lang="en-US" dirty="0">
                <a:latin typeface="Arial" charset="0"/>
              </a:rPr>
              <a:t>The change in the SGA and PGA is transparent to the user; however, if you are supporting multiple users, you need to increase the </a:t>
            </a:r>
            <a:r>
              <a:rPr lang="en-US" dirty="0">
                <a:latin typeface="Courier New" panose="02070309020205020404" pitchFamily="49" charset="0"/>
                <a:cs typeface="Courier New" panose="02070309020205020404" pitchFamily="49" charset="0"/>
              </a:rPr>
              <a:t>LARGE_POOL_SIZE</a:t>
            </a:r>
            <a:r>
              <a:rPr lang="en-US" dirty="0">
                <a:latin typeface="Arial" charset="0"/>
              </a:rPr>
              <a:t> initialization parameter. Each shared server process must access the data spaces of all sessions so that any server can handle requests from any session. Space is allocated in the SGA for each session’s data space. You limit the amount of space that a session can allocate by setting the </a:t>
            </a:r>
            <a:r>
              <a:rPr lang="en-US" dirty="0">
                <a:latin typeface="Courier New" panose="02070309020205020404" pitchFamily="49" charset="0"/>
                <a:cs typeface="Courier New" panose="02070309020205020404" pitchFamily="49" charset="0"/>
              </a:rPr>
              <a:t>PRIVATE_SGA</a:t>
            </a:r>
            <a:r>
              <a:rPr lang="en-US" dirty="0">
                <a:latin typeface="Arial" charset="0"/>
              </a:rPr>
              <a:t> resource.</a:t>
            </a:r>
          </a:p>
          <a:p>
            <a:pPr lvl="1" eaLnBrk="1" hangingPunct="1"/>
            <a:r>
              <a:rPr lang="en-US" b="1" dirty="0">
                <a:latin typeface="Arial" charset="0"/>
              </a:rPr>
              <a:t>Note:</a:t>
            </a:r>
            <a:r>
              <a:rPr lang="en-US" dirty="0">
                <a:latin typeface="Arial" charset="0"/>
              </a:rPr>
              <a:t> You do not need to set </a:t>
            </a:r>
            <a:r>
              <a:rPr lang="en-US" dirty="0">
                <a:latin typeface="Courier New" panose="02070309020205020404" pitchFamily="49" charset="0"/>
                <a:cs typeface="Courier New" panose="02070309020205020404" pitchFamily="49" charset="0"/>
              </a:rPr>
              <a:t>LARGE_POOL_SIZE</a:t>
            </a:r>
            <a:r>
              <a:rPr lang="en-US" dirty="0">
                <a:latin typeface="Arial" charset="0"/>
              </a:rPr>
              <a:t> when automatic memory management or automatic shared memory management are configured.</a:t>
            </a:r>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128</a:t>
            </a:fld>
            <a:endParaRPr lang="en-US" dirty="0"/>
          </a:p>
        </p:txBody>
      </p:sp>
    </p:spTree>
    <p:extLst>
      <p:ext uri="{BB962C8B-B14F-4D97-AF65-F5344CB8AC3E}">
        <p14:creationId xmlns:p14="http://schemas.microsoft.com/office/powerpoint/2010/main" val="21805879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dedicated server process is good for long-running queries and administrative tasks and is faster than a shared server process in that there is always a server process ready to do work. However, an idle process or too many dedicated processes can result in an inefficient use of resources. Using shared server mode on the database server eliminates the need for a dedicated server process for each user connection, requires less memory for each user connection, and enables a larger number of users on a system with constrained memory. Dedicated server processes and shared server processes are enabled at the same time. Oracle XML DB (XDB) requires shared server processes, and the Oracle database is already configured to use them. You will need to modify the initialization parameters for other users to use shared server processes.</a:t>
            </a:r>
          </a:p>
          <a:p>
            <a:pPr lvl="1"/>
            <a:r>
              <a:rPr lang="en-US" dirty="0"/>
              <a:t>The Oracle Shared Server architecture is an efficient process and memory use model, but it is not appropriate for all connections. Because of the common request queue and the fact that many users may share a dispatcher response queue, shared servers do not perform well with operations that must deal with large sets of data, such as warehouse queries or batch processing. Backup and recovery sessions that use Oracle Recovery Manager also deal with very large data sets and must use dedicated connections. Many administration tasks must not (and cannot) be performed by using shared server connections. These include starting up and shutting down the instance, creating tablespaces and data files, maintaining indexes and tables, analyzing statistics, and many other tasks that are commonly performed by the DBA. All DBA sessions must choose dedicated servers.</a:t>
            </a:r>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129</a:t>
            </a:fld>
            <a:endParaRPr lang="en-US" dirty="0"/>
          </a:p>
        </p:txBody>
      </p:sp>
    </p:spTree>
    <p:extLst>
      <p:ext uri="{BB962C8B-B14F-4D97-AF65-F5344CB8AC3E}">
        <p14:creationId xmlns:p14="http://schemas.microsoft.com/office/powerpoint/2010/main" val="425005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Connections Compared </a:t>
            </a:r>
            <a:r>
              <a:rPr lang="en-US" altLang="en-US" b="1" dirty="0" smtClean="0">
                <a:latin typeface="Arial" charset="0"/>
              </a:rPr>
              <a:t>with </a:t>
            </a:r>
            <a:r>
              <a:rPr lang="en-US" altLang="en-US" b="1" dirty="0">
                <a:latin typeface="Arial" charset="0"/>
              </a:rPr>
              <a:t>Sessions</a:t>
            </a:r>
          </a:p>
          <a:p>
            <a:pPr lvl="1"/>
            <a:r>
              <a:rPr lang="en-US" altLang="en-US" dirty="0">
                <a:latin typeface="Arial" charset="0"/>
              </a:rPr>
              <a:t>You connect client applications to database instances (not databases).</a:t>
            </a:r>
          </a:p>
          <a:p>
            <a:pPr lvl="1"/>
            <a:r>
              <a:rPr lang="en-US" altLang="en-US" dirty="0">
                <a:latin typeface="Arial" charset="0"/>
              </a:rPr>
              <a:t>A connection is the physical communication pathway between a client process and a database instance.</a:t>
            </a:r>
          </a:p>
          <a:p>
            <a:pPr lvl="1"/>
            <a:r>
              <a:rPr lang="en-US" altLang="en-US" dirty="0">
                <a:latin typeface="Arial" charset="0"/>
              </a:rPr>
              <a:t>A user session is a logical entity that represents the state of the current user login to the database instance. A session lasts from the time the user is authenticated by the database instance until the time the user disconnects or exits the client application.</a:t>
            </a:r>
          </a:p>
          <a:p>
            <a:pPr lvl="1"/>
            <a:r>
              <a:rPr lang="en-US" altLang="en-US" b="1" dirty="0">
                <a:latin typeface="Arial" charset="0"/>
              </a:rPr>
              <a:t>Connecting to CDBs by Using Operating System Authentication</a:t>
            </a:r>
          </a:p>
          <a:p>
            <a:pPr lvl="1"/>
            <a:r>
              <a:rPr lang="en-US" altLang="en-US" dirty="0">
                <a:latin typeface="Arial" charset="0"/>
              </a:rPr>
              <a:t>As a database administrator, you can quickly start SQL*Plus and connect to a root container without a password by using the </a:t>
            </a:r>
            <a:r>
              <a:rPr lang="en-US" dirty="0">
                <a:latin typeface="Courier New" panose="02070309020205020404" pitchFamily="49" charset="0"/>
                <a:cs typeface="Courier New" panose="02070309020205020404" pitchFamily="49" charset="0"/>
              </a:rPr>
              <a:t>$ sqlplus / as sysdba</a:t>
            </a:r>
            <a:r>
              <a:rPr lang="en-US" altLang="en-US" dirty="0">
                <a:latin typeface="Courier New" panose="02070309020205020404" pitchFamily="49" charset="0"/>
                <a:cs typeface="Courier New" panose="02070309020205020404" pitchFamily="49" charset="0"/>
              </a:rPr>
              <a:t> </a:t>
            </a:r>
            <a:r>
              <a:rPr lang="en-US" altLang="en-US" dirty="0">
                <a:latin typeface="Arial" charset="0"/>
              </a:rPr>
              <a:t>command. This command enables you to connect to the database as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user with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 There are some rules: You must be on the same machine as the database instance, and the current operating system user must be a member of the privileged </a:t>
            </a:r>
            <a:r>
              <a:rPr lang="en-US" altLang="en-US" dirty="0">
                <a:latin typeface="Courier New" panose="02070309020205020404" pitchFamily="49" charset="0"/>
                <a:cs typeface="Courier New" panose="02070309020205020404" pitchFamily="49" charset="0"/>
              </a:rPr>
              <a:t>OSDBA</a:t>
            </a:r>
            <a:r>
              <a:rPr lang="en-US" altLang="en-US" dirty="0">
                <a:latin typeface="Arial" charset="0"/>
              </a:rPr>
              <a:t> group.</a:t>
            </a:r>
          </a:p>
          <a:p>
            <a:pPr lvl="1"/>
            <a:r>
              <a:rPr lang="en-US" altLang="en-US" b="1" dirty="0">
                <a:latin typeface="Arial" charset="0"/>
              </a:rPr>
              <a:t>Connecting to PDBs by Using the Easy Connect Syntax</a:t>
            </a:r>
          </a:p>
          <a:p>
            <a:pPr lvl="1"/>
            <a:r>
              <a:rPr lang="en-US" altLang="en-US" dirty="0">
                <a:latin typeface="Arial" charset="0"/>
              </a:rPr>
              <a:t>There are many ways to connect to a PDB; however, using the Easy Connect syntax in SQL*Plus is the easiest because it's already enabled on the database server by default and doesn't require any client-side configuration. This syntax supports TCP protocol only (no SSL). It offers no support for advanced connection options such as connect-time failover, source routing, and load balancing.</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13</a:t>
            </a:fld>
            <a:endParaRPr lang="en-US" dirty="0"/>
          </a:p>
        </p:txBody>
      </p:sp>
    </p:spTree>
    <p:extLst>
      <p:ext uri="{BB962C8B-B14F-4D97-AF65-F5344CB8AC3E}">
        <p14:creationId xmlns:p14="http://schemas.microsoft.com/office/powerpoint/2010/main" val="2730255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6" name="Footer Placeholder 5"/>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130</a:t>
            </a:fld>
            <a:endParaRPr lang="en-US" dirty="0"/>
          </a:p>
        </p:txBody>
      </p:sp>
    </p:spTree>
    <p:extLst>
      <p:ext uri="{BB962C8B-B14F-4D97-AF65-F5344CB8AC3E}">
        <p14:creationId xmlns:p14="http://schemas.microsoft.com/office/powerpoint/2010/main" val="84326526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10 - </a:t>
            </a:r>
            <a:fld id="{F20FBBF4-7C18-4EB0-B643-6CC1DCA22B09}" type="slidenum">
              <a:rPr lang="en-US" smtClean="0"/>
              <a:pPr>
                <a:defRPr/>
              </a:pPr>
              <a:t>131</a:t>
            </a:fld>
            <a:endParaRPr lang="en-US" dirty="0"/>
          </a:p>
        </p:txBody>
      </p:sp>
    </p:spTree>
    <p:extLst>
      <p:ext uri="{BB962C8B-B14F-4D97-AF65-F5344CB8AC3E}">
        <p14:creationId xmlns:p14="http://schemas.microsoft.com/office/powerpoint/2010/main" val="42319717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33363" y="444500"/>
            <a:ext cx="6610350" cy="3719513"/>
          </a:xfrm>
          <a:ln/>
        </p:spPr>
      </p:sp>
    </p:spTree>
    <p:extLst>
      <p:ext uri="{BB962C8B-B14F-4D97-AF65-F5344CB8AC3E}">
        <p14:creationId xmlns:p14="http://schemas.microsoft.com/office/powerpoint/2010/main" val="18515458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133</a:t>
            </a:fld>
            <a:endParaRPr lang="en-US" dirty="0"/>
          </a:p>
        </p:txBody>
      </p:sp>
    </p:spTree>
    <p:extLst>
      <p:ext uri="{BB962C8B-B14F-4D97-AF65-F5344CB8AC3E}">
        <p14:creationId xmlns:p14="http://schemas.microsoft.com/office/powerpoint/2010/main" val="100646482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Oracle Connection Manager is a software component that typically resides on its own computer, separate from the application client and Oracle database server.</a:t>
            </a:r>
          </a:p>
          <a:p>
            <a:pPr lvl="1"/>
            <a:r>
              <a:rPr lang="en-US" dirty="0"/>
              <a:t>Oracle Connection Manager proxies requests destined for the database server. You can also configure Oracle Connection Manager to multiplex sessions, control access, or convert protocols.</a:t>
            </a:r>
          </a:p>
          <a:p>
            <a:pPr lvl="1"/>
            <a:r>
              <a:rPr lang="en-US" dirty="0"/>
              <a:t>Rules-based configuration can be used to provide access control and filter client requests.</a:t>
            </a:r>
          </a:p>
          <a:p>
            <a:pPr lvl="1"/>
            <a:r>
              <a:rPr lang="en-US" dirty="0"/>
              <a:t>When configured for session multiplexing, Oracle Connection Manager funnels multiple sessions through a single transport protocol connection to a specific dispatcher process at a particular destination. This enables the database server to use few connection end points for incoming requests.</a:t>
            </a:r>
          </a:p>
          <a:p>
            <a:pPr lvl="1"/>
            <a:r>
              <a:rPr lang="en-US" b="1" dirty="0"/>
              <a:t>Note:</a:t>
            </a:r>
            <a:r>
              <a:rPr lang="en-US" dirty="0"/>
              <a:t> You must install Oracle Connection Manager from the Oracle Instant Client installation media.</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134</a:t>
            </a:fld>
            <a:endParaRPr lang="en-US" dirty="0"/>
          </a:p>
        </p:txBody>
      </p:sp>
    </p:spTree>
    <p:extLst>
      <p:ext uri="{BB962C8B-B14F-4D97-AF65-F5344CB8AC3E}">
        <p14:creationId xmlns:p14="http://schemas.microsoft.com/office/powerpoint/2010/main" val="3728169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Oracle Connection Manager has two process types:</a:t>
            </a:r>
          </a:p>
          <a:p>
            <a:pPr lvl="2"/>
            <a:r>
              <a:rPr lang="en-US" dirty="0"/>
              <a:t>Gateway</a:t>
            </a:r>
          </a:p>
          <a:p>
            <a:pPr lvl="2"/>
            <a:r>
              <a:rPr lang="en-US" dirty="0"/>
              <a:t>Administrative</a:t>
            </a:r>
          </a:p>
          <a:p>
            <a:pPr lvl="1"/>
            <a:r>
              <a:rPr lang="en-US" dirty="0"/>
              <a:t>The gateway process receives client connections and determines whether access is allowed or denied based on a set of rules. On UNIX, the gateway process is named CMGW. On Windows, the </a:t>
            </a:r>
            <a:r>
              <a:rPr lang="en-US" i="1" dirty="0"/>
              <a:t>OracleHome</a:t>
            </a:r>
            <a:r>
              <a:rPr lang="en-US" dirty="0"/>
              <a:t>CMan service represents the gateway process.</a:t>
            </a:r>
          </a:p>
          <a:p>
            <a:pPr lvl="1"/>
            <a:r>
              <a:rPr lang="en-US" dirty="0"/>
              <a:t>The gateway process performs the following tasks:</a:t>
            </a:r>
          </a:p>
          <a:p>
            <a:pPr lvl="2"/>
            <a:r>
              <a:rPr lang="en-US" dirty="0"/>
              <a:t>Registers with the administrative process</a:t>
            </a:r>
          </a:p>
          <a:p>
            <a:pPr lvl="2"/>
            <a:r>
              <a:rPr lang="en-US" dirty="0"/>
              <a:t>Listens for incoming connection requests</a:t>
            </a:r>
          </a:p>
          <a:p>
            <a:pPr lvl="2"/>
            <a:r>
              <a:rPr lang="en-US" dirty="0"/>
              <a:t>Initiates connection requests to listeners for clients</a:t>
            </a:r>
          </a:p>
          <a:p>
            <a:pPr lvl="2"/>
            <a:r>
              <a:rPr lang="en-US" dirty="0"/>
              <a:t>Relays data between the client and database server</a:t>
            </a:r>
          </a:p>
          <a:p>
            <a:pPr lvl="1"/>
            <a:r>
              <a:rPr lang="en-US" dirty="0"/>
              <a:t>The administrative process performs all administrative functions of Oracle Connection Manager. It is named CMADMIN on UNIX and represented by the </a:t>
            </a:r>
            <a:r>
              <a:rPr lang="en-US" i="1" dirty="0"/>
              <a:t>OracleHome</a:t>
            </a:r>
            <a:r>
              <a:rPr lang="en-US" dirty="0"/>
              <a:t>CMAdmin service on Windows.</a:t>
            </a:r>
          </a:p>
          <a:p>
            <a:pPr lvl="1"/>
            <a:r>
              <a:rPr lang="en-US" dirty="0"/>
              <a:t>The administrative process performs the following tasks:</a:t>
            </a:r>
          </a:p>
          <a:p>
            <a:pPr lvl="2"/>
            <a:r>
              <a:rPr lang="en-US" dirty="0"/>
              <a:t>Processes the gateway process registration</a:t>
            </a:r>
          </a:p>
          <a:p>
            <a:pPr lvl="2"/>
            <a:r>
              <a:rPr lang="en-US" dirty="0"/>
              <a:t>Identifies all listeners serving at least one database instance</a:t>
            </a:r>
          </a:p>
          <a:p>
            <a:pPr lvl="2"/>
            <a:r>
              <a:rPr lang="en-US" dirty="0"/>
              <a:t>Registers address information about the gateway process and listeners</a:t>
            </a:r>
          </a:p>
          <a:p>
            <a:pPr lvl="2"/>
            <a:r>
              <a:rPr lang="en-US" dirty="0"/>
              <a:t>Answers requests initiated by the Oracle Connection Manager Control utility</a:t>
            </a:r>
          </a:p>
          <a:p>
            <a:pPr lvl="1"/>
            <a:r>
              <a:rPr lang="en-US" dirty="0"/>
              <a:t>The processes are started with the Oracle Connection Manager Control utility.</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135</a:t>
            </a:fld>
            <a:endParaRPr lang="en-US" dirty="0"/>
          </a:p>
        </p:txBody>
      </p:sp>
    </p:spTree>
    <p:extLst>
      <p:ext uri="{BB962C8B-B14F-4D97-AF65-F5344CB8AC3E}">
        <p14:creationId xmlns:p14="http://schemas.microsoft.com/office/powerpoint/2010/main" val="22618088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listener receives client connections and evaluates against a set of rules whether to deny or allow access. If it allows access, then the listener forwards a request to a gateway process, selecting the one with the fewest connections. The CMGW process, in turn, forwards the request to another Oracle Connection Manager or directly to the database server, relaying data until the connection terminates. If a connection to the server already exists, then the gateway multiplexes, or funnels, its connections through the existing connection. CMADMIN monitors the state of the gateway processes and the listener, shutting down or starting up processes as needed. In addition, it registers the location and load of the gateway processes with the listener, and it answers requests from the Oracle Connection Manager Control utility.</a:t>
            </a:r>
          </a:p>
          <a:p>
            <a:pPr lvl="1"/>
            <a:r>
              <a:rPr lang="en-US" altLang="en-US" dirty="0"/>
              <a:t>The diagram in the slide shows an example of how the Oracle Connection Manager controls connections. After receiving the three valid client connections, the gateway process multiplexes them through a single network protocol connection to the database. The fourth connection is denied when it is evaluated against the set of rules.</a:t>
            </a:r>
          </a:p>
        </p:txBody>
      </p:sp>
      <p:sp>
        <p:nvSpPr>
          <p:cNvPr id="3" name="Footer Placeholder 2"/>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136</a:t>
            </a:fld>
            <a:endParaRPr lang="en-US" dirty="0"/>
          </a:p>
        </p:txBody>
      </p:sp>
    </p:spTree>
    <p:extLst>
      <p:ext uri="{BB962C8B-B14F-4D97-AF65-F5344CB8AC3E}">
        <p14:creationId xmlns:p14="http://schemas.microsoft.com/office/powerpoint/2010/main" val="30252302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Through the specification of filtering rules, you can allow or restrict client access to a server based on the following criteria:</a:t>
            </a:r>
          </a:p>
          <a:p>
            <a:pPr lvl="2"/>
            <a:r>
              <a:rPr lang="en-US" dirty="0"/>
              <a:t>Source host names or IP addresses for clients</a:t>
            </a:r>
          </a:p>
          <a:p>
            <a:pPr lvl="2"/>
            <a:r>
              <a:rPr lang="en-US" dirty="0"/>
              <a:t>Destination host names or IP addresses for servers</a:t>
            </a:r>
          </a:p>
          <a:p>
            <a:pPr lvl="2"/>
            <a:r>
              <a:rPr lang="en-US" dirty="0"/>
              <a:t>Destination database service names</a:t>
            </a:r>
          </a:p>
          <a:p>
            <a:pPr lvl="2"/>
            <a:r>
              <a:rPr lang="en-US" dirty="0"/>
              <a:t>Client use of Oracle Advanced Security</a:t>
            </a:r>
          </a:p>
          <a:p>
            <a:pPr lvl="1"/>
            <a:r>
              <a:rPr lang="en-US" dirty="0"/>
              <a:t>Access control filtering is specified through the </a:t>
            </a:r>
            <a:r>
              <a:rPr lang="en-US" dirty="0">
                <a:latin typeface="Courier New" panose="02070309020205020404" pitchFamily="49" charset="0"/>
                <a:cs typeface="Courier New" panose="02070309020205020404" pitchFamily="49" charset="0"/>
              </a:rPr>
              <a:t>CMAN_RULES</a:t>
            </a:r>
            <a:r>
              <a:rPr lang="en-US" dirty="0"/>
              <a:t> parameter in the </a:t>
            </a:r>
            <a:r>
              <a:rPr lang="en-US" dirty="0">
                <a:latin typeface="Courier New" panose="02070309020205020404" pitchFamily="49" charset="0"/>
                <a:cs typeface="Courier New" panose="02070309020205020404" pitchFamily="49" charset="0"/>
              </a:rPr>
              <a:t>cman.ora</a:t>
            </a:r>
            <a:r>
              <a:rPr lang="en-US" dirty="0"/>
              <a:t> file.</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137</a:t>
            </a:fld>
            <a:endParaRPr lang="en-US" dirty="0"/>
          </a:p>
        </p:txBody>
      </p:sp>
    </p:spTree>
    <p:extLst>
      <p:ext uri="{BB962C8B-B14F-4D97-AF65-F5344CB8AC3E}">
        <p14:creationId xmlns:p14="http://schemas.microsoft.com/office/powerpoint/2010/main" val="74302434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Oracle Connection Manager can be configured to grant or deny client access to a particular database service or a computer. By specifying filtering rules, you can allow or restrict specific client access to a server.</a:t>
            </a:r>
          </a:p>
          <a:p>
            <a:pPr lvl="1"/>
            <a:r>
              <a:rPr lang="en-US" dirty="0"/>
              <a:t>The illustration in the slide shows an example where Oracle Connection Manager is configured to allow access to two clients and deny access to a third client.</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138</a:t>
            </a:fld>
            <a:endParaRPr lang="en-US" dirty="0"/>
          </a:p>
        </p:txBody>
      </p:sp>
    </p:spTree>
    <p:extLst>
      <p:ext uri="{BB962C8B-B14F-4D97-AF65-F5344CB8AC3E}">
        <p14:creationId xmlns:p14="http://schemas.microsoft.com/office/powerpoint/2010/main" val="33453979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Oracle Connection Manager cannot be integrated with third-party firewall products. However, vendors can package Oracle Connection Manager with their own products in a way that enables this product to serve as an application gateway as shown in the slide.</a:t>
            </a:r>
          </a:p>
          <a:p>
            <a:pPr lvl="1"/>
            <a:r>
              <a:rPr lang="en-US" dirty="0"/>
              <a:t>In this example, unauthorized Internet hosts cannot directly access the database inside a corporate network, but authorized users can still use Internet services outside the corporate network. CMAN will only permit connection requests from the app web server in the demilitarized zone and from no other IP address. This configuration serves to restrict remote access to sensitive data.</a:t>
            </a:r>
          </a:p>
          <a:p>
            <a:pPr lvl="1"/>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139</a:t>
            </a:fld>
            <a:endParaRPr lang="en-US" dirty="0"/>
          </a:p>
        </p:txBody>
      </p:sp>
    </p:spTree>
    <p:extLst>
      <p:ext uri="{BB962C8B-B14F-4D97-AF65-F5344CB8AC3E}">
        <p14:creationId xmlns:p14="http://schemas.microsoft.com/office/powerpoint/2010/main" val="4290386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Easy Connect connection strings take the following form:</a:t>
            </a:r>
          </a:p>
          <a:p>
            <a:pPr lvl="1" eaLnBrk="1" hangingPunct="1"/>
            <a:r>
              <a:rPr lang="en-US" dirty="0">
                <a:latin typeface="Courier New" panose="02070309020205020404" pitchFamily="49" charset="0"/>
                <a:cs typeface="Courier New" panose="02070309020205020404" pitchFamily="49" charset="0"/>
              </a:rPr>
              <a:t>SQL&gt; CONNECT &lt;username&gt;/&lt;password&gt;@&lt;listener hostname&gt;:&lt;listener port&gt;/&lt;service name&gt;</a:t>
            </a:r>
          </a:p>
          <a:p>
            <a:pPr lvl="1" eaLnBrk="1" hangingPunct="1"/>
            <a:r>
              <a:rPr lang="en-US" dirty="0">
                <a:latin typeface="Arial" charset="0"/>
                <a:cs typeface="Arial" charset="0"/>
              </a:rPr>
              <a:t>For example, the </a:t>
            </a:r>
            <a:r>
              <a:rPr lang="en-US" dirty="0">
                <a:latin typeface="Courier New" panose="02070309020205020404" pitchFamily="49" charset="0"/>
                <a:cs typeface="Courier New" panose="02070309020205020404" pitchFamily="49" charset="0"/>
              </a:rPr>
              <a:t>SYSTEM</a:t>
            </a:r>
            <a:r>
              <a:rPr lang="en-US" dirty="0">
                <a:latin typeface="Arial" charset="0"/>
                <a:cs typeface="Arial" charset="0"/>
              </a:rPr>
              <a:t> user requests a connection to the database service named </a:t>
            </a:r>
            <a:r>
              <a:rPr lang="en-US" dirty="0">
                <a:latin typeface="Courier New" panose="02070309020205020404" pitchFamily="49" charset="0"/>
                <a:cs typeface="Courier New" panose="02070309020205020404" pitchFamily="49" charset="0"/>
              </a:rPr>
              <a:t>db.example.com</a:t>
            </a:r>
            <a:r>
              <a:rPr lang="en-US" dirty="0">
                <a:latin typeface="Arial" charset="0"/>
                <a:cs typeface="Arial" charset="0"/>
              </a:rPr>
              <a:t>. The listener is located on a machine named </a:t>
            </a:r>
            <a:r>
              <a:rPr lang="en-US" dirty="0">
                <a:latin typeface="Courier New" panose="02070309020205020404" pitchFamily="49" charset="0"/>
                <a:cs typeface="Courier New" panose="02070309020205020404" pitchFamily="49" charset="0"/>
              </a:rPr>
              <a:t>host01.example.com</a:t>
            </a:r>
            <a:r>
              <a:rPr lang="en-US" dirty="0">
                <a:latin typeface="Arial" charset="0"/>
                <a:cs typeface="Arial" charset="0"/>
              </a:rPr>
              <a:t> and listens on port 1521.</a:t>
            </a:r>
          </a:p>
          <a:p>
            <a:pPr lvl="1" eaLnBrk="1" hangingPunct="1"/>
            <a:r>
              <a:rPr lang="en-US" dirty="0">
                <a:latin typeface="Courier New" panose="02070309020205020404" pitchFamily="49" charset="0"/>
                <a:cs typeface="Courier New" panose="02070309020205020404" pitchFamily="49" charset="0"/>
              </a:rPr>
              <a:t>SQL&gt; CONNECT </a:t>
            </a:r>
            <a:r>
              <a:rPr lang="en-US" dirty="0">
                <a:latin typeface="Courier New" panose="02070309020205020404" pitchFamily="49" charset="0"/>
                <a:cs typeface="Courier New" panose="02070309020205020404" pitchFamily="49" charset="0"/>
                <a:hlinkClick r:id="rId3"/>
              </a:rPr>
              <a:t>hr/hr@host1.example.com:1521/db.example.com</a:t>
            </a:r>
            <a:endParaRPr lang="en-US" dirty="0">
              <a:latin typeface="Courier New" panose="02070309020205020404" pitchFamily="49" charset="0"/>
              <a:cs typeface="Courier New" panose="02070309020205020404" pitchFamily="49" charset="0"/>
            </a:endParaRPr>
          </a:p>
          <a:p>
            <a:pPr lvl="1" eaLnBrk="1" hangingPunct="1"/>
            <a:r>
              <a:rPr lang="en-US" dirty="0">
                <a:latin typeface="Arial" charset="0"/>
                <a:cs typeface="Arial" charset="0"/>
              </a:rPr>
              <a:t>If you're starting from a command prompt, you can start SQL*Plus and log in at the same time:</a:t>
            </a:r>
          </a:p>
          <a:p>
            <a:pPr lvl="1" eaLnBrk="1" hangingPunct="1"/>
            <a:r>
              <a:rPr lang="en-US" dirty="0">
                <a:latin typeface="Courier New" panose="02070309020205020404" pitchFamily="49" charset="0"/>
                <a:cs typeface="Courier New" panose="02070309020205020404" pitchFamily="49" charset="0"/>
              </a:rPr>
              <a:t>$ sqlplus </a:t>
            </a:r>
            <a:r>
              <a:rPr lang="en-US" dirty="0">
                <a:latin typeface="Courier New" panose="02070309020205020404" pitchFamily="49" charset="0"/>
                <a:cs typeface="Courier New" panose="02070309020205020404" pitchFamily="49" charset="0"/>
                <a:hlinkClick r:id="rId3"/>
              </a:rPr>
              <a:t>hr/hr@host1.example.com:1521/db.example.com</a:t>
            </a:r>
            <a:endParaRPr lang="en-US" dirty="0">
              <a:latin typeface="Courier New" panose="02070309020205020404" pitchFamily="49" charset="0"/>
              <a:cs typeface="Courier New" panose="02070309020205020404" pitchFamily="49" charset="0"/>
            </a:endParaRPr>
          </a:p>
          <a:p>
            <a:pPr lvl="1" eaLnBrk="1" hangingPunct="1"/>
            <a:r>
              <a:rPr lang="en-US" dirty="0">
                <a:latin typeface="Arial" charset="0"/>
                <a:cs typeface="Arial" charset="0"/>
              </a:rPr>
              <a:t>The listener port and service name are optional. If the listener port is not provided, Oracle Net assumes that the default port of 1521 is being used. If the service name is not provided, Oracle Net assumes that the database service name and host name provided in the connect string are identical. For example, assuming that the listener uses TCP to listen on port 1521, the connection string above can be shortened.</a:t>
            </a:r>
          </a:p>
          <a:p>
            <a:pPr lvl="1" eaLnBrk="1" hangingPunct="1"/>
            <a:r>
              <a:rPr lang="en-US" dirty="0">
                <a:latin typeface="Arial" charset="0"/>
                <a:cs typeface="Arial" charset="0"/>
              </a:rPr>
              <a:t>For example, a connection string like this:</a:t>
            </a:r>
          </a:p>
          <a:p>
            <a:pPr lvl="1" eaLnBrk="1" hangingPunct="1"/>
            <a:r>
              <a:rPr lang="en-US" dirty="0">
                <a:latin typeface="Courier New" panose="02070309020205020404" pitchFamily="49" charset="0"/>
                <a:cs typeface="Courier New" panose="02070309020205020404" pitchFamily="49" charset="0"/>
              </a:rPr>
              <a:t>SQL&gt; CONNECT hr/hr@db.example.com:1521/db.example.com</a:t>
            </a:r>
            <a:r>
              <a:rPr lang="en-US" dirty="0">
                <a:latin typeface="Arial" charset="0"/>
                <a:cs typeface="Arial" charset="0"/>
              </a:rPr>
              <a:t> </a:t>
            </a:r>
          </a:p>
          <a:p>
            <a:pPr lvl="1" eaLnBrk="1" hangingPunct="1"/>
            <a:r>
              <a:rPr lang="en-US" dirty="0">
                <a:latin typeface="Arial" charset="0"/>
                <a:cs typeface="Arial" charset="0"/>
              </a:rPr>
              <a:t>...can be shortened to:</a:t>
            </a:r>
          </a:p>
          <a:p>
            <a:pPr lvl="1" eaLnBrk="1" hangingPunct="1"/>
            <a:r>
              <a:rPr lang="en-US" dirty="0">
                <a:latin typeface="Courier New" panose="02070309020205020404" pitchFamily="49" charset="0"/>
                <a:cs typeface="Courier New" panose="02070309020205020404" pitchFamily="49" charset="0"/>
              </a:rPr>
              <a:t>SQL&gt; CONNECT hr/hr@ db.example.com</a:t>
            </a:r>
            <a:r>
              <a:rPr lang="en-US" dirty="0">
                <a:latin typeface="Arial" charset="0"/>
                <a:cs typeface="Arial" charset="0"/>
              </a:rPr>
              <a:t> </a:t>
            </a:r>
          </a:p>
          <a:p>
            <a:pPr lvl="1" eaLnBrk="1" hangingPunct="1"/>
            <a:r>
              <a:rPr lang="en-US" b="1" dirty="0">
                <a:latin typeface="Arial" charset="0"/>
                <a:cs typeface="Arial" charset="0"/>
              </a:rPr>
              <a:t>Disconnecting from the Database Instance</a:t>
            </a:r>
          </a:p>
          <a:p>
            <a:pPr lvl="1" eaLnBrk="1" hangingPunct="1"/>
            <a:r>
              <a:rPr lang="en-US" dirty="0">
                <a:latin typeface="Arial" charset="0"/>
                <a:cs typeface="Arial" charset="0"/>
              </a:rPr>
              <a:t>Use the </a:t>
            </a:r>
            <a:r>
              <a:rPr lang="en-US" dirty="0">
                <a:latin typeface="Courier New" panose="02070309020205020404" pitchFamily="49" charset="0"/>
                <a:cs typeface="Courier New" panose="02070309020205020404" pitchFamily="49" charset="0"/>
              </a:rPr>
              <a:t>EXIT</a:t>
            </a:r>
            <a:r>
              <a:rPr lang="en-US" dirty="0">
                <a:latin typeface="Arial" charset="0"/>
                <a:cs typeface="Arial" charset="0"/>
              </a:rPr>
              <a:t> command to exit SQL*Plus, disconnect from the database instance, and end all sessions in the database instance memory.</a:t>
            </a:r>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14</a:t>
            </a:fld>
            <a:endParaRPr lang="en-US" dirty="0"/>
          </a:p>
        </p:txBody>
      </p:sp>
    </p:spTree>
    <p:extLst>
      <p:ext uri="{BB962C8B-B14F-4D97-AF65-F5344CB8AC3E}">
        <p14:creationId xmlns:p14="http://schemas.microsoft.com/office/powerpoint/2010/main" val="42146528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example shows how session multiplexing can be used in a web architecture. When Oracle Connection Manager is run on the same computer as an application web server, the application web server can route multiple client sessions through Oracle Connection Manager.</a:t>
            </a:r>
          </a:p>
          <a:p>
            <a:pPr lvl="1"/>
            <a:r>
              <a:rPr lang="en-US" dirty="0"/>
              <a:t>Session multiplexing provides the following benefits:</a:t>
            </a:r>
          </a:p>
          <a:p>
            <a:pPr lvl="2"/>
            <a:r>
              <a:rPr lang="en-US" dirty="0"/>
              <a:t>Limits the number of network resources used for each process</a:t>
            </a:r>
          </a:p>
          <a:p>
            <a:pPr lvl="2"/>
            <a:r>
              <a:rPr lang="en-US" dirty="0"/>
              <a:t>Supports large client populations</a:t>
            </a:r>
          </a:p>
          <a:p>
            <a:pPr lvl="2"/>
            <a:r>
              <a:rPr lang="en-US" dirty="0"/>
              <a:t>Maximizes the number of client-server sessions over a limited number of process connections</a:t>
            </a:r>
          </a:p>
          <a:p>
            <a:pPr lvl="2"/>
            <a:r>
              <a:rPr lang="en-US" dirty="0"/>
              <a:t>Optimizes network resource utilization, such as network connection bandwidth and reduce network traffic</a:t>
            </a:r>
          </a:p>
          <a:p>
            <a:pPr lvl="2"/>
            <a:r>
              <a:rPr lang="en-US" dirty="0"/>
              <a:t>Requires only a single transport for clients with multiple applications</a:t>
            </a:r>
          </a:p>
          <a:p>
            <a:pPr lvl="2"/>
            <a:r>
              <a:rPr lang="en-US" dirty="0"/>
              <a:t>Requires only a single network connection for database links</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140</a:t>
            </a:fld>
            <a:endParaRPr lang="en-US" dirty="0"/>
          </a:p>
        </p:txBody>
      </p:sp>
    </p:spTree>
    <p:extLst>
      <p:ext uri="{BB962C8B-B14F-4D97-AF65-F5344CB8AC3E}">
        <p14:creationId xmlns:p14="http://schemas.microsoft.com/office/powerpoint/2010/main" val="25436309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Configuring Oracle Connection Manager is a three-step process:</a:t>
            </a:r>
          </a:p>
          <a:p>
            <a:pPr lvl="2">
              <a:buFont typeface="+mj-lt"/>
              <a:buAutoNum type="arabicPeriod"/>
            </a:pPr>
            <a:r>
              <a:rPr lang="en-US" dirty="0"/>
              <a:t>Configure the </a:t>
            </a:r>
            <a:r>
              <a:rPr lang="en-US" dirty="0">
                <a:latin typeface="Courier New" panose="02070309020205020404" pitchFamily="49" charset="0"/>
                <a:cs typeface="Courier New" panose="02070309020205020404" pitchFamily="49" charset="0"/>
              </a:rPr>
              <a:t>cman.ora</a:t>
            </a:r>
            <a:r>
              <a:rPr lang="en-US" dirty="0"/>
              <a:t> file on the Oracle Connection Manager computer. This file specifies the listening endpoint, access control rules, and Oracle Connection Manager parameters.</a:t>
            </a:r>
          </a:p>
          <a:p>
            <a:pPr lvl="2">
              <a:buFont typeface="+mj-lt"/>
              <a:buAutoNum type="arabicPeriod"/>
            </a:pPr>
            <a:r>
              <a:rPr lang="en-US" dirty="0"/>
              <a:t>Configure clients with the protocol addresses of Oracle Connection Manager listener.</a:t>
            </a:r>
          </a:p>
          <a:p>
            <a:pPr lvl="2">
              <a:buFont typeface="+mj-lt"/>
              <a:buAutoNum type="arabicPeriod"/>
            </a:pPr>
            <a:r>
              <a:rPr lang="en-US" dirty="0"/>
              <a:t>Optionally, configure the database server for session multiplexing.</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141</a:t>
            </a:fld>
            <a:endParaRPr lang="en-US" dirty="0"/>
          </a:p>
        </p:txBody>
      </p:sp>
    </p:spTree>
    <p:extLst>
      <p:ext uri="{BB962C8B-B14F-4D97-AF65-F5344CB8AC3E}">
        <p14:creationId xmlns:p14="http://schemas.microsoft.com/office/powerpoint/2010/main" val="35501412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 configure the computer that hosts Oracle Connection Manager by setting parameters in the </a:t>
            </a:r>
            <a:r>
              <a:rPr lang="en-US" dirty="0">
                <a:latin typeface="Courier New" panose="02070309020205020404" pitchFamily="49" charset="0"/>
                <a:cs typeface="Courier New" panose="02070309020205020404" pitchFamily="49" charset="0"/>
              </a:rPr>
              <a:t>cman.ora</a:t>
            </a:r>
            <a:r>
              <a:rPr lang="en-US" dirty="0"/>
              <a:t> file. One computer can host any number of Oracle Connection Managers, each with its own entry in the </a:t>
            </a:r>
            <a:r>
              <a:rPr lang="en-US" dirty="0">
                <a:latin typeface="Courier New" panose="02070309020205020404" pitchFamily="49" charset="0"/>
                <a:cs typeface="Courier New" panose="02070309020205020404" pitchFamily="49" charset="0"/>
              </a:rPr>
              <a:t>cman.ora</a:t>
            </a:r>
            <a:r>
              <a:rPr lang="en-US" dirty="0"/>
              <a:t> file. When defining more than one Oracle Connection Manager in the file, you can assign a default by giving only one a fully qualified host name.</a:t>
            </a:r>
          </a:p>
          <a:p>
            <a:pPr lvl="1"/>
            <a:r>
              <a:rPr lang="en-US" dirty="0"/>
              <a:t>The </a:t>
            </a:r>
            <a:r>
              <a:rPr lang="en-US" dirty="0">
                <a:latin typeface="Courier New" panose="02070309020205020404" pitchFamily="49" charset="0"/>
                <a:cs typeface="Courier New" panose="02070309020205020404" pitchFamily="49" charset="0"/>
              </a:rPr>
              <a:t>cman.ora</a:t>
            </a:r>
            <a:r>
              <a:rPr lang="en-US" dirty="0"/>
              <a:t> file is located in the </a:t>
            </a:r>
            <a:r>
              <a:rPr lang="en-US" dirty="0">
                <a:latin typeface="Courier New" panose="02070309020205020404" pitchFamily="49" charset="0"/>
                <a:cs typeface="Courier New" panose="02070309020205020404" pitchFamily="49" charset="0"/>
              </a:rPr>
              <a:t>$ORACLE_HOME/network/admin</a:t>
            </a:r>
            <a:r>
              <a:rPr lang="en-US" dirty="0"/>
              <a:t> directory. The </a:t>
            </a:r>
            <a:r>
              <a:rPr lang="en-US" dirty="0">
                <a:latin typeface="Courier New" panose="02070309020205020404" pitchFamily="49" charset="0"/>
                <a:cs typeface="Courier New" panose="02070309020205020404" pitchFamily="49" charset="0"/>
              </a:rPr>
              <a:t>cman.ora</a:t>
            </a:r>
            <a:r>
              <a:rPr lang="en-US" dirty="0"/>
              <a:t> file can also be stored in the following locations:</a:t>
            </a:r>
          </a:p>
          <a:p>
            <a:pPr lvl="2"/>
            <a:r>
              <a:rPr lang="en-US" dirty="0"/>
              <a:t>The directory specified by the </a:t>
            </a:r>
            <a:r>
              <a:rPr lang="en-US" dirty="0">
                <a:latin typeface="Courier New" panose="02070309020205020404" pitchFamily="49" charset="0"/>
                <a:cs typeface="Courier New" panose="02070309020205020404" pitchFamily="49" charset="0"/>
              </a:rPr>
              <a:t>TNS_ADMIN</a:t>
            </a:r>
            <a:r>
              <a:rPr lang="en-US" dirty="0"/>
              <a:t> environment variable or registry value</a:t>
            </a:r>
          </a:p>
          <a:p>
            <a:pPr lvl="2"/>
            <a:r>
              <a:rPr lang="en-US" dirty="0"/>
              <a:t>The node’s global configuration </a:t>
            </a:r>
            <a:r>
              <a:rPr lang="en-US" dirty="0" smtClean="0"/>
              <a:t>directory</a:t>
            </a:r>
            <a:endParaRPr lang="en-US" dirty="0"/>
          </a:p>
          <a:p>
            <a:pPr lvl="1"/>
            <a:r>
              <a:rPr lang="en-US" dirty="0"/>
              <a:t>The file contains the following information:</a:t>
            </a:r>
          </a:p>
          <a:p>
            <a:pPr lvl="2"/>
            <a:r>
              <a:rPr lang="en-US" b="1" dirty="0"/>
              <a:t>Protocol Address of the Listener: </a:t>
            </a:r>
            <a:r>
              <a:rPr lang="en-US" dirty="0"/>
              <a:t>This section, preceded by </a:t>
            </a:r>
            <a:r>
              <a:rPr lang="en-US" dirty="0">
                <a:latin typeface="Courier New" panose="02070309020205020404" pitchFamily="49" charset="0"/>
                <a:cs typeface="Courier New" panose="02070309020205020404" pitchFamily="49" charset="0"/>
              </a:rPr>
              <a:t>ADDRESS=</a:t>
            </a:r>
            <a:r>
              <a:rPr lang="en-US" dirty="0"/>
              <a:t>, contains information pertinent to the listener. The </a:t>
            </a:r>
            <a:r>
              <a:rPr lang="en-US" dirty="0">
                <a:latin typeface="Courier New" panose="02070309020205020404" pitchFamily="49" charset="0"/>
                <a:cs typeface="Courier New" panose="02070309020205020404" pitchFamily="49" charset="0"/>
              </a:rPr>
              <a:t>ADDRESS</a:t>
            </a:r>
            <a:r>
              <a:rPr lang="en-US" dirty="0"/>
              <a:t> parameter is required.</a:t>
            </a:r>
          </a:p>
          <a:p>
            <a:pPr lvl="2"/>
            <a:r>
              <a:rPr lang="en-US" b="1" dirty="0"/>
              <a:t>Access Control Rule List: </a:t>
            </a:r>
            <a:r>
              <a:rPr lang="en-US" dirty="0"/>
              <a:t>Preceded by </a:t>
            </a:r>
            <a:r>
              <a:rPr lang="en-US" dirty="0">
                <a:latin typeface="Courier New" panose="02070309020205020404" pitchFamily="49" charset="0"/>
                <a:cs typeface="Courier New" panose="02070309020205020404" pitchFamily="49" charset="0"/>
              </a:rPr>
              <a:t>RULE_LIST=</a:t>
            </a:r>
            <a:r>
              <a:rPr lang="en-US" dirty="0"/>
              <a:t>, this section contains rule information. You can use the access control rule list to specify which connections are accepted, rejected, or dropped.</a:t>
            </a:r>
          </a:p>
          <a:p>
            <a:pPr lvl="1"/>
            <a:r>
              <a:rPr lang="en-US" dirty="0">
                <a:latin typeface="Courier New" panose="02070309020205020404" pitchFamily="49" charset="0"/>
                <a:cs typeface="Courier New" panose="02070309020205020404" pitchFamily="49" charset="0"/>
              </a:rPr>
              <a:t>	(RULE_LIST=(RULE=(SRC=host) (DST=host)(SRV=service_name|sid) 	(ACT=accept|reject)) [(RULE= ...)])</a:t>
            </a:r>
          </a:p>
          <a:p>
            <a:pPr lvl="2"/>
            <a:r>
              <a:rPr lang="en-US" b="1" dirty="0">
                <a:cs typeface="Arial" panose="020B0604020202020204" pitchFamily="34" charset="0"/>
              </a:rPr>
              <a:t>Parameters: </a:t>
            </a:r>
            <a:r>
              <a:rPr lang="en-US" dirty="0">
                <a:cs typeface="Arial" panose="020B0604020202020204" pitchFamily="34" charset="0"/>
              </a:rPr>
              <a:t>This section, preceded by </a:t>
            </a:r>
            <a:r>
              <a:rPr lang="en-US" dirty="0">
                <a:latin typeface="Courier New" panose="02070309020205020404" pitchFamily="49" charset="0"/>
                <a:cs typeface="Courier New" panose="02070309020205020404" pitchFamily="49" charset="0"/>
              </a:rPr>
              <a:t>PARAMETER_LIST=</a:t>
            </a:r>
            <a:r>
              <a:rPr lang="en-US" dirty="0">
                <a:cs typeface="Arial" panose="020B0604020202020204" pitchFamily="34" charset="0"/>
              </a:rPr>
              <a:t>, contains all other parameters that affect the operation of the Oracle Connection Manager. See </a:t>
            </a:r>
            <a:r>
              <a:rPr lang="en-US" i="1" dirty="0">
                <a:cs typeface="Arial" panose="020B0604020202020204" pitchFamily="34" charset="0"/>
              </a:rPr>
              <a:t>Oracle Database Net Services Reference</a:t>
            </a:r>
            <a:r>
              <a:rPr lang="en-US" dirty="0">
                <a:cs typeface="Arial" panose="020B0604020202020204" pitchFamily="34" charset="0"/>
              </a:rPr>
              <a:t> for detailed information about the parameters.</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142</a:t>
            </a:fld>
            <a:endParaRPr lang="en-US" dirty="0"/>
          </a:p>
        </p:txBody>
      </p:sp>
    </p:spTree>
    <p:extLst>
      <p:ext uri="{BB962C8B-B14F-4D97-AF65-F5344CB8AC3E}">
        <p14:creationId xmlns:p14="http://schemas.microsoft.com/office/powerpoint/2010/main" val="41664213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example in the slide shows a </a:t>
            </a:r>
            <a:r>
              <a:rPr lang="en-US" dirty="0">
                <a:latin typeface="Courier New" panose="02070309020205020404" pitchFamily="49" charset="0"/>
                <a:cs typeface="Courier New" panose="02070309020205020404" pitchFamily="49" charset="0"/>
              </a:rPr>
              <a:t>cman.ora</a:t>
            </a:r>
            <a:r>
              <a:rPr lang="en-US" dirty="0"/>
              <a:t> file configuration entry for an Oracle Connection Manager named </a:t>
            </a:r>
            <a:r>
              <a:rPr lang="en-US" dirty="0">
                <a:latin typeface="Courier New" panose="02070309020205020404" pitchFamily="49" charset="0"/>
                <a:cs typeface="Courier New" panose="02070309020205020404" pitchFamily="49" charset="0"/>
              </a:rPr>
              <a:t>CMAN01</a:t>
            </a:r>
            <a:r>
              <a:rPr lang="en-US" dirty="0"/>
              <a:t>.</a:t>
            </a:r>
          </a:p>
          <a:p>
            <a:pPr lvl="1"/>
            <a:r>
              <a:rPr lang="en-US" dirty="0"/>
              <a:t>The access control rule list (</a:t>
            </a:r>
            <a:r>
              <a:rPr lang="en-US" dirty="0">
                <a:latin typeface="Courier New" panose="02070309020205020404" pitchFamily="49" charset="0"/>
                <a:cs typeface="Courier New" panose="02070309020205020404" pitchFamily="49" charset="0"/>
              </a:rPr>
              <a:t>RULE_LIST</a:t>
            </a:r>
            <a:r>
              <a:rPr lang="en-US" dirty="0"/>
              <a:t> parameter), also referred to as the filtering rules, specifies which connections are accepted, rejected, or dropped. </a:t>
            </a:r>
          </a:p>
          <a:p>
            <a:pPr lvl="1"/>
            <a:r>
              <a:rPr lang="en-US" dirty="0"/>
              <a:t>In the first rule in the example, the following parameters are set:</a:t>
            </a:r>
          </a:p>
          <a:p>
            <a:pPr lvl="2"/>
            <a:r>
              <a:rPr lang="en-US" dirty="0">
                <a:latin typeface="Courier New" panose="02070309020205020404" pitchFamily="49" charset="0"/>
                <a:cs typeface="Courier New" panose="02070309020205020404" pitchFamily="49" charset="0"/>
              </a:rPr>
              <a:t>SRC</a:t>
            </a:r>
            <a:r>
              <a:rPr lang="en-US" dirty="0"/>
              <a:t>: Designates the IP address of the client or source.</a:t>
            </a:r>
          </a:p>
          <a:p>
            <a:pPr lvl="2"/>
            <a:r>
              <a:rPr lang="en-US" dirty="0">
                <a:latin typeface="Courier New" panose="02070309020205020404" pitchFamily="49" charset="0"/>
                <a:cs typeface="Courier New" panose="02070309020205020404" pitchFamily="49" charset="0"/>
              </a:rPr>
              <a:t>DST</a:t>
            </a:r>
            <a:r>
              <a:rPr lang="en-US" dirty="0"/>
              <a:t>: Designates the destination host name.</a:t>
            </a:r>
          </a:p>
          <a:p>
            <a:pPr lvl="2"/>
            <a:r>
              <a:rPr lang="en-US" dirty="0">
                <a:latin typeface="Courier New" panose="02070309020205020404" pitchFamily="49" charset="0"/>
                <a:cs typeface="Courier New" panose="02070309020205020404" pitchFamily="49" charset="0"/>
              </a:rPr>
              <a:t>ACT</a:t>
            </a:r>
            <a:r>
              <a:rPr lang="en-US" dirty="0"/>
              <a:t>: Specifies the action (accept, reject, or drop).</a:t>
            </a:r>
          </a:p>
          <a:p>
            <a:pPr lvl="2"/>
            <a:r>
              <a:rPr lang="en-US" dirty="0">
                <a:latin typeface="Courier New" panose="02070309020205020404" pitchFamily="49" charset="0"/>
                <a:cs typeface="Courier New" panose="02070309020205020404" pitchFamily="49" charset="0"/>
              </a:rPr>
              <a:t>ACTION_LIST</a:t>
            </a:r>
            <a:r>
              <a:rPr lang="en-US" dirty="0"/>
              <a:t>: Sets attributes for a connection if it is accepted, enabling you to override default parameter settings on a connection-by-connection basis.</a:t>
            </a:r>
          </a:p>
          <a:p>
            <a:pPr lvl="1"/>
            <a:r>
              <a:rPr lang="en-US" dirty="0"/>
              <a:t>In the second rule, </a:t>
            </a:r>
            <a:r>
              <a:rPr lang="en-US" dirty="0">
                <a:latin typeface="Courier New" panose="02070309020205020404" pitchFamily="49" charset="0"/>
                <a:cs typeface="Courier New" panose="02070309020205020404" pitchFamily="49" charset="0"/>
              </a:rPr>
              <a:t>SRC=192.0.2.32</a:t>
            </a:r>
            <a:r>
              <a:rPr lang="en-US" dirty="0"/>
              <a:t> and </a:t>
            </a:r>
            <a:r>
              <a:rPr lang="en-US" dirty="0">
                <a:latin typeface="Courier New" panose="02070309020205020404" pitchFamily="49" charset="0"/>
                <a:cs typeface="Courier New" panose="02070309020205020404" pitchFamily="49" charset="0"/>
              </a:rPr>
              <a:t>DST=proxysvr</a:t>
            </a:r>
            <a:r>
              <a:rPr lang="en-US" dirty="0"/>
              <a:t> represent the same server, specifying that Oracle Connection Manager and the Connection Manager Control utility (CMCTL) must reside on the same computer.</a:t>
            </a:r>
          </a:p>
          <a:p>
            <a:pPr lvl="1"/>
            <a:r>
              <a:rPr lang="en-US" dirty="0"/>
              <a:t>In this example, logging is set to a level of 2 and tracing has been enabled.</a:t>
            </a:r>
          </a:p>
          <a:p>
            <a:pPr lvl="1"/>
            <a:r>
              <a:rPr lang="en-US" b="1" dirty="0"/>
              <a:t>Note:</a:t>
            </a:r>
            <a:r>
              <a:rPr lang="en-US" dirty="0"/>
              <a:t> Because the indentation and spacing in the </a:t>
            </a:r>
            <a:r>
              <a:rPr lang="en-US" dirty="0">
                <a:latin typeface="Courier New" panose="02070309020205020404" pitchFamily="49" charset="0"/>
                <a:cs typeface="Courier New" panose="02070309020205020404" pitchFamily="49" charset="0"/>
              </a:rPr>
              <a:t>cman.ora</a:t>
            </a:r>
            <a:r>
              <a:rPr lang="en-US" dirty="0"/>
              <a:t> file is significant, be sure to copy the sample </a:t>
            </a:r>
            <a:r>
              <a:rPr lang="en-US" dirty="0">
                <a:latin typeface="Courier New" panose="02070309020205020404" pitchFamily="49" charset="0"/>
                <a:cs typeface="Courier New" panose="02070309020205020404" pitchFamily="49" charset="0"/>
              </a:rPr>
              <a:t>cman.ora</a:t>
            </a:r>
            <a:r>
              <a:rPr lang="en-US" dirty="0"/>
              <a:t> file and edit it as necessary instead of creating a new file.</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143</a:t>
            </a:fld>
            <a:endParaRPr lang="en-US" dirty="0"/>
          </a:p>
        </p:txBody>
      </p:sp>
    </p:spTree>
    <p:extLst>
      <p:ext uri="{BB962C8B-B14F-4D97-AF65-F5344CB8AC3E}">
        <p14:creationId xmlns:p14="http://schemas.microsoft.com/office/powerpoint/2010/main" val="15293522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route clients to the database server through Oracle Connection Manager, configure the </a:t>
            </a:r>
            <a:r>
              <a:rPr lang="en-US" dirty="0">
                <a:latin typeface="Courier New" panose="02070309020205020404" pitchFamily="49" charset="0"/>
                <a:cs typeface="Courier New" panose="02070309020205020404" pitchFamily="49" charset="0"/>
              </a:rPr>
              <a:t>tnsnames.ora</a:t>
            </a:r>
            <a:r>
              <a:rPr lang="en-US" dirty="0"/>
              <a:t> file with a connect descriptor that specifies the protocol address of Oracle Connection Manager. </a:t>
            </a:r>
          </a:p>
          <a:p>
            <a:pPr lvl="1"/>
            <a:r>
              <a:rPr lang="en-US" dirty="0"/>
              <a:t>You can use Oracle Net Manager to configure the </a:t>
            </a:r>
            <a:r>
              <a:rPr lang="en-US" dirty="0">
                <a:latin typeface="Courier New" panose="02070309020205020404" pitchFamily="49" charset="0"/>
                <a:cs typeface="Courier New" panose="02070309020205020404" pitchFamily="49" charset="0"/>
              </a:rPr>
              <a:t>tnsnames.ora</a:t>
            </a:r>
            <a:r>
              <a:rPr lang="en-US" dirty="0"/>
              <a:t> file entry. See the </a:t>
            </a:r>
            <a:r>
              <a:rPr lang="en-US" i="1" dirty="0"/>
              <a:t>Oracle Net Service Administration Guide </a:t>
            </a:r>
            <a:r>
              <a:rPr lang="en-US" dirty="0"/>
              <a:t>for details.</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144</a:t>
            </a:fld>
            <a:endParaRPr lang="en-US" dirty="0"/>
          </a:p>
        </p:txBody>
      </p:sp>
    </p:spTree>
    <p:extLst>
      <p:ext uri="{BB962C8B-B14F-4D97-AF65-F5344CB8AC3E}">
        <p14:creationId xmlns:p14="http://schemas.microsoft.com/office/powerpoint/2010/main" val="21797259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enable the database server to communicate with Oracle Connection Manager, the </a:t>
            </a:r>
            <a:r>
              <a:rPr lang="en-US" dirty="0">
                <a:latin typeface="Courier New" panose="02070309020205020404" pitchFamily="49" charset="0"/>
                <a:cs typeface="Courier New" panose="02070309020205020404" pitchFamily="49" charset="0"/>
              </a:rPr>
              <a:t>tnsnames.ora</a:t>
            </a:r>
            <a:r>
              <a:rPr lang="en-US" dirty="0"/>
              <a:t> file must include the service name entry that specifies the listening address of Oracle Connection Manager. The initialization parameter file must contain an alias for Oracle Connection Manager in the </a:t>
            </a:r>
            <a:r>
              <a:rPr lang="en-US" dirty="0">
                <a:latin typeface="Courier New" panose="02070309020205020404" pitchFamily="49" charset="0"/>
                <a:cs typeface="Courier New" panose="02070309020205020404" pitchFamily="49" charset="0"/>
              </a:rPr>
              <a:t>REMOTE_LISTENER</a:t>
            </a:r>
            <a:r>
              <a:rPr lang="en-US" dirty="0"/>
              <a:t> parameter.</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145</a:t>
            </a:fld>
            <a:endParaRPr lang="en-US" dirty="0"/>
          </a:p>
        </p:txBody>
      </p:sp>
    </p:spTree>
    <p:extLst>
      <p:ext uri="{BB962C8B-B14F-4D97-AF65-F5344CB8AC3E}">
        <p14:creationId xmlns:p14="http://schemas.microsoft.com/office/powerpoint/2010/main" val="5059386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 can configure the database server for session multiplexing by setting the </a:t>
            </a:r>
            <a:r>
              <a:rPr lang="en-US" dirty="0">
                <a:latin typeface="Courier New" panose="02070309020205020404" pitchFamily="49" charset="0"/>
                <a:cs typeface="Courier New" panose="02070309020205020404" pitchFamily="49" charset="0"/>
              </a:rPr>
              <a:t>PROTOCOL</a:t>
            </a:r>
            <a:r>
              <a:rPr lang="en-US" dirty="0"/>
              <a:t> and </a:t>
            </a:r>
            <a:r>
              <a:rPr lang="en-US" dirty="0">
                <a:latin typeface="Courier New" panose="02070309020205020404" pitchFamily="49" charset="0"/>
                <a:cs typeface="Courier New" panose="02070309020205020404" pitchFamily="49" charset="0"/>
              </a:rPr>
              <a:t>MULTIPLEX</a:t>
            </a:r>
            <a:r>
              <a:rPr lang="en-US" dirty="0"/>
              <a:t> attributes of the </a:t>
            </a:r>
            <a:r>
              <a:rPr lang="en-US" dirty="0">
                <a:latin typeface="Courier New" panose="02070309020205020404" pitchFamily="49" charset="0"/>
                <a:cs typeface="Courier New" panose="02070309020205020404" pitchFamily="49" charset="0"/>
              </a:rPr>
              <a:t>DISPATCHERS</a:t>
            </a:r>
            <a:r>
              <a:rPr lang="en-US" dirty="0"/>
              <a:t> parameter in the initialization parameter file. The format is as follows:</a:t>
            </a:r>
          </a:p>
          <a:p>
            <a:pPr lvl="1"/>
            <a:r>
              <a:rPr lang="en-US" dirty="0">
                <a:latin typeface="Courier New" panose="02070309020205020404" pitchFamily="49" charset="0"/>
                <a:cs typeface="Courier New" panose="02070309020205020404" pitchFamily="49" charset="0"/>
              </a:rPr>
              <a:t>DISPATCHERS="(PROTOCOL=TCP)(MULTIPLEX=ON)"</a:t>
            </a:r>
          </a:p>
          <a:p>
            <a:pPr lvl="1"/>
            <a:r>
              <a:rPr lang="en-US" dirty="0"/>
              <a:t>For the </a:t>
            </a:r>
            <a:r>
              <a:rPr lang="en-US" dirty="0">
                <a:latin typeface="Courier New" panose="02070309020205020404" pitchFamily="49" charset="0"/>
                <a:cs typeface="Courier New" panose="02070309020205020404" pitchFamily="49" charset="0"/>
              </a:rPr>
              <a:t>PROTOCOL</a:t>
            </a:r>
            <a:r>
              <a:rPr lang="en-US" dirty="0"/>
              <a:t> attribute, you specify the network protocol for which the dispatcher generates a listening endpoint.</a:t>
            </a:r>
          </a:p>
          <a:p>
            <a:pPr lvl="1"/>
            <a:r>
              <a:rPr lang="en-US" dirty="0"/>
              <a:t>For the </a:t>
            </a:r>
            <a:r>
              <a:rPr lang="en-US" dirty="0">
                <a:latin typeface="Courier New" panose="02070309020205020404" pitchFamily="49" charset="0"/>
                <a:cs typeface="Courier New" panose="02070309020205020404" pitchFamily="49" charset="0"/>
              </a:rPr>
              <a:t>MULTIPLEX</a:t>
            </a:r>
            <a:r>
              <a:rPr lang="en-US" dirty="0"/>
              <a:t> attribute, you specify one of the following values:</a:t>
            </a:r>
          </a:p>
          <a:p>
            <a:pPr lvl="2"/>
            <a:r>
              <a:rPr lang="en-US" dirty="0">
                <a:latin typeface="Courier New" panose="02070309020205020404" pitchFamily="49" charset="0"/>
                <a:cs typeface="Courier New" panose="02070309020205020404" pitchFamily="49" charset="0"/>
              </a:rPr>
              <a:t>1</a:t>
            </a:r>
            <a:r>
              <a:rPr lang="en-US" dirty="0"/>
              <a:t>, </a:t>
            </a:r>
            <a:r>
              <a:rPr lang="en-US" dirty="0">
                <a:latin typeface="Courier New" panose="02070309020205020404" pitchFamily="49" charset="0"/>
                <a:cs typeface="Courier New" panose="02070309020205020404" pitchFamily="49" charset="0"/>
              </a:rPr>
              <a:t>ON</a:t>
            </a:r>
            <a:r>
              <a:rPr lang="en-US" dirty="0"/>
              <a:t>, </a:t>
            </a:r>
            <a:r>
              <a:rPr lang="en-US" dirty="0">
                <a:latin typeface="Courier New" panose="02070309020205020404" pitchFamily="49" charset="0"/>
                <a:cs typeface="Courier New" panose="02070309020205020404" pitchFamily="49" charset="0"/>
              </a:rPr>
              <a:t>YES</a:t>
            </a:r>
            <a:r>
              <a:rPr lang="en-US" dirty="0"/>
              <a:t>, </a:t>
            </a: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BOTH</a:t>
            </a:r>
            <a:r>
              <a:rPr lang="en-US" dirty="0"/>
              <a:t>: Enable multiplexing for both incoming and outgoing network sessions</a:t>
            </a:r>
          </a:p>
          <a:p>
            <a:pPr lvl="2"/>
            <a:r>
              <a:rPr lang="en-US" dirty="0">
                <a:latin typeface="Courier New" panose="02070309020205020404" pitchFamily="49" charset="0"/>
                <a:cs typeface="Courier New" panose="02070309020205020404" pitchFamily="49" charset="0"/>
              </a:rPr>
              <a:t>IN</a:t>
            </a:r>
            <a:r>
              <a:rPr lang="en-US" dirty="0"/>
              <a:t>: Enables multiplexing for incoming network sessions only</a:t>
            </a:r>
          </a:p>
          <a:p>
            <a:pPr lvl="2"/>
            <a:r>
              <a:rPr lang="en-US" dirty="0">
                <a:latin typeface="Courier New" panose="02070309020205020404" pitchFamily="49" charset="0"/>
                <a:cs typeface="Courier New" panose="02070309020205020404" pitchFamily="49" charset="0"/>
              </a:rPr>
              <a:t>OUT</a:t>
            </a:r>
            <a:r>
              <a:rPr lang="en-US" dirty="0"/>
              <a:t>: Enables multiplexing for outgoing network sessions only</a:t>
            </a:r>
          </a:p>
          <a:p>
            <a:pPr lvl="2"/>
            <a:r>
              <a:rPr lang="en-US" dirty="0">
                <a:latin typeface="Courier New" panose="02070309020205020404" pitchFamily="49" charset="0"/>
                <a:cs typeface="Courier New" panose="02070309020205020404" pitchFamily="49" charset="0"/>
              </a:rPr>
              <a:t>0</a:t>
            </a:r>
            <a:r>
              <a:rPr lang="en-US" dirty="0"/>
              <a:t>, </a:t>
            </a:r>
            <a:r>
              <a:rPr lang="en-US" dirty="0">
                <a:latin typeface="Courier New" panose="02070309020205020404" pitchFamily="49" charset="0"/>
                <a:cs typeface="Courier New" panose="02070309020205020404" pitchFamily="49" charset="0"/>
              </a:rPr>
              <a:t>NO</a:t>
            </a:r>
            <a:r>
              <a:rPr lang="en-US" dirty="0"/>
              <a:t>, </a:t>
            </a:r>
            <a:r>
              <a:rPr lang="en-US" dirty="0">
                <a:latin typeface="Courier New" panose="02070309020205020404" pitchFamily="49" charset="0"/>
                <a:cs typeface="Courier New" panose="02070309020205020404" pitchFamily="49" charset="0"/>
              </a:rPr>
              <a:t>OFF</a:t>
            </a:r>
            <a:r>
              <a:rPr lang="en-US" dirty="0"/>
              <a:t>, or </a:t>
            </a:r>
            <a:r>
              <a:rPr lang="en-US" dirty="0">
                <a:latin typeface="Courier New" panose="02070309020205020404" pitchFamily="49" charset="0"/>
                <a:cs typeface="Courier New" panose="02070309020205020404" pitchFamily="49" charset="0"/>
              </a:rPr>
              <a:t>FALSE</a:t>
            </a:r>
            <a:r>
              <a:rPr lang="en-US" dirty="0"/>
              <a:t>: Disables multiplexing for both incoming and outgoing network session</a:t>
            </a:r>
          </a:p>
          <a:p>
            <a:pPr lvl="1"/>
            <a:r>
              <a:rPr lang="en-US" b="1" dirty="0"/>
              <a:t>Note</a:t>
            </a:r>
            <a:r>
              <a:rPr lang="en-US" dirty="0"/>
              <a:t>: You cannot enable multiplexing dynamically with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146</a:t>
            </a:fld>
            <a:endParaRPr lang="en-US" dirty="0"/>
          </a:p>
        </p:txBody>
      </p:sp>
    </p:spTree>
    <p:extLst>
      <p:ext uri="{BB962C8B-B14F-4D97-AF65-F5344CB8AC3E}">
        <p14:creationId xmlns:p14="http://schemas.microsoft.com/office/powerpoint/2010/main" val="36533432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Oracle Connection Manager Control utility enables you to administer an Oracle Connection Manager. You can use its commands to perform basic management functions on one or more Oracle Connection Managers. Additionally, you can view and change parameter settings.</a:t>
            </a:r>
          </a:p>
          <a:p>
            <a:pPr lvl="1"/>
            <a:r>
              <a:rPr lang="en-US" dirty="0"/>
              <a:t>The basic syntax for the utility is as follows: </a:t>
            </a:r>
          </a:p>
          <a:p>
            <a:pPr lvl="1"/>
            <a:r>
              <a:rPr lang="en-US" dirty="0">
                <a:latin typeface="Courier New" panose="02070309020205020404" pitchFamily="49" charset="0"/>
                <a:cs typeface="Courier New" panose="02070309020205020404" pitchFamily="49" charset="0"/>
              </a:rPr>
              <a:t>CMCTL</a:t>
            </a:r>
            <a:r>
              <a:rPr lang="en-US" dirty="0"/>
              <a:t> </a:t>
            </a:r>
            <a:r>
              <a:rPr lang="en-US" i="1" dirty="0">
                <a:latin typeface="Courier New" panose="02070309020205020404" pitchFamily="49" charset="0"/>
                <a:cs typeface="Courier New" panose="02070309020205020404" pitchFamily="49" charset="0"/>
              </a:rPr>
              <a:t>command</a:t>
            </a:r>
            <a:r>
              <a:rPr lang="en-US" dirty="0"/>
              <a:t> </a:t>
            </a:r>
            <a:r>
              <a:rPr lang="en-US" i="1" dirty="0">
                <a:latin typeface="Courier New" panose="02070309020205020404" pitchFamily="49" charset="0"/>
                <a:cs typeface="Courier New" panose="02070309020205020404" pitchFamily="49" charset="0"/>
              </a:rPr>
              <a:t>[process_type] </a:t>
            </a:r>
          </a:p>
          <a:p>
            <a:pPr lvl="1"/>
            <a:r>
              <a:rPr lang="en-US" dirty="0"/>
              <a:t>where command is a command such as </a:t>
            </a:r>
            <a:r>
              <a:rPr lang="en-US" dirty="0">
                <a:latin typeface="Courier New" panose="02070309020205020404" pitchFamily="49" charset="0"/>
                <a:cs typeface="Courier New" panose="02070309020205020404" pitchFamily="49" charset="0"/>
              </a:rPr>
              <a:t>START</a:t>
            </a:r>
            <a:r>
              <a:rPr lang="en-US" dirty="0"/>
              <a:t>, </a:t>
            </a:r>
            <a:r>
              <a:rPr lang="en-US" dirty="0">
                <a:latin typeface="Courier New" panose="02070309020205020404" pitchFamily="49" charset="0"/>
                <a:cs typeface="Courier New" panose="02070309020205020404" pitchFamily="49" charset="0"/>
              </a:rPr>
              <a:t>STOP</a:t>
            </a:r>
            <a:r>
              <a:rPr lang="en-US" dirty="0"/>
              <a:t>, or </a:t>
            </a:r>
            <a:r>
              <a:rPr lang="en-US" dirty="0">
                <a:latin typeface="Courier New" panose="02070309020205020404" pitchFamily="49" charset="0"/>
                <a:cs typeface="Courier New" panose="02070309020205020404" pitchFamily="49" charset="0"/>
              </a:rPr>
              <a:t>STATUS</a:t>
            </a:r>
            <a:r>
              <a:rPr lang="en-US" dirty="0"/>
              <a:t> and </a:t>
            </a:r>
            <a:r>
              <a:rPr lang="en-US" dirty="0">
                <a:latin typeface="Courier New" panose="02070309020205020404" pitchFamily="49" charset="0"/>
                <a:cs typeface="Courier New" panose="02070309020205020404" pitchFamily="49" charset="0"/>
              </a:rPr>
              <a:t>process_type</a:t>
            </a:r>
            <a:r>
              <a:rPr lang="en-US" dirty="0"/>
              <a:t> is the name of the Oracle Connection Manager process as follows:</a:t>
            </a:r>
          </a:p>
          <a:p>
            <a:pPr lvl="2"/>
            <a:r>
              <a:rPr lang="en-US" dirty="0">
                <a:latin typeface="Courier New" panose="02070309020205020404" pitchFamily="49" charset="0"/>
                <a:cs typeface="Courier New" panose="02070309020205020404" pitchFamily="49" charset="0"/>
              </a:rPr>
              <a:t>cman</a:t>
            </a:r>
            <a:r>
              <a:rPr lang="en-US" dirty="0"/>
              <a:t> for both the gateway and administrative processes (default)</a:t>
            </a:r>
          </a:p>
          <a:p>
            <a:pPr lvl="2"/>
            <a:r>
              <a:rPr lang="en-US" dirty="0">
                <a:latin typeface="Courier New" panose="02070309020205020404" pitchFamily="49" charset="0"/>
                <a:cs typeface="Courier New" panose="02070309020205020404" pitchFamily="49" charset="0"/>
              </a:rPr>
              <a:t>cm</a:t>
            </a:r>
            <a:r>
              <a:rPr lang="en-US" dirty="0"/>
              <a:t> for the gateway process</a:t>
            </a:r>
          </a:p>
          <a:p>
            <a:pPr lvl="2"/>
            <a:r>
              <a:rPr lang="en-US" dirty="0">
                <a:latin typeface="Courier New" panose="02070309020205020404" pitchFamily="49" charset="0"/>
                <a:cs typeface="Courier New" panose="02070309020205020404" pitchFamily="49" charset="0"/>
              </a:rPr>
              <a:t>adm</a:t>
            </a:r>
            <a:r>
              <a:rPr lang="en-US" dirty="0"/>
              <a:t> for the administrative process</a:t>
            </a:r>
          </a:p>
          <a:p>
            <a:pPr lvl="1"/>
            <a:r>
              <a:rPr lang="en-US" dirty="0"/>
              <a:t>You can also issue the </a:t>
            </a:r>
            <a:r>
              <a:rPr lang="en-US" dirty="0">
                <a:latin typeface="Courier New" panose="02070309020205020404" pitchFamily="49" charset="0"/>
                <a:cs typeface="Courier New" panose="02070309020205020404" pitchFamily="49" charset="0"/>
              </a:rPr>
              <a:t>cmctl</a:t>
            </a:r>
            <a:r>
              <a:rPr lang="en-US" dirty="0"/>
              <a:t> command without any arguments at the operating system prompt. You can then issue Oracle Connection Manager Control utility commands at the </a:t>
            </a:r>
            <a:r>
              <a:rPr lang="en-US" dirty="0">
                <a:latin typeface="Courier New" panose="02070309020205020404" pitchFamily="49" charset="0"/>
                <a:cs typeface="Courier New" panose="02070309020205020404" pitchFamily="49" charset="0"/>
              </a:rPr>
              <a:t>CMCTL&gt;</a:t>
            </a:r>
            <a:r>
              <a:rPr lang="en-US" dirty="0"/>
              <a:t> program prompt.</a:t>
            </a:r>
          </a:p>
          <a:p>
            <a:pPr lvl="1"/>
            <a:r>
              <a:rPr lang="en-US" b="1" dirty="0"/>
              <a:t>Note:</a:t>
            </a:r>
            <a:r>
              <a:rPr lang="en-US" dirty="0"/>
              <a:t> You no longer need the administrative process after you have configured Oracle Connection Manager. You can start just the gateway process when you need to conserve resources. It performs all basic functions and can run without the administrative process.</a:t>
            </a:r>
          </a:p>
          <a:p>
            <a:pPr lvl="1"/>
            <a:r>
              <a:rPr lang="en-US" dirty="0"/>
              <a:t>See </a:t>
            </a:r>
            <a:r>
              <a:rPr lang="en-US" i="1" dirty="0"/>
              <a:t>Oracle Database Net Services Reference</a:t>
            </a:r>
            <a:r>
              <a:rPr lang="en-US" dirty="0"/>
              <a:t> for a complete description of Oracle Connection Manager Control utility commands.</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147</a:t>
            </a:fld>
            <a:endParaRPr lang="en-US" dirty="0"/>
          </a:p>
        </p:txBody>
      </p:sp>
    </p:spTree>
    <p:extLst>
      <p:ext uri="{BB962C8B-B14F-4D97-AF65-F5344CB8AC3E}">
        <p14:creationId xmlns:p14="http://schemas.microsoft.com/office/powerpoint/2010/main" val="8382895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t>Access Control</a:t>
            </a:r>
          </a:p>
          <a:p>
            <a:pPr lvl="1"/>
            <a:r>
              <a:rPr lang="en-US" dirty="0"/>
              <a:t>You enable access control by specifying filtering rules through the </a:t>
            </a:r>
            <a:r>
              <a:rPr lang="en-US" dirty="0">
                <a:latin typeface="Courier New" panose="02070309020205020404" pitchFamily="49" charset="0"/>
                <a:cs typeface="Courier New" panose="02070309020205020404" pitchFamily="49" charset="0"/>
              </a:rPr>
              <a:t>CMAN_RULES</a:t>
            </a:r>
            <a:r>
              <a:rPr lang="en-US" dirty="0"/>
              <a:t> parameter in the </a:t>
            </a:r>
            <a:r>
              <a:rPr lang="en-US" dirty="0">
                <a:latin typeface="Courier New" panose="02070309020205020404" pitchFamily="49" charset="0"/>
                <a:cs typeface="Courier New" panose="02070309020205020404" pitchFamily="49" charset="0"/>
              </a:rPr>
              <a:t>cman.ora</a:t>
            </a:r>
            <a:r>
              <a:rPr lang="en-US" dirty="0"/>
              <a:t> file. Through this specification, you can allow or restrict specific clients access to a database server.</a:t>
            </a:r>
          </a:p>
          <a:p>
            <a:pPr lvl="1"/>
            <a:r>
              <a:rPr lang="en-US" b="1" dirty="0"/>
              <a:t>Session Multiplexing</a:t>
            </a:r>
          </a:p>
          <a:p>
            <a:pPr lvl="1"/>
            <a:r>
              <a:rPr lang="en-US" dirty="0"/>
              <a:t>After you have added </a:t>
            </a:r>
            <a:r>
              <a:rPr lang="en-US" dirty="0">
                <a:latin typeface="Courier New" panose="02070309020205020404" pitchFamily="49" charset="0"/>
                <a:cs typeface="Courier New" panose="02070309020205020404" pitchFamily="49" charset="0"/>
              </a:rPr>
              <a:t>PROTOCOL</a:t>
            </a:r>
            <a:r>
              <a:rPr lang="en-US" dirty="0"/>
              <a:t> and </a:t>
            </a:r>
            <a:r>
              <a:rPr lang="en-US" dirty="0">
                <a:latin typeface="Courier New" panose="02070309020205020404" pitchFamily="49" charset="0"/>
                <a:cs typeface="Courier New" panose="02070309020205020404" pitchFamily="49" charset="0"/>
              </a:rPr>
              <a:t>MULTIPLEX</a:t>
            </a:r>
            <a:r>
              <a:rPr lang="en-US" dirty="0"/>
              <a:t> to the </a:t>
            </a:r>
            <a:r>
              <a:rPr lang="en-US" dirty="0">
                <a:latin typeface="Courier New" panose="02070309020205020404" pitchFamily="49" charset="0"/>
                <a:cs typeface="Courier New" panose="02070309020205020404" pitchFamily="49" charset="0"/>
              </a:rPr>
              <a:t>DISPATCHERS</a:t>
            </a:r>
            <a:r>
              <a:rPr lang="en-US" dirty="0"/>
              <a:t> parameter in the initialization parameter file, you can enable session multiplexing by ensuring that </a:t>
            </a:r>
            <a:r>
              <a:rPr lang="en-US" dirty="0">
                <a:latin typeface="Courier New" panose="02070309020205020404" pitchFamily="49" charset="0"/>
                <a:cs typeface="Courier New" panose="02070309020205020404" pitchFamily="49" charset="0"/>
              </a:rPr>
              <a:t>MULTIPLEX</a:t>
            </a:r>
            <a:r>
              <a:rPr lang="en-US" dirty="0"/>
              <a:t> is set to </a:t>
            </a:r>
            <a:r>
              <a:rPr lang="en-US" dirty="0">
                <a:latin typeface="Courier New" panose="02070309020205020404" pitchFamily="49" charset="0"/>
                <a:cs typeface="Courier New" panose="02070309020205020404" pitchFamily="49" charset="0"/>
              </a:rPr>
              <a:t>ON</a:t>
            </a:r>
            <a:r>
              <a:rPr lang="en-US" dirty="0"/>
              <a:t> or an equivalent value.</a:t>
            </a:r>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148</a:t>
            </a:fld>
            <a:endParaRPr lang="en-US" dirty="0"/>
          </a:p>
        </p:txBody>
      </p:sp>
    </p:spTree>
    <p:extLst>
      <p:ext uri="{BB962C8B-B14F-4D97-AF65-F5344CB8AC3E}">
        <p14:creationId xmlns:p14="http://schemas.microsoft.com/office/powerpoint/2010/main" val="2038725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149</a:t>
            </a:fld>
            <a:endParaRPr lang="en-US" dirty="0"/>
          </a:p>
        </p:txBody>
      </p:sp>
    </p:spTree>
    <p:extLst>
      <p:ext uri="{BB962C8B-B14F-4D97-AF65-F5344CB8AC3E}">
        <p14:creationId xmlns:p14="http://schemas.microsoft.com/office/powerpoint/2010/main" val="224540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Database includes the following tools:</a:t>
            </a:r>
          </a:p>
          <a:p>
            <a:pPr lvl="2"/>
            <a:r>
              <a:rPr lang="en-US" altLang="en-US" b="1" dirty="0">
                <a:latin typeface="Arial" charset="0"/>
              </a:rPr>
              <a:t>SQL*Plus: </a:t>
            </a:r>
            <a:r>
              <a:rPr lang="en-US" altLang="en-US" dirty="0">
                <a:latin typeface="Arial" charset="0"/>
              </a:rPr>
              <a:t>Use this command-line tool to access a database.</a:t>
            </a:r>
          </a:p>
          <a:p>
            <a:pPr lvl="2"/>
            <a:r>
              <a:rPr lang="en-US" altLang="en-US" b="1" dirty="0">
                <a:latin typeface="Arial" charset="0"/>
              </a:rPr>
              <a:t>SQL Developer: </a:t>
            </a:r>
            <a:r>
              <a:rPr lang="en-US" altLang="en-US" dirty="0">
                <a:latin typeface="Arial" charset="0"/>
              </a:rPr>
              <a:t>Use this graphical user interface (GUI) tool to access a database and perform DBA actions.</a:t>
            </a:r>
          </a:p>
          <a:p>
            <a:pPr lvl="2"/>
            <a:r>
              <a:rPr lang="en-US" altLang="en-US" b="1" dirty="0">
                <a:latin typeface="Arial" charset="0"/>
              </a:rPr>
              <a:t>SQL Developer Command Line (SQLcl): </a:t>
            </a:r>
            <a:r>
              <a:rPr lang="en-US" altLang="en-US" dirty="0">
                <a:latin typeface="Arial" charset="0"/>
              </a:rPr>
              <a:t>Use this tool to access a database.</a:t>
            </a:r>
          </a:p>
          <a:p>
            <a:pPr lvl="2"/>
            <a:r>
              <a:rPr lang="en-US" altLang="en-US" b="1" dirty="0">
                <a:latin typeface="Arial" charset="0"/>
              </a:rPr>
              <a:t>Database Configuration Assistant (DBCA): </a:t>
            </a:r>
            <a:r>
              <a:rPr lang="en-US" altLang="en-US" dirty="0">
                <a:latin typeface="Arial" charset="0"/>
              </a:rPr>
              <a:t>Use this GUI tool to create databases. To use DBCA, you must be on the server to launch the tool from the operating system that houses the CDB.</a:t>
            </a:r>
          </a:p>
          <a:p>
            <a:pPr lvl="2"/>
            <a:r>
              <a:rPr lang="en-US" altLang="en-US" b="1" dirty="0">
                <a:latin typeface="Arial" charset="0"/>
              </a:rPr>
              <a:t>Oracle Enterprise Manager Database Express (EM Express): </a:t>
            </a:r>
            <a:r>
              <a:rPr lang="en-US" altLang="en-US" dirty="0">
                <a:latin typeface="Arial" charset="0"/>
              </a:rPr>
              <a:t>Use this GUI tool to perform database administration tasks on one database instance at a time.</a:t>
            </a:r>
          </a:p>
          <a:p>
            <a:pPr lvl="2"/>
            <a:r>
              <a:rPr lang="en-US" altLang="en-US" b="1" dirty="0">
                <a:latin typeface="Arial" charset="0"/>
              </a:rPr>
              <a:t>Oracle Enterprise Manager Cloud Control (EM Cloud Control): </a:t>
            </a:r>
            <a:r>
              <a:rPr lang="en-US" altLang="en-US" dirty="0">
                <a:latin typeface="Arial" charset="0"/>
              </a:rPr>
              <a:t>Use this GUI tool to perform database administration tasks on several targets (database instances, listeners, and so on) at the same time.</a:t>
            </a:r>
          </a:p>
          <a:p>
            <a:pPr lvl="2"/>
            <a:r>
              <a:rPr lang="en-US" altLang="en-US" b="1" dirty="0">
                <a:latin typeface="Arial" charset="0"/>
              </a:rPr>
              <a:t>Oracle Management Cloud Database Express (OMX):</a:t>
            </a:r>
            <a:r>
              <a:rPr lang="en-US" altLang="en-US" dirty="0">
                <a:latin typeface="Arial" charset="0"/>
              </a:rPr>
              <a:t> Use this GUI to perform database administration tasks. OMX is a replacement for EM Express with a subset of functionality in the initial release.</a:t>
            </a:r>
          </a:p>
          <a:p>
            <a:pPr lvl="2"/>
            <a:r>
              <a:rPr lang="en-US" altLang="en-US" b="1" dirty="0">
                <a:latin typeface="Arial" charset="0"/>
              </a:rPr>
              <a:t>Others: </a:t>
            </a:r>
            <a:r>
              <a:rPr lang="en-US" altLang="en-US" dirty="0">
                <a:latin typeface="Arial" charset="0"/>
              </a:rPr>
              <a:t>Many specialized utilities are used to assist with database administration. The ones used in this course may include Listener Control (</a:t>
            </a:r>
            <a:r>
              <a:rPr lang="en-US" altLang="en-US" dirty="0">
                <a:latin typeface="Courier New" panose="02070309020205020404" pitchFamily="49" charset="0"/>
                <a:cs typeface="Courier New" panose="02070309020205020404" pitchFamily="49" charset="0"/>
              </a:rPr>
              <a:t>lsnrctl</a:t>
            </a:r>
            <a:r>
              <a:rPr lang="en-US" altLang="en-US" dirty="0">
                <a:latin typeface="Arial" charset="0"/>
              </a:rPr>
              <a:t>), Oracle Net Configuration Assistant (</a:t>
            </a:r>
            <a:r>
              <a:rPr lang="en-US" altLang="en-US" dirty="0">
                <a:latin typeface="Courier New" panose="02070309020205020404" pitchFamily="49" charset="0"/>
                <a:cs typeface="Courier New" panose="02070309020205020404" pitchFamily="49" charset="0"/>
              </a:rPr>
              <a:t>netca</a:t>
            </a:r>
            <a:r>
              <a:rPr lang="en-US" altLang="en-US" dirty="0">
                <a:latin typeface="Arial" charset="0"/>
              </a:rPr>
              <a:t>), Oracle Net Manager (</a:t>
            </a:r>
            <a:r>
              <a:rPr lang="en-US" altLang="en-US" dirty="0">
                <a:latin typeface="Courier New" panose="02070309020205020404" pitchFamily="49" charset="0"/>
                <a:cs typeface="Courier New" panose="02070309020205020404" pitchFamily="49" charset="0"/>
              </a:rPr>
              <a:t>netmgr</a:t>
            </a:r>
            <a:r>
              <a:rPr lang="en-US" altLang="en-US" dirty="0">
                <a:latin typeface="Arial" charset="0"/>
              </a:rPr>
              <a:t>), ADR Command Interpreter (</a:t>
            </a:r>
            <a:r>
              <a:rPr lang="en-US" altLang="en-US" dirty="0">
                <a:latin typeface="Courier New" panose="02070309020205020404" pitchFamily="49" charset="0"/>
                <a:cs typeface="Courier New" panose="02070309020205020404" pitchFamily="49" charset="0"/>
              </a:rPr>
              <a:t>adcri</a:t>
            </a:r>
            <a:r>
              <a:rPr lang="en-US" altLang="en-US" dirty="0">
                <a:latin typeface="Arial" charset="0"/>
              </a:rPr>
              <a:t>), SQL*Loader (</a:t>
            </a:r>
            <a:r>
              <a:rPr lang="en-US" altLang="en-US" dirty="0">
                <a:latin typeface="Courier New" panose="02070309020205020404" pitchFamily="49" charset="0"/>
                <a:cs typeface="Courier New" panose="02070309020205020404" pitchFamily="49" charset="0"/>
              </a:rPr>
              <a:t>sqlldr</a:t>
            </a:r>
            <a:r>
              <a:rPr lang="en-US" altLang="en-US" dirty="0">
                <a:latin typeface="Arial" charset="0"/>
              </a:rPr>
              <a:t>), Oracle Data Pump Import (</a:t>
            </a:r>
            <a:r>
              <a:rPr lang="en-US" altLang="en-US" dirty="0">
                <a:latin typeface="Courier New" panose="02070309020205020404" pitchFamily="49" charset="0"/>
                <a:cs typeface="Courier New" panose="02070309020205020404" pitchFamily="49" charset="0"/>
              </a:rPr>
              <a:t>impdp</a:t>
            </a:r>
            <a:r>
              <a:rPr lang="en-US" altLang="en-US" dirty="0">
                <a:latin typeface="Arial" charset="0"/>
              </a:rPr>
              <a:t>), and Oracle Data Pump Export (</a:t>
            </a:r>
            <a:r>
              <a:rPr lang="en-US" altLang="en-US" dirty="0">
                <a:latin typeface="Courier New" panose="02070309020205020404" pitchFamily="49" charset="0"/>
                <a:cs typeface="Courier New" panose="02070309020205020404" pitchFamily="49" charset="0"/>
              </a:rPr>
              <a:t>expdp</a:t>
            </a:r>
            <a:r>
              <a:rPr lang="en-US" altLang="en-US" dirty="0">
                <a:latin typeface="Arial" charset="0"/>
              </a:rPr>
              <a:t>). This list does not cover all the utilities available.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15</a:t>
            </a:fld>
            <a:endParaRPr lang="en-US" dirty="0"/>
          </a:p>
        </p:txBody>
      </p:sp>
    </p:spTree>
    <p:extLst>
      <p:ext uri="{BB962C8B-B14F-4D97-AF65-F5344CB8AC3E}">
        <p14:creationId xmlns:p14="http://schemas.microsoft.com/office/powerpoint/2010/main" val="20254622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11 - </a:t>
            </a:r>
            <a:fld id="{C8121E42-248F-4872-B8CE-807AE1E1F150}" type="slidenum">
              <a:rPr lang="en-US" smtClean="0"/>
              <a:pPr>
                <a:defRPr/>
              </a:pPr>
              <a:t>150</a:t>
            </a:fld>
            <a:endParaRPr lang="en-US" dirty="0"/>
          </a:p>
        </p:txBody>
      </p:sp>
    </p:spTree>
    <p:extLst>
      <p:ext uri="{BB962C8B-B14F-4D97-AF65-F5344CB8AC3E}">
        <p14:creationId xmlns:p14="http://schemas.microsoft.com/office/powerpoint/2010/main" val="19094144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0624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152</a:t>
            </a:fld>
            <a:endParaRPr lang="en-US" dirty="0"/>
          </a:p>
        </p:txBody>
      </p:sp>
    </p:spTree>
    <p:extLst>
      <p:ext uri="{BB962C8B-B14F-4D97-AF65-F5344CB8AC3E}">
        <p14:creationId xmlns:p14="http://schemas.microsoft.com/office/powerpoint/2010/main" val="15513795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There are different methods to provision new PDBs in a CDB. </a:t>
            </a:r>
          </a:p>
          <a:p>
            <a:pPr lvl="2"/>
            <a:r>
              <a:rPr lang="en-US" altLang="en-US" smtClean="0"/>
              <a:t>Create a new PDB from the PDB seed, </a:t>
            </a:r>
            <a:r>
              <a:rPr lang="en-US" altLang="en-US" smtClean="0">
                <a:latin typeface="Courier New" panose="02070309020205020404" pitchFamily="49" charset="0"/>
                <a:cs typeface="Courier New" panose="02070309020205020404" pitchFamily="49" charset="0"/>
              </a:rPr>
              <a:t>PDB$SEED</a:t>
            </a:r>
            <a:r>
              <a:rPr lang="en-US" altLang="en-US" smtClean="0"/>
              <a:t>, for a new application implementation as an example. This type of PDB creation is nearly instantaneous.</a:t>
            </a:r>
          </a:p>
          <a:p>
            <a:pPr lvl="2"/>
            <a:r>
              <a:rPr lang="en-US" altLang="en-US" smtClean="0"/>
              <a:t>Plug an unplugged PDB into another CDB or into the same CDB. For example, you have to upgrade a PDB to the latest Oracle version, but you do not want to upgrade all PDBs. Instead of upgrading a CDB from one release to another, you can unplug a PDB from one Oracle Database release and then plug it into a newly created CDB at a higher release. If you mistakenly unplugged a PDB, you can replug it into the original CDB.</a:t>
            </a:r>
          </a:p>
          <a:p>
            <a:pPr lvl="2"/>
            <a:r>
              <a:rPr lang="en-US" altLang="en-US" smtClean="0"/>
              <a:t>Plug non-CDBs into a CDB as PDBs, as part of a migration strategy. It is also a good way to consolidate several non-CDBs into a CDB.</a:t>
            </a:r>
          </a:p>
          <a:p>
            <a:pPr lvl="2"/>
            <a:r>
              <a:rPr lang="en-US" altLang="en-US" smtClean="0"/>
              <a:t>Clone a PDB from another PDB of the same CDB. For example, you want to test an application patch. You first clone your production application in a cloned PDB and patch the cloned PDB to test.</a:t>
            </a:r>
          </a:p>
          <a:p>
            <a:pPr lvl="2"/>
            <a:r>
              <a:rPr lang="en-US" altLang="en-US" smtClean="0"/>
              <a:t>Relocate a PDB into another CDB to better allocate resources.</a:t>
            </a:r>
          </a:p>
          <a:p>
            <a:pPr lvl="2"/>
            <a:r>
              <a:rPr lang="en-US" altLang="en-US" smtClean="0"/>
              <a:t>Proxy a PDB. A proxy PDB provides fully functional access to another PDB in a remote CDB. This feature enables you to build location-transparent applications that can aggregate data from multiple sources that are in the same data center or distributed across data centers. </a:t>
            </a: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153</a:t>
            </a:fld>
            <a:endParaRPr lang="en-US" dirty="0"/>
          </a:p>
        </p:txBody>
      </p:sp>
    </p:spTree>
    <p:extLst>
      <p:ext uri="{BB962C8B-B14F-4D97-AF65-F5344CB8AC3E}">
        <p14:creationId xmlns:p14="http://schemas.microsoft.com/office/powerpoint/2010/main" val="2189562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There are different tools to provision new PDBs in a CDB:</a:t>
            </a:r>
          </a:p>
          <a:p>
            <a:pPr lvl="2"/>
            <a:r>
              <a:rPr lang="en-US" altLang="en-US" smtClean="0"/>
              <a:t>SQL*Plus</a:t>
            </a:r>
          </a:p>
          <a:p>
            <a:pPr lvl="2"/>
            <a:r>
              <a:rPr lang="en-US" altLang="en-US" smtClean="0"/>
              <a:t>SQL Developer</a:t>
            </a:r>
          </a:p>
          <a:p>
            <a:pPr lvl="2"/>
            <a:r>
              <a:rPr lang="en-US" altLang="en-US" smtClean="0"/>
              <a:t>Enterprise Manager Cloud Control</a:t>
            </a:r>
          </a:p>
          <a:p>
            <a:pPr lvl="2"/>
            <a:r>
              <a:rPr lang="en-US" altLang="en-US" smtClean="0"/>
              <a:t>Enterprise Manager Database Express</a:t>
            </a:r>
          </a:p>
          <a:p>
            <a:pPr lvl="1"/>
            <a:r>
              <a:rPr lang="en-US" altLang="en-US" smtClean="0"/>
              <a:t>To create a new PDB from the PDB seed or from an existing PDB or by plugging an unplugged PDB method, you can also use Database Configuration Assistant (DBCA).</a:t>
            </a: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154</a:t>
            </a:fld>
            <a:endParaRPr lang="en-US" dirty="0"/>
          </a:p>
        </p:txBody>
      </p:sp>
    </p:spTree>
    <p:extLst>
      <p:ext uri="{BB962C8B-B14F-4D97-AF65-F5344CB8AC3E}">
        <p14:creationId xmlns:p14="http://schemas.microsoft.com/office/powerpoint/2010/main" val="17539210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The creation of a new PDB from the PDB </a:t>
            </a:r>
            <a:r>
              <a:rPr lang="en-US" altLang="en-US" smtClean="0">
                <a:cs typeface="Courier New" panose="02070309020205020404" pitchFamily="49" charset="0"/>
              </a:rPr>
              <a:t>seed</a:t>
            </a:r>
            <a:r>
              <a:rPr lang="en-US" altLang="en-US" smtClean="0"/>
              <a:t> is nearly instantaneous. The operation copies the data files from the </a:t>
            </a:r>
            <a:r>
              <a:rPr lang="en-US" altLang="en-US" smtClean="0">
                <a:latin typeface="Courier New" panose="02070309020205020404" pitchFamily="49" charset="0"/>
                <a:cs typeface="Courier New" panose="02070309020205020404" pitchFamily="49" charset="0"/>
              </a:rPr>
              <a:t>READ</a:t>
            </a:r>
            <a:r>
              <a:rPr lang="en-US" altLang="en-US" smtClean="0"/>
              <a:t> </a:t>
            </a:r>
            <a:r>
              <a:rPr lang="en-US" altLang="en-US" smtClean="0">
                <a:latin typeface="Courier New" panose="02070309020205020404" pitchFamily="49" charset="0"/>
                <a:cs typeface="Courier New" panose="02070309020205020404" pitchFamily="49" charset="0"/>
              </a:rPr>
              <a:t>ONLY</a:t>
            </a:r>
            <a:r>
              <a:rPr lang="en-US" altLang="en-US" smtClean="0"/>
              <a:t> seed PDB to the target directory defined in the </a:t>
            </a:r>
            <a:r>
              <a:rPr lang="en-US" altLang="en-US" smtClean="0">
                <a:latin typeface="Courier New" panose="02070309020205020404" pitchFamily="49" charset="0"/>
                <a:cs typeface="Courier New" panose="02070309020205020404" pitchFamily="49" charset="0"/>
              </a:rPr>
              <a:t>CREATE PLUGGABLE DATABASE </a:t>
            </a:r>
            <a:r>
              <a:rPr lang="en-US" altLang="en-US" smtClean="0"/>
              <a:t>statement.</a:t>
            </a:r>
          </a:p>
          <a:p>
            <a:pPr lvl="1"/>
            <a:r>
              <a:rPr lang="en-US" altLang="en-US" smtClean="0"/>
              <a:t>It creates tablespaces such as </a:t>
            </a:r>
            <a:r>
              <a:rPr lang="en-US" altLang="en-US" smtClean="0">
                <a:latin typeface="Courier New" panose="02070309020205020404" pitchFamily="49" charset="0"/>
                <a:cs typeface="Courier New" panose="02070309020205020404" pitchFamily="49" charset="0"/>
              </a:rPr>
              <a:t>SYSTEM</a:t>
            </a:r>
            <a:r>
              <a:rPr lang="en-US" altLang="en-US" smtClean="0"/>
              <a:t>, to store a full catalog including metadata pointing to Oracle-supplied objects, </a:t>
            </a:r>
            <a:r>
              <a:rPr lang="en-US" altLang="en-US" smtClean="0">
                <a:latin typeface="Courier New" panose="02070309020205020404" pitchFamily="49" charset="0"/>
                <a:cs typeface="Courier New" panose="02070309020205020404" pitchFamily="49" charset="0"/>
              </a:rPr>
              <a:t>SYSAUX</a:t>
            </a:r>
            <a:r>
              <a:rPr lang="en-US" altLang="en-US" smtClean="0"/>
              <a:t> for local auxiliary data, and </a:t>
            </a:r>
            <a:r>
              <a:rPr lang="en-US" altLang="en-US" smtClean="0">
                <a:latin typeface="Courier New" panose="02070309020205020404" pitchFamily="49" charset="0"/>
                <a:cs typeface="Courier New" panose="02070309020205020404" pitchFamily="49" charset="0"/>
              </a:rPr>
              <a:t>UNDO</a:t>
            </a:r>
            <a:r>
              <a:rPr lang="en-US" altLang="en-US" smtClean="0"/>
              <a:t> for local undo segments.</a:t>
            </a:r>
          </a:p>
          <a:p>
            <a:pPr lvl="1"/>
            <a:r>
              <a:rPr lang="en-US" altLang="en-US" smtClean="0"/>
              <a:t>It creates default schemas and common users that exist in the PDB seed, </a:t>
            </a:r>
            <a:r>
              <a:rPr lang="en-US" altLang="en-US" smtClean="0">
                <a:latin typeface="Courier New" panose="02070309020205020404" pitchFamily="49" charset="0"/>
                <a:cs typeface="Courier New" panose="02070309020205020404" pitchFamily="49" charset="0"/>
              </a:rPr>
              <a:t>SYS</a:t>
            </a:r>
            <a:r>
              <a:rPr lang="en-US" altLang="en-US" smtClean="0"/>
              <a:t> that continues to have all super user privileges, and </a:t>
            </a:r>
            <a:r>
              <a:rPr lang="en-US" altLang="en-US" smtClean="0">
                <a:latin typeface="Courier New" panose="02070309020205020404" pitchFamily="49" charset="0"/>
                <a:cs typeface="Courier New" panose="02070309020205020404" pitchFamily="49" charset="0"/>
              </a:rPr>
              <a:t>SYSTEM</a:t>
            </a:r>
            <a:r>
              <a:rPr lang="en-US" altLang="en-US" smtClean="0"/>
              <a:t> that can administer the PDB.</a:t>
            </a:r>
          </a:p>
          <a:p>
            <a:pPr lvl="1"/>
            <a:r>
              <a:rPr lang="en-US" altLang="en-US" smtClean="0"/>
              <a:t>It creates a local user (the PDBA), granted a local </a:t>
            </a:r>
            <a:r>
              <a:rPr lang="en-US" altLang="en-US" smtClean="0">
                <a:latin typeface="Courier New" panose="02070309020205020404" pitchFamily="49" charset="0"/>
                <a:cs typeface="Courier New" panose="02070309020205020404" pitchFamily="49" charset="0"/>
              </a:rPr>
              <a:t>PDB_DBA</a:t>
            </a:r>
            <a:r>
              <a:rPr lang="en-US" altLang="en-US" smtClean="0"/>
              <a:t> role. Until the PDB </a:t>
            </a:r>
            <a:r>
              <a:rPr lang="en-US" altLang="en-US" smtClean="0">
                <a:latin typeface="Courier New" panose="02070309020205020404" pitchFamily="49" charset="0"/>
                <a:cs typeface="Courier New" panose="02070309020205020404" pitchFamily="49" charset="0"/>
              </a:rPr>
              <a:t>SYS</a:t>
            </a:r>
            <a:r>
              <a:rPr lang="en-US" altLang="en-US" smtClean="0"/>
              <a:t> user grants privileges to the local </a:t>
            </a:r>
            <a:r>
              <a:rPr lang="en-US" altLang="en-US" smtClean="0">
                <a:latin typeface="Courier New" panose="02070309020205020404" pitchFamily="49" charset="0"/>
                <a:cs typeface="Courier New" panose="02070309020205020404" pitchFamily="49" charset="0"/>
              </a:rPr>
              <a:t>PDB_DBA</a:t>
            </a:r>
            <a:r>
              <a:rPr lang="en-US" altLang="en-US" smtClean="0"/>
              <a:t> role, the new PDBA cannot perform any operation other than connecting to the PDB.</a:t>
            </a:r>
          </a:p>
          <a:p>
            <a:pPr lvl="1"/>
            <a:r>
              <a:rPr lang="en-US" altLang="en-US" smtClean="0"/>
              <a:t>A new default service is also created for the PDB.</a:t>
            </a:r>
            <a:endParaRPr lang="en-US" altLang="en-US" dirty="0">
              <a:latin typeface="Calibri" panose="020F0502020204030204" pitchFamily="34" charset="0"/>
              <a:cs typeface="Courier New" panose="02070309020205020404" pitchFamily="49" charset="0"/>
            </a:endParaRPr>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155</a:t>
            </a:fld>
            <a:endParaRPr lang="en-US" dirty="0"/>
          </a:p>
        </p:txBody>
      </p:sp>
    </p:spTree>
    <p:extLst>
      <p:ext uri="{BB962C8B-B14F-4D97-AF65-F5344CB8AC3E}">
        <p14:creationId xmlns:p14="http://schemas.microsoft.com/office/powerpoint/2010/main" val="13181624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smtClean="0"/>
              <a:t>The steps to create a new PDB from the PDB seed are the following:</a:t>
            </a:r>
          </a:p>
          <a:p>
            <a:pPr lvl="2">
              <a:buFont typeface="+mj-lt"/>
              <a:buAutoNum type="arabicPeriod"/>
            </a:pPr>
            <a:r>
              <a:rPr lang="en-US" altLang="en-US" dirty="0" smtClean="0"/>
              <a:t>Connect to the CDB root as a common user with the </a:t>
            </a:r>
            <a:r>
              <a:rPr lang="en-US" altLang="en-US" dirty="0" smtClean="0">
                <a:latin typeface="Courier New" panose="02070309020205020404" pitchFamily="49" charset="0"/>
                <a:cs typeface="Courier New" panose="02070309020205020404" pitchFamily="49" charset="0"/>
              </a:rPr>
              <a:t>CREATE PLUGGABLE DATABASE </a:t>
            </a:r>
            <a:r>
              <a:rPr lang="en-US" altLang="en-US" dirty="0" smtClean="0"/>
              <a:t>system privilege and execute the </a:t>
            </a:r>
            <a:r>
              <a:rPr lang="en-US" altLang="en-US" dirty="0" smtClean="0">
                <a:latin typeface="Courier New" panose="02070309020205020404" pitchFamily="49" charset="0"/>
                <a:cs typeface="Courier New" panose="02070309020205020404" pitchFamily="49" charset="0"/>
              </a:rPr>
              <a:t>CREATE PLUGGABLE DATABASE </a:t>
            </a:r>
            <a:r>
              <a:rPr lang="en-US" altLang="en-US" dirty="0" smtClean="0"/>
              <a:t>statement as shown in the slide. The </a:t>
            </a:r>
            <a:r>
              <a:rPr lang="en-US" altLang="en-US" dirty="0" smtClean="0">
                <a:latin typeface="Courier New" panose="02070309020205020404" pitchFamily="49" charset="0"/>
                <a:cs typeface="Courier New" panose="02070309020205020404" pitchFamily="49" charset="0"/>
              </a:rPr>
              <a:t>ADMIN USER </a:t>
            </a:r>
            <a:r>
              <a:rPr lang="en-US" altLang="en-US" dirty="0" smtClean="0"/>
              <a:t>clause defines the PDBA user created in the new PDB with the </a:t>
            </a:r>
            <a:r>
              <a:rPr lang="en-US" altLang="en-US" dirty="0" smtClean="0">
                <a:latin typeface="Courier New" panose="02070309020205020404" pitchFamily="49" charset="0"/>
                <a:cs typeface="Courier New" panose="02070309020205020404" pitchFamily="49" charset="0"/>
              </a:rPr>
              <a:t>CONNECT</a:t>
            </a:r>
            <a:r>
              <a:rPr lang="en-US" altLang="en-US" dirty="0" smtClean="0"/>
              <a:t> and </a:t>
            </a:r>
            <a:r>
              <a:rPr lang="en-US" altLang="en-US" dirty="0" smtClean="0">
                <a:latin typeface="Courier New" panose="02070309020205020404" pitchFamily="49" charset="0"/>
                <a:cs typeface="Courier New" panose="02070309020205020404" pitchFamily="49" charset="0"/>
              </a:rPr>
              <a:t>PDB_DBA</a:t>
            </a:r>
            <a:r>
              <a:rPr lang="en-US" altLang="en-US" dirty="0" smtClean="0"/>
              <a:t> roles (empty role). The clause </a:t>
            </a:r>
            <a:r>
              <a:rPr lang="en-US" altLang="en-US" dirty="0" smtClean="0">
                <a:latin typeface="Courier New" panose="02070309020205020404" pitchFamily="49" charset="0"/>
                <a:cs typeface="Courier New" panose="02070309020205020404" pitchFamily="49" charset="0"/>
              </a:rPr>
              <a:t>FILE_NAME_CONVERT</a:t>
            </a:r>
            <a:r>
              <a:rPr lang="en-US" altLang="en-US" dirty="0" smtClean="0"/>
              <a:t> designates first the source directory of the PDB seed data files and second the destination directory for the new PDB data files.</a:t>
            </a:r>
          </a:p>
          <a:p>
            <a:pPr lvl="2">
              <a:buFont typeface="+mj-lt"/>
              <a:buAutoNum type="arabicPeriod"/>
            </a:pPr>
            <a:r>
              <a:rPr lang="en-US" altLang="en-US" dirty="0" smtClean="0"/>
              <a:t>When the statement completes, use views to verify that the PDB is correctly created. The </a:t>
            </a:r>
            <a:r>
              <a:rPr lang="en-US" altLang="en-US" dirty="0" smtClean="0">
                <a:latin typeface="Courier New" panose="02070309020205020404" pitchFamily="49" charset="0"/>
                <a:cs typeface="Courier New" panose="02070309020205020404" pitchFamily="49" charset="0"/>
              </a:rPr>
              <a:t>CDB_PDBS</a:t>
            </a:r>
            <a:r>
              <a:rPr lang="en-US" altLang="en-US" dirty="0" smtClean="0"/>
              <a:t> view displays the list of the PDBs and the </a:t>
            </a:r>
            <a:r>
              <a:rPr lang="en-US" altLang="en-US" dirty="0" smtClean="0">
                <a:latin typeface="Courier New" panose="02070309020205020404" pitchFamily="49" charset="0"/>
                <a:cs typeface="Courier New" panose="02070309020205020404" pitchFamily="49" charset="0"/>
              </a:rPr>
              <a:t>CDB_TABLESPACES</a:t>
            </a:r>
            <a:r>
              <a:rPr lang="en-US" altLang="en-US" dirty="0" smtClean="0"/>
              <a:t> view displays the list of the tablespaces of the new PDB (</a:t>
            </a:r>
            <a:r>
              <a:rPr lang="en-US" altLang="en-US" dirty="0" smtClean="0">
                <a:latin typeface="Courier New" panose="02070309020205020404" pitchFamily="49" charset="0"/>
                <a:cs typeface="Courier New" panose="02070309020205020404" pitchFamily="49" charset="0"/>
              </a:rPr>
              <a:t>SYSTEM</a:t>
            </a:r>
            <a:r>
              <a:rPr lang="en-US" altLang="en-US" dirty="0" smtClean="0"/>
              <a:t>, </a:t>
            </a:r>
            <a:r>
              <a:rPr lang="en-US" altLang="en-US" dirty="0" smtClean="0">
                <a:latin typeface="Courier New" panose="02070309020205020404" pitchFamily="49" charset="0"/>
                <a:cs typeface="Courier New" panose="02070309020205020404" pitchFamily="49" charset="0"/>
              </a:rPr>
              <a:t>SYSAUX</a:t>
            </a:r>
            <a:r>
              <a:rPr lang="en-US" altLang="en-US" dirty="0" smtClean="0"/>
              <a:t>, </a:t>
            </a:r>
            <a:r>
              <a:rPr lang="en-US" altLang="en-US" dirty="0" smtClean="0">
                <a:latin typeface="Courier New" panose="02070309020205020404" pitchFamily="49" charset="0"/>
                <a:cs typeface="Courier New" panose="02070309020205020404" pitchFamily="49" charset="0"/>
              </a:rPr>
              <a:t>UNDO</a:t>
            </a:r>
            <a:r>
              <a:rPr lang="en-US" altLang="en-US" dirty="0" smtClean="0"/>
              <a:t>). The  </a:t>
            </a:r>
            <a:r>
              <a:rPr lang="en-US" altLang="en-US" dirty="0" smtClean="0">
                <a:latin typeface="Courier New" panose="02070309020205020404" pitchFamily="49" charset="0"/>
                <a:cs typeface="Courier New" panose="02070309020205020404" pitchFamily="49" charset="0"/>
              </a:rPr>
              <a:t>CDB_PDBS</a:t>
            </a:r>
            <a:r>
              <a:rPr lang="en-US" altLang="en-US" dirty="0" smtClean="0"/>
              <a:t> view shows the </a:t>
            </a:r>
            <a:r>
              <a:rPr lang="en-US" altLang="en-US" dirty="0" smtClean="0">
                <a:latin typeface="Courier New" panose="02070309020205020404" pitchFamily="49" charset="0"/>
                <a:cs typeface="Courier New" panose="02070309020205020404" pitchFamily="49" charset="0"/>
              </a:rPr>
              <a:t>STATUS</a:t>
            </a:r>
            <a:r>
              <a:rPr lang="en-US" altLang="en-US" dirty="0" smtClean="0"/>
              <a:t> of the new PDB: it is </a:t>
            </a:r>
            <a:r>
              <a:rPr lang="en-US" altLang="en-US" dirty="0" smtClean="0">
                <a:latin typeface="Courier New" panose="02070309020205020404" pitchFamily="49" charset="0"/>
                <a:cs typeface="Courier New" panose="02070309020205020404" pitchFamily="49" charset="0"/>
              </a:rPr>
              <a:t>NEW</a:t>
            </a:r>
            <a:r>
              <a:rPr lang="en-US" altLang="en-US" dirty="0" smtClean="0"/>
              <a:t>. The PDB has never been opened. It must be opened in </a:t>
            </a:r>
            <a:r>
              <a:rPr lang="en-US" altLang="en-US" dirty="0" smtClean="0">
                <a:latin typeface="Courier New" panose="02070309020205020404" pitchFamily="49" charset="0"/>
                <a:cs typeface="Courier New" panose="02070309020205020404" pitchFamily="49" charset="0"/>
              </a:rPr>
              <a:t>READ WRITE </a:t>
            </a:r>
            <a:r>
              <a:rPr lang="en-US" altLang="en-US" dirty="0" smtClean="0"/>
              <a:t>or </a:t>
            </a:r>
            <a:r>
              <a:rPr lang="en-US" altLang="en-US" dirty="0" smtClean="0">
                <a:latin typeface="Courier New" panose="02070309020205020404" pitchFamily="49" charset="0"/>
                <a:cs typeface="Courier New" panose="02070309020205020404" pitchFamily="49" charset="0"/>
              </a:rPr>
              <a:t>RESTRICTED</a:t>
            </a:r>
            <a:r>
              <a:rPr lang="en-US" altLang="en-US" dirty="0" smtClean="0"/>
              <a:t> mode for Oracle to perform processing that is needed to complete the integration of the PDB into the CDB and mark it </a:t>
            </a:r>
            <a:r>
              <a:rPr lang="en-US" altLang="en-US" dirty="0" smtClean="0">
                <a:latin typeface="Courier New" panose="02070309020205020404" pitchFamily="49" charset="0"/>
                <a:cs typeface="Courier New" panose="02070309020205020404" pitchFamily="49" charset="0"/>
              </a:rPr>
              <a:t>NORMAL</a:t>
            </a:r>
            <a:r>
              <a:rPr lang="en-US" altLang="en-US" dirty="0" smtClean="0"/>
              <a:t>. An error will be returned if an attempt is made to open the PDB read only.</a:t>
            </a:r>
          </a:p>
          <a:p>
            <a:pPr lvl="2">
              <a:buFont typeface="+mj-lt"/>
              <a:buAutoNum type="arabicPeriod"/>
            </a:pPr>
            <a:r>
              <a:rPr lang="en-US" altLang="en-US" dirty="0" smtClean="0"/>
              <a:t>Still connected to the CDB root, open the PDB. Then try to connect to the new PDB under common user, </a:t>
            </a:r>
            <a:r>
              <a:rPr lang="en-US" altLang="en-US" dirty="0" smtClean="0">
                <a:latin typeface="Courier New" panose="02070309020205020404" pitchFamily="49" charset="0"/>
                <a:cs typeface="Courier New" panose="02070309020205020404" pitchFamily="49" charset="0"/>
              </a:rPr>
              <a:t>SYS,</a:t>
            </a:r>
            <a:r>
              <a:rPr lang="en-US" altLang="en-US" dirty="0" smtClean="0"/>
              <a:t> which always exists in any PDB, or the user defined in the </a:t>
            </a:r>
            <a:r>
              <a:rPr lang="en-US" altLang="en-US" dirty="0" smtClean="0">
                <a:latin typeface="Courier New" panose="02070309020205020404" pitchFamily="49" charset="0"/>
                <a:cs typeface="Courier New" panose="02070309020205020404" pitchFamily="49" charset="0"/>
              </a:rPr>
              <a:t>ADMIN USER</a:t>
            </a:r>
            <a:r>
              <a:rPr lang="en-US" altLang="en-US" dirty="0" smtClean="0"/>
              <a:t> clause, </a:t>
            </a:r>
            <a:r>
              <a:rPr lang="en-US" altLang="en-US" dirty="0" smtClean="0">
                <a:latin typeface="Courier New" panose="02070309020205020404" pitchFamily="49" charset="0"/>
                <a:cs typeface="Courier New" panose="02070309020205020404" pitchFamily="49" charset="0"/>
              </a:rPr>
              <a:t>admin1</a:t>
            </a:r>
            <a:r>
              <a:rPr lang="en-US" altLang="en-US" dirty="0" smtClean="0"/>
              <a:t>.</a:t>
            </a:r>
            <a:endParaRPr lang="en-US" alt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156</a:t>
            </a:fld>
            <a:endParaRPr lang="en-US" dirty="0"/>
          </a:p>
        </p:txBody>
      </p:sp>
    </p:spTree>
    <p:extLst>
      <p:ext uri="{BB962C8B-B14F-4D97-AF65-F5344CB8AC3E}">
        <p14:creationId xmlns:p14="http://schemas.microsoft.com/office/powerpoint/2010/main" val="15862473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If you use Oracle Managed Files (OMF) or </a:t>
            </a:r>
            <a:r>
              <a:rPr lang="en-US" altLang="en-US" smtClean="0">
                <a:latin typeface="Courier New" panose="02070309020205020404" pitchFamily="49" charset="0"/>
                <a:cs typeface="Courier New" panose="02070309020205020404" pitchFamily="49" charset="0"/>
              </a:rPr>
              <a:t>PDB_FILE_NAME_CONVERT</a:t>
            </a:r>
            <a:r>
              <a:rPr lang="en-US" altLang="en-US" smtClean="0"/>
              <a:t>:</a:t>
            </a:r>
          </a:p>
          <a:p>
            <a:pPr lvl="2">
              <a:buFont typeface="+mj-lt"/>
              <a:buAutoNum type="arabicPeriod"/>
            </a:pPr>
            <a:r>
              <a:rPr lang="en-US" altLang="en-US" smtClean="0"/>
              <a:t>Connect to the CDB root as </a:t>
            </a:r>
            <a:r>
              <a:rPr lang="en-US" altLang="en-US" smtClean="0">
                <a:latin typeface="Courier New" panose="02070309020205020404" pitchFamily="49" charset="0"/>
                <a:cs typeface="Courier New" panose="02070309020205020404" pitchFamily="49" charset="0"/>
              </a:rPr>
              <a:t>SYS</a:t>
            </a:r>
            <a:endParaRPr lang="en-US" altLang="en-US" smtClean="0"/>
          </a:p>
          <a:p>
            <a:pPr lvl="2">
              <a:buFont typeface="+mj-lt"/>
              <a:buAutoNum type="arabicPeriod"/>
            </a:pPr>
            <a:r>
              <a:rPr lang="en-US" altLang="en-US" smtClean="0"/>
              <a:t>With OMF, set the </a:t>
            </a:r>
            <a:r>
              <a:rPr lang="en-US" altLang="en-US" smtClean="0">
                <a:latin typeface="Courier New" panose="02070309020205020404" pitchFamily="49" charset="0"/>
                <a:cs typeface="Courier New" panose="02070309020205020404" pitchFamily="49" charset="0"/>
              </a:rPr>
              <a:t>DB_CREATE_FILE_DEST</a:t>
            </a:r>
            <a:r>
              <a:rPr lang="en-US" altLang="en-US" smtClean="0"/>
              <a:t> initialization parameter to a target directory for the data files of the new PDB</a:t>
            </a:r>
          </a:p>
          <a:p>
            <a:pPr lvl="2">
              <a:buFont typeface="+mj-lt"/>
              <a:buAutoNum type="arabicPeriod"/>
            </a:pPr>
            <a:r>
              <a:rPr lang="en-US" altLang="en-US" smtClean="0"/>
              <a:t>Without OMF, set the </a:t>
            </a:r>
            <a:r>
              <a:rPr lang="en-US" altLang="en-US" smtClean="0">
                <a:latin typeface="Courier New" panose="02070309020205020404" pitchFamily="49" charset="0"/>
                <a:cs typeface="Courier New" panose="02070309020205020404" pitchFamily="49" charset="0"/>
              </a:rPr>
              <a:t>PDB_FILE_NAME_CONVERT</a:t>
            </a:r>
            <a:r>
              <a:rPr lang="en-US" altLang="en-US" smtClean="0"/>
              <a:t> initialization parameter to both the source directory of the PDB seed data files and the target directory for the new PDB data files. In the example shown, the </a:t>
            </a:r>
            <a:r>
              <a:rPr lang="en-US" altLang="en-US" smtClean="0">
                <a:latin typeface="Courier New" panose="02070309020205020404" pitchFamily="49" charset="0"/>
                <a:cs typeface="Courier New" panose="02070309020205020404" pitchFamily="49" charset="0"/>
              </a:rPr>
              <a:t>/u01/app/oradata/CDB1/pdb1 </a:t>
            </a:r>
            <a:r>
              <a:rPr lang="en-US" altLang="en-US" smtClean="0"/>
              <a:t>directory must exist.</a:t>
            </a:r>
          </a:p>
          <a:p>
            <a:pPr lvl="2">
              <a:buFont typeface="+mj-lt"/>
              <a:buAutoNum type="arabicPeriod"/>
            </a:pPr>
            <a:r>
              <a:rPr lang="en-US" altLang="en-US" smtClean="0"/>
              <a:t>Then use the </a:t>
            </a:r>
            <a:r>
              <a:rPr lang="en-US" altLang="en-US" smtClean="0">
                <a:latin typeface="Courier New" panose="02070309020205020404" pitchFamily="49" charset="0"/>
                <a:cs typeface="Courier New" panose="02070309020205020404" pitchFamily="49" charset="0"/>
              </a:rPr>
              <a:t>cdb_pdbs</a:t>
            </a:r>
            <a:r>
              <a:rPr lang="en-US" altLang="en-US" smtClean="0"/>
              <a:t> view to verify that the new PDB and its tablespaces exist:</a:t>
            </a:r>
          </a:p>
          <a:p>
            <a:pPr lvl="4"/>
            <a:r>
              <a:rPr lang="en-US" altLang="en-US" smtClean="0"/>
              <a:t>	SQL&gt; SELECT * FROM cdb_pdbs;</a:t>
            </a:r>
          </a:p>
          <a:p>
            <a:pPr lvl="4"/>
            <a:r>
              <a:rPr lang="en-US" altLang="en-US" smtClean="0"/>
              <a:t>	SQL&gt; SELECT * FROM cdb_tablespaces;</a:t>
            </a:r>
          </a:p>
          <a:p>
            <a:pPr lvl="4"/>
            <a:r>
              <a:rPr lang="en-US" altLang="en-US" smtClean="0"/>
              <a:t>	SQL&gt; SELECT * FROM cdb_data_files;</a:t>
            </a: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157</a:t>
            </a:fld>
            <a:endParaRPr lang="en-US" dirty="0"/>
          </a:p>
        </p:txBody>
      </p:sp>
    </p:spTree>
    <p:extLst>
      <p:ext uri="{BB962C8B-B14F-4D97-AF65-F5344CB8AC3E}">
        <p14:creationId xmlns:p14="http://schemas.microsoft.com/office/powerpoint/2010/main" val="21111178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158</a:t>
            </a:fld>
            <a:endParaRPr lang="en-US" dirty="0"/>
          </a:p>
        </p:txBody>
      </p:sp>
    </p:spTree>
    <p:extLst>
      <p:ext uri="{BB962C8B-B14F-4D97-AF65-F5344CB8AC3E}">
        <p14:creationId xmlns:p14="http://schemas.microsoft.com/office/powerpoint/2010/main" val="25263996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p:txBody>
          <a:bodyPr/>
          <a:lstStyle/>
          <a:p>
            <a:pPr lvl="1"/>
            <a:endParaRPr lang="en-US" dirty="0"/>
          </a:p>
        </p:txBody>
      </p:sp>
      <p:sp>
        <p:nvSpPr>
          <p:cNvPr id="4" name="Slide Image Placeholder 3"/>
          <p:cNvSpPr>
            <a:spLocks noGrp="1" noRot="1" noChangeAspect="1"/>
          </p:cNvSpPr>
          <p:nvPr>
            <p:ph type="sldImg"/>
          </p:nvPr>
        </p:nvSpPr>
        <p:spPr>
          <a:xfrm>
            <a:off x="457200" y="457200"/>
            <a:ext cx="6858000" cy="3859213"/>
          </a:xfrm>
        </p:spPr>
      </p:sp>
      <p:sp>
        <p:nvSpPr>
          <p:cNvPr id="6" name="Footer Placeholder 5"/>
          <p:cNvSpPr>
            <a:spLocks noGrp="1"/>
          </p:cNvSpPr>
          <p:nvPr>
            <p:ph type="ftr" sz="quarter" idx="10"/>
          </p:nvPr>
        </p:nvSpPr>
        <p:spPr/>
        <p:txBody>
          <a:bodyPr/>
          <a:lstStyle/>
          <a:p>
            <a:pPr>
              <a:defRPr/>
            </a:pPr>
            <a:r>
              <a:rPr lang="en-US" altLang="en-US" smtClean="0"/>
              <a:t>Oracle Database 19c: Administration Workshop   12 - </a:t>
            </a:r>
            <a:fld id="{77532476-7700-4A77-9A30-B862ED2C88A2}" type="slidenum">
              <a:rPr lang="en-US" altLang="en-US" smtClean="0"/>
              <a:pPr>
                <a:defRPr/>
              </a:pPr>
              <a:t>159</a:t>
            </a:fld>
            <a:endParaRPr lang="en-US" dirty="0"/>
          </a:p>
        </p:txBody>
      </p:sp>
    </p:spTree>
    <p:extLst>
      <p:ext uri="{BB962C8B-B14F-4D97-AF65-F5344CB8AC3E}">
        <p14:creationId xmlns:p14="http://schemas.microsoft.com/office/powerpoint/2010/main" val="2900950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table shows you at a glance which tool can be used to perform which tasks.</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16</a:t>
            </a:fld>
            <a:endParaRPr lang="en-US" dirty="0"/>
          </a:p>
        </p:txBody>
      </p:sp>
    </p:spTree>
    <p:extLst>
      <p:ext uri="{BB962C8B-B14F-4D97-AF65-F5344CB8AC3E}">
        <p14:creationId xmlns:p14="http://schemas.microsoft.com/office/powerpoint/2010/main" val="18995591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7680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161</a:t>
            </a:fld>
            <a:endParaRPr lang="en-US" dirty="0"/>
          </a:p>
        </p:txBody>
      </p:sp>
    </p:spTree>
    <p:extLst>
      <p:ext uri="{BB962C8B-B14F-4D97-AF65-F5344CB8AC3E}">
        <p14:creationId xmlns:p14="http://schemas.microsoft.com/office/powerpoint/2010/main" val="24362796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smtClean="0"/>
              <a:t>This technique copies a source </a:t>
            </a:r>
            <a:r>
              <a:rPr lang="en-US" altLang="en-US" dirty="0" err="1" smtClean="0"/>
              <a:t>PDB</a:t>
            </a:r>
            <a:r>
              <a:rPr lang="en-US" altLang="en-US" dirty="0" smtClean="0"/>
              <a:t> from a </a:t>
            </a:r>
            <a:r>
              <a:rPr lang="en-US" altLang="en-US" dirty="0" err="1" smtClean="0"/>
              <a:t>CDB</a:t>
            </a:r>
            <a:r>
              <a:rPr lang="en-US" altLang="en-US" dirty="0" smtClean="0"/>
              <a:t> and plugs the copy into a </a:t>
            </a:r>
            <a:r>
              <a:rPr lang="en-US" altLang="en-US" dirty="0" err="1" smtClean="0"/>
              <a:t>CDB</a:t>
            </a:r>
            <a:r>
              <a:rPr lang="en-US" altLang="en-US" dirty="0" smtClean="0"/>
              <a:t>. The source </a:t>
            </a:r>
            <a:r>
              <a:rPr lang="en-US" altLang="en-US" dirty="0" err="1" smtClean="0"/>
              <a:t>PDB</a:t>
            </a:r>
            <a:r>
              <a:rPr lang="en-US" altLang="en-US" dirty="0" smtClean="0"/>
              <a:t> is in the local </a:t>
            </a:r>
            <a:r>
              <a:rPr lang="en-US" altLang="en-US" dirty="0" err="1" smtClean="0"/>
              <a:t>CDB</a:t>
            </a:r>
            <a:r>
              <a:rPr lang="en-US" altLang="en-US" dirty="0" smtClean="0"/>
              <a:t>.</a:t>
            </a:r>
          </a:p>
          <a:p>
            <a:pPr lvl="1"/>
            <a:r>
              <a:rPr lang="en-US" altLang="en-US" dirty="0" smtClean="0"/>
              <a:t>The steps to clone a </a:t>
            </a:r>
            <a:r>
              <a:rPr lang="en-US" altLang="en-US" dirty="0" err="1" smtClean="0"/>
              <a:t>PDB</a:t>
            </a:r>
            <a:r>
              <a:rPr lang="en-US" altLang="en-US" dirty="0" smtClean="0"/>
              <a:t> within the same </a:t>
            </a:r>
            <a:r>
              <a:rPr lang="en-US" altLang="en-US" dirty="0" err="1" smtClean="0"/>
              <a:t>CDB</a:t>
            </a:r>
            <a:r>
              <a:rPr lang="en-US" altLang="en-US" dirty="0" smtClean="0"/>
              <a:t> are the following: </a:t>
            </a:r>
          </a:p>
          <a:p>
            <a:pPr lvl="2">
              <a:buFont typeface="Times New Roman" panose="02020603050405020304" pitchFamily="18" charset="0"/>
              <a:buAutoNum type="arabicPeriod"/>
            </a:pPr>
            <a:r>
              <a:rPr lang="en-US" altLang="en-US" dirty="0" smtClean="0"/>
              <a:t>Define the location for the data files of the new </a:t>
            </a:r>
            <a:r>
              <a:rPr lang="en-US" altLang="en-US" dirty="0" err="1" smtClean="0"/>
              <a:t>PDB</a:t>
            </a:r>
            <a:r>
              <a:rPr lang="en-US" altLang="en-US" dirty="0" smtClean="0"/>
              <a:t>:</a:t>
            </a:r>
          </a:p>
          <a:p>
            <a:pPr lvl="3"/>
            <a:r>
              <a:rPr lang="en-US" altLang="en-US" dirty="0" smtClean="0"/>
              <a:t>Set initialization parameters: </a:t>
            </a:r>
            <a:r>
              <a:rPr lang="en-US" altLang="en-US" dirty="0" err="1" smtClean="0">
                <a:latin typeface="Courier New" panose="02070309020205020404" pitchFamily="49" charset="0"/>
                <a:cs typeface="Courier New" panose="02070309020205020404" pitchFamily="49" charset="0"/>
              </a:rPr>
              <a:t>DB_CREATE_FILE_DEST</a:t>
            </a:r>
            <a:r>
              <a:rPr lang="en-US" altLang="en-US" dirty="0" smtClean="0">
                <a:latin typeface="Courier New" panose="02070309020205020404" pitchFamily="49" charset="0"/>
                <a:cs typeface="Courier New" panose="02070309020205020404" pitchFamily="49" charset="0"/>
              </a:rPr>
              <a:t>= 'PDB3dir'</a:t>
            </a:r>
            <a:r>
              <a:rPr lang="en-US" altLang="en-US" dirty="0" smtClean="0"/>
              <a:t> if you are using Oracle Managed Files (</a:t>
            </a:r>
            <a:r>
              <a:rPr lang="en-US" altLang="en-US" dirty="0" err="1" smtClean="0"/>
              <a:t>OMF</a:t>
            </a:r>
            <a:r>
              <a:rPr lang="en-US" altLang="en-US" dirty="0" smtClean="0"/>
              <a:t>) or </a:t>
            </a:r>
            <a:r>
              <a:rPr lang="en-US" altLang="en-US" dirty="0" err="1" smtClean="0">
                <a:latin typeface="Courier New" panose="02070309020205020404" pitchFamily="49" charset="0"/>
                <a:cs typeface="Courier New" panose="02070309020205020404" pitchFamily="49" charset="0"/>
              </a:rPr>
              <a:t>PDB_FILE_NAME_CONVERT</a:t>
            </a:r>
            <a:r>
              <a:rPr lang="en-US" altLang="en-US" dirty="0" smtClean="0">
                <a:latin typeface="Courier New" panose="02070309020205020404" pitchFamily="49" charset="0"/>
                <a:cs typeface="Courier New" panose="02070309020205020404" pitchFamily="49" charset="0"/>
              </a:rPr>
              <a:t>= 'PDB1dir', 'PDB3dir'</a:t>
            </a:r>
            <a:r>
              <a:rPr lang="en-US" altLang="en-US" dirty="0" smtClean="0"/>
              <a:t> for non-</a:t>
            </a:r>
            <a:r>
              <a:rPr lang="en-US" altLang="en-US" dirty="0" err="1" smtClean="0"/>
              <a:t>OMF</a:t>
            </a:r>
            <a:r>
              <a:rPr lang="en-US" altLang="en-US" dirty="0" smtClean="0"/>
              <a:t>.</a:t>
            </a:r>
          </a:p>
          <a:p>
            <a:pPr lvl="3"/>
            <a:r>
              <a:rPr lang="en-US" altLang="en-US" dirty="0" smtClean="0"/>
              <a:t>Use the </a:t>
            </a:r>
            <a:r>
              <a:rPr lang="en-US" altLang="en-US" dirty="0" err="1" smtClean="0">
                <a:latin typeface="Courier New" panose="02070309020205020404" pitchFamily="49" charset="0"/>
                <a:cs typeface="Courier New" panose="02070309020205020404" pitchFamily="49" charset="0"/>
              </a:rPr>
              <a:t>CREATE_FILE_DEST</a:t>
            </a:r>
            <a:r>
              <a:rPr lang="en-US" altLang="en-US" dirty="0" smtClean="0"/>
              <a:t> clause during the </a:t>
            </a:r>
            <a:r>
              <a:rPr lang="en-US" altLang="en-US" dirty="0" smtClean="0">
                <a:latin typeface="Courier New" panose="02070309020205020404" pitchFamily="49" charset="0"/>
                <a:cs typeface="Courier New" panose="02070309020205020404" pitchFamily="49" charset="0"/>
              </a:rPr>
              <a:t>CREATE PLUGGABLE DATABASE </a:t>
            </a:r>
            <a:r>
              <a:rPr lang="en-US" altLang="en-US" dirty="0" smtClean="0"/>
              <a:t>statement (</a:t>
            </a:r>
            <a:r>
              <a:rPr lang="en-US" altLang="en-US" dirty="0" err="1" smtClean="0"/>
              <a:t>OMF</a:t>
            </a:r>
            <a:r>
              <a:rPr lang="en-US" altLang="en-US" dirty="0" smtClean="0"/>
              <a:t>).</a:t>
            </a:r>
          </a:p>
          <a:p>
            <a:pPr lvl="3"/>
            <a:r>
              <a:rPr lang="en-US" altLang="en-US" dirty="0" smtClean="0"/>
              <a:t>Use the </a:t>
            </a:r>
            <a:r>
              <a:rPr lang="en-US" altLang="en-US" dirty="0" err="1" smtClean="0">
                <a:latin typeface="Courier New" panose="02070309020205020404" pitchFamily="49" charset="0"/>
                <a:cs typeface="Courier New" panose="02070309020205020404" pitchFamily="49" charset="0"/>
              </a:rPr>
              <a:t>FILE_NAME_CONVERT</a:t>
            </a:r>
            <a:r>
              <a:rPr lang="en-US" altLang="en-US" dirty="0" smtClean="0">
                <a:latin typeface="Courier New" panose="02070309020205020404" pitchFamily="49" charset="0"/>
                <a:cs typeface="Courier New" panose="02070309020205020404" pitchFamily="49" charset="0"/>
              </a:rPr>
              <a:t>=(’pdb1dir’,’ pdb3dir’)</a:t>
            </a:r>
            <a:r>
              <a:rPr lang="en-US" altLang="en-US" dirty="0" smtClean="0"/>
              <a:t> clause to define the directory of the source files to copy from </a:t>
            </a:r>
            <a:r>
              <a:rPr lang="en-US" altLang="en-US" dirty="0" smtClean="0">
                <a:latin typeface="Courier New" panose="02070309020205020404" pitchFamily="49" charset="0"/>
                <a:cs typeface="Courier New" panose="02070309020205020404" pitchFamily="49" charset="0"/>
              </a:rPr>
              <a:t>PDB1</a:t>
            </a:r>
            <a:r>
              <a:rPr lang="en-US" altLang="en-US" dirty="0" smtClean="0"/>
              <a:t> and the target directory for the new files of </a:t>
            </a:r>
            <a:r>
              <a:rPr lang="en-US" altLang="en-US" dirty="0" smtClean="0">
                <a:latin typeface="Courier New" panose="02070309020205020404" pitchFamily="49" charset="0"/>
                <a:cs typeface="Courier New" panose="02070309020205020404" pitchFamily="49" charset="0"/>
              </a:rPr>
              <a:t>PDB3 </a:t>
            </a:r>
            <a:r>
              <a:rPr lang="en-US" altLang="en-US" dirty="0" smtClean="0">
                <a:cs typeface="Arial" panose="020B0604020202020204" pitchFamily="34" charset="0"/>
              </a:rPr>
              <a:t>(non-</a:t>
            </a:r>
            <a:r>
              <a:rPr lang="en-US" altLang="en-US" dirty="0" err="1" smtClean="0">
                <a:cs typeface="Arial" panose="020B0604020202020204" pitchFamily="34" charset="0"/>
              </a:rPr>
              <a:t>OMF</a:t>
            </a:r>
            <a:r>
              <a:rPr lang="en-US" altLang="en-US" dirty="0" smtClean="0">
                <a:cs typeface="Arial" panose="020B0604020202020204" pitchFamily="34" charset="0"/>
              </a:rPr>
              <a:t>).</a:t>
            </a:r>
          </a:p>
          <a:p>
            <a:pPr lvl="2">
              <a:buFont typeface="Times New Roman" panose="02020603050405020304" pitchFamily="18" charset="0"/>
              <a:buAutoNum type="arabicPeriod" startAt="2"/>
            </a:pPr>
            <a:r>
              <a:rPr lang="en-US" altLang="en-US" dirty="0" smtClean="0"/>
              <a:t>Connect to the </a:t>
            </a:r>
            <a:r>
              <a:rPr lang="en-US" altLang="en-US" dirty="0" err="1" smtClean="0"/>
              <a:t>CDB</a:t>
            </a:r>
            <a:r>
              <a:rPr lang="en-US" altLang="en-US" dirty="0" smtClean="0"/>
              <a:t> root as a common user with the </a:t>
            </a:r>
            <a:r>
              <a:rPr lang="en-US" altLang="en-US" dirty="0" smtClean="0">
                <a:latin typeface="Courier New" panose="02070309020205020404" pitchFamily="49" charset="0"/>
                <a:cs typeface="Courier New" panose="02070309020205020404" pitchFamily="49" charset="0"/>
              </a:rPr>
              <a:t>CREATE</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privilege.</a:t>
            </a:r>
          </a:p>
          <a:p>
            <a:pPr lvl="2">
              <a:buFont typeface="Times New Roman" panose="02020603050405020304" pitchFamily="18" charset="0"/>
              <a:buAutoNum type="arabicPeriod" startAt="2"/>
            </a:pPr>
            <a:r>
              <a:rPr lang="en-US" altLang="en-US" dirty="0" smtClean="0"/>
              <a:t>Use the command </a:t>
            </a:r>
            <a:r>
              <a:rPr lang="en-US" altLang="en-US" dirty="0" smtClean="0">
                <a:latin typeface="Courier New" panose="02070309020205020404" pitchFamily="49" charset="0"/>
                <a:cs typeface="Courier New" panose="02070309020205020404" pitchFamily="49" charset="0"/>
              </a:rPr>
              <a:t>CREATE</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to clone the </a:t>
            </a:r>
            <a:r>
              <a:rPr lang="en-US" altLang="en-US" dirty="0" smtClean="0">
                <a:latin typeface="Courier New" panose="02070309020205020404" pitchFamily="49" charset="0"/>
                <a:cs typeface="Courier New" panose="02070309020205020404" pitchFamily="49" charset="0"/>
              </a:rPr>
              <a:t>pdb3</a:t>
            </a:r>
            <a:r>
              <a:rPr lang="en-US" altLang="en-US" dirty="0" smtClean="0"/>
              <a:t> from </a:t>
            </a:r>
            <a:r>
              <a:rPr lang="en-US" altLang="en-US" dirty="0" smtClean="0">
                <a:latin typeface="Courier New" panose="02070309020205020404" pitchFamily="49" charset="0"/>
                <a:cs typeface="Courier New" panose="02070309020205020404" pitchFamily="49" charset="0"/>
              </a:rPr>
              <a:t>pdb1</a:t>
            </a:r>
            <a:r>
              <a:rPr lang="en-US" altLang="en-US" dirty="0" smtClean="0"/>
              <a:t>.</a:t>
            </a:r>
          </a:p>
          <a:p>
            <a:pPr lvl="2">
              <a:buFont typeface="Times New Roman" panose="02020603050405020304" pitchFamily="18" charset="0"/>
              <a:buAutoNum type="arabicPeriod" startAt="4"/>
            </a:pPr>
            <a:r>
              <a:rPr lang="en-US" altLang="en-US" dirty="0" smtClean="0"/>
              <a:t>Then open the new </a:t>
            </a:r>
            <a:r>
              <a:rPr lang="en-US" altLang="en-US" dirty="0" smtClean="0">
                <a:latin typeface="Courier New" panose="02070309020205020404" pitchFamily="49" charset="0"/>
                <a:cs typeface="Courier New" panose="02070309020205020404" pitchFamily="49" charset="0"/>
              </a:rPr>
              <a:t>pdb3</a:t>
            </a:r>
            <a:r>
              <a:rPr lang="en-US" altLang="en-US" dirty="0" smtClean="0"/>
              <a:t> with the command </a:t>
            </a:r>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a:t>
            </a:r>
            <a:r>
              <a:rPr lang="en-US" altLang="en-US" dirty="0" smtClean="0">
                <a:latin typeface="Courier New" panose="02070309020205020404" pitchFamily="49" charset="0"/>
                <a:cs typeface="Courier New" panose="02070309020205020404" pitchFamily="49" charset="0"/>
              </a:rPr>
              <a:t>OPEN</a:t>
            </a:r>
            <a:r>
              <a:rPr lang="en-US" altLang="en-US" dirty="0" smtClean="0"/>
              <a:t>.</a:t>
            </a:r>
          </a:p>
          <a:p>
            <a:pPr lvl="2">
              <a:buNone/>
            </a:pPr>
            <a:r>
              <a:rPr lang="en-US" altLang="en-US" b="1" dirty="0" smtClean="0"/>
              <a:t>	Note:</a:t>
            </a:r>
            <a:r>
              <a:rPr lang="en-US" altLang="en-US" dirty="0" smtClean="0"/>
              <a:t> </a:t>
            </a:r>
            <a:r>
              <a:rPr lang="en-US" altLang="en-US" dirty="0" smtClean="0">
                <a:latin typeface="Courier New" panose="02070309020205020404" pitchFamily="49" charset="0"/>
                <a:cs typeface="Courier New" panose="02070309020205020404" pitchFamily="49" charset="0"/>
              </a:rPr>
              <a:t>NO</a:t>
            </a:r>
            <a:r>
              <a:rPr lang="en-US" altLang="en-US" dirty="0" smtClean="0">
                <a:cs typeface="Arial" panose="020B0604020202020204" pitchFamily="34" charset="0"/>
              </a:rPr>
              <a:t> </a:t>
            </a:r>
            <a:r>
              <a:rPr lang="en-US" altLang="en-US" dirty="0" smtClean="0">
                <a:latin typeface="Courier New" panose="02070309020205020404" pitchFamily="49" charset="0"/>
                <a:cs typeface="Courier New" panose="02070309020205020404" pitchFamily="49" charset="0"/>
              </a:rPr>
              <a:t>DATA</a:t>
            </a:r>
            <a:r>
              <a:rPr lang="en-US" altLang="en-US" dirty="0" smtClean="0">
                <a:cs typeface="Arial" panose="020B0604020202020204" pitchFamily="34" charset="0"/>
              </a:rPr>
              <a:t> allows </a:t>
            </a:r>
            <a:r>
              <a:rPr lang="en-US" altLang="en-US" dirty="0" err="1" smtClean="0">
                <a:cs typeface="Arial" panose="020B0604020202020204" pitchFamily="34" charset="0"/>
              </a:rPr>
              <a:t>PDB</a:t>
            </a:r>
            <a:r>
              <a:rPr lang="en-US" altLang="en-US" dirty="0" smtClean="0">
                <a:cs typeface="Arial" panose="020B0604020202020204" pitchFamily="34" charset="0"/>
              </a:rPr>
              <a:t> metadata cloning, which is </a:t>
            </a:r>
            <a:r>
              <a:rPr lang="en-US" altLang="en-US" dirty="0" smtClean="0"/>
              <a:t>an option that can be used to clone an empty </a:t>
            </a:r>
            <a:r>
              <a:rPr lang="en-US" altLang="en-US" dirty="0" err="1" smtClean="0"/>
              <a:t>PDB</a:t>
            </a:r>
            <a:r>
              <a:rPr lang="en-US" altLang="en-US" dirty="0" smtClean="0"/>
              <a:t> and later import data for testing</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162</a:t>
            </a:fld>
            <a:endParaRPr lang="en-US" dirty="0"/>
          </a:p>
        </p:txBody>
      </p:sp>
    </p:spTree>
    <p:extLst>
      <p:ext uri="{BB962C8B-B14F-4D97-AF65-F5344CB8AC3E}">
        <p14:creationId xmlns:p14="http://schemas.microsoft.com/office/powerpoint/2010/main" val="212544001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fr-FR" altLang="en-US" dirty="0" smtClean="0"/>
              <a:t>There are </a:t>
            </a:r>
            <a:r>
              <a:rPr lang="fr-FR" altLang="en-US" dirty="0" err="1" smtClean="0"/>
              <a:t>different</a:t>
            </a:r>
            <a:r>
              <a:rPr lang="fr-FR" altLang="en-US" dirty="0" smtClean="0"/>
              <a:t> possible </a:t>
            </a:r>
            <a:r>
              <a:rPr lang="en-US" altLang="en-US" dirty="0" smtClean="0"/>
              <a:t>methods</a:t>
            </a:r>
            <a:r>
              <a:rPr lang="fr-FR" altLang="en-US" dirty="0" smtClean="0"/>
              <a:t> to </a:t>
            </a:r>
            <a:r>
              <a:rPr lang="fr-FR" altLang="en-US" dirty="0" err="1" smtClean="0"/>
              <a:t>migrate</a:t>
            </a:r>
            <a:r>
              <a:rPr lang="fr-FR" altLang="en-US" dirty="0" smtClean="0"/>
              <a:t> data from a non-CDB </a:t>
            </a:r>
            <a:r>
              <a:rPr lang="fr-FR" altLang="en-US" dirty="0" err="1" smtClean="0"/>
              <a:t>database</a:t>
            </a:r>
            <a:r>
              <a:rPr lang="fr-FR" altLang="en-US" dirty="0" smtClean="0"/>
              <a:t> </a:t>
            </a:r>
            <a:r>
              <a:rPr lang="fr-FR" altLang="en-US" dirty="0" err="1" smtClean="0"/>
              <a:t>into</a:t>
            </a:r>
            <a:r>
              <a:rPr lang="fr-FR" altLang="en-US" dirty="0" smtClean="0"/>
              <a:t> a CDB.</a:t>
            </a:r>
          </a:p>
          <a:p>
            <a:pPr lvl="1"/>
            <a:r>
              <a:rPr lang="en-US" altLang="en-US" dirty="0" smtClean="0"/>
              <a:t>Whichever method is used, you have to get the non-CDB into a </a:t>
            </a:r>
            <a:r>
              <a:rPr lang="en-US" altLang="en-US" dirty="0" err="1" smtClean="0"/>
              <a:t>transactionally</a:t>
            </a:r>
            <a:r>
              <a:rPr lang="en-US" altLang="en-US" dirty="0" smtClean="0"/>
              <a:t> consistent state and open it in restricted mode.</a:t>
            </a:r>
          </a:p>
          <a:p>
            <a:pPr lvl="2">
              <a:buFont typeface="Arial" panose="020B0604020202020204" pitchFamily="34" charset="0"/>
              <a:buChar char="•"/>
            </a:pPr>
            <a:r>
              <a:rPr lang="en-US" altLang="en-US" dirty="0" smtClean="0"/>
              <a:t>It is appropriate to use Oracle Data Pump when:</a:t>
            </a:r>
          </a:p>
          <a:p>
            <a:pPr lvl="3">
              <a:buFont typeface="Arial" panose="020B0604020202020204" pitchFamily="34" charset="0"/>
              <a:buChar char="‒"/>
            </a:pPr>
            <a:r>
              <a:rPr lang="en-US" altLang="en-US" dirty="0" smtClean="0"/>
              <a:t>Both source and target databases are different endian</a:t>
            </a:r>
          </a:p>
          <a:p>
            <a:pPr lvl="3">
              <a:buFont typeface="Arial" panose="020B0604020202020204" pitchFamily="34" charset="0"/>
              <a:buChar char="‒"/>
            </a:pPr>
            <a:r>
              <a:rPr lang="en-US" altLang="en-US" dirty="0" smtClean="0"/>
              <a:t>The source character set is not equal to the target character set and is not a binary subset of the target</a:t>
            </a:r>
          </a:p>
          <a:p>
            <a:pPr lvl="3">
              <a:buFont typeface="Arial" panose="020B0604020202020204" pitchFamily="34" charset="0"/>
              <a:buChar char="‒"/>
            </a:pPr>
            <a:r>
              <a:rPr lang="fr-FR" altLang="en-US" dirty="0" smtClean="0"/>
              <a:t>Use </a:t>
            </a:r>
            <a:r>
              <a:rPr lang="fr-FR" altLang="en-US" dirty="0" err="1" smtClean="0"/>
              <a:t>either</a:t>
            </a:r>
            <a:r>
              <a:rPr lang="fr-FR" altLang="en-US" dirty="0" smtClean="0"/>
              <a:t> </a:t>
            </a:r>
            <a:r>
              <a:rPr lang="en-US" altLang="en-US" dirty="0" smtClean="0"/>
              <a:t>transportable tablespace (TTS) or full conventional export / import or full transportable database (TDB) provided that in the last one any user-defined object resides in a single user-defined tablespace. Data Pump full transportable database does not support movement of XDB or AWR repositories. Only user-generated XML schemas are moved.</a:t>
            </a:r>
          </a:p>
          <a:p>
            <a:pPr lvl="2">
              <a:buFont typeface="Arial" panose="020B0604020202020204" pitchFamily="34" charset="0"/>
              <a:buChar char="•"/>
            </a:pPr>
            <a:r>
              <a:rPr lang="en-US" altLang="en-US" dirty="0" smtClean="0"/>
              <a:t>In other cases, using the </a:t>
            </a:r>
            <a:r>
              <a:rPr lang="en-US" altLang="en-US" dirty="0" smtClean="0">
                <a:latin typeface="Courier New" panose="02070309020205020404" pitchFamily="49" charset="0"/>
                <a:cs typeface="Courier New" panose="02070309020205020404" pitchFamily="49" charset="0"/>
              </a:rPr>
              <a:t>DBMS_PDB</a:t>
            </a:r>
            <a:r>
              <a:rPr lang="en-US" altLang="en-US" dirty="0" smtClean="0"/>
              <a:t> package is the easiest option. The </a:t>
            </a:r>
            <a:r>
              <a:rPr lang="en-US" altLang="en-US" dirty="0" smtClean="0">
                <a:latin typeface="Courier New" panose="02070309020205020404" pitchFamily="49" charset="0"/>
                <a:cs typeface="Courier New" panose="02070309020205020404" pitchFamily="49" charset="0"/>
              </a:rPr>
              <a:t>DBMS_PDB</a:t>
            </a:r>
            <a:r>
              <a:rPr lang="en-US" altLang="en-US" dirty="0" smtClean="0"/>
              <a:t> package constructs an XML file describing the non-CDB data files to plug the non-CDB into the CDB as a PDB. It is also a good way to quickly consolidate several non-CDBs into a CDB.</a:t>
            </a:r>
          </a:p>
          <a:p>
            <a:pPr lvl="2">
              <a:buFont typeface="Arial" panose="020B0604020202020204" pitchFamily="34" charset="0"/>
              <a:buChar char="•"/>
            </a:pPr>
            <a:r>
              <a:rPr lang="en-US" altLang="en-US" dirty="0" smtClean="0"/>
              <a:t>Cloning non-CDBs in a CDB is a good way to keep the non-CDB and therefore have the opportunity to compare the performance between the new PDB and the original non-CDB or at least wait until you consider that the PDB can work appropriately.</a:t>
            </a:r>
            <a:endParaRPr lang="en-US" alt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163</a:t>
            </a:fld>
            <a:endParaRPr lang="en-US" dirty="0"/>
          </a:p>
        </p:txBody>
      </p:sp>
    </p:spTree>
    <p:extLst>
      <p:ext uri="{BB962C8B-B14F-4D97-AF65-F5344CB8AC3E}">
        <p14:creationId xmlns:p14="http://schemas.microsoft.com/office/powerpoint/2010/main" val="5447984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ts val="300"/>
              </a:spcBef>
            </a:pPr>
            <a:r>
              <a:rPr lang="en-US" altLang="en-US" smtClean="0"/>
              <a:t>The technique with the </a:t>
            </a:r>
            <a:r>
              <a:rPr lang="en-US" altLang="en-US" smtClean="0">
                <a:latin typeface="Courier New" panose="02070309020205020404" pitchFamily="49" charset="0"/>
                <a:cs typeface="Courier New" panose="02070309020205020404" pitchFamily="49" charset="0"/>
              </a:rPr>
              <a:t>DBMS_PDB</a:t>
            </a:r>
            <a:r>
              <a:rPr lang="en-US" altLang="en-US" smtClean="0"/>
              <a:t> package creates an unplugged PDB from an Oracle Database non-CDB. The unplugged PDB can then be plugged into a CDB (of the same version) as a new PDB. To use this technique, the non-CDB must be at release Oracle Database 12c or later.</a:t>
            </a:r>
          </a:p>
          <a:p>
            <a:pPr lvl="1">
              <a:spcBef>
                <a:spcPts val="300"/>
              </a:spcBef>
            </a:pPr>
            <a:r>
              <a:rPr lang="en-US" altLang="en-US" smtClean="0"/>
              <a:t>Running the </a:t>
            </a:r>
            <a:r>
              <a:rPr lang="en-US" altLang="en-US" smtClean="0">
                <a:latin typeface="Courier New" panose="02070309020205020404" pitchFamily="49" charset="0"/>
                <a:cs typeface="Courier New" panose="02070309020205020404" pitchFamily="49" charset="0"/>
              </a:rPr>
              <a:t>DBMS_PDB.DESCRIBE</a:t>
            </a:r>
            <a:r>
              <a:rPr lang="en-US" altLang="en-US" smtClean="0"/>
              <a:t> procedure on the non-CDB generates an XML file that describes the future PDB. You can plug in the unplugged PDB in the same way that you can plug in any unplugged PDB, using the XML file and the </a:t>
            </a:r>
            <a:r>
              <a:rPr lang="en-US" altLang="en-US" smtClean="0">
                <a:cs typeface="Arial" panose="020B0604020202020204" pitchFamily="34" charset="0"/>
              </a:rPr>
              <a:t>non-CDB</a:t>
            </a:r>
            <a:r>
              <a:rPr lang="en-US" altLang="en-US" smtClean="0">
                <a:latin typeface="Courier New" panose="02070309020205020404" pitchFamily="49" charset="0"/>
                <a:cs typeface="Courier New" panose="02070309020205020404" pitchFamily="49" charset="0"/>
              </a:rPr>
              <a:t> </a:t>
            </a:r>
            <a:r>
              <a:rPr lang="en-US" altLang="en-US" smtClean="0"/>
              <a:t>data files. </a:t>
            </a:r>
            <a:r>
              <a:rPr lang="fr-FR" altLang="en-US" smtClean="0"/>
              <a:t>The steps are the following:</a:t>
            </a:r>
          </a:p>
          <a:p>
            <a:pPr lvl="2">
              <a:buFont typeface="Calibri" panose="020F0502020204030204" pitchFamily="34" charset="0"/>
              <a:buAutoNum type="arabicPeriod"/>
            </a:pPr>
            <a:r>
              <a:rPr lang="en-US" altLang="en-US" smtClean="0"/>
              <a:t>Connect to </a:t>
            </a:r>
            <a:r>
              <a:rPr lang="en-US" altLang="en-US" smtClean="0">
                <a:solidFill>
                  <a:schemeClr val="tx1"/>
                </a:solidFill>
                <a:cs typeface="Arial" panose="020B0604020202020204" pitchFamily="34" charset="0"/>
              </a:rPr>
              <a:t>non-CDB </a:t>
            </a:r>
            <a:r>
              <a:rPr lang="en-US" altLang="en-US" smtClean="0">
                <a:solidFill>
                  <a:schemeClr val="tx1"/>
                </a:solidFill>
                <a:latin typeface="Courier New" panose="02070309020205020404" pitchFamily="49" charset="0"/>
                <a:cs typeface="Courier New" panose="02070309020205020404" pitchFamily="49" charset="0"/>
              </a:rPr>
              <a:t>ORCL</a:t>
            </a:r>
            <a:r>
              <a:rPr lang="en-US" altLang="en-US" smtClean="0">
                <a:solidFill>
                  <a:schemeClr val="tx1"/>
                </a:solidFill>
                <a:cs typeface="Arial" panose="020B0604020202020204" pitchFamily="34" charset="0"/>
              </a:rPr>
              <a:t> </a:t>
            </a:r>
            <a:r>
              <a:rPr lang="en-US" altLang="en-US" smtClean="0"/>
              <a:t>and ensure that the </a:t>
            </a:r>
            <a:r>
              <a:rPr lang="en-US" altLang="en-US" smtClean="0">
                <a:solidFill>
                  <a:schemeClr val="tx1"/>
                </a:solidFill>
                <a:cs typeface="Arial" panose="020B0604020202020204" pitchFamily="34" charset="0"/>
              </a:rPr>
              <a:t>non-CDB </a:t>
            </a:r>
            <a:r>
              <a:rPr lang="en-US" altLang="en-US" smtClean="0">
                <a:solidFill>
                  <a:schemeClr val="tx1"/>
                </a:solidFill>
                <a:latin typeface="Courier New" panose="02070309020205020404" pitchFamily="49" charset="0"/>
                <a:cs typeface="Courier New" panose="02070309020205020404" pitchFamily="49" charset="0"/>
              </a:rPr>
              <a:t>ORCL</a:t>
            </a:r>
            <a:r>
              <a:rPr lang="en-US" altLang="en-US" smtClean="0">
                <a:solidFill>
                  <a:schemeClr val="tx1"/>
                </a:solidFill>
                <a:cs typeface="Arial" panose="020B0604020202020204" pitchFamily="34" charset="0"/>
              </a:rPr>
              <a:t> </a:t>
            </a:r>
            <a:r>
              <a:rPr lang="en-US" altLang="en-US" smtClean="0"/>
              <a:t>is in </a:t>
            </a:r>
            <a:r>
              <a:rPr lang="en-US" altLang="en-US" smtClean="0">
                <a:cs typeface="Arial" panose="020B0604020202020204" pitchFamily="34" charset="0"/>
              </a:rPr>
              <a:t>read-only </a:t>
            </a:r>
            <a:r>
              <a:rPr lang="en-US" altLang="en-US" smtClean="0"/>
              <a:t>mode.</a:t>
            </a:r>
          </a:p>
          <a:p>
            <a:pPr lvl="2">
              <a:buFont typeface="Calibri" panose="020F0502020204030204" pitchFamily="34" charset="0"/>
              <a:buAutoNum type="arabicPeriod"/>
            </a:pPr>
            <a:r>
              <a:rPr lang="en-US" altLang="en-US" smtClean="0"/>
              <a:t>Execute the </a:t>
            </a:r>
            <a:r>
              <a:rPr lang="en-US" altLang="en-US" smtClean="0">
                <a:latin typeface="Courier New" panose="02070309020205020404" pitchFamily="49" charset="0"/>
                <a:cs typeface="Courier New" panose="02070309020205020404" pitchFamily="49" charset="0"/>
              </a:rPr>
              <a:t>DBMS_PDB.DESCRIBE</a:t>
            </a:r>
            <a:r>
              <a:rPr lang="en-US" altLang="en-US" smtClean="0"/>
              <a:t> procedure, providing the file name that will be generated. The XML file contains the list of data files to be plugged. The XML file and the data files described in the XML file comprise an unplugged PDB. </a:t>
            </a:r>
          </a:p>
          <a:p>
            <a:pPr lvl="2">
              <a:buFont typeface="Calibri" panose="020F0502020204030204" pitchFamily="34" charset="0"/>
              <a:buAutoNum type="arabicPeriod"/>
            </a:pPr>
            <a:r>
              <a:rPr lang="en-US" altLang="en-US" smtClean="0">
                <a:solidFill>
                  <a:schemeClr val="tx1"/>
                </a:solidFill>
                <a:cs typeface="Arial" panose="020B0604020202020204" pitchFamily="34" charset="0"/>
              </a:rPr>
              <a:t>Connect to the target CDB to plug the unplugged </a:t>
            </a:r>
            <a:r>
              <a:rPr lang="en-US" altLang="en-US" smtClean="0">
                <a:solidFill>
                  <a:schemeClr val="tx1"/>
                </a:solidFill>
                <a:latin typeface="Courier New" panose="02070309020205020404" pitchFamily="49" charset="0"/>
                <a:cs typeface="Courier New" panose="02070309020205020404" pitchFamily="49" charset="0"/>
              </a:rPr>
              <a:t>ORCL</a:t>
            </a:r>
            <a:r>
              <a:rPr lang="en-US" altLang="en-US" smtClean="0"/>
              <a:t> as </a:t>
            </a:r>
            <a:r>
              <a:rPr lang="en-US" altLang="en-US" smtClean="0">
                <a:solidFill>
                  <a:schemeClr val="tx1"/>
                </a:solidFill>
                <a:latin typeface="Courier New" panose="02070309020205020404" pitchFamily="49" charset="0"/>
                <a:cs typeface="Courier New" panose="02070309020205020404" pitchFamily="49" charset="0"/>
              </a:rPr>
              <a:t>PDB2</a:t>
            </a:r>
            <a:r>
              <a:rPr lang="en-US" altLang="en-US" smtClean="0">
                <a:solidFill>
                  <a:schemeClr val="tx1"/>
                </a:solidFill>
                <a:cs typeface="Arial" panose="020B0604020202020204" pitchFamily="34" charset="0"/>
              </a:rPr>
              <a:t>.</a:t>
            </a:r>
          </a:p>
          <a:p>
            <a:pPr lvl="2">
              <a:buFont typeface="Calibri" panose="020F0502020204030204" pitchFamily="34" charset="0"/>
              <a:buAutoNum type="arabicPeriod"/>
            </a:pPr>
            <a:r>
              <a:rPr lang="en-US" altLang="en-US" smtClean="0"/>
              <a:t>Before plugging the unplugged non-CDB, make sure it can be plugged into a CDB by using the </a:t>
            </a:r>
            <a:r>
              <a:rPr lang="en-US" altLang="en-US" smtClean="0">
                <a:latin typeface="Courier New" panose="02070309020205020404" pitchFamily="49" charset="0"/>
                <a:cs typeface="Courier New" panose="02070309020205020404" pitchFamily="49" charset="0"/>
              </a:rPr>
              <a:t>DBMS_PDB.CHECK_PLUG_COMPATIBILITY </a:t>
            </a:r>
            <a:r>
              <a:rPr lang="en-US" altLang="en-US" smtClean="0">
                <a:cs typeface="Arial" panose="020B0604020202020204" pitchFamily="34" charset="0"/>
              </a:rPr>
              <a:t>procedure.</a:t>
            </a:r>
            <a:r>
              <a:rPr lang="en-US" altLang="en-US" smtClean="0">
                <a:latin typeface="Courier New" panose="02070309020205020404" pitchFamily="49" charset="0"/>
                <a:cs typeface="Courier New" panose="02070309020205020404" pitchFamily="49" charset="0"/>
              </a:rPr>
              <a:t> </a:t>
            </a:r>
            <a:r>
              <a:rPr lang="en-US" altLang="en-US" smtClean="0"/>
              <a:t>Execute the </a:t>
            </a:r>
            <a:r>
              <a:rPr lang="en-US" altLang="en-US" smtClean="0">
                <a:latin typeface="Courier New" panose="02070309020205020404" pitchFamily="49" charset="0"/>
                <a:cs typeface="Courier New" panose="02070309020205020404" pitchFamily="49" charset="0"/>
              </a:rPr>
              <a:t>CREATE PLUGGABLE </a:t>
            </a:r>
            <a:r>
              <a:rPr lang="en-US" altLang="en-US" smtClean="0">
                <a:cs typeface="Arial" panose="020B0604020202020204" pitchFamily="34" charset="0"/>
              </a:rPr>
              <a:t>command using the clause </a:t>
            </a:r>
            <a:r>
              <a:rPr lang="en-US" altLang="en-US" smtClean="0">
                <a:latin typeface="Courier New" panose="02070309020205020404" pitchFamily="49" charset="0"/>
                <a:cs typeface="Courier New" panose="02070309020205020404" pitchFamily="49" charset="0"/>
              </a:rPr>
              <a:t>USING </a:t>
            </a:r>
            <a:r>
              <a:rPr lang="fr-FR" altLang="en-US" smtClean="0">
                <a:latin typeface="Courier New" panose="02070309020205020404" pitchFamily="49" charset="0"/>
                <a:cs typeface="Courier New" panose="02070309020205020404" pitchFamily="49" charset="0"/>
              </a:rPr>
              <a:t>'</a:t>
            </a:r>
            <a:r>
              <a:rPr lang="en-US" altLang="en-US" smtClean="0">
                <a:latin typeface="Courier New" panose="02070309020205020404" pitchFamily="49" charset="0"/>
                <a:cs typeface="Courier New" panose="02070309020205020404" pitchFamily="49" charset="0"/>
              </a:rPr>
              <a:t>XMLfile.xml</a:t>
            </a:r>
            <a:r>
              <a:rPr lang="fr-FR" altLang="en-US" smtClean="0">
                <a:latin typeface="Courier New" panose="02070309020205020404" pitchFamily="49" charset="0"/>
                <a:cs typeface="Courier New" panose="02070309020205020404" pitchFamily="49" charset="0"/>
              </a:rPr>
              <a:t>'</a:t>
            </a:r>
            <a:r>
              <a:rPr lang="en-US" altLang="en-US" smtClean="0">
                <a:cs typeface="Arial" panose="020B0604020202020204" pitchFamily="34" charset="0"/>
              </a:rPr>
              <a:t>. The list of data files from </a:t>
            </a:r>
            <a:r>
              <a:rPr lang="en-US" altLang="en-US" smtClean="0">
                <a:solidFill>
                  <a:schemeClr val="tx1"/>
                </a:solidFill>
                <a:latin typeface="Courier New" panose="02070309020205020404" pitchFamily="49" charset="0"/>
                <a:cs typeface="Courier New" panose="02070309020205020404" pitchFamily="49" charset="0"/>
              </a:rPr>
              <a:t>ORCL</a:t>
            </a:r>
            <a:r>
              <a:rPr lang="en-US" altLang="en-US" smtClean="0"/>
              <a:t> is read from the </a:t>
            </a:r>
            <a:r>
              <a:rPr lang="en-US" altLang="en-US" smtClean="0">
                <a:cs typeface="Arial" panose="020B0604020202020204" pitchFamily="34" charset="0"/>
              </a:rPr>
              <a:t>XMLfile to locate and name the data files of </a:t>
            </a:r>
            <a:r>
              <a:rPr lang="en-US" altLang="en-US" smtClean="0">
                <a:solidFill>
                  <a:schemeClr val="tx1"/>
                </a:solidFill>
                <a:latin typeface="Courier New" panose="02070309020205020404" pitchFamily="49" charset="0"/>
                <a:cs typeface="Courier New" panose="02070309020205020404" pitchFamily="49" charset="0"/>
              </a:rPr>
              <a:t>PDB2</a:t>
            </a:r>
            <a:r>
              <a:rPr lang="en-US" altLang="en-US" smtClean="0">
                <a:solidFill>
                  <a:schemeClr val="tx1"/>
                </a:solidFill>
                <a:cs typeface="Arial" panose="020B0604020202020204" pitchFamily="34" charset="0"/>
              </a:rPr>
              <a:t>.</a:t>
            </a:r>
          </a:p>
          <a:p>
            <a:pPr lvl="2">
              <a:buFont typeface="Calibri" panose="020F0502020204030204" pitchFamily="34" charset="0"/>
              <a:buAutoNum type="arabicPeriod"/>
            </a:pPr>
            <a:r>
              <a:rPr lang="en-US" altLang="en-US" smtClean="0"/>
              <a:t>Run the </a:t>
            </a:r>
            <a:r>
              <a:rPr lang="en-US" altLang="en-US" smtClean="0">
                <a:latin typeface="Courier New" panose="02070309020205020404" pitchFamily="49" charset="0"/>
                <a:cs typeface="Courier New" panose="02070309020205020404" pitchFamily="49" charset="0"/>
              </a:rPr>
              <a:t>ORACLE_HOME/rdbms/admin/noncdb_to_pdb.sql</a:t>
            </a:r>
            <a:r>
              <a:rPr lang="en-US" altLang="en-US" smtClean="0"/>
              <a:t> script to delete unnecessary metadata from the PDB </a:t>
            </a:r>
            <a:r>
              <a:rPr lang="en-US" altLang="en-US" smtClean="0">
                <a:latin typeface="Courier New" panose="02070309020205020404" pitchFamily="49" charset="0"/>
                <a:cs typeface="Courier New" panose="02070309020205020404" pitchFamily="49" charset="0"/>
              </a:rPr>
              <a:t>SYSTEM</a:t>
            </a:r>
            <a:r>
              <a:rPr lang="en-US" altLang="en-US" smtClean="0"/>
              <a:t> tablespace. This script is required for plugging non-CDBs only and must be run before the PDB is opened for the first time. </a:t>
            </a:r>
          </a:p>
          <a:p>
            <a:pPr lvl="2">
              <a:buFont typeface="Calibri" panose="020F0502020204030204" pitchFamily="34" charset="0"/>
              <a:buAutoNum type="arabicPeriod"/>
            </a:pPr>
            <a:r>
              <a:rPr lang="en-US" altLang="en-US" smtClean="0">
                <a:cs typeface="Courier New" panose="02070309020205020404" pitchFamily="49" charset="0"/>
              </a:rPr>
              <a:t>Open </a:t>
            </a:r>
            <a:r>
              <a:rPr lang="fr-FR" altLang="en-US" smtClean="0">
                <a:solidFill>
                  <a:schemeClr val="tx1"/>
                </a:solidFill>
                <a:latin typeface="Courier New" panose="02070309020205020404" pitchFamily="49" charset="0"/>
                <a:cs typeface="Courier New" panose="02070309020205020404" pitchFamily="49" charset="0"/>
              </a:rPr>
              <a:t>PDB2</a:t>
            </a:r>
            <a:r>
              <a:rPr lang="fr-FR" altLang="en-US" smtClean="0">
                <a:cs typeface="Courier New" panose="02070309020205020404" pitchFamily="49" charset="0"/>
              </a:rPr>
              <a:t> to </a:t>
            </a:r>
            <a:r>
              <a:rPr lang="en-US" altLang="en-US" smtClean="0">
                <a:cs typeface="Courier New" panose="02070309020205020404" pitchFamily="49" charset="0"/>
              </a:rPr>
              <a:t>verify that the application tables are in </a:t>
            </a:r>
            <a:r>
              <a:rPr lang="fr-FR" altLang="en-US" smtClean="0">
                <a:solidFill>
                  <a:schemeClr val="tx1"/>
                </a:solidFill>
                <a:latin typeface="Courier New" panose="02070309020205020404" pitchFamily="49" charset="0"/>
                <a:cs typeface="Courier New" panose="02070309020205020404" pitchFamily="49" charset="0"/>
              </a:rPr>
              <a:t>PDB2</a:t>
            </a:r>
            <a:r>
              <a:rPr lang="fr-FR" altLang="en-US" smtClean="0">
                <a:solidFill>
                  <a:schemeClr val="tx1"/>
                </a:solidFill>
                <a:cs typeface="Arial" panose="020B0604020202020204" pitchFamily="34" charset="0"/>
              </a:rPr>
              <a:t>.</a:t>
            </a:r>
            <a:endParaRPr lang="fr-FR" altLang="en-US" dirty="0">
              <a:solidFill>
                <a:schemeClr val="tx1"/>
              </a:solidFill>
              <a:cs typeface="Arial" panose="020B0604020202020204" pitchFamily="34" charset="0"/>
            </a:endParaRPr>
          </a:p>
        </p:txBody>
      </p:sp>
      <p:sp>
        <p:nvSpPr>
          <p:cNvPr id="17411" name="Slide Image Placeholder 6"/>
          <p:cNvSpPr>
            <a:spLocks noGrp="1" noRot="1" noChangeAspect="1" noTextEdit="1"/>
          </p:cNvSpPr>
          <p:nvPr>
            <p:ph type="sldImg"/>
          </p:nvPr>
        </p:nvSpPr>
        <p:spPr>
          <a:xfrm>
            <a:off x="457200" y="457200"/>
            <a:ext cx="6858000" cy="3859213"/>
          </a:xfrm>
          <a:ln/>
        </p:spPr>
      </p:sp>
      <p:sp>
        <p:nvSpPr>
          <p:cNvPr id="4" name="Footer Placeholder 3"/>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164</a:t>
            </a:fld>
            <a:endParaRPr lang="en-US" dirty="0"/>
          </a:p>
        </p:txBody>
      </p:sp>
    </p:spTree>
    <p:extLst>
      <p:ext uri="{BB962C8B-B14F-4D97-AF65-F5344CB8AC3E}">
        <p14:creationId xmlns:p14="http://schemas.microsoft.com/office/powerpoint/2010/main" val="9049637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smtClean="0"/>
              <a:t>These are the steps for replicating the data from a non-</a:t>
            </a:r>
            <a:r>
              <a:rPr lang="en-US" altLang="en-US" dirty="0" err="1" smtClean="0"/>
              <a:t>CDB</a:t>
            </a:r>
            <a:r>
              <a:rPr lang="en-US" altLang="en-US" dirty="0" smtClean="0"/>
              <a:t> to a </a:t>
            </a:r>
            <a:r>
              <a:rPr lang="en-US" altLang="en-US" dirty="0" err="1" smtClean="0"/>
              <a:t>PDB</a:t>
            </a:r>
            <a:r>
              <a:rPr lang="en-US" altLang="en-US" dirty="0" smtClean="0"/>
              <a:t> by using Oracle </a:t>
            </a:r>
            <a:r>
              <a:rPr lang="en-US" altLang="en-US" dirty="0" err="1" smtClean="0"/>
              <a:t>GoldenGate</a:t>
            </a:r>
            <a:r>
              <a:rPr lang="en-US" altLang="en-US" dirty="0" smtClean="0"/>
              <a:t> replication:</a:t>
            </a:r>
          </a:p>
          <a:p>
            <a:pPr lvl="2">
              <a:buFont typeface="Calibri" panose="020F0502020204030204" pitchFamily="34" charset="0"/>
              <a:buAutoNum type="arabicPeriod"/>
            </a:pPr>
            <a:r>
              <a:rPr lang="en-US" altLang="en-US" dirty="0" smtClean="0">
                <a:cs typeface="Courier New" panose="02070309020205020404" pitchFamily="49" charset="0"/>
              </a:rPr>
              <a:t>Connect to the </a:t>
            </a:r>
            <a:r>
              <a:rPr lang="en-US" altLang="en-US" dirty="0" err="1" smtClean="0">
                <a:cs typeface="Courier New" panose="02070309020205020404" pitchFamily="49" charset="0"/>
              </a:rPr>
              <a:t>CDB</a:t>
            </a:r>
            <a:r>
              <a:rPr lang="en-US" altLang="en-US" dirty="0" smtClean="0">
                <a:cs typeface="Courier New" panose="02070309020205020404" pitchFamily="49" charset="0"/>
              </a:rPr>
              <a:t> root as a common user with the </a:t>
            </a:r>
            <a:r>
              <a:rPr lang="en-US" altLang="en-US" dirty="0" smtClean="0">
                <a:latin typeface="Courier New" panose="02070309020205020404" pitchFamily="49" charset="0"/>
                <a:cs typeface="Courier New" panose="02070309020205020404" pitchFamily="49" charset="0"/>
              </a:rPr>
              <a:t>CREATE PLUGGABLE DATABASE </a:t>
            </a:r>
            <a:r>
              <a:rPr lang="en-US" altLang="en-US" dirty="0" smtClean="0"/>
              <a:t>privilege.</a:t>
            </a:r>
          </a:p>
          <a:p>
            <a:pPr lvl="2">
              <a:buFont typeface="Calibri" panose="020F0502020204030204" pitchFamily="34" charset="0"/>
              <a:buAutoNum type="arabicPeriod"/>
            </a:pPr>
            <a:r>
              <a:rPr lang="en-US" altLang="en-US" dirty="0" smtClean="0"/>
              <a:t>Create the new </a:t>
            </a:r>
            <a:r>
              <a:rPr lang="en-US" altLang="en-US" dirty="0" smtClean="0">
                <a:solidFill>
                  <a:schemeClr val="tx1"/>
                </a:solidFill>
                <a:latin typeface="Courier New" panose="02070309020205020404" pitchFamily="49" charset="0"/>
                <a:cs typeface="Courier New" panose="02070309020205020404" pitchFamily="49" charset="0"/>
              </a:rPr>
              <a:t>PDB2</a:t>
            </a:r>
            <a:r>
              <a:rPr lang="en-US" altLang="en-US" dirty="0" smtClean="0"/>
              <a:t> from the </a:t>
            </a:r>
            <a:r>
              <a:rPr lang="en-US" altLang="en-US" dirty="0" err="1" smtClean="0"/>
              <a:t>PDB</a:t>
            </a:r>
            <a:r>
              <a:rPr lang="en-US" altLang="en-US" dirty="0" smtClean="0"/>
              <a:t> seed that will be the container for </a:t>
            </a:r>
            <a:r>
              <a:rPr lang="en-US" altLang="en-US" dirty="0" err="1" smtClean="0">
                <a:solidFill>
                  <a:schemeClr val="tx1"/>
                </a:solidFill>
                <a:latin typeface="Courier New" panose="02070309020205020404" pitchFamily="49" charset="0"/>
                <a:cs typeface="Courier New" panose="02070309020205020404" pitchFamily="49" charset="0"/>
              </a:rPr>
              <a:t>ORCL</a:t>
            </a:r>
            <a:r>
              <a:rPr lang="en-US" altLang="en-US" dirty="0" smtClean="0"/>
              <a:t> data.</a:t>
            </a:r>
          </a:p>
          <a:p>
            <a:pPr lvl="2">
              <a:buFont typeface="Calibri" panose="020F0502020204030204" pitchFamily="34" charset="0"/>
              <a:buAutoNum type="arabicPeriod"/>
            </a:pPr>
            <a:r>
              <a:rPr lang="en-US" altLang="en-US" dirty="0" smtClean="0"/>
              <a:t>Open </a:t>
            </a:r>
            <a:r>
              <a:rPr lang="en-US" altLang="en-US" dirty="0" smtClean="0">
                <a:solidFill>
                  <a:schemeClr val="tx1"/>
                </a:solidFill>
                <a:latin typeface="Courier New" panose="02070309020205020404" pitchFamily="49" charset="0"/>
                <a:cs typeface="Courier New" panose="02070309020205020404" pitchFamily="49" charset="0"/>
              </a:rPr>
              <a:t>PDB2</a:t>
            </a:r>
            <a:r>
              <a:rPr lang="en-US" altLang="en-US" dirty="0" smtClean="0"/>
              <a:t> in read/write mode.</a:t>
            </a:r>
          </a:p>
          <a:p>
            <a:pPr lvl="2">
              <a:buFont typeface="Calibri" panose="020F0502020204030204" pitchFamily="34" charset="0"/>
              <a:buAutoNum type="arabicPeriod"/>
            </a:pPr>
            <a:r>
              <a:rPr lang="en-US" altLang="en-US" dirty="0" smtClean="0"/>
              <a:t>Configure an Oracle </a:t>
            </a:r>
            <a:r>
              <a:rPr lang="en-US" altLang="en-US" dirty="0" err="1" smtClean="0"/>
              <a:t>GoldenGate</a:t>
            </a:r>
            <a:r>
              <a:rPr lang="en-US" altLang="en-US" dirty="0" smtClean="0"/>
              <a:t> unidirectional replication environment with the non-</a:t>
            </a:r>
            <a:r>
              <a:rPr lang="en-US" altLang="en-US" dirty="0" err="1" smtClean="0"/>
              <a:t>CDB</a:t>
            </a:r>
            <a:r>
              <a:rPr lang="en-US" altLang="en-US" dirty="0" smtClean="0"/>
              <a:t> </a:t>
            </a:r>
            <a:r>
              <a:rPr lang="en-US" altLang="en-US" dirty="0" err="1" smtClean="0">
                <a:solidFill>
                  <a:schemeClr val="tx1"/>
                </a:solidFill>
                <a:latin typeface="Courier New" panose="02070309020205020404" pitchFamily="49" charset="0"/>
                <a:cs typeface="Courier New" panose="02070309020205020404" pitchFamily="49" charset="0"/>
              </a:rPr>
              <a:t>ORCL</a:t>
            </a:r>
            <a:r>
              <a:rPr lang="en-US" altLang="en-US" dirty="0" smtClean="0"/>
              <a:t> as the source database and the </a:t>
            </a:r>
            <a:r>
              <a:rPr lang="en-US" altLang="en-US" dirty="0" smtClean="0">
                <a:solidFill>
                  <a:schemeClr val="tx1"/>
                </a:solidFill>
                <a:latin typeface="Courier New" panose="02070309020205020404" pitchFamily="49" charset="0"/>
                <a:cs typeface="Courier New" panose="02070309020205020404" pitchFamily="49" charset="0"/>
              </a:rPr>
              <a:t>PDB2</a:t>
            </a:r>
            <a:r>
              <a:rPr lang="en-US" altLang="en-US" dirty="0" smtClean="0"/>
              <a:t> as the destination database.</a:t>
            </a:r>
          </a:p>
          <a:p>
            <a:pPr lvl="2">
              <a:buFont typeface="Calibri" panose="020F0502020204030204" pitchFamily="34" charset="0"/>
              <a:buAutoNum type="arabicPeriod"/>
            </a:pPr>
            <a:r>
              <a:rPr lang="en-US" altLang="en-US" dirty="0" smtClean="0"/>
              <a:t>When the data at </a:t>
            </a:r>
            <a:r>
              <a:rPr lang="en-US" altLang="en-US" dirty="0" smtClean="0">
                <a:solidFill>
                  <a:schemeClr val="tx1"/>
                </a:solidFill>
                <a:latin typeface="Courier New" panose="02070309020205020404" pitchFamily="49" charset="0"/>
                <a:cs typeface="Courier New" panose="02070309020205020404" pitchFamily="49" charset="0"/>
              </a:rPr>
              <a:t>PDB2</a:t>
            </a:r>
            <a:r>
              <a:rPr lang="en-US" altLang="en-US" dirty="0" smtClean="0"/>
              <a:t> catches up with the data at the non-</a:t>
            </a:r>
            <a:r>
              <a:rPr lang="en-US" altLang="en-US" dirty="0" err="1" smtClean="0"/>
              <a:t>CDB</a:t>
            </a:r>
            <a:r>
              <a:rPr lang="en-US" altLang="en-US" dirty="0" smtClean="0"/>
              <a:t> </a:t>
            </a:r>
            <a:r>
              <a:rPr lang="en-US" altLang="en-US" dirty="0" err="1" smtClean="0">
                <a:solidFill>
                  <a:schemeClr val="tx1"/>
                </a:solidFill>
                <a:latin typeface="Courier New" panose="02070309020205020404" pitchFamily="49" charset="0"/>
                <a:cs typeface="Courier New" panose="02070309020205020404" pitchFamily="49" charset="0"/>
              </a:rPr>
              <a:t>ORCL</a:t>
            </a:r>
            <a:r>
              <a:rPr lang="en-US" altLang="en-US" dirty="0" smtClean="0"/>
              <a:t>, switch to </a:t>
            </a:r>
            <a:r>
              <a:rPr lang="en-US" altLang="en-US" dirty="0" smtClean="0">
                <a:solidFill>
                  <a:schemeClr val="tx1"/>
                </a:solidFill>
                <a:latin typeface="Courier New" panose="02070309020205020404" pitchFamily="49" charset="0"/>
                <a:cs typeface="Courier New" panose="02070309020205020404" pitchFamily="49" charset="0"/>
              </a:rPr>
              <a:t>PDB2</a:t>
            </a:r>
            <a:r>
              <a:rPr lang="en-US" altLang="en-US" dirty="0" smtClean="0"/>
              <a:t>.</a:t>
            </a:r>
          </a:p>
          <a:p>
            <a:pPr lvl="1"/>
            <a:r>
              <a:rPr lang="en-US" altLang="en-US" dirty="0" smtClean="0"/>
              <a:t>See </a:t>
            </a:r>
            <a:r>
              <a:rPr lang="en-US" altLang="en-US" i="1" dirty="0" smtClean="0"/>
              <a:t>Oracle Database Concepts</a:t>
            </a:r>
            <a:r>
              <a:rPr lang="en-US" altLang="en-US" dirty="0" smtClean="0"/>
              <a:t> for additional information about Oracle </a:t>
            </a:r>
            <a:r>
              <a:rPr lang="en-US" altLang="en-US" dirty="0" err="1" smtClean="0"/>
              <a:t>GoldenGate</a:t>
            </a:r>
            <a:r>
              <a:rPr lang="en-US" altLang="en-US" dirty="0" smtClean="0"/>
              <a:t>.</a:t>
            </a:r>
          </a:p>
          <a:p>
            <a:endParaRPr lang="fr-FR" altLang="en-US" b="0" dirty="0" smtClean="0"/>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165</a:t>
            </a:fld>
            <a:endParaRPr lang="en-US" dirty="0"/>
          </a:p>
        </p:txBody>
      </p:sp>
    </p:spTree>
    <p:extLst>
      <p:ext uri="{BB962C8B-B14F-4D97-AF65-F5344CB8AC3E}">
        <p14:creationId xmlns:p14="http://schemas.microsoft.com/office/powerpoint/2010/main" val="26865898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smtClean="0"/>
              <a:t>This technique copies a non-</a:t>
            </a:r>
            <a:r>
              <a:rPr lang="en-US" altLang="en-US" dirty="0" err="1" smtClean="0"/>
              <a:t>CDB</a:t>
            </a:r>
            <a:r>
              <a:rPr lang="en-US" altLang="en-US" dirty="0" smtClean="0"/>
              <a:t> or remote </a:t>
            </a:r>
            <a:r>
              <a:rPr lang="en-US" altLang="en-US" dirty="0" err="1" smtClean="0"/>
              <a:t>PDB</a:t>
            </a:r>
            <a:r>
              <a:rPr lang="en-US" altLang="en-US" dirty="0" smtClean="0"/>
              <a:t> and plugs the copy into a </a:t>
            </a:r>
            <a:r>
              <a:rPr lang="en-US" altLang="en-US" dirty="0" err="1" smtClean="0"/>
              <a:t>CDB</a:t>
            </a:r>
            <a:r>
              <a:rPr lang="en-US" altLang="en-US" dirty="0" smtClean="0"/>
              <a:t>.</a:t>
            </a:r>
          </a:p>
          <a:p>
            <a:pPr lvl="1"/>
            <a:r>
              <a:rPr lang="en-US" altLang="en-US" dirty="0" smtClean="0"/>
              <a:t>The steps to clone a non-</a:t>
            </a:r>
            <a:r>
              <a:rPr lang="en-US" altLang="en-US" dirty="0" err="1" smtClean="0"/>
              <a:t>CDB</a:t>
            </a:r>
            <a:r>
              <a:rPr lang="en-US" altLang="en-US" dirty="0" smtClean="0"/>
              <a:t> or remote </a:t>
            </a:r>
            <a:r>
              <a:rPr lang="en-US" altLang="en-US" dirty="0" err="1" smtClean="0"/>
              <a:t>PDB</a:t>
            </a:r>
            <a:r>
              <a:rPr lang="en-US" altLang="en-US" dirty="0" smtClean="0"/>
              <a:t> into a </a:t>
            </a:r>
            <a:r>
              <a:rPr lang="en-US" altLang="en-US" dirty="0" err="1" smtClean="0"/>
              <a:t>CDB</a:t>
            </a:r>
            <a:r>
              <a:rPr lang="en-US" altLang="en-US" dirty="0" smtClean="0"/>
              <a:t> are the following: </a:t>
            </a:r>
          </a:p>
          <a:p>
            <a:pPr lvl="2">
              <a:buNone/>
            </a:pPr>
            <a:r>
              <a:rPr lang="en-US" altLang="en-US" dirty="0" smtClean="0"/>
              <a:t>1.	Set the non-</a:t>
            </a:r>
            <a:r>
              <a:rPr lang="en-US" altLang="en-US" dirty="0" err="1" smtClean="0"/>
              <a:t>CDB</a:t>
            </a:r>
            <a:r>
              <a:rPr lang="en-US" altLang="en-US" dirty="0" smtClean="0"/>
              <a:t> or remote </a:t>
            </a:r>
            <a:r>
              <a:rPr lang="en-US" altLang="en-US" dirty="0" err="1" smtClean="0"/>
              <a:t>PDB</a:t>
            </a:r>
            <a:r>
              <a:rPr lang="en-US" altLang="en-US" dirty="0" smtClean="0"/>
              <a:t> in </a:t>
            </a:r>
            <a:r>
              <a:rPr lang="en-US" altLang="en-US" dirty="0" smtClean="0">
                <a:latin typeface="Courier New" panose="02070309020205020404" pitchFamily="49" charset="0"/>
                <a:cs typeface="Courier New" panose="02070309020205020404" pitchFamily="49" charset="0"/>
              </a:rPr>
              <a:t>READ ONLY</a:t>
            </a:r>
            <a:r>
              <a:rPr lang="en-US" altLang="en-US" dirty="0" smtClean="0"/>
              <a:t> mode</a:t>
            </a:r>
            <a:r>
              <a:rPr lang="en-US" altLang="en-US" dirty="0" smtClean="0">
                <a:solidFill>
                  <a:schemeClr val="tx1"/>
                </a:solidFill>
              </a:rPr>
              <a:t>.</a:t>
            </a:r>
          </a:p>
          <a:p>
            <a:pPr lvl="2">
              <a:buFont typeface="Times New Roman" panose="02020603050405020304" pitchFamily="18" charset="0"/>
              <a:buAutoNum type="arabicPeriod" startAt="2"/>
            </a:pPr>
            <a:r>
              <a:rPr lang="en-US" altLang="en-US" dirty="0" smtClean="0"/>
              <a:t>Connect to the root of the target </a:t>
            </a:r>
            <a:r>
              <a:rPr lang="en-US" altLang="en-US" dirty="0" err="1" smtClean="0"/>
              <a:t>CDB</a:t>
            </a:r>
            <a:r>
              <a:rPr lang="en-US" altLang="en-US" dirty="0" smtClean="0"/>
              <a:t> as a common user with the </a:t>
            </a:r>
            <a:r>
              <a:rPr lang="en-US" altLang="en-US" dirty="0" smtClean="0">
                <a:latin typeface="Courier New" panose="02070309020205020404" pitchFamily="49" charset="0"/>
                <a:cs typeface="Courier New" panose="02070309020205020404" pitchFamily="49" charset="0"/>
              </a:rPr>
              <a:t>CREATE</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privilege. </a:t>
            </a:r>
          </a:p>
          <a:p>
            <a:pPr lvl="2">
              <a:buFont typeface="Times New Roman" panose="02020603050405020304" pitchFamily="18" charset="0"/>
              <a:buAutoNum type="arabicPeriod" startAt="2"/>
            </a:pPr>
            <a:r>
              <a:rPr lang="en-US" altLang="en-US" dirty="0" smtClean="0"/>
              <a:t>Create a database link that allows a connection to the remote non-</a:t>
            </a:r>
            <a:r>
              <a:rPr lang="en-US" altLang="en-US" dirty="0" err="1" smtClean="0"/>
              <a:t>CDB</a:t>
            </a:r>
            <a:r>
              <a:rPr lang="en-US" altLang="en-US" dirty="0" smtClean="0"/>
              <a:t> or </a:t>
            </a:r>
            <a:r>
              <a:rPr lang="en-US" altLang="en-US" dirty="0" err="1" smtClean="0"/>
              <a:t>PDB</a:t>
            </a:r>
            <a:r>
              <a:rPr lang="en-US" altLang="en-US" dirty="0" smtClean="0"/>
              <a:t> as a user with the </a:t>
            </a:r>
            <a:r>
              <a:rPr lang="en-US" altLang="en-US" dirty="0" smtClean="0">
                <a:latin typeface="Courier New" panose="02070309020205020404" pitchFamily="49" charset="0"/>
                <a:cs typeface="Courier New" panose="02070309020205020404" pitchFamily="49" charset="0"/>
              </a:rPr>
              <a:t>CREATE</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privilege.</a:t>
            </a:r>
          </a:p>
          <a:p>
            <a:pPr lvl="2">
              <a:buFont typeface="Times New Roman" panose="02020603050405020304" pitchFamily="18" charset="0"/>
              <a:buAutoNum type="arabicPeriod" startAt="2"/>
            </a:pPr>
            <a:r>
              <a:rPr lang="en-US" altLang="en-US" dirty="0" smtClean="0"/>
              <a:t>Use the </a:t>
            </a:r>
            <a:r>
              <a:rPr lang="en-US" altLang="en-US" dirty="0" smtClean="0">
                <a:latin typeface="Courier New" panose="02070309020205020404" pitchFamily="49" charset="0"/>
                <a:cs typeface="Courier New" panose="02070309020205020404" pitchFamily="49" charset="0"/>
              </a:rPr>
              <a:t>CREATE</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command to clone the non-</a:t>
            </a:r>
            <a:r>
              <a:rPr lang="en-US" altLang="en-US" dirty="0" err="1" smtClean="0"/>
              <a:t>CDB</a:t>
            </a:r>
            <a:r>
              <a:rPr lang="en-US" altLang="en-US" dirty="0" smtClean="0"/>
              <a:t> as described in the slide. If you clone a remote </a:t>
            </a:r>
            <a:r>
              <a:rPr lang="en-US" altLang="en-US" dirty="0" err="1" smtClean="0"/>
              <a:t>PDB</a:t>
            </a:r>
            <a:r>
              <a:rPr lang="en-US" altLang="en-US" dirty="0" smtClean="0"/>
              <a:t>, use the source </a:t>
            </a:r>
            <a:r>
              <a:rPr lang="en-US" altLang="en-US" dirty="0" err="1" smtClean="0"/>
              <a:t>PDB</a:t>
            </a:r>
            <a:r>
              <a:rPr lang="en-US" altLang="en-US" dirty="0" smtClean="0"/>
              <a:t> name in place of </a:t>
            </a:r>
            <a:r>
              <a:rPr lang="en-US" altLang="en-US" dirty="0" err="1" smtClean="0">
                <a:latin typeface="Courier New" panose="02070309020205020404" pitchFamily="49" charset="0"/>
                <a:cs typeface="Courier New" panose="02070309020205020404" pitchFamily="49" charset="0"/>
              </a:rPr>
              <a:t>NON$CDB</a:t>
            </a:r>
            <a:r>
              <a:rPr lang="en-US" altLang="en-US" dirty="0" smtClean="0"/>
              <a:t>. Ensure that the new </a:t>
            </a:r>
            <a:r>
              <a:rPr lang="en-US" altLang="en-US" dirty="0" err="1" smtClean="0"/>
              <a:t>PDB</a:t>
            </a:r>
            <a:r>
              <a:rPr lang="en-US" altLang="en-US" dirty="0" smtClean="0"/>
              <a:t> does not conflict with the name of any container within the </a:t>
            </a:r>
            <a:r>
              <a:rPr lang="en-US" altLang="en-US" dirty="0" err="1" smtClean="0"/>
              <a:t>CDB</a:t>
            </a:r>
            <a:r>
              <a:rPr lang="en-US" altLang="en-US" dirty="0" smtClean="0"/>
              <a:t>.</a:t>
            </a:r>
          </a:p>
          <a:p>
            <a:pPr lvl="2">
              <a:buFont typeface="Times New Roman" panose="02020603050405020304" pitchFamily="18" charset="0"/>
              <a:buAutoNum type="arabicPeriod" startAt="2"/>
            </a:pPr>
            <a:r>
              <a:rPr lang="en-US" altLang="en-US" dirty="0" smtClean="0"/>
              <a:t>If the cloned source is a non-</a:t>
            </a:r>
            <a:r>
              <a:rPr lang="en-US" altLang="en-US" dirty="0" err="1" smtClean="0"/>
              <a:t>CDB</a:t>
            </a:r>
            <a:r>
              <a:rPr lang="en-US" altLang="en-US" dirty="0" smtClean="0"/>
              <a:t>, it is necessary to run the </a:t>
            </a:r>
            <a:r>
              <a:rPr lang="en-US" altLang="en-US" dirty="0" smtClean="0">
                <a:latin typeface="Courier New" panose="02070309020205020404" pitchFamily="49" charset="0"/>
                <a:cs typeface="Courier New" panose="02070309020205020404" pitchFamily="49" charset="0"/>
              </a:rPr>
              <a:t>$</a:t>
            </a:r>
            <a:r>
              <a:rPr lang="en-US" altLang="en-US" dirty="0" err="1" smtClean="0">
                <a:latin typeface="Courier New" panose="02070309020205020404" pitchFamily="49" charset="0"/>
                <a:cs typeface="Courier New" panose="02070309020205020404" pitchFamily="49" charset="0"/>
              </a:rPr>
              <a:t>ORACLE_HOME</a:t>
            </a:r>
            <a:r>
              <a:rPr lang="en-US" altLang="en-US" dirty="0" smtClean="0">
                <a:latin typeface="Courier New" panose="02070309020205020404" pitchFamily="49" charset="0"/>
                <a:cs typeface="Courier New" panose="02070309020205020404" pitchFamily="49" charset="0"/>
              </a:rPr>
              <a:t>/</a:t>
            </a:r>
            <a:r>
              <a:rPr lang="en-US" altLang="en-US" dirty="0" err="1" smtClean="0">
                <a:latin typeface="Courier New" panose="02070309020205020404" pitchFamily="49" charset="0"/>
                <a:cs typeface="Courier New" panose="02070309020205020404" pitchFamily="49" charset="0"/>
              </a:rPr>
              <a:t>rdbms</a:t>
            </a:r>
            <a:r>
              <a:rPr lang="en-US" altLang="en-US" dirty="0" smtClean="0">
                <a:latin typeface="Courier New" panose="02070309020205020404" pitchFamily="49" charset="0"/>
                <a:cs typeface="Courier New" panose="02070309020205020404" pitchFamily="49" charset="0"/>
              </a:rPr>
              <a:t>/admin/</a:t>
            </a:r>
            <a:r>
              <a:rPr lang="en-US" altLang="en-US" dirty="0" err="1" smtClean="0">
                <a:latin typeface="Courier New" panose="02070309020205020404" pitchFamily="49" charset="0"/>
                <a:cs typeface="Courier New" panose="02070309020205020404" pitchFamily="49" charset="0"/>
              </a:rPr>
              <a:t>noncdb_to_pdb.sql</a:t>
            </a:r>
            <a:r>
              <a:rPr lang="en-US" altLang="en-US" dirty="0" smtClean="0"/>
              <a:t> script.</a:t>
            </a:r>
          </a:p>
          <a:p>
            <a:pPr lvl="2">
              <a:buFont typeface="Times New Roman" panose="02020603050405020304" pitchFamily="18" charset="0"/>
              <a:buAutoNum type="arabicPeriod" startAt="2"/>
            </a:pPr>
            <a:r>
              <a:rPr lang="en-US" altLang="en-US" dirty="0" smtClean="0"/>
              <a:t>Then open the new </a:t>
            </a:r>
            <a:r>
              <a:rPr lang="en-US" altLang="en-US" dirty="0" err="1" smtClean="0"/>
              <a:t>PDB</a:t>
            </a:r>
            <a:r>
              <a:rPr lang="en-US" altLang="en-US" dirty="0" smtClean="0"/>
              <a:t> with the </a:t>
            </a:r>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PLUGGABLE</a:t>
            </a:r>
            <a:r>
              <a:rPr lang="en-US" altLang="en-US" dirty="0" smtClean="0"/>
              <a:t> </a:t>
            </a:r>
            <a:r>
              <a:rPr lang="en-US" altLang="en-US" dirty="0" smtClean="0">
                <a:latin typeface="Courier New" panose="02070309020205020404" pitchFamily="49" charset="0"/>
                <a:cs typeface="Courier New" panose="02070309020205020404" pitchFamily="49" charset="0"/>
              </a:rPr>
              <a:t>DATABASE</a:t>
            </a:r>
            <a:r>
              <a:rPr lang="en-US" altLang="en-US" dirty="0" smtClean="0"/>
              <a:t> command.</a:t>
            </a:r>
          </a:p>
          <a:p>
            <a:pPr lvl="2">
              <a:buFont typeface="Times New Roman" panose="02020603050405020304" pitchFamily="18" charset="0"/>
              <a:buAutoNum type="arabicPeriod" startAt="2"/>
            </a:pPr>
            <a:r>
              <a:rPr lang="en-US" altLang="en-US" dirty="0" smtClean="0"/>
              <a:t>Finally, you can re-open the non-</a:t>
            </a:r>
            <a:r>
              <a:rPr lang="en-US" altLang="en-US" dirty="0" err="1" smtClean="0"/>
              <a:t>CDB</a:t>
            </a:r>
            <a:r>
              <a:rPr lang="en-US" altLang="en-US" dirty="0" smtClean="0"/>
              <a:t> or remote </a:t>
            </a:r>
            <a:r>
              <a:rPr lang="en-US" altLang="en-US" dirty="0" err="1" smtClean="0"/>
              <a:t>PDB</a:t>
            </a:r>
            <a:r>
              <a:rPr lang="en-US" altLang="en-US" dirty="0" smtClean="0"/>
              <a:t>.</a:t>
            </a:r>
          </a:p>
          <a:p>
            <a:pPr lvl="1"/>
            <a:r>
              <a:rPr lang="en-US" altLang="en-US" dirty="0" smtClean="0"/>
              <a:t>There are additional clone options such as </a:t>
            </a:r>
            <a:r>
              <a:rPr lang="en-US" altLang="en-US" dirty="0" smtClean="0">
                <a:latin typeface="Courier New" panose="02070309020205020404" pitchFamily="49" charset="0"/>
                <a:cs typeface="Courier New" panose="02070309020205020404" pitchFamily="49" charset="0"/>
              </a:rPr>
              <a:t>SNAPSHOT COPY</a:t>
            </a:r>
            <a:r>
              <a:rPr lang="en-US" altLang="en-US" dirty="0" smtClean="0">
                <a:cs typeface="Arial" panose="020B0604020202020204" pitchFamily="34" charset="0"/>
              </a:rPr>
              <a:t>. Refer to the </a:t>
            </a:r>
            <a:r>
              <a:rPr lang="en-US" altLang="en-US" i="1" dirty="0" smtClean="0"/>
              <a:t>Oracle Database Administrator’s Guide</a:t>
            </a:r>
            <a:r>
              <a:rPr lang="en-US" altLang="en-US" dirty="0" smtClean="0"/>
              <a:t>.</a:t>
            </a:r>
            <a:endParaRPr lang="en-US" altLang="en-US" dirty="0" smtClean="0">
              <a:cs typeface="Arial" panose="020B0604020202020204" pitchFamily="34" charset="0"/>
            </a:endParaRP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166</a:t>
            </a:fld>
            <a:endParaRPr lang="en-US" dirty="0"/>
          </a:p>
        </p:txBody>
      </p:sp>
    </p:spTree>
    <p:extLst>
      <p:ext uri="{BB962C8B-B14F-4D97-AF65-F5344CB8AC3E}">
        <p14:creationId xmlns:p14="http://schemas.microsoft.com/office/powerpoint/2010/main" val="395529122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b="0" kern="1200" baseline="0" smtClean="0">
                <a:solidFill>
                  <a:schemeClr val="tx1"/>
                </a:solidFill>
                <a:effectLst/>
                <a:latin typeface="Arial" pitchFamily="34" charset="0"/>
                <a:ea typeface="+mn-ea"/>
                <a:cs typeface="+mn-cs"/>
              </a:rPr>
              <a:t>You can use DBCA to clone a remote PDB</a:t>
            </a:r>
            <a:r>
              <a:rPr lang="en-US" b="0" kern="1200" smtClean="0">
                <a:solidFill>
                  <a:schemeClr val="tx1"/>
                </a:solidFill>
                <a:effectLst/>
                <a:latin typeface="Arial" pitchFamily="34" charset="0"/>
                <a:ea typeface="+mn-ea"/>
                <a:cs typeface="+mn-cs"/>
              </a:rPr>
              <a:t>. The</a:t>
            </a:r>
            <a:r>
              <a:rPr lang="en-US" b="0" kern="1200" baseline="0" smtClean="0">
                <a:solidFill>
                  <a:schemeClr val="tx1"/>
                </a:solidFill>
                <a:effectLst/>
                <a:latin typeface="Arial" pitchFamily="34" charset="0"/>
                <a:ea typeface="+mn-ea"/>
                <a:cs typeface="+mn-cs"/>
              </a:rPr>
              <a:t> DBCA operation executes the following steps:</a:t>
            </a:r>
          </a:p>
          <a:p>
            <a:pPr marL="304746" lvl="2" indent="0">
              <a:buNone/>
            </a:pPr>
            <a:r>
              <a:rPr lang="en-US" b="0" kern="1200" smtClean="0">
                <a:solidFill>
                  <a:schemeClr val="tx1"/>
                </a:solidFill>
                <a:effectLst/>
                <a:latin typeface="Arial" pitchFamily="34" charset="0"/>
                <a:ea typeface="+mn-ea"/>
                <a:cs typeface="+mn-cs"/>
              </a:rPr>
              <a:t>1.	Checks the presence of the database link. If the database link</a:t>
            </a:r>
            <a:r>
              <a:rPr lang="en-US" b="0" kern="1200" baseline="0" smtClean="0">
                <a:solidFill>
                  <a:schemeClr val="tx1"/>
                </a:solidFill>
                <a:effectLst/>
                <a:latin typeface="Arial" pitchFamily="34" charset="0"/>
                <a:ea typeface="+mn-ea"/>
                <a:cs typeface="+mn-cs"/>
              </a:rPr>
              <a:t> exists, DBCA drops it.</a:t>
            </a:r>
          </a:p>
          <a:p>
            <a:pPr marL="304746" lvl="2" indent="0">
              <a:buNone/>
            </a:pPr>
            <a:r>
              <a:rPr lang="en-US" sz="1100" b="0" kern="1200" smtClean="0">
                <a:solidFill>
                  <a:schemeClr val="tx1"/>
                </a:solidFill>
                <a:effectLst/>
                <a:latin typeface="Arial" pitchFamily="34" charset="0"/>
                <a:ea typeface="+mn-ea"/>
                <a:cs typeface="+mn-cs"/>
              </a:rPr>
              <a:t>2.	Creates the database link</a:t>
            </a:r>
          </a:p>
          <a:p>
            <a:pPr marL="304746" lvl="2" indent="0">
              <a:buNone/>
            </a:pPr>
            <a:r>
              <a:rPr lang="en-US" sz="1100" b="0" kern="1200" smtClean="0">
                <a:solidFill>
                  <a:schemeClr val="tx1"/>
                </a:solidFill>
                <a:effectLst/>
                <a:latin typeface="Arial" pitchFamily="34" charset="0"/>
                <a:ea typeface="+mn-ea"/>
                <a:cs typeface="+mn-cs"/>
              </a:rPr>
              <a:t>3.	Creates the PDB from the remote PDB</a:t>
            </a:r>
          </a:p>
          <a:p>
            <a:pPr marL="304746" lvl="2" indent="0">
              <a:buNone/>
            </a:pPr>
            <a:r>
              <a:rPr lang="en-US" sz="1100" b="0" kern="1200" smtClean="0">
                <a:solidFill>
                  <a:schemeClr val="tx1"/>
                </a:solidFill>
                <a:effectLst/>
                <a:latin typeface="Arial" pitchFamily="34" charset="0"/>
                <a:ea typeface="+mn-ea"/>
                <a:cs typeface="+mn-cs"/>
              </a:rPr>
              <a:t>4.	Checks the status of the cloned PDB to verify that it is in mounted mode</a:t>
            </a:r>
          </a:p>
          <a:p>
            <a:pPr marL="304746" lvl="2" indent="0">
              <a:buNone/>
            </a:pPr>
            <a:r>
              <a:rPr lang="en-US" sz="1100" b="0" kern="1200" smtClean="0">
                <a:solidFill>
                  <a:schemeClr val="tx1"/>
                </a:solidFill>
                <a:effectLst/>
                <a:latin typeface="Arial" pitchFamily="34" charset="0"/>
                <a:ea typeface="+mn-ea"/>
                <a:cs typeface="+mn-cs"/>
              </a:rPr>
              <a:t>5.	Opens the cloned PDB</a:t>
            </a:r>
            <a:endParaRPr lang="en-US" sz="1000" b="0" kern="1200" smtClean="0">
              <a:solidFill>
                <a:schemeClr val="tx1"/>
              </a:solidFill>
              <a:effectLst/>
              <a:latin typeface="Arial" pitchFamily="34" charset="0"/>
              <a:ea typeface="+mn-ea"/>
              <a:cs typeface="+mn-cs"/>
            </a:endParaRPr>
          </a:p>
          <a:p>
            <a:pPr lvl="1"/>
            <a:r>
              <a:rPr lang="en-US" smtClean="0">
                <a:solidFill>
                  <a:schemeClr val="tx1"/>
                </a:solidFill>
              </a:rPr>
              <a:t>T</a:t>
            </a:r>
            <a:r>
              <a:rPr lang="en-US" sz="1100" b="0" kern="1200" smtClean="0">
                <a:solidFill>
                  <a:schemeClr val="tx1"/>
                </a:solidFill>
                <a:effectLst/>
                <a:latin typeface="Arial" pitchFamily="34" charset="0"/>
                <a:ea typeface="+mn-ea"/>
                <a:cs typeface="+mn-cs"/>
              </a:rPr>
              <a:t>he user in the local target CDB must have the </a:t>
            </a:r>
            <a:r>
              <a:rPr lang="en-US" sz="1100" b="0" kern="1200" smtClean="0">
                <a:solidFill>
                  <a:schemeClr val="tx1"/>
                </a:solidFill>
                <a:effectLst/>
                <a:latin typeface="Courier New" panose="02070309020205020404" pitchFamily="49" charset="0"/>
                <a:ea typeface="+mn-ea"/>
                <a:cs typeface="Courier New" panose="02070309020205020404" pitchFamily="49" charset="0"/>
              </a:rPr>
              <a:t>CREATE PLUGGABLE DATABASE</a:t>
            </a:r>
            <a:r>
              <a:rPr lang="en-US" sz="1100" b="0" kern="1200" smtClean="0">
                <a:solidFill>
                  <a:schemeClr val="tx1"/>
                </a:solidFill>
                <a:effectLst/>
                <a:cs typeface="Arial" panose="020B0604020202020204" pitchFamily="34" charset="0"/>
              </a:rPr>
              <a:t> </a:t>
            </a:r>
            <a:r>
              <a:rPr lang="en-US" sz="1100" b="0" kern="1200" smtClean="0">
                <a:solidFill>
                  <a:schemeClr val="tx1"/>
                </a:solidFill>
                <a:effectLst/>
                <a:latin typeface="Arial" pitchFamily="34" charset="0"/>
                <a:ea typeface="+mn-ea"/>
                <a:cs typeface="+mn-cs"/>
              </a:rPr>
              <a:t>privilege in the CDB root.</a:t>
            </a:r>
          </a:p>
          <a:p>
            <a:pPr lvl="1"/>
            <a:r>
              <a:rPr lang="en-US" sz="1100" b="0" kern="1200" smtClean="0">
                <a:solidFill>
                  <a:schemeClr val="tx1"/>
                </a:solidFill>
                <a:effectLst/>
                <a:latin typeface="Arial" pitchFamily="34" charset="0"/>
                <a:ea typeface="+mn-ea"/>
                <a:cs typeface="+mn-cs"/>
              </a:rPr>
              <a:t>The remote CDB must use local undo mode. The remote CDB must be in archivelog mode. The common user in the remote PDB that the database link connects to must have the </a:t>
            </a:r>
            <a:r>
              <a:rPr lang="en-US" sz="1100" b="0" kern="1200" smtClean="0">
                <a:solidFill>
                  <a:schemeClr val="tx1"/>
                </a:solidFill>
                <a:effectLst/>
                <a:latin typeface="Courier New" panose="02070309020205020404" pitchFamily="49" charset="0"/>
                <a:ea typeface="+mn-ea"/>
                <a:cs typeface="Courier New" panose="02070309020205020404" pitchFamily="49" charset="0"/>
              </a:rPr>
              <a:t>CREATE PLUGGABLE DATABASE</a:t>
            </a:r>
            <a:r>
              <a:rPr lang="en-US" sz="1100" b="0" kern="1200" baseline="0" smtClean="0">
                <a:solidFill>
                  <a:schemeClr val="tx1"/>
                </a:solidFill>
                <a:effectLst/>
                <a:latin typeface="Arial" pitchFamily="34" charset="0"/>
                <a:ea typeface="+mn-ea"/>
                <a:cs typeface="+mn-cs"/>
              </a:rPr>
              <a:t> and </a:t>
            </a:r>
            <a:r>
              <a:rPr lang="en-US" sz="1100" b="0" kern="1200" smtClean="0">
                <a:solidFill>
                  <a:schemeClr val="tx1"/>
                </a:solidFill>
                <a:effectLst/>
                <a:latin typeface="Courier New" panose="02070309020205020404" pitchFamily="49" charset="0"/>
                <a:ea typeface="+mn-ea"/>
                <a:cs typeface="Courier New" panose="02070309020205020404" pitchFamily="49" charset="0"/>
              </a:rPr>
              <a:t>CREATE SESSION</a:t>
            </a:r>
            <a:r>
              <a:rPr lang="en-US" sz="1100" b="0" kern="1200" smtClean="0">
                <a:solidFill>
                  <a:schemeClr val="tx1"/>
                </a:solidFill>
                <a:effectLst/>
                <a:latin typeface="Arial" pitchFamily="34" charset="0"/>
                <a:ea typeface="+mn-ea"/>
                <a:cs typeface="+mn-cs"/>
              </a:rPr>
              <a:t> privileges.</a:t>
            </a:r>
          </a:p>
          <a:p>
            <a:pPr lvl="1"/>
            <a:endParaRPr lang="en-US" b="0"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167</a:t>
            </a:fld>
            <a:endParaRPr lang="en-US" dirty="0"/>
          </a:p>
        </p:txBody>
      </p:sp>
    </p:spTree>
    <p:extLst>
      <p:ext uri="{BB962C8B-B14F-4D97-AF65-F5344CB8AC3E}">
        <p14:creationId xmlns:p14="http://schemas.microsoft.com/office/powerpoint/2010/main" val="28073840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smtClean="0"/>
              <a:t>You can create a </a:t>
            </a:r>
            <a:r>
              <a:rPr lang="en-US" altLang="en-US" dirty="0" err="1" smtClean="0"/>
              <a:t>PDB</a:t>
            </a:r>
            <a:r>
              <a:rPr lang="en-US" altLang="en-US" dirty="0" smtClean="0"/>
              <a:t> in a </a:t>
            </a:r>
            <a:r>
              <a:rPr lang="en-US" altLang="en-US" dirty="0" err="1" smtClean="0"/>
              <a:t>CDB</a:t>
            </a:r>
            <a:r>
              <a:rPr lang="en-US" altLang="en-US" dirty="0" smtClean="0"/>
              <a:t> by using the unplugging/plugging method.</a:t>
            </a:r>
          </a:p>
          <a:p>
            <a:pPr lvl="1"/>
            <a:r>
              <a:rPr lang="en-US" altLang="en-US" dirty="0" smtClean="0"/>
              <a:t>Unplugging a </a:t>
            </a:r>
            <a:r>
              <a:rPr lang="en-US" altLang="en-US" dirty="0" err="1" smtClean="0"/>
              <a:t>PDB</a:t>
            </a:r>
            <a:r>
              <a:rPr lang="en-US" altLang="en-US" dirty="0" smtClean="0"/>
              <a:t> disassociates the </a:t>
            </a:r>
            <a:r>
              <a:rPr lang="en-US" altLang="en-US" dirty="0" err="1" smtClean="0"/>
              <a:t>PDB</a:t>
            </a:r>
            <a:r>
              <a:rPr lang="en-US" altLang="en-US" dirty="0" smtClean="0"/>
              <a:t> from a </a:t>
            </a:r>
            <a:r>
              <a:rPr lang="en-US" altLang="en-US" dirty="0" err="1" smtClean="0"/>
              <a:t>CDB</a:t>
            </a:r>
            <a:r>
              <a:rPr lang="en-US" altLang="en-US" dirty="0" smtClean="0"/>
              <a:t>. You unplug a </a:t>
            </a:r>
            <a:r>
              <a:rPr lang="en-US" altLang="en-US" dirty="0" err="1" smtClean="0"/>
              <a:t>PDB</a:t>
            </a:r>
            <a:r>
              <a:rPr lang="en-US" altLang="en-US" dirty="0" smtClean="0"/>
              <a:t> when you want to move the </a:t>
            </a:r>
            <a:r>
              <a:rPr lang="en-US" altLang="en-US" dirty="0" err="1" smtClean="0"/>
              <a:t>PDB</a:t>
            </a:r>
            <a:r>
              <a:rPr lang="en-US" altLang="en-US" dirty="0" smtClean="0"/>
              <a:t> to a different </a:t>
            </a:r>
            <a:r>
              <a:rPr lang="en-US" altLang="en-US" dirty="0" err="1" smtClean="0"/>
              <a:t>CDB</a:t>
            </a:r>
            <a:r>
              <a:rPr lang="en-US" altLang="en-US" dirty="0" smtClean="0"/>
              <a:t> or when you no longer want the </a:t>
            </a:r>
            <a:r>
              <a:rPr lang="en-US" altLang="en-US" dirty="0" err="1" smtClean="0"/>
              <a:t>PDB</a:t>
            </a:r>
            <a:r>
              <a:rPr lang="en-US" altLang="en-US" dirty="0" smtClean="0"/>
              <a:t> to be available.</a:t>
            </a:r>
          </a:p>
          <a:p>
            <a:pPr lvl="1"/>
            <a:r>
              <a:rPr lang="en-US" altLang="en-US" dirty="0" smtClean="0"/>
              <a:t>The first step is to unplug </a:t>
            </a:r>
            <a:r>
              <a:rPr lang="en-US" altLang="en-US" dirty="0" smtClean="0">
                <a:latin typeface="Courier New" panose="02070309020205020404" pitchFamily="49" charset="0"/>
                <a:cs typeface="Courier New" panose="02070309020205020404" pitchFamily="49" charset="0"/>
              </a:rPr>
              <a:t>PDB1</a:t>
            </a:r>
            <a:r>
              <a:rPr lang="en-US" altLang="en-US" dirty="0" smtClean="0"/>
              <a:t> from </a:t>
            </a:r>
            <a:r>
              <a:rPr lang="en-US" altLang="en-US" dirty="0" smtClean="0">
                <a:latin typeface="Courier New" panose="02070309020205020404" pitchFamily="49" charset="0"/>
                <a:cs typeface="Courier New" panose="02070309020205020404" pitchFamily="49" charset="0"/>
              </a:rPr>
              <a:t>CDB1</a:t>
            </a:r>
            <a:r>
              <a:rPr lang="en-US" altLang="en-US" dirty="0" smtClean="0"/>
              <a:t>. The second step is to plug </a:t>
            </a:r>
            <a:r>
              <a:rPr lang="en-US" altLang="en-US" dirty="0" smtClean="0">
                <a:latin typeface="Courier New" panose="02070309020205020404" pitchFamily="49" charset="0"/>
                <a:cs typeface="Courier New" panose="02070309020205020404" pitchFamily="49" charset="0"/>
              </a:rPr>
              <a:t>PDB1</a:t>
            </a:r>
            <a:r>
              <a:rPr lang="en-US" altLang="en-US" dirty="0" smtClean="0"/>
              <a:t> into </a:t>
            </a:r>
            <a:r>
              <a:rPr lang="en-US" altLang="en-US" dirty="0" smtClean="0">
                <a:latin typeface="Courier New" panose="02070309020205020404" pitchFamily="49" charset="0"/>
                <a:cs typeface="Courier New" panose="02070309020205020404" pitchFamily="49" charset="0"/>
              </a:rPr>
              <a:t>CDB2</a:t>
            </a:r>
            <a:r>
              <a:rPr lang="en-US" altLang="en-US" dirty="0" smtClean="0"/>
              <a:t>.</a:t>
            </a:r>
          </a:p>
          <a:p>
            <a:pPr lvl="1"/>
            <a:r>
              <a:rPr lang="en-US" altLang="en-US" dirty="0" smtClean="0"/>
              <a:t>To unplug </a:t>
            </a:r>
            <a:r>
              <a:rPr lang="en-US" altLang="en-US" dirty="0" smtClean="0">
                <a:latin typeface="Courier New" panose="02070309020205020404" pitchFamily="49" charset="0"/>
                <a:cs typeface="Courier New" panose="02070309020205020404" pitchFamily="49" charset="0"/>
              </a:rPr>
              <a:t>PDB1</a:t>
            </a:r>
            <a:r>
              <a:rPr lang="en-US" altLang="en-US" dirty="0" smtClean="0"/>
              <a:t> from </a:t>
            </a:r>
            <a:r>
              <a:rPr lang="en-US" altLang="en-US" dirty="0" smtClean="0">
                <a:latin typeface="Courier New" panose="02070309020205020404" pitchFamily="49" charset="0"/>
                <a:cs typeface="Courier New" panose="02070309020205020404" pitchFamily="49" charset="0"/>
              </a:rPr>
              <a:t>CDB1</a:t>
            </a:r>
            <a:r>
              <a:rPr lang="en-US" altLang="en-US" dirty="0" smtClean="0"/>
              <a:t>, first connect to the source </a:t>
            </a:r>
            <a:r>
              <a:rPr lang="en-US" altLang="en-US" dirty="0" err="1" smtClean="0"/>
              <a:t>CDB</a:t>
            </a:r>
            <a:r>
              <a:rPr lang="en-US" altLang="en-US" dirty="0" smtClean="0"/>
              <a:t> root and check that the </a:t>
            </a:r>
            <a:r>
              <a:rPr lang="en-US" altLang="en-US" dirty="0" err="1" smtClean="0"/>
              <a:t>PDB</a:t>
            </a:r>
            <a:r>
              <a:rPr lang="en-US" altLang="en-US" dirty="0" smtClean="0"/>
              <a:t> is closed using the </a:t>
            </a:r>
            <a:r>
              <a:rPr lang="en-US" altLang="en-US" dirty="0" err="1" smtClean="0">
                <a:latin typeface="Courier New" panose="02070309020205020404" pitchFamily="49" charset="0"/>
                <a:cs typeface="Courier New" panose="02070309020205020404" pitchFamily="49" charset="0"/>
              </a:rPr>
              <a:t>V$PDBS</a:t>
            </a:r>
            <a:r>
              <a:rPr lang="en-US" altLang="en-US" dirty="0" smtClean="0"/>
              <a:t> view. Then use </a:t>
            </a:r>
            <a:r>
              <a:rPr lang="en-US" altLang="en-US" dirty="0" smtClean="0">
                <a:latin typeface="Courier New" panose="02070309020205020404" pitchFamily="49" charset="0"/>
                <a:cs typeface="Courier New" panose="02070309020205020404" pitchFamily="49" charset="0"/>
              </a:rPr>
              <a:t>ALTER PLUGGABLE DATABASE </a:t>
            </a:r>
            <a:r>
              <a:rPr lang="en-US" altLang="en-US" dirty="0" smtClean="0"/>
              <a:t>with the </a:t>
            </a:r>
            <a:r>
              <a:rPr lang="en-US" altLang="en-US" dirty="0" smtClean="0">
                <a:latin typeface="Courier New" panose="02070309020205020404" pitchFamily="49" charset="0"/>
                <a:cs typeface="Courier New" panose="02070309020205020404" pitchFamily="49" charset="0"/>
              </a:rPr>
              <a:t>UNPLUG</a:t>
            </a:r>
            <a:r>
              <a:rPr lang="en-US" altLang="en-US" dirty="0" smtClean="0"/>
              <a:t> clause to specify the database to unplug and the XML file to unplug it into. The </a:t>
            </a:r>
            <a:r>
              <a:rPr lang="en-US" altLang="en-US" dirty="0" smtClean="0">
                <a:latin typeface="Courier New" panose="02070309020205020404" pitchFamily="49" charset="0"/>
                <a:cs typeface="Courier New" panose="02070309020205020404" pitchFamily="49" charset="0"/>
              </a:rPr>
              <a:t>STATUS</a:t>
            </a:r>
            <a:r>
              <a:rPr lang="en-US" altLang="en-US" dirty="0" smtClean="0"/>
              <a:t> column in </a:t>
            </a:r>
            <a:r>
              <a:rPr lang="en-US" altLang="en-US" dirty="0" err="1" smtClean="0">
                <a:latin typeface="Courier New" panose="02070309020205020404" pitchFamily="49" charset="0"/>
                <a:cs typeface="Courier New" panose="02070309020205020404" pitchFamily="49" charset="0"/>
              </a:rPr>
              <a:t>CDB_PDBS</a:t>
            </a:r>
            <a:r>
              <a:rPr lang="en-US" altLang="en-US" dirty="0" smtClean="0"/>
              <a:t> of the unplugged </a:t>
            </a:r>
            <a:r>
              <a:rPr lang="en-US" altLang="en-US" dirty="0" err="1" smtClean="0"/>
              <a:t>PDB</a:t>
            </a:r>
            <a:r>
              <a:rPr lang="en-US" altLang="en-US" dirty="0" smtClean="0"/>
              <a:t> will be </a:t>
            </a:r>
            <a:r>
              <a:rPr lang="en-US" altLang="en-US" dirty="0" smtClean="0">
                <a:latin typeface="Courier New" panose="02070309020205020404" pitchFamily="49" charset="0"/>
                <a:cs typeface="Courier New" panose="02070309020205020404" pitchFamily="49" charset="0"/>
              </a:rPr>
              <a:t>UNPLUGGED</a:t>
            </a:r>
            <a:r>
              <a:rPr lang="en-US" altLang="en-US" dirty="0" smtClean="0"/>
              <a:t>. A </a:t>
            </a:r>
            <a:r>
              <a:rPr lang="en-US" altLang="en-US" dirty="0" err="1" smtClean="0"/>
              <a:t>PDB</a:t>
            </a:r>
            <a:r>
              <a:rPr lang="en-US" altLang="en-US" dirty="0" smtClean="0"/>
              <a:t> must be dropped from the </a:t>
            </a:r>
            <a:r>
              <a:rPr lang="en-US" altLang="en-US" dirty="0" err="1" smtClean="0"/>
              <a:t>CDB</a:t>
            </a:r>
            <a:r>
              <a:rPr lang="en-US" altLang="en-US" dirty="0" smtClean="0"/>
              <a:t> before it can be plugged back into the same </a:t>
            </a:r>
            <a:r>
              <a:rPr lang="en-US" altLang="en-US" dirty="0" err="1" smtClean="0"/>
              <a:t>CDB</a:t>
            </a:r>
            <a:r>
              <a:rPr lang="en-US" altLang="en-US" dirty="0" smtClean="0"/>
              <a:t>. If the </a:t>
            </a:r>
            <a:r>
              <a:rPr lang="en-US" altLang="en-US" dirty="0" err="1" smtClean="0"/>
              <a:t>PDB</a:t>
            </a:r>
            <a:r>
              <a:rPr lang="en-US" altLang="en-US" dirty="0" smtClean="0"/>
              <a:t> is plugged into another </a:t>
            </a:r>
            <a:r>
              <a:rPr lang="en-US" altLang="en-US" dirty="0" err="1" smtClean="0"/>
              <a:t>CDB</a:t>
            </a:r>
            <a:r>
              <a:rPr lang="en-US" altLang="en-US" dirty="0" smtClean="0"/>
              <a:t>, the </a:t>
            </a:r>
            <a:r>
              <a:rPr lang="en-US" altLang="en-US" dirty="0" err="1" smtClean="0"/>
              <a:t>PDB</a:t>
            </a:r>
            <a:r>
              <a:rPr lang="en-US" altLang="en-US" dirty="0" smtClean="0"/>
              <a:t> does not need to be dropped if the data files are copied. </a:t>
            </a:r>
          </a:p>
          <a:p>
            <a:pPr lvl="1"/>
            <a:r>
              <a:rPr lang="en-US" altLang="en-US" dirty="0" smtClean="0"/>
              <a:t>Before plugging </a:t>
            </a:r>
            <a:r>
              <a:rPr lang="en-US" altLang="en-US" dirty="0" smtClean="0">
                <a:latin typeface="Courier New" panose="02070309020205020404" pitchFamily="49" charset="0"/>
                <a:cs typeface="Courier New" panose="02070309020205020404" pitchFamily="49" charset="0"/>
              </a:rPr>
              <a:t>PDB1</a:t>
            </a:r>
            <a:r>
              <a:rPr lang="en-US" altLang="en-US" dirty="0" smtClean="0"/>
              <a:t> into </a:t>
            </a:r>
            <a:r>
              <a:rPr lang="en-US" altLang="en-US" dirty="0" smtClean="0">
                <a:latin typeface="Courier New" panose="02070309020205020404" pitchFamily="49" charset="0"/>
                <a:cs typeface="Courier New" panose="02070309020205020404" pitchFamily="49" charset="0"/>
              </a:rPr>
              <a:t>CDB2</a:t>
            </a:r>
            <a:r>
              <a:rPr lang="en-US" altLang="en-US" dirty="0" smtClean="0"/>
              <a:t>, you can optionally check whether the unplugged </a:t>
            </a:r>
            <a:r>
              <a:rPr lang="en-US" altLang="en-US" dirty="0" err="1" smtClean="0"/>
              <a:t>PDB</a:t>
            </a:r>
            <a:r>
              <a:rPr lang="en-US" altLang="en-US" dirty="0" smtClean="0"/>
              <a:t> is compatible with </a:t>
            </a:r>
            <a:r>
              <a:rPr lang="en-US" altLang="en-US" dirty="0" smtClean="0">
                <a:latin typeface="Courier New" panose="02070309020205020404" pitchFamily="49" charset="0"/>
                <a:cs typeface="Courier New" panose="02070309020205020404" pitchFamily="49" charset="0"/>
              </a:rPr>
              <a:t>CDB2</a:t>
            </a:r>
            <a:r>
              <a:rPr lang="en-US" altLang="en-US" dirty="0" smtClean="0"/>
              <a:t> by using the </a:t>
            </a:r>
            <a:r>
              <a:rPr lang="en-US" altLang="en-US" dirty="0" err="1" smtClean="0">
                <a:latin typeface="Courier New" panose="02070309020205020404" pitchFamily="49" charset="0"/>
                <a:cs typeface="Courier New" panose="02070309020205020404" pitchFamily="49" charset="0"/>
              </a:rPr>
              <a:t>DBMS_PDB.CHECK_PLUG_COMPATIBILITY</a:t>
            </a:r>
            <a:r>
              <a:rPr lang="en-US" altLang="en-US" dirty="0" smtClean="0"/>
              <a:t> function.</a:t>
            </a:r>
          </a:p>
          <a:p>
            <a:pPr lvl="1"/>
            <a:r>
              <a:rPr lang="en-US" altLang="en-US" dirty="0" smtClean="0"/>
              <a:t>To plug </a:t>
            </a:r>
            <a:r>
              <a:rPr lang="en-US" altLang="en-US" dirty="0" smtClean="0">
                <a:latin typeface="Courier New" panose="02070309020205020404" pitchFamily="49" charset="0"/>
                <a:cs typeface="Courier New" panose="02070309020205020404" pitchFamily="49" charset="0"/>
              </a:rPr>
              <a:t>PDB1</a:t>
            </a:r>
            <a:r>
              <a:rPr lang="en-US" altLang="en-US" dirty="0" smtClean="0"/>
              <a:t> into </a:t>
            </a:r>
            <a:r>
              <a:rPr lang="en-US" altLang="en-US" dirty="0" smtClean="0">
                <a:latin typeface="Courier New" panose="02070309020205020404" pitchFamily="49" charset="0"/>
                <a:cs typeface="Courier New" panose="02070309020205020404" pitchFamily="49" charset="0"/>
              </a:rPr>
              <a:t>CDB2</a:t>
            </a:r>
            <a:r>
              <a:rPr lang="en-US" altLang="en-US" dirty="0" smtClean="0"/>
              <a:t>, connect to </a:t>
            </a:r>
            <a:r>
              <a:rPr lang="en-US" altLang="en-US" dirty="0" smtClean="0">
                <a:latin typeface="Courier New" panose="02070309020205020404" pitchFamily="49" charset="0"/>
                <a:cs typeface="Courier New" panose="02070309020205020404" pitchFamily="49" charset="0"/>
              </a:rPr>
              <a:t>CDB2</a:t>
            </a:r>
            <a:r>
              <a:rPr lang="en-US" altLang="en-US" dirty="0" smtClean="0"/>
              <a:t> root and execute the </a:t>
            </a:r>
            <a:r>
              <a:rPr lang="en-US" altLang="en-US" dirty="0" smtClean="0">
                <a:latin typeface="Courier New" panose="02070309020205020404" pitchFamily="49" charset="0"/>
                <a:cs typeface="Courier New" panose="02070309020205020404" pitchFamily="49" charset="0"/>
              </a:rPr>
              <a:t>CREATE PLUGGABLE DATABASE pdb1 USING ’xmlfile1.xml’</a:t>
            </a:r>
            <a:r>
              <a:rPr lang="en-US" altLang="en-US" dirty="0" smtClean="0"/>
              <a:t> command. The last step is to open the </a:t>
            </a:r>
            <a:r>
              <a:rPr lang="en-US" altLang="en-US" dirty="0" err="1" smtClean="0"/>
              <a:t>PDB</a:t>
            </a:r>
            <a:r>
              <a:rPr lang="en-US" altLang="en-US" dirty="0" smtClean="0"/>
              <a:t>.</a:t>
            </a: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168</a:t>
            </a:fld>
            <a:endParaRPr lang="en-US" dirty="0"/>
          </a:p>
        </p:txBody>
      </p:sp>
    </p:spTree>
    <p:extLst>
      <p:ext uri="{BB962C8B-B14F-4D97-AF65-F5344CB8AC3E}">
        <p14:creationId xmlns:p14="http://schemas.microsoft.com/office/powerpoint/2010/main" val="1749243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When a PDB is unplugged, all the data files associated with the PDB along with the PDB manifest must be copied or moved individually over to the remote server where it will be plugged into another CDB. You can choose to create a single PDB archive file, a compressed file with the </a:t>
            </a:r>
            <a:r>
              <a:rPr lang="en-US" altLang="en-US" smtClean="0">
                <a:latin typeface="Courier New" panose="02070309020205020404" pitchFamily="49" charset="0"/>
                <a:cs typeface="Courier New" panose="02070309020205020404" pitchFamily="49" charset="0"/>
              </a:rPr>
              <a:t>.pdb</a:t>
            </a:r>
            <a:r>
              <a:rPr lang="en-US" altLang="en-US" smtClean="0">
                <a:cs typeface="Arial" panose="020B0604020202020204" pitchFamily="34" charset="0"/>
              </a:rPr>
              <a:t> </a:t>
            </a:r>
            <a:r>
              <a:rPr lang="en-US" altLang="en-US" smtClean="0"/>
              <a:t>extension, which contains the PDB manifest and all the data files. When plugging in a PDB, the presence of a </a:t>
            </a:r>
            <a:r>
              <a:rPr lang="en-US" altLang="en-US" smtClean="0">
                <a:latin typeface="Courier New" panose="02070309020205020404" pitchFamily="49" charset="0"/>
                <a:cs typeface="Courier New" panose="02070309020205020404" pitchFamily="49" charset="0"/>
              </a:rPr>
              <a:t>.pdb</a:t>
            </a:r>
            <a:r>
              <a:rPr lang="en-US" altLang="en-US" smtClean="0">
                <a:cs typeface="Arial" panose="020B0604020202020204" pitchFamily="34" charset="0"/>
              </a:rPr>
              <a:t> </a:t>
            </a:r>
            <a:r>
              <a:rPr lang="en-US" altLang="en-US" smtClean="0"/>
              <a:t>file is interpreted, and the PDB is plugged into the CDB. You can choose to run the PDB plug-in compatibility test directly on the PDB archive without extracting the PDB manifest file from the archive.</a:t>
            </a:r>
          </a:p>
          <a:p>
            <a:pPr lvl="1"/>
            <a:r>
              <a:rPr lang="en-US" altLang="en-US" smtClean="0"/>
              <a:t>This feature provides ease of managing the unplugging and plugging of PDBs across CDBs.</a:t>
            </a:r>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169</a:t>
            </a:fld>
            <a:endParaRPr lang="en-US" dirty="0"/>
          </a:p>
        </p:txBody>
      </p:sp>
    </p:spTree>
    <p:extLst>
      <p:ext uri="{BB962C8B-B14F-4D97-AF65-F5344CB8AC3E}">
        <p14:creationId xmlns:p14="http://schemas.microsoft.com/office/powerpoint/2010/main" val="523697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lnSpc>
                <a:spcPct val="92000"/>
              </a:lnSpc>
            </a:pPr>
            <a:r>
              <a:rPr lang="en-US" altLang="en-US" b="1" dirty="0">
                <a:latin typeface="Arial" charset="0"/>
              </a:rPr>
              <a:t>SQL*Plus</a:t>
            </a:r>
          </a:p>
          <a:p>
            <a:pPr lvl="1">
              <a:lnSpc>
                <a:spcPct val="92000"/>
              </a:lnSpc>
            </a:pPr>
            <a:r>
              <a:rPr lang="en-US" altLang="en-US" dirty="0">
                <a:latin typeface="Arial" charset="0"/>
              </a:rPr>
              <a:t>SQL*Plus is a command-line program that you use to submit SQL and PL/SQL statements to an Oracle database. SQL*Plus is installed with Oracle Database and is located in the </a:t>
            </a:r>
            <a:r>
              <a:rPr lang="en-US" altLang="en-US" dirty="0">
                <a:latin typeface="Courier New" panose="02070309020205020404" pitchFamily="49" charset="0"/>
                <a:cs typeface="Courier New" panose="02070309020205020404" pitchFamily="49" charset="0"/>
              </a:rPr>
              <a:t>$ORACLE_HOME/bin</a:t>
            </a:r>
            <a:r>
              <a:rPr lang="en-US" altLang="en-US" dirty="0">
                <a:latin typeface="Arial" charset="0"/>
              </a:rPr>
              <a:t> directory. You can start SQL*Plus from the command line or from the Start menu on a Windows client. Use the SQL*Plus command-line interface to execute SQL*Plus, SQL, and PL/SQL commands to perform the following:</a:t>
            </a:r>
          </a:p>
          <a:p>
            <a:pPr lvl="2">
              <a:lnSpc>
                <a:spcPct val="92000"/>
              </a:lnSpc>
            </a:pPr>
            <a:r>
              <a:rPr lang="en-US" altLang="en-US" dirty="0">
                <a:latin typeface="Arial" charset="0"/>
              </a:rPr>
              <a:t>Enter, edit, run, store, retrieve, and save SQL commands and PL/SQL blocks</a:t>
            </a:r>
          </a:p>
          <a:p>
            <a:pPr lvl="2">
              <a:lnSpc>
                <a:spcPct val="92000"/>
              </a:lnSpc>
            </a:pPr>
            <a:r>
              <a:rPr lang="en-US" altLang="en-US" dirty="0">
                <a:latin typeface="Arial" charset="0"/>
              </a:rPr>
              <a:t>Format, calculate, store, and print query results</a:t>
            </a:r>
          </a:p>
          <a:p>
            <a:pPr lvl="2">
              <a:lnSpc>
                <a:spcPct val="92000"/>
              </a:lnSpc>
            </a:pPr>
            <a:r>
              <a:rPr lang="en-US" altLang="en-US" dirty="0">
                <a:latin typeface="Arial" charset="0"/>
              </a:rPr>
              <a:t>List column definitions for any table</a:t>
            </a:r>
          </a:p>
          <a:p>
            <a:pPr lvl="2">
              <a:lnSpc>
                <a:spcPct val="92000"/>
              </a:lnSpc>
            </a:pPr>
            <a:r>
              <a:rPr lang="en-US" altLang="en-US" dirty="0">
                <a:latin typeface="Arial" charset="0"/>
              </a:rPr>
              <a:t>Send messages to and accept responses from an end user</a:t>
            </a:r>
          </a:p>
          <a:p>
            <a:pPr lvl="2">
              <a:lnSpc>
                <a:spcPct val="92000"/>
              </a:lnSpc>
            </a:pPr>
            <a:r>
              <a:rPr lang="en-US" altLang="en-US" dirty="0">
                <a:latin typeface="Arial" charset="0"/>
              </a:rPr>
              <a:t>Perform database administration</a:t>
            </a:r>
          </a:p>
          <a:p>
            <a:pPr lvl="1">
              <a:lnSpc>
                <a:spcPct val="92000"/>
              </a:lnSpc>
            </a:pPr>
            <a:r>
              <a:rPr lang="en-US" altLang="en-US" b="1" dirty="0">
                <a:latin typeface="Arial" charset="0"/>
              </a:rPr>
              <a:t>Calling a SQL Script from SQL*Plus</a:t>
            </a:r>
          </a:p>
          <a:p>
            <a:pPr lvl="1">
              <a:lnSpc>
                <a:spcPct val="92000"/>
              </a:lnSpc>
            </a:pPr>
            <a:r>
              <a:rPr lang="en-US" altLang="en-US" dirty="0">
                <a:latin typeface="Arial" charset="0"/>
              </a:rPr>
              <a:t>When calling a SQL script file from within SQL*Plus, you have the following options:</a:t>
            </a:r>
          </a:p>
          <a:p>
            <a:pPr lvl="2">
              <a:lnSpc>
                <a:spcPct val="92000"/>
              </a:lnSpc>
            </a:pPr>
            <a:r>
              <a:rPr lang="en-US" altLang="en-US" b="1" dirty="0">
                <a:latin typeface="Arial" charset="0"/>
              </a:rPr>
              <a:t>Option 1: </a:t>
            </a:r>
            <a:r>
              <a:rPr lang="en-US" altLang="en-US" dirty="0">
                <a:latin typeface="Arial" charset="0"/>
              </a:rPr>
              <a:t>Call the script from the command line when you first invoke SQL*Plus:</a:t>
            </a:r>
          </a:p>
          <a:p>
            <a:pPr marL="304746" lvl="2" indent="0">
              <a:lnSpc>
                <a:spcPct val="92000"/>
              </a:lnSpc>
              <a:buNone/>
            </a:pPr>
            <a:r>
              <a:rPr lang="en-US" altLang="en-US" dirty="0">
                <a:latin typeface="Courier New" panose="02070309020205020404" pitchFamily="49" charset="0"/>
                <a:cs typeface="Courier New" panose="02070309020205020404" pitchFamily="49" charset="0"/>
              </a:rPr>
              <a:t>	$ sqlplus hr/hr@HRPDB @script.sql</a:t>
            </a:r>
          </a:p>
          <a:p>
            <a:pPr lvl="2">
              <a:lnSpc>
                <a:spcPct val="92000"/>
              </a:lnSpc>
            </a:pPr>
            <a:r>
              <a:rPr lang="en-US" altLang="en-US" b="1" dirty="0">
                <a:latin typeface="Arial" charset="0"/>
              </a:rPr>
              <a:t>Option 2: </a:t>
            </a:r>
            <a:r>
              <a:rPr lang="en-US" altLang="en-US" dirty="0">
                <a:latin typeface="Arial" charset="0"/>
              </a:rPr>
              <a:t>Call the script from inside a SQL*Plus session simply by using the “@” operator: </a:t>
            </a:r>
          </a:p>
          <a:p>
            <a:pPr marL="304746" lvl="2" indent="0">
              <a:lnSpc>
                <a:spcPct val="92000"/>
              </a:lnSpc>
              <a:buNone/>
            </a:pPr>
            <a:r>
              <a:rPr lang="en-US" altLang="en-US" dirty="0">
                <a:latin typeface="Courier New" panose="02070309020205020404" pitchFamily="49" charset="0"/>
                <a:cs typeface="Courier New" panose="02070309020205020404" pitchFamily="49" charset="0"/>
              </a:rPr>
              <a:t>	SQL&gt; @script.sql</a:t>
            </a:r>
          </a:p>
          <a:p>
            <a:pPr lvl="1">
              <a:lnSpc>
                <a:spcPct val="92000"/>
              </a:lnSpc>
            </a:pPr>
            <a:r>
              <a:rPr lang="en-US" altLang="en-US" dirty="0">
                <a:latin typeface="Arial" charset="0"/>
              </a:rPr>
              <a:t>When a script is saved from SQL*Plus by using the </a:t>
            </a:r>
            <a:r>
              <a:rPr lang="en-US" altLang="en-US" dirty="0">
                <a:latin typeface="Courier New" panose="02070309020205020404" pitchFamily="49" charset="0"/>
                <a:cs typeface="Courier New" panose="02070309020205020404" pitchFamily="49" charset="0"/>
              </a:rPr>
              <a:t>SAVE</a:t>
            </a:r>
            <a:r>
              <a:rPr lang="en-US" altLang="en-US" dirty="0">
                <a:latin typeface="Arial" charset="0"/>
              </a:rPr>
              <a:t> command, the </a:t>
            </a:r>
            <a:r>
              <a:rPr lang="en-US" altLang="en-US" dirty="0">
                <a:latin typeface="Courier New" panose="02070309020205020404" pitchFamily="49" charset="0"/>
                <a:cs typeface="Courier New" panose="02070309020205020404" pitchFamily="49" charset="0"/>
              </a:rPr>
              <a:t>.sql </a:t>
            </a:r>
            <a:r>
              <a:rPr lang="en-US" altLang="en-US" dirty="0">
                <a:latin typeface="Arial" charset="0"/>
              </a:rPr>
              <a:t>extension is automatically supplied. You can then execute the script without supplying the extension at execution time, for example:</a:t>
            </a:r>
          </a:p>
          <a:p>
            <a:pPr lvl="1">
              <a:lnSpc>
                <a:spcPct val="92000"/>
              </a:lnSpc>
            </a:pPr>
            <a:r>
              <a:rPr lang="en-US" altLang="en-US" dirty="0">
                <a:latin typeface="Courier New" panose="02070309020205020404" pitchFamily="49" charset="0"/>
                <a:cs typeface="Courier New" panose="02070309020205020404" pitchFamily="49" charset="0"/>
              </a:rPr>
              <a:t>SQL&gt; @script  </a:t>
            </a:r>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17</a:t>
            </a:fld>
            <a:endParaRPr lang="en-US" dirty="0"/>
          </a:p>
        </p:txBody>
      </p:sp>
    </p:spTree>
    <p:extLst>
      <p:ext uri="{BB962C8B-B14F-4D97-AF65-F5344CB8AC3E}">
        <p14:creationId xmlns:p14="http://schemas.microsoft.com/office/powerpoint/2010/main" val="1225068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spcBef>
                <a:spcPts val="300"/>
              </a:spcBef>
            </a:pPr>
            <a:r>
              <a:rPr lang="en-US" altLang="en-US" smtClean="0"/>
              <a:t>Cloning a production PDB to get a test PDB copies the remote production PDB into a CDB while the remote production PDB is still up and fully functional.</a:t>
            </a:r>
          </a:p>
          <a:p>
            <a:pPr lvl="1">
              <a:spcBef>
                <a:spcPts val="300"/>
              </a:spcBef>
            </a:pPr>
            <a:r>
              <a:rPr lang="en-US" altLang="en-US" smtClean="0"/>
              <a:t>Hot remote cloning requires both CDBs to switch from shared undo mode to local undo mode, which means that each PDB uses its own local undo tablespace.</a:t>
            </a:r>
          </a:p>
          <a:p>
            <a:pPr lvl="1">
              <a:spcBef>
                <a:spcPts val="300"/>
              </a:spcBef>
            </a:pPr>
            <a:r>
              <a:rPr lang="en-US" altLang="en-US" b="1" smtClean="0"/>
              <a:t>Refreshable Copy</a:t>
            </a:r>
          </a:p>
          <a:p>
            <a:pPr lvl="1"/>
            <a:r>
              <a:rPr lang="en-US" altLang="en-US" smtClean="0"/>
              <a:t>In addition, hot cloning allows incremental refreshing in that the cloned copy of the production database can be refreshed at regular intervals. Incremental refreshing means refreshing an existing clone from a source PDB at a point in time that is more recent than the original clone creation to provide fresh data. A refreshable copy PDB can be opened only in read-only mode.</a:t>
            </a:r>
          </a:p>
          <a:p>
            <a:pPr lvl="1"/>
            <a:r>
              <a:rPr lang="en-US" altLang="en-US" smtClean="0"/>
              <a:t>Propagating changes from the source PDB can be performed in two ways:</a:t>
            </a:r>
          </a:p>
          <a:p>
            <a:pPr lvl="2">
              <a:buFont typeface="Arial" panose="020B0604020202020204" pitchFamily="34" charset="0"/>
              <a:buChar char="•"/>
            </a:pPr>
            <a:r>
              <a:rPr lang="en-US" altLang="en-US" smtClean="0"/>
              <a:t>Manually (on demand) </a:t>
            </a:r>
          </a:p>
          <a:p>
            <a:pPr lvl="2">
              <a:buFont typeface="Arial" panose="020B0604020202020204" pitchFamily="34" charset="0"/>
              <a:buChar char="•"/>
            </a:pPr>
            <a:r>
              <a:rPr lang="en-US" altLang="en-US" smtClean="0"/>
              <a:t>Automatically at predefined time intervals</a:t>
            </a:r>
          </a:p>
          <a:p>
            <a:pPr lvl="1"/>
            <a:r>
              <a:rPr lang="en-US" altLang="en-US" smtClean="0"/>
              <a:t>If the source PDB is not accessible at the moment the refresh copy needs to be updated, archive logs are read from the directory specified by the </a:t>
            </a:r>
            <a:r>
              <a:rPr lang="en-US" altLang="en-US" smtClean="0">
                <a:latin typeface="Courier New" panose="02070309020205020404" pitchFamily="49" charset="0"/>
                <a:cs typeface="Courier New" panose="02070309020205020404" pitchFamily="49" charset="0"/>
              </a:rPr>
              <a:t>REMOTE_RECOVERY_FILE_DEST </a:t>
            </a:r>
            <a:r>
              <a:rPr lang="en-US" altLang="en-US" smtClean="0"/>
              <a:t>parameter to refresh the cloned PDB.</a:t>
            </a:r>
          </a:p>
          <a:p>
            <a:pPr lvl="1"/>
            <a:r>
              <a:rPr lang="en-US" altLang="en-US" smtClean="0">
                <a:solidFill>
                  <a:schemeClr val="tx1"/>
                </a:solidFill>
              </a:rPr>
              <a:t>You can also clone an existing PDB by using Database Configuration Assistant (DBCA).</a:t>
            </a:r>
            <a:endParaRPr lang="en-US" altLang="en-US" dirty="0">
              <a:solidFill>
                <a:schemeClr val="tx1"/>
              </a:solidFill>
            </a:endParaRPr>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170</a:t>
            </a:fld>
            <a:endParaRPr lang="en-US" dirty="0"/>
          </a:p>
        </p:txBody>
      </p:sp>
    </p:spTree>
    <p:extLst>
      <p:ext uri="{BB962C8B-B14F-4D97-AF65-F5344CB8AC3E}">
        <p14:creationId xmlns:p14="http://schemas.microsoft.com/office/powerpoint/2010/main" val="363553596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To get the same result as unplugging and plugging a PDB from a remote source CDB into another CDB, you can take advantage of near-zero downtime PDB relocation.</a:t>
            </a:r>
          </a:p>
          <a:p>
            <a:pPr lvl="1"/>
            <a:r>
              <a:rPr lang="en-US" altLang="en-US" smtClean="0"/>
              <a:t>A single DDL statement can relocate a PDB, using the “pull” mode, connected to the CDB where the PDB will be relocated to pull it from the CDB where the PDB exists, managing existing connections and migrating new connections without requiring any changes to the application. </a:t>
            </a:r>
          </a:p>
          <a:p>
            <a:pPr lvl="1"/>
            <a:r>
              <a:rPr lang="en-US" altLang="en-US" smtClean="0"/>
              <a:t>There are two relocation methods:</a:t>
            </a:r>
          </a:p>
          <a:p>
            <a:pPr lvl="2"/>
            <a:r>
              <a:rPr lang="en-US" altLang="en-US" b="1" smtClean="0"/>
              <a:t>Normal availability mode</a:t>
            </a:r>
          </a:p>
          <a:p>
            <a:pPr lvl="3"/>
            <a:r>
              <a:rPr lang="en-US" altLang="en-US" smtClean="0"/>
              <a:t>When the newly created PDB is opened in read/write mode for the first time, the source PDB is automatically closed and dropped, and the relocation operation is completed with the relocated PDB being fully available. This is the “normal availability” default mode.</a:t>
            </a:r>
          </a:p>
          <a:p>
            <a:pPr lvl="3"/>
            <a:r>
              <a:rPr lang="en-US" altLang="en-US" smtClean="0"/>
              <a:t>This method can be used to relocate application PDBs.</a:t>
            </a:r>
          </a:p>
          <a:p>
            <a:pPr lvl="2">
              <a:buFont typeface="Arial" panose="020B0604020202020204" pitchFamily="34" charset="0"/>
              <a:buChar char="•"/>
            </a:pPr>
            <a:r>
              <a:rPr lang="en-US" altLang="en-US" b="1" smtClean="0"/>
              <a:t>Maximum availability mode</a:t>
            </a:r>
          </a:p>
          <a:p>
            <a:pPr lvl="3">
              <a:buFont typeface="Arial" panose="020B0604020202020204" pitchFamily="34" charset="0"/>
              <a:buChar char="−"/>
            </a:pPr>
            <a:r>
              <a:rPr lang="en-US" altLang="en-US" smtClean="0"/>
              <a:t>The maximum availability mode reduces application impact by handling the migration of connections, preserving the source CDB in mount state to guarantee connection forwarding of the listener to the remote listener where the PDB is relocated. In this case, you cannot create a PDB with the same name as the source PDB because it will conflict with the listener forwarding. It is expected that connect strings are updated at a time that is convenient for the application. After this is done and all the clients connect to the new host without forwarding, the DBA can drop the source PDB.</a:t>
            </a:r>
            <a:endParaRPr lang="en-US" alt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171</a:t>
            </a:fld>
            <a:endParaRPr lang="en-US" dirty="0"/>
          </a:p>
        </p:txBody>
      </p:sp>
    </p:spTree>
    <p:extLst>
      <p:ext uri="{BB962C8B-B14F-4D97-AF65-F5344CB8AC3E}">
        <p14:creationId xmlns:p14="http://schemas.microsoft.com/office/powerpoint/2010/main" val="50082095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547689" y="449263"/>
            <a:ext cx="5942013" cy="8027986"/>
          </a:xfrm>
        </p:spPr>
        <p:txBody>
          <a:bodyPr/>
          <a:lstStyle/>
          <a:p>
            <a:pPr lvl="3">
              <a:buFont typeface="Courier New" panose="02070309020205020404" pitchFamily="49" charset="0"/>
              <a:buChar char="−"/>
            </a:pPr>
            <a:r>
              <a:rPr lang="en-US" altLang="en-US" dirty="0"/>
              <a:t>If </a:t>
            </a:r>
            <a:r>
              <a:rPr lang="en-US" altLang="en-US" dirty="0">
                <a:latin typeface="Courier New" panose="02070309020205020404" pitchFamily="49" charset="0"/>
                <a:cs typeface="Courier New" panose="02070309020205020404" pitchFamily="49" charset="0"/>
              </a:rPr>
              <a:t>AVAILABILITY</a:t>
            </a:r>
            <a:r>
              <a:rPr lang="en-US" altLang="en-US" dirty="0"/>
              <a:t> </a:t>
            </a:r>
            <a:r>
              <a:rPr lang="en-US" altLang="en-US" dirty="0">
                <a:latin typeface="Courier New" panose="02070309020205020404" pitchFamily="49" charset="0"/>
                <a:cs typeface="Courier New" panose="02070309020205020404" pitchFamily="49" charset="0"/>
              </a:rPr>
              <a:t>MAX</a:t>
            </a:r>
            <a:r>
              <a:rPr lang="en-US" altLang="en-US" dirty="0"/>
              <a:t> is specified during </a:t>
            </a:r>
            <a:r>
              <a:rPr lang="en-US" altLang="en-US" dirty="0">
                <a:cs typeface="Arial" panose="020B0604020202020204" pitchFamily="34" charset="0"/>
              </a:rPr>
              <a:t>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a:t>
            </a:r>
            <a:r>
              <a:rPr lang="en-US" altLang="en-US" dirty="0">
                <a:latin typeface="Courier New" panose="02070309020205020404" pitchFamily="49" charset="0"/>
                <a:cs typeface="Courier New" panose="02070309020205020404" pitchFamily="49" charset="0"/>
              </a:rPr>
              <a:t>RELOCATE</a:t>
            </a:r>
            <a:r>
              <a:rPr lang="en-US" altLang="en-US" dirty="0"/>
              <a:t> command, additional handling is performed to ensure smooth migration of workload and persistent connection forwarding from the source to the target. The PDB is always first opened in read-only mode. This makes the PDB available as a target for new connections before the source PDB is closed. During this operation, listener information of the target CDB is automatically sent to the source and a special forwarding registration is performed with the source PDB’s current listener. New connections to the existing listener are automatically forwarded to connect to the new target. This forwarding persists even after the relocation operation has been completed and effectively allows for no changes to connect strings.</a:t>
            </a:r>
          </a:p>
          <a:p>
            <a:pPr lvl="3">
              <a:buFont typeface="Courier New" panose="02070309020205020404" pitchFamily="49" charset="0"/>
              <a:buChar char="−"/>
            </a:pPr>
            <a:r>
              <a:rPr lang="en-US" altLang="en-US" dirty="0"/>
              <a:t>It is still recommended that connect strings are updated eventually at a time that is convenient for the application, but availability is not dependent on when this action is performed.</a:t>
            </a:r>
          </a:p>
          <a:p>
            <a:pPr lvl="1"/>
            <a:r>
              <a:rPr lang="en-US" altLang="en-US" dirty="0"/>
              <a:t>PDB relocation requires enabling the local undo mode and ARCHIVELOG mode in both CDBs.</a:t>
            </a:r>
            <a:endParaRPr lang="en-US" altLang="en-US" sz="3200" dirty="0">
              <a:solidFill>
                <a:srgbClr val="FF0000"/>
              </a:solidFill>
            </a:endParaRPr>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172</a:t>
            </a:fld>
            <a:endParaRPr lang="en-US" dirty="0"/>
          </a:p>
        </p:txBody>
      </p:sp>
    </p:spTree>
    <p:extLst>
      <p:ext uri="{BB962C8B-B14F-4D97-AF65-F5344CB8AC3E}">
        <p14:creationId xmlns:p14="http://schemas.microsoft.com/office/powerpoint/2010/main" val="10447951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b="0" kern="1200" baseline="0" smtClean="0">
                <a:solidFill>
                  <a:schemeClr val="tx1"/>
                </a:solidFill>
                <a:effectLst/>
                <a:latin typeface="Arial" pitchFamily="34" charset="0"/>
                <a:ea typeface="+mn-ea"/>
                <a:cs typeface="+mn-cs"/>
              </a:rPr>
              <a:t>You can use DBCA to relocate a remote PDB</a:t>
            </a:r>
            <a:r>
              <a:rPr lang="en-US" b="0" kern="1200" smtClean="0">
                <a:solidFill>
                  <a:schemeClr val="tx1"/>
                </a:solidFill>
                <a:effectLst/>
                <a:latin typeface="Arial" pitchFamily="34" charset="0"/>
                <a:ea typeface="+mn-ea"/>
                <a:cs typeface="+mn-cs"/>
              </a:rPr>
              <a:t>. The</a:t>
            </a:r>
            <a:r>
              <a:rPr lang="en-US" b="0" kern="1200" baseline="0" smtClean="0">
                <a:solidFill>
                  <a:schemeClr val="tx1"/>
                </a:solidFill>
                <a:effectLst/>
                <a:latin typeface="Arial" pitchFamily="34" charset="0"/>
                <a:ea typeface="+mn-ea"/>
                <a:cs typeface="+mn-cs"/>
              </a:rPr>
              <a:t> DBCA operation executes the following steps:</a:t>
            </a:r>
          </a:p>
          <a:p>
            <a:pPr marL="304746" lvl="2" indent="0">
              <a:buNone/>
            </a:pPr>
            <a:r>
              <a:rPr lang="en-US" b="0" kern="1200" smtClean="0">
                <a:solidFill>
                  <a:schemeClr val="tx1"/>
                </a:solidFill>
                <a:effectLst/>
                <a:latin typeface="Arial" pitchFamily="34" charset="0"/>
                <a:ea typeface="+mn-ea"/>
                <a:cs typeface="+mn-cs"/>
              </a:rPr>
              <a:t>1.	Checks the presence of the database link. If the database link</a:t>
            </a:r>
            <a:r>
              <a:rPr lang="en-US" b="0" kern="1200" baseline="0" smtClean="0">
                <a:solidFill>
                  <a:schemeClr val="tx1"/>
                </a:solidFill>
                <a:effectLst/>
                <a:latin typeface="Arial" pitchFamily="34" charset="0"/>
                <a:ea typeface="+mn-ea"/>
                <a:cs typeface="+mn-cs"/>
              </a:rPr>
              <a:t> exists, DBCA drops it.</a:t>
            </a:r>
          </a:p>
          <a:p>
            <a:pPr marL="304746" lvl="2" indent="0">
              <a:buNone/>
            </a:pPr>
            <a:r>
              <a:rPr lang="en-US" sz="1100" b="0" kern="1200" smtClean="0">
                <a:solidFill>
                  <a:schemeClr val="tx1"/>
                </a:solidFill>
                <a:effectLst/>
                <a:latin typeface="Arial" pitchFamily="34" charset="0"/>
                <a:ea typeface="+mn-ea"/>
                <a:cs typeface="+mn-cs"/>
              </a:rPr>
              <a:t>2.	Creates the database link</a:t>
            </a:r>
          </a:p>
          <a:p>
            <a:pPr marL="304746" lvl="2" indent="0">
              <a:buNone/>
            </a:pPr>
            <a:r>
              <a:rPr lang="en-US" sz="1100" b="0" kern="1200" smtClean="0">
                <a:solidFill>
                  <a:schemeClr val="tx1"/>
                </a:solidFill>
                <a:effectLst/>
                <a:latin typeface="Arial" pitchFamily="34" charset="0"/>
                <a:ea typeface="+mn-ea"/>
                <a:cs typeface="+mn-cs"/>
              </a:rPr>
              <a:t>3.	Creates the PDB from the remote PDB</a:t>
            </a:r>
          </a:p>
          <a:p>
            <a:pPr marL="304746" lvl="2" indent="0">
              <a:buNone/>
            </a:pPr>
            <a:r>
              <a:rPr lang="en-US" sz="1100" b="0" kern="1200" smtClean="0">
                <a:solidFill>
                  <a:schemeClr val="tx1"/>
                </a:solidFill>
                <a:effectLst/>
                <a:latin typeface="Arial" pitchFamily="34" charset="0"/>
                <a:ea typeface="+mn-ea"/>
                <a:cs typeface="+mn-cs"/>
              </a:rPr>
              <a:t>4.	Checks the status of the cloned PDB to verify that it is in mounted mode</a:t>
            </a:r>
          </a:p>
          <a:p>
            <a:pPr marL="304746" lvl="2" indent="0">
              <a:buNone/>
            </a:pPr>
            <a:r>
              <a:rPr lang="en-US" sz="1100" b="0" kern="1200" smtClean="0">
                <a:solidFill>
                  <a:schemeClr val="tx1"/>
                </a:solidFill>
                <a:effectLst/>
                <a:latin typeface="Arial" pitchFamily="34" charset="0"/>
                <a:ea typeface="+mn-ea"/>
                <a:cs typeface="+mn-cs"/>
              </a:rPr>
              <a:t>5.	Opens the relocated PDB</a:t>
            </a:r>
          </a:p>
          <a:p>
            <a:pPr lvl="1"/>
            <a:r>
              <a:rPr lang="en-US" sz="1100" b="0" kern="1200" smtClean="0">
                <a:solidFill>
                  <a:schemeClr val="tx1"/>
                </a:solidFill>
                <a:effectLst/>
                <a:latin typeface="Arial" pitchFamily="34" charset="0"/>
                <a:ea typeface="+mn-ea"/>
                <a:cs typeface="+mn-cs"/>
              </a:rPr>
              <a:t>The user in the local database must have the </a:t>
            </a:r>
            <a:r>
              <a:rPr lang="en-US" sz="1100" b="0" kern="1200" smtClean="0">
                <a:solidFill>
                  <a:schemeClr val="tx1"/>
                </a:solidFill>
                <a:effectLst/>
                <a:latin typeface="Courier New" panose="02070309020205020404" pitchFamily="49" charset="0"/>
                <a:ea typeface="+mn-ea"/>
                <a:cs typeface="Courier New" panose="02070309020205020404" pitchFamily="49" charset="0"/>
              </a:rPr>
              <a:t>CREATE PLUGGABLE DATABASE</a:t>
            </a:r>
            <a:r>
              <a:rPr lang="en-US" sz="1100" b="0" kern="1200" smtClean="0">
                <a:solidFill>
                  <a:schemeClr val="tx1"/>
                </a:solidFill>
                <a:effectLst/>
                <a:cs typeface="Arial" panose="020B0604020202020204" pitchFamily="34" charset="0"/>
              </a:rPr>
              <a:t> </a:t>
            </a:r>
            <a:r>
              <a:rPr lang="en-US" sz="1100" b="0" kern="1200" smtClean="0">
                <a:solidFill>
                  <a:schemeClr val="tx1"/>
                </a:solidFill>
                <a:effectLst/>
                <a:latin typeface="Arial" pitchFamily="34" charset="0"/>
                <a:ea typeface="+mn-ea"/>
                <a:cs typeface="+mn-cs"/>
              </a:rPr>
              <a:t>privilege in the CDB root container. The remote and local databases must be in archivelog mode. The common user in the remote database that the database link connects to must have the </a:t>
            </a:r>
            <a:r>
              <a:rPr lang="en-US" sz="1100" b="0" kern="1200" smtClean="0">
                <a:solidFill>
                  <a:schemeClr val="tx1"/>
                </a:solidFill>
                <a:effectLst/>
                <a:latin typeface="Courier New" panose="02070309020205020404" pitchFamily="49" charset="0"/>
                <a:ea typeface="+mn-ea"/>
                <a:cs typeface="Courier New" panose="02070309020205020404" pitchFamily="49" charset="0"/>
              </a:rPr>
              <a:t>CREATE PLUGGABLE DATABASE</a:t>
            </a:r>
            <a:r>
              <a:rPr lang="en-US" sz="1100" b="0" kern="1200" smtClean="0">
                <a:solidFill>
                  <a:schemeClr val="tx1"/>
                </a:solidFill>
                <a:effectLst/>
                <a:latin typeface="Arial" pitchFamily="34" charset="0"/>
                <a:ea typeface="+mn-ea"/>
                <a:cs typeface="+mn-cs"/>
              </a:rPr>
              <a:t>, </a:t>
            </a:r>
            <a:r>
              <a:rPr lang="en-US" sz="1100" b="0" kern="1200" smtClean="0">
                <a:solidFill>
                  <a:schemeClr val="tx1"/>
                </a:solidFill>
                <a:effectLst/>
                <a:latin typeface="Courier New" panose="02070309020205020404" pitchFamily="49" charset="0"/>
                <a:ea typeface="+mn-ea"/>
                <a:cs typeface="Courier New" panose="02070309020205020404" pitchFamily="49" charset="0"/>
              </a:rPr>
              <a:t>SESSION</a:t>
            </a:r>
            <a:r>
              <a:rPr lang="en-US" smtClean="0">
                <a:solidFill>
                  <a:schemeClr val="tx1"/>
                </a:solidFill>
              </a:rPr>
              <a:t>, </a:t>
            </a:r>
            <a:r>
              <a:rPr lang="en-US" sz="1100" b="0" kern="1200" smtClean="0">
                <a:solidFill>
                  <a:schemeClr val="tx1"/>
                </a:solidFill>
                <a:effectLst/>
                <a:latin typeface="Arial" pitchFamily="34" charset="0"/>
                <a:ea typeface="+mn-ea"/>
                <a:cs typeface="+mn-cs"/>
              </a:rPr>
              <a:t>and </a:t>
            </a:r>
            <a:r>
              <a:rPr lang="en-US" sz="1100" b="0" kern="1200" smtClean="0">
                <a:solidFill>
                  <a:schemeClr val="tx1"/>
                </a:solidFill>
                <a:effectLst/>
                <a:latin typeface="Courier New" panose="02070309020205020404" pitchFamily="49" charset="0"/>
                <a:ea typeface="+mn-ea"/>
                <a:cs typeface="Courier New" panose="02070309020205020404" pitchFamily="49" charset="0"/>
              </a:rPr>
              <a:t>SYSOPER</a:t>
            </a:r>
            <a:r>
              <a:rPr lang="en-US" sz="1100" b="0" kern="1200" smtClean="0">
                <a:solidFill>
                  <a:schemeClr val="tx1"/>
                </a:solidFill>
                <a:effectLst/>
                <a:latin typeface="Arial" pitchFamily="34" charset="0"/>
                <a:ea typeface="+mn-ea"/>
                <a:cs typeface="+mn-cs"/>
              </a:rPr>
              <a:t> privileges.</a:t>
            </a:r>
          </a:p>
          <a:p>
            <a:pPr lvl="1"/>
            <a:r>
              <a:rPr lang="en-US" sz="1100" b="0" kern="1200" smtClean="0">
                <a:solidFill>
                  <a:schemeClr val="tx1"/>
                </a:solidFill>
                <a:effectLst/>
                <a:latin typeface="Arial" pitchFamily="34" charset="0"/>
                <a:ea typeface="+mn-ea"/>
                <a:cs typeface="+mn-cs"/>
              </a:rPr>
              <a:t>The local and remote databases must either have the same options installed or the remote database must have a subset of those present on the local database.</a:t>
            </a:r>
          </a:p>
          <a:p>
            <a:pPr lvl="1"/>
            <a:endParaRPr lang="en-US" b="0"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173</a:t>
            </a:fld>
            <a:endParaRPr lang="en-US" dirty="0"/>
          </a:p>
        </p:txBody>
      </p:sp>
    </p:spTree>
    <p:extLst>
      <p:ext uri="{BB962C8B-B14F-4D97-AF65-F5344CB8AC3E}">
        <p14:creationId xmlns:p14="http://schemas.microsoft.com/office/powerpoint/2010/main" val="81987968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A proxy PDB allows you to execute SQL statements in a remote PDB as if it were a local PDB in the CDB. This type of PDB is very helpful to query data that is spread over PDBs in different CDBs.</a:t>
            </a:r>
          </a:p>
          <a:p>
            <a:pPr lvl="1"/>
            <a:r>
              <a:rPr lang="en-US" altLang="en-US" smtClean="0"/>
              <a:t>In the example in the slide, when connected to the </a:t>
            </a:r>
            <a:r>
              <a:rPr lang="en-US" altLang="en-US" smtClean="0">
                <a:latin typeface="Courier New" panose="02070309020205020404" pitchFamily="49" charset="0"/>
                <a:cs typeface="Courier New" panose="02070309020205020404" pitchFamily="49" charset="0"/>
              </a:rPr>
              <a:t>toys_root</a:t>
            </a:r>
            <a:r>
              <a:rPr lang="en-US" altLang="en-US" smtClean="0"/>
              <a:t> application root, a query on a table shared in the application PDBs, </a:t>
            </a:r>
            <a:r>
              <a:rPr lang="en-US" altLang="en-US" smtClean="0">
                <a:latin typeface="Courier New" panose="02070309020205020404" pitchFamily="49" charset="0"/>
                <a:cs typeface="Courier New" panose="02070309020205020404" pitchFamily="49" charset="0"/>
              </a:rPr>
              <a:t>robots</a:t>
            </a:r>
            <a:r>
              <a:rPr lang="en-US" altLang="en-US" smtClean="0"/>
              <a:t>, </a:t>
            </a:r>
            <a:r>
              <a:rPr lang="en-US" altLang="en-US" smtClean="0">
                <a:latin typeface="Courier New" panose="02070309020205020404" pitchFamily="49" charset="0"/>
                <a:cs typeface="Courier New" panose="02070309020205020404" pitchFamily="49" charset="0"/>
              </a:rPr>
              <a:t>dolls</a:t>
            </a:r>
            <a:r>
              <a:rPr lang="en-US" altLang="en-US" smtClean="0"/>
              <a:t>, and </a:t>
            </a:r>
            <a:r>
              <a:rPr lang="en-US" altLang="en-US" smtClean="0">
                <a:latin typeface="Courier New" panose="02070309020205020404" pitchFamily="49" charset="0"/>
                <a:cs typeface="Courier New" panose="02070309020205020404" pitchFamily="49" charset="0"/>
              </a:rPr>
              <a:t>doodles</a:t>
            </a:r>
            <a:r>
              <a:rPr lang="en-US" altLang="en-US" smtClean="0">
                <a:cs typeface="Arial" panose="020B0604020202020204" pitchFamily="34" charset="0"/>
              </a:rPr>
              <a:t> cannot retrieve rows from the remote </a:t>
            </a:r>
            <a:r>
              <a:rPr lang="en-US" altLang="en-US" smtClean="0">
                <a:latin typeface="Courier New" panose="02070309020205020404" pitchFamily="49" charset="0"/>
                <a:cs typeface="Courier New" panose="02070309020205020404" pitchFamily="49" charset="0"/>
              </a:rPr>
              <a:t>doodles</a:t>
            </a:r>
            <a:r>
              <a:rPr lang="en-US" altLang="en-US" smtClean="0">
                <a:cs typeface="Arial" panose="020B0604020202020204" pitchFamily="34" charset="0"/>
              </a:rPr>
              <a:t> if two conditions are not satisfied:</a:t>
            </a:r>
          </a:p>
          <a:p>
            <a:pPr lvl="2">
              <a:buFont typeface="Arial" panose="020B0604020202020204" pitchFamily="34" charset="0"/>
              <a:buChar char="•"/>
            </a:pPr>
            <a:r>
              <a:rPr lang="en-US" altLang="en-US" smtClean="0">
                <a:cs typeface="Arial" panose="020B0604020202020204" pitchFamily="34" charset="0"/>
              </a:rPr>
              <a:t>An application root replica is created in the remote CDB to replicate the application root and, therefore, the application common entities such as tables, users, and privileges.</a:t>
            </a:r>
          </a:p>
          <a:p>
            <a:pPr lvl="2">
              <a:buFont typeface="Arial" panose="020B0604020202020204" pitchFamily="34" charset="0"/>
              <a:buChar char="•"/>
            </a:pPr>
            <a:r>
              <a:rPr lang="en-US" altLang="en-US" smtClean="0">
                <a:cs typeface="Arial" panose="020B0604020202020204" pitchFamily="34" charset="0"/>
              </a:rPr>
              <a:t>A proxy PDB is created in the application root in the local CDB to reference the application root replica in the remote CDB.</a:t>
            </a:r>
          </a:p>
          <a:p>
            <a:pPr lvl="1"/>
            <a:r>
              <a:rPr lang="en-US" altLang="en-US" smtClean="0">
                <a:cs typeface="Arial" panose="020B0604020202020204" pitchFamily="34" charset="0"/>
              </a:rPr>
              <a:t>When you are </a:t>
            </a:r>
            <a:r>
              <a:rPr lang="en-US" altLang="en-US" smtClean="0"/>
              <a:t>connected to the </a:t>
            </a:r>
            <a:r>
              <a:rPr lang="en-US" altLang="en-US" smtClean="0">
                <a:latin typeface="Courier New" panose="02070309020205020404" pitchFamily="49" charset="0"/>
                <a:cs typeface="Courier New" panose="02070309020205020404" pitchFamily="49" charset="0"/>
              </a:rPr>
              <a:t>toys_root</a:t>
            </a:r>
            <a:r>
              <a:rPr lang="en-US" altLang="en-US" smtClean="0"/>
              <a:t> application root and </a:t>
            </a:r>
            <a:r>
              <a:rPr lang="en-US" altLang="en-US" smtClean="0">
                <a:cs typeface="Arial" panose="020B0604020202020204" pitchFamily="34" charset="0"/>
              </a:rPr>
              <a:t>you query from a shared table of the application installed on </a:t>
            </a:r>
            <a:r>
              <a:rPr lang="en-US" altLang="en-US" smtClean="0"/>
              <a:t>the </a:t>
            </a:r>
            <a:r>
              <a:rPr lang="en-US" altLang="en-US" smtClean="0">
                <a:latin typeface="Courier New" panose="02070309020205020404" pitchFamily="49" charset="0"/>
                <a:cs typeface="Courier New" panose="02070309020205020404" pitchFamily="49" charset="0"/>
              </a:rPr>
              <a:t>toys_root</a:t>
            </a:r>
            <a:r>
              <a:rPr lang="en-US" altLang="en-US" smtClean="0"/>
              <a:t> application root, the query fetches rows from the two local application PDBs,</a:t>
            </a:r>
            <a:r>
              <a:rPr lang="en-US" altLang="en-US" smtClean="0">
                <a:cs typeface="Arial" panose="020B0604020202020204" pitchFamily="34" charset="0"/>
              </a:rPr>
              <a:t> </a:t>
            </a:r>
            <a:r>
              <a:rPr lang="en-US" altLang="en-US" smtClean="0">
                <a:latin typeface="Courier New" panose="02070309020205020404" pitchFamily="49" charset="0"/>
                <a:cs typeface="Courier New" panose="02070309020205020404" pitchFamily="49" charset="0"/>
              </a:rPr>
              <a:t>robots</a:t>
            </a:r>
            <a:r>
              <a:rPr lang="en-US" altLang="en-US" smtClean="0"/>
              <a:t> and </a:t>
            </a:r>
            <a:r>
              <a:rPr lang="en-US" altLang="en-US" smtClean="0">
                <a:latin typeface="Courier New" panose="02070309020205020404" pitchFamily="49" charset="0"/>
                <a:cs typeface="Courier New" panose="02070309020205020404" pitchFamily="49" charset="0"/>
              </a:rPr>
              <a:t>dolls</a:t>
            </a:r>
            <a:r>
              <a:rPr lang="en-US" altLang="en-US" smtClean="0"/>
              <a:t>, and from the application proxy PDB, </a:t>
            </a:r>
            <a:r>
              <a:rPr lang="en-US" altLang="en-US" smtClean="0">
                <a:latin typeface="Courier New" panose="02070309020205020404" pitchFamily="49" charset="0"/>
                <a:cs typeface="Courier New" panose="02070309020205020404" pitchFamily="49" charset="0"/>
              </a:rPr>
              <a:t>px_app_rr</a:t>
            </a:r>
            <a:r>
              <a:rPr lang="en-US" altLang="en-US" smtClean="0">
                <a:cs typeface="Arial" panose="020B0604020202020204" pitchFamily="34" charset="0"/>
              </a:rPr>
              <a:t>, </a:t>
            </a:r>
            <a:r>
              <a:rPr lang="en-US" altLang="en-US" smtClean="0"/>
              <a:t>executing the query in the remote root replica and, therefore, from the </a:t>
            </a:r>
            <a:r>
              <a:rPr lang="en-US" altLang="en-US" smtClean="0">
                <a:latin typeface="Courier New" panose="02070309020205020404" pitchFamily="49" charset="0"/>
                <a:cs typeface="Courier New" panose="02070309020205020404" pitchFamily="49" charset="0"/>
              </a:rPr>
              <a:t>doodles</a:t>
            </a:r>
            <a:r>
              <a:rPr lang="en-US" altLang="en-US" smtClean="0">
                <a:cs typeface="Arial" panose="020B0604020202020204" pitchFamily="34" charset="0"/>
              </a:rPr>
              <a:t> </a:t>
            </a:r>
            <a:r>
              <a:rPr lang="en-US" altLang="en-US" smtClean="0"/>
              <a:t>application PDB.</a:t>
            </a:r>
            <a:endParaRPr lang="en-US" altLang="en-US" dirty="0">
              <a:cs typeface="Arial" panose="020B0604020202020204" pitchFamily="34" charset="0"/>
            </a:endParaRPr>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174</a:t>
            </a:fld>
            <a:endParaRPr lang="en-US" dirty="0"/>
          </a:p>
        </p:txBody>
      </p:sp>
    </p:spTree>
    <p:extLst>
      <p:ext uri="{BB962C8B-B14F-4D97-AF65-F5344CB8AC3E}">
        <p14:creationId xmlns:p14="http://schemas.microsoft.com/office/powerpoint/2010/main" val="3862151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cs typeface="Arial" panose="020B0604020202020204" pitchFamily="34" charset="0"/>
              </a:rPr>
              <a:t>Creating a </a:t>
            </a:r>
            <a:r>
              <a:rPr lang="en-US" altLang="en-US" smtClean="0"/>
              <a:t>proxy </a:t>
            </a:r>
            <a:r>
              <a:rPr lang="en-US" altLang="en-US" smtClean="0">
                <a:cs typeface="Arial" panose="020B0604020202020204" pitchFamily="34" charset="0"/>
              </a:rPr>
              <a:t>PDB copies the data files of the </a:t>
            </a:r>
            <a:r>
              <a:rPr lang="en-US" altLang="en-US" smtClean="0">
                <a:latin typeface="Courier New" panose="02070309020205020404" pitchFamily="49" charset="0"/>
                <a:cs typeface="Courier New" panose="02070309020205020404" pitchFamily="49" charset="0"/>
              </a:rPr>
              <a:t>SYSTEM</a:t>
            </a:r>
            <a:r>
              <a:rPr lang="en-US" altLang="en-US" smtClean="0">
                <a:cs typeface="Arial" panose="020B0604020202020204" pitchFamily="34" charset="0"/>
              </a:rPr>
              <a:t>, </a:t>
            </a:r>
            <a:r>
              <a:rPr lang="en-US" altLang="en-US" smtClean="0">
                <a:latin typeface="Courier New" panose="02070309020205020404" pitchFamily="49" charset="0"/>
                <a:cs typeface="Courier New" panose="02070309020205020404" pitchFamily="49" charset="0"/>
              </a:rPr>
              <a:t>SYSAUX,</a:t>
            </a:r>
            <a:r>
              <a:rPr lang="en-US" altLang="en-US" smtClean="0">
                <a:cs typeface="Arial" panose="020B0604020202020204" pitchFamily="34" charset="0"/>
              </a:rPr>
              <a:t> and </a:t>
            </a:r>
            <a:r>
              <a:rPr lang="en-US" altLang="en-US" smtClean="0">
                <a:latin typeface="Courier New" panose="02070309020205020404" pitchFamily="49" charset="0"/>
                <a:cs typeface="Courier New" panose="02070309020205020404" pitchFamily="49" charset="0"/>
              </a:rPr>
              <a:t>UNDO</a:t>
            </a:r>
            <a:r>
              <a:rPr lang="en-US" altLang="en-US" smtClean="0">
                <a:cs typeface="Arial" panose="020B0604020202020204" pitchFamily="34" charset="0"/>
              </a:rPr>
              <a:t> tablespaces of the </a:t>
            </a:r>
            <a:r>
              <a:rPr lang="en-US" altLang="en-US" smtClean="0"/>
              <a:t>proxied </a:t>
            </a:r>
            <a:r>
              <a:rPr lang="en-US" altLang="en-US" smtClean="0">
                <a:cs typeface="Arial" panose="020B0604020202020204" pitchFamily="34" charset="0"/>
              </a:rPr>
              <a:t>PDB. </a:t>
            </a:r>
            <a:r>
              <a:rPr lang="en-US" altLang="en-US" smtClean="0"/>
              <a:t>A proxy PDB can be created, altered, and dropped from the CDB root like any regular PDB.</a:t>
            </a:r>
          </a:p>
          <a:p>
            <a:pPr lvl="1"/>
            <a:r>
              <a:rPr lang="en-US" altLang="en-US" smtClean="0"/>
              <a:t>The database link must be created in the CDB root that will contain the proxy PDB, and the database link connects either to the remote CDB root or to the remote application container or to the remote application PDB.</a:t>
            </a:r>
          </a:p>
          <a:p>
            <a:pPr lvl="1"/>
            <a:r>
              <a:rPr lang="en-US" altLang="en-US" smtClean="0"/>
              <a:t>Any </a:t>
            </a:r>
            <a:r>
              <a:rPr lang="en-US" altLang="en-US" smtClean="0">
                <a:latin typeface="Courier New" panose="02070309020205020404" pitchFamily="49" charset="0"/>
                <a:cs typeface="Courier New" panose="02070309020205020404" pitchFamily="49" charset="0"/>
              </a:rPr>
              <a:t>ALTER</a:t>
            </a:r>
            <a:r>
              <a:rPr lang="en-US" altLang="en-US" smtClean="0"/>
              <a:t> </a:t>
            </a:r>
            <a:r>
              <a:rPr lang="en-US" altLang="en-US" smtClean="0">
                <a:latin typeface="Courier New" panose="02070309020205020404" pitchFamily="49" charset="0"/>
                <a:cs typeface="Courier New" panose="02070309020205020404" pitchFamily="49" charset="0"/>
              </a:rPr>
              <a:t>PLUGGABLE</a:t>
            </a:r>
            <a:r>
              <a:rPr lang="en-US" altLang="en-US" smtClean="0"/>
              <a:t> </a:t>
            </a:r>
            <a:r>
              <a:rPr lang="en-US" altLang="en-US" smtClean="0">
                <a:latin typeface="Courier New" panose="02070309020205020404" pitchFamily="49" charset="0"/>
                <a:cs typeface="Courier New" panose="02070309020205020404" pitchFamily="49" charset="0"/>
              </a:rPr>
              <a:t>DATABASE</a:t>
            </a:r>
            <a:r>
              <a:rPr lang="en-US" altLang="en-US" smtClean="0"/>
              <a:t> statement issued from within the proxy PDB when the PDB is opened is executed in the proxied PDB. The </a:t>
            </a:r>
            <a:r>
              <a:rPr lang="en-US" altLang="en-US" smtClean="0">
                <a:latin typeface="Courier New" panose="02070309020205020404" pitchFamily="49" charset="0"/>
                <a:cs typeface="Courier New" panose="02070309020205020404" pitchFamily="49" charset="0"/>
              </a:rPr>
              <a:t>AS</a:t>
            </a:r>
            <a:r>
              <a:rPr lang="en-US" altLang="en-US" smtClean="0"/>
              <a:t> </a:t>
            </a:r>
            <a:r>
              <a:rPr lang="en-US" altLang="en-US" smtClean="0">
                <a:latin typeface="Courier New" panose="02070309020205020404" pitchFamily="49" charset="0"/>
                <a:cs typeface="Courier New" panose="02070309020205020404" pitchFamily="49" charset="0"/>
              </a:rPr>
              <a:t>PROXY</a:t>
            </a:r>
            <a:r>
              <a:rPr lang="en-US" altLang="en-US" smtClean="0"/>
              <a:t> clause is used to create a PDB as a proxy PDB. The </a:t>
            </a:r>
            <a:r>
              <a:rPr lang="en-US" altLang="en-US" smtClean="0">
                <a:latin typeface="Courier New" panose="02070309020205020404" pitchFamily="49" charset="0"/>
                <a:cs typeface="Courier New" panose="02070309020205020404" pitchFamily="49" charset="0"/>
              </a:rPr>
              <a:t>IS_PROXY_PDB</a:t>
            </a:r>
            <a:r>
              <a:rPr lang="en-US" altLang="en-US" smtClean="0"/>
              <a:t> column in </a:t>
            </a:r>
            <a:r>
              <a:rPr lang="en-US" altLang="en-US" smtClean="0">
                <a:latin typeface="Courier New" panose="02070309020205020404" pitchFamily="49" charset="0"/>
                <a:cs typeface="Courier New" panose="02070309020205020404" pitchFamily="49" charset="0"/>
              </a:rPr>
              <a:t>CDB_PDBS</a:t>
            </a:r>
            <a:r>
              <a:rPr lang="en-US" altLang="en-US" smtClean="0"/>
              <a:t> </a:t>
            </a:r>
            <a:r>
              <a:rPr lang="en-US" altLang="en-US" smtClean="0">
                <a:cs typeface="Arial" panose="020B0604020202020204" pitchFamily="34" charset="0"/>
              </a:rPr>
              <a:t>displays if a PDB is a </a:t>
            </a:r>
            <a:r>
              <a:rPr lang="en-US" altLang="en-US" smtClean="0"/>
              <a:t>proxy </a:t>
            </a:r>
            <a:r>
              <a:rPr lang="en-US" altLang="en-US" smtClean="0">
                <a:cs typeface="Arial" panose="020B0604020202020204" pitchFamily="34" charset="0"/>
              </a:rPr>
              <a:t>PDB.</a:t>
            </a:r>
            <a:r>
              <a:rPr lang="en-US" altLang="en-US" smtClean="0"/>
              <a:t> </a:t>
            </a:r>
          </a:p>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175</a:t>
            </a:fld>
            <a:endParaRPr lang="en-US" dirty="0"/>
          </a:p>
        </p:txBody>
      </p:sp>
    </p:spTree>
    <p:extLst>
      <p:ext uri="{BB962C8B-B14F-4D97-AF65-F5344CB8AC3E}">
        <p14:creationId xmlns:p14="http://schemas.microsoft.com/office/powerpoint/2010/main" val="72780473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176</a:t>
            </a:fld>
            <a:endParaRPr lang="en-US" dirty="0"/>
          </a:p>
        </p:txBody>
      </p:sp>
    </p:spTree>
    <p:extLst>
      <p:ext uri="{BB962C8B-B14F-4D97-AF65-F5344CB8AC3E}">
        <p14:creationId xmlns:p14="http://schemas.microsoft.com/office/powerpoint/2010/main" val="419308948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p:txBody>
          <a:bodyPr/>
          <a:lstStyle/>
          <a:p>
            <a:pPr lvl="1"/>
            <a:endParaRPr lang="en-US" dirty="0"/>
          </a:p>
        </p:txBody>
      </p:sp>
      <p:sp>
        <p:nvSpPr>
          <p:cNvPr id="4" name="Slide Image Placeholder 3"/>
          <p:cNvSpPr>
            <a:spLocks noGrp="1" noRot="1" noChangeAspect="1"/>
          </p:cNvSpPr>
          <p:nvPr>
            <p:ph type="sldImg"/>
          </p:nvPr>
        </p:nvSpPr>
        <p:spPr>
          <a:xfrm>
            <a:off x="457200" y="457200"/>
            <a:ext cx="6858000" cy="3859213"/>
          </a:xfrm>
        </p:spPr>
      </p:sp>
      <p:sp>
        <p:nvSpPr>
          <p:cNvPr id="6" name="Footer Placeholder 5"/>
          <p:cNvSpPr>
            <a:spLocks noGrp="1"/>
          </p:cNvSpPr>
          <p:nvPr>
            <p:ph type="ftr" sz="quarter" idx="10"/>
          </p:nvPr>
        </p:nvSpPr>
        <p:spPr/>
        <p:txBody>
          <a:bodyPr/>
          <a:lstStyle/>
          <a:p>
            <a:pPr>
              <a:defRPr/>
            </a:pPr>
            <a:r>
              <a:rPr lang="en-US" altLang="en-US" smtClean="0"/>
              <a:t>Oracle Database 19c: Administration Workshop   13 - </a:t>
            </a:r>
            <a:fld id="{E0E76695-946A-4606-8A73-7159A0C71C5D}" type="slidenum">
              <a:rPr lang="en-US" altLang="en-US" smtClean="0"/>
              <a:pPr>
                <a:defRPr/>
              </a:pPr>
              <a:t>177</a:t>
            </a:fld>
            <a:endParaRPr lang="en-US" dirty="0"/>
          </a:p>
        </p:txBody>
      </p:sp>
    </p:spTree>
    <p:extLst>
      <p:ext uri="{BB962C8B-B14F-4D97-AF65-F5344CB8AC3E}">
        <p14:creationId xmlns:p14="http://schemas.microsoft.com/office/powerpoint/2010/main" val="35671523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52129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endParaRPr lang="fr-FR" altLang="en-US" i="1" dirty="0"/>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179</a:t>
            </a:fld>
            <a:endParaRPr lang="en-US" dirty="0"/>
          </a:p>
        </p:txBody>
      </p:sp>
    </p:spTree>
    <p:extLst>
      <p:ext uri="{BB962C8B-B14F-4D97-AF65-F5344CB8AC3E}">
        <p14:creationId xmlns:p14="http://schemas.microsoft.com/office/powerpoint/2010/main" val="80176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Calling SQL*Plus from a Shell Script</a:t>
            </a:r>
          </a:p>
          <a:p>
            <a:pPr lvl="1" eaLnBrk="1" hangingPunct="1"/>
            <a:r>
              <a:rPr lang="en-US" dirty="0">
                <a:latin typeface="Arial" charset="0"/>
                <a:cs typeface="Arial" charset="0"/>
              </a:rPr>
              <a:t>You can call SQL*Plus from a shell script or BAT file by invoking </a:t>
            </a:r>
            <a:r>
              <a:rPr lang="en-US" dirty="0">
                <a:latin typeface="Courier New" panose="02070309020205020404" pitchFamily="49" charset="0"/>
                <a:cs typeface="Courier New" panose="02070309020205020404" pitchFamily="49" charset="0"/>
              </a:rPr>
              <a:t>sqlplus</a:t>
            </a:r>
            <a:r>
              <a:rPr lang="en-US" dirty="0">
                <a:latin typeface="Arial" charset="0"/>
                <a:cs typeface="Arial" charset="0"/>
              </a:rPr>
              <a:t> and using the operating system scripting syntax for passing parameters. For example, suppose you have the following shell script:</a:t>
            </a:r>
          </a:p>
          <a:p>
            <a:pPr lvl="1" eaLnBrk="1" hangingPunct="1"/>
            <a:r>
              <a:rPr lang="en-US" dirty="0">
                <a:latin typeface="Courier New" panose="02070309020205020404" pitchFamily="49" charset="0"/>
                <a:cs typeface="Courier New" panose="02070309020205020404" pitchFamily="49" charset="0"/>
              </a:rPr>
              <a:t># Name of this file: batch_sqlplus.sh</a:t>
            </a:r>
          </a:p>
          <a:p>
            <a:pPr lvl="1" eaLnBrk="1" hangingPunct="1"/>
            <a:r>
              <a:rPr lang="en-US" dirty="0">
                <a:latin typeface="Courier New" panose="02070309020205020404" pitchFamily="49" charset="0"/>
                <a:cs typeface="Courier New" panose="02070309020205020404" pitchFamily="49" charset="0"/>
              </a:rPr>
              <a:t># Count employees and give raise.</a:t>
            </a:r>
          </a:p>
          <a:p>
            <a:pPr lvl="1" eaLnBrk="1" hangingPunct="1"/>
            <a:r>
              <a:rPr lang="en-US" dirty="0">
                <a:latin typeface="Courier New" panose="02070309020205020404" pitchFamily="49" charset="0"/>
                <a:cs typeface="Courier New" panose="02070309020205020404" pitchFamily="49" charset="0"/>
              </a:rPr>
              <a:t>sqlplus hr/hr &lt;&lt;EOF</a:t>
            </a:r>
          </a:p>
          <a:p>
            <a:pPr lvl="1" eaLnBrk="1" hangingPunct="1"/>
            <a:r>
              <a:rPr lang="en-US" dirty="0">
                <a:latin typeface="Courier New" panose="02070309020205020404" pitchFamily="49" charset="0"/>
                <a:cs typeface="Courier New" panose="02070309020205020404" pitchFamily="49" charset="0"/>
              </a:rPr>
              <a:t>select count(*) from employees;</a:t>
            </a:r>
          </a:p>
          <a:p>
            <a:pPr lvl="1" eaLnBrk="1" hangingPunct="1"/>
            <a:r>
              <a:rPr lang="en-US" dirty="0">
                <a:latin typeface="Courier New" panose="02070309020205020404" pitchFamily="49" charset="0"/>
                <a:cs typeface="Courier New" panose="02070309020205020404" pitchFamily="49" charset="0"/>
              </a:rPr>
              <a:t>update employees set salary = salary*1.10;</a:t>
            </a:r>
          </a:p>
          <a:p>
            <a:pPr lvl="1" eaLnBrk="1" hangingPunct="1"/>
            <a:r>
              <a:rPr lang="en-US" dirty="0">
                <a:latin typeface="Courier New" panose="02070309020205020404" pitchFamily="49" charset="0"/>
                <a:cs typeface="Courier New" panose="02070309020205020404" pitchFamily="49" charset="0"/>
              </a:rPr>
              <a:t>commit;</a:t>
            </a:r>
          </a:p>
          <a:p>
            <a:pPr lvl="1" eaLnBrk="1" hangingPunct="1"/>
            <a:r>
              <a:rPr lang="en-US" dirty="0">
                <a:latin typeface="Courier New" panose="02070309020205020404" pitchFamily="49" charset="0"/>
                <a:cs typeface="Courier New" panose="02070309020205020404" pitchFamily="49" charset="0"/>
              </a:rPr>
              <a:t>quit</a:t>
            </a:r>
          </a:p>
          <a:p>
            <a:pPr lvl="1" eaLnBrk="1" hangingPunct="1"/>
            <a:r>
              <a:rPr lang="en-US" dirty="0">
                <a:latin typeface="Courier New" panose="02070309020205020404" pitchFamily="49" charset="0"/>
                <a:cs typeface="Courier New" panose="02070309020205020404" pitchFamily="49" charset="0"/>
              </a:rPr>
              <a:t>EOF</a:t>
            </a:r>
          </a:p>
          <a:p>
            <a:pPr lvl="1" eaLnBrk="1" hangingPunct="1"/>
            <a:r>
              <a:rPr lang="en-US" dirty="0">
                <a:latin typeface="Arial" charset="0"/>
                <a:cs typeface="Arial" charset="0"/>
              </a:rPr>
              <a:t>You can call that shell script from the command line:</a:t>
            </a:r>
          </a:p>
          <a:p>
            <a:pPr lvl="1" eaLnBrk="1" hangingPunct="1"/>
            <a:r>
              <a:rPr lang="en-US" dirty="0">
                <a:latin typeface="Courier New" panose="02070309020205020404" pitchFamily="49" charset="0"/>
                <a:cs typeface="Courier New" panose="02070309020205020404" pitchFamily="49" charset="0"/>
              </a:rPr>
              <a:t>$ ./batch_sqlplus.sh</a:t>
            </a:r>
          </a:p>
          <a:p>
            <a:pPr lvl="1" eaLnBrk="1" hangingPunct="1"/>
            <a:r>
              <a:rPr lang="en-US" b="1" dirty="0">
                <a:latin typeface="Arial" charset="0"/>
                <a:cs typeface="Arial" charset="0"/>
              </a:rPr>
              <a:t>For More Information</a:t>
            </a:r>
          </a:p>
          <a:p>
            <a:pPr lvl="1" eaLnBrk="1" hangingPunct="1"/>
            <a:r>
              <a:rPr lang="en-US" dirty="0">
                <a:latin typeface="Arial" charset="0"/>
                <a:cs typeface="Arial" charset="0"/>
              </a:rPr>
              <a:t>To learn how to start SQL*Plus, see “Starting SQL Plus” in </a:t>
            </a:r>
            <a:r>
              <a:rPr lang="en-US" i="1" dirty="0">
                <a:latin typeface="Arial" charset="0"/>
                <a:cs typeface="Arial" charset="0"/>
              </a:rPr>
              <a:t>SQL*Plus Users Guide and Reference</a:t>
            </a:r>
            <a:r>
              <a:rPr lang="en-US" dirty="0">
                <a:latin typeface="Arial" charset="0"/>
                <a:cs typeface="Arial" charset="0"/>
              </a:rPr>
              <a:t>.</a:t>
            </a:r>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18</a:t>
            </a:fld>
            <a:endParaRPr lang="en-US" dirty="0"/>
          </a:p>
        </p:txBody>
      </p:sp>
    </p:spTree>
    <p:extLst>
      <p:ext uri="{BB962C8B-B14F-4D97-AF65-F5344CB8AC3E}">
        <p14:creationId xmlns:p14="http://schemas.microsoft.com/office/powerpoint/2010/main" val="345852448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You can change the mode of each PDB to perform specific administration operations.</a:t>
            </a:r>
          </a:p>
          <a:p>
            <a:pPr lvl="1"/>
            <a:r>
              <a:rPr lang="en-US" altLang="en-US" smtClean="0"/>
              <a:t>The first example opens the PDB in the </a:t>
            </a:r>
            <a:r>
              <a:rPr lang="en-US" altLang="en-US" smtClean="0">
                <a:latin typeface="Courier New" panose="02070309020205020404" pitchFamily="49" charset="0"/>
                <a:cs typeface="Courier New" panose="02070309020205020404" pitchFamily="49" charset="0"/>
              </a:rPr>
              <a:t>RESTRICTED</a:t>
            </a:r>
            <a:r>
              <a:rPr lang="en-US" altLang="en-US" smtClean="0"/>
              <a:t> </a:t>
            </a:r>
            <a:r>
              <a:rPr lang="en-US" altLang="en-US" smtClean="0">
                <a:latin typeface="Courier New" panose="02070309020205020404" pitchFamily="49" charset="0"/>
                <a:cs typeface="Courier New" panose="02070309020205020404" pitchFamily="49" charset="0"/>
              </a:rPr>
              <a:t>READ WRITE </a:t>
            </a:r>
            <a:r>
              <a:rPr lang="en-US" altLang="en-US" smtClean="0"/>
              <a:t>mode. This allows only users with the </a:t>
            </a:r>
            <a:r>
              <a:rPr lang="en-US" altLang="en-US" smtClean="0">
                <a:latin typeface="Courier New" panose="02070309020205020404" pitchFamily="49" charset="0"/>
                <a:cs typeface="Courier New" panose="02070309020205020404" pitchFamily="49" charset="0"/>
              </a:rPr>
              <a:t>RESTRICTED SESSION </a:t>
            </a:r>
            <a:r>
              <a:rPr lang="en-US" altLang="en-US" smtClean="0"/>
              <a:t>privilege to connect. This allows the local administrator of the PDB to manage files movement, backups preventing sessions from accessing the data.</a:t>
            </a:r>
          </a:p>
          <a:p>
            <a:pPr lvl="1"/>
            <a:r>
              <a:rPr lang="en-US" altLang="en-US" smtClean="0"/>
              <a:t>Use the </a:t>
            </a:r>
            <a:r>
              <a:rPr lang="en-US" altLang="en-US" smtClean="0">
                <a:latin typeface="Courier New" panose="02070309020205020404" pitchFamily="49" charset="0"/>
                <a:cs typeface="Courier New" panose="02070309020205020404" pitchFamily="49" charset="0"/>
              </a:rPr>
              <a:t>V$PDBS</a:t>
            </a:r>
            <a:r>
              <a:rPr lang="en-US" altLang="en-US" smtClean="0"/>
              <a:t> view to verify that the PDB is in </a:t>
            </a:r>
            <a:r>
              <a:rPr lang="en-US" altLang="en-US" smtClean="0">
                <a:latin typeface="Courier New" panose="02070309020205020404" pitchFamily="49" charset="0"/>
                <a:cs typeface="Courier New" panose="02070309020205020404" pitchFamily="49" charset="0"/>
              </a:rPr>
              <a:t>RESTRICTED</a:t>
            </a:r>
            <a:r>
              <a:rPr lang="en-US" altLang="en-US" smtClean="0"/>
              <a:t> </a:t>
            </a:r>
            <a:r>
              <a:rPr lang="en-US" altLang="en-US" smtClean="0">
                <a:latin typeface="Courier New" panose="02070309020205020404" pitchFamily="49" charset="0"/>
                <a:cs typeface="Courier New" panose="02070309020205020404" pitchFamily="49" charset="0"/>
              </a:rPr>
              <a:t>READ WRITE </a:t>
            </a:r>
            <a:r>
              <a:rPr lang="en-US" altLang="en-US" smtClean="0"/>
              <a:t>open mode. </a:t>
            </a:r>
          </a:p>
          <a:p>
            <a:pPr lvl="1"/>
            <a:r>
              <a:rPr lang="en-US" altLang="en-US" smtClean="0"/>
              <a:t>The second example opens the PDB in a </a:t>
            </a:r>
            <a:r>
              <a:rPr lang="en-US" altLang="en-US" smtClean="0">
                <a:latin typeface="Courier New" panose="02070309020205020404" pitchFamily="49" charset="0"/>
                <a:cs typeface="Courier New" panose="02070309020205020404" pitchFamily="49" charset="0"/>
              </a:rPr>
              <a:t>READ ONLY </a:t>
            </a:r>
            <a:r>
              <a:rPr lang="en-US" altLang="en-US" smtClean="0"/>
              <a:t>mode. Any session connected to the PDB can perform read-only transactions only.</a:t>
            </a:r>
          </a:p>
          <a:p>
            <a:pPr lvl="1"/>
            <a:r>
              <a:rPr lang="en-US" altLang="en-US" smtClean="0"/>
              <a:t>To change the open mode, first close the PDB. You can apply the same open mode to all PDBs or to only some of them.</a:t>
            </a:r>
            <a:endParaRPr lang="en-US" altLang="en-US" dirty="0"/>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180</a:t>
            </a:fld>
            <a:endParaRPr lang="en-US" dirty="0"/>
          </a:p>
        </p:txBody>
      </p:sp>
    </p:spTree>
    <p:extLst>
      <p:ext uri="{BB962C8B-B14F-4D97-AF65-F5344CB8AC3E}">
        <p14:creationId xmlns:p14="http://schemas.microsoft.com/office/powerpoint/2010/main" val="11503284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a:t>You can modify </a:t>
            </a:r>
            <a:r>
              <a:rPr lang="en-US" altLang="en-US" dirty="0" smtClean="0"/>
              <a:t>the settings </a:t>
            </a:r>
            <a:r>
              <a:rPr lang="en-US" altLang="en-US" dirty="0"/>
              <a:t>of each PDB without necessarily changing the mode of the PDB. You have to be connected in the PDB to perform the changes in the settings.</a:t>
            </a:r>
          </a:p>
          <a:p>
            <a:pPr lvl="1"/>
            <a:r>
              <a:rPr lang="en-US" altLang="en-US" dirty="0"/>
              <a:t>The first example uses a </a:t>
            </a:r>
            <a:r>
              <a:rPr lang="en-US" altLang="en-US" dirty="0">
                <a:latin typeface="Courier New" panose="02070309020205020404" pitchFamily="49" charset="0"/>
                <a:cs typeface="Courier New" panose="02070309020205020404" pitchFamily="49" charset="0"/>
              </a:rPr>
              <a:t>DATAFILE</a:t>
            </a:r>
            <a:r>
              <a:rPr lang="en-US" altLang="en-US" dirty="0"/>
              <a:t> clause to bring the specified data file online.</a:t>
            </a:r>
          </a:p>
          <a:p>
            <a:pPr lvl="1"/>
            <a:r>
              <a:rPr lang="en-US" altLang="en-US" dirty="0"/>
              <a:t>The second example sets the default permanent tablespace to </a:t>
            </a:r>
            <a:r>
              <a:rPr lang="en-US" altLang="en-US" dirty="0">
                <a:latin typeface="Courier New" panose="02070309020205020404" pitchFamily="49" charset="0"/>
                <a:cs typeface="Courier New" panose="02070309020205020404" pitchFamily="49" charset="0"/>
              </a:rPr>
              <a:t>PDB1_TBS</a:t>
            </a:r>
            <a:r>
              <a:rPr lang="en-US" altLang="en-US" dirty="0"/>
              <a:t> for the PDB.</a:t>
            </a:r>
          </a:p>
          <a:p>
            <a:pPr lvl="1"/>
            <a:r>
              <a:rPr lang="en-US" altLang="en-US" dirty="0"/>
              <a:t>The third example sets the default temporary tablespace to </a:t>
            </a:r>
            <a:r>
              <a:rPr lang="en-US" altLang="en-US" dirty="0">
                <a:latin typeface="Courier New" panose="02070309020205020404" pitchFamily="49" charset="0"/>
                <a:cs typeface="Courier New" panose="02070309020205020404" pitchFamily="49" charset="0"/>
              </a:rPr>
              <a:t>TEMP_TBS</a:t>
            </a:r>
            <a:r>
              <a:rPr lang="en-US" altLang="en-US" dirty="0"/>
              <a:t> for the PDB.</a:t>
            </a:r>
          </a:p>
          <a:p>
            <a:pPr lvl="1"/>
            <a:r>
              <a:rPr lang="en-US" altLang="en-US" dirty="0"/>
              <a:t>The fourth example sets the storage limit for all tablespaces that belong to the PDB to two gigabytes.</a:t>
            </a:r>
          </a:p>
          <a:p>
            <a:pPr lvl="1"/>
            <a:r>
              <a:rPr lang="en-US" altLang="en-US" dirty="0"/>
              <a:t>The fifth example changes the global database name of the PDB to </a:t>
            </a:r>
            <a:r>
              <a:rPr lang="en-US" altLang="en-US" dirty="0">
                <a:latin typeface="Courier New" panose="02070309020205020404" pitchFamily="49" charset="0"/>
                <a:cs typeface="Courier New" panose="02070309020205020404" pitchFamily="49" charset="0"/>
              </a:rPr>
              <a:t>PDBAPP1</a:t>
            </a:r>
            <a:r>
              <a:rPr lang="en-US" altLang="en-US" dirty="0"/>
              <a:t>. The new global database name for this PDB must be different from that of any container in the CDB. This operation can be done only in restricted mode.</a:t>
            </a:r>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181</a:t>
            </a:fld>
            <a:endParaRPr lang="en-US" dirty="0"/>
          </a:p>
        </p:txBody>
      </p:sp>
    </p:spTree>
    <p:extLst>
      <p:ext uri="{BB962C8B-B14F-4D97-AF65-F5344CB8AC3E}">
        <p14:creationId xmlns:p14="http://schemas.microsoft.com/office/powerpoint/2010/main" val="27988716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t>There is a single server parameter file (SPFILE) per CDB. Values of the initialization parameters are associated with the CDB </a:t>
            </a:r>
            <a:r>
              <a:rPr lang="en-US" altLang="en-US" smtClean="0">
                <a:cs typeface="Courier New" panose="02070309020205020404" pitchFamily="49" charset="0"/>
              </a:rPr>
              <a:t>root</a:t>
            </a:r>
            <a:r>
              <a:rPr lang="en-US" altLang="en-US" smtClean="0"/>
              <a:t> and apply to the CDB </a:t>
            </a:r>
            <a:r>
              <a:rPr lang="en-US" altLang="en-US" smtClean="0">
                <a:cs typeface="Courier New" panose="02070309020205020404" pitchFamily="49" charset="0"/>
              </a:rPr>
              <a:t>root</a:t>
            </a:r>
            <a:r>
              <a:rPr lang="en-US" altLang="en-US" smtClean="0"/>
              <a:t> and serve as default values for all other containers.</a:t>
            </a:r>
          </a:p>
          <a:p>
            <a:pPr lvl="1"/>
            <a:r>
              <a:rPr lang="en-US" altLang="en-US" smtClean="0"/>
              <a:t>You can set different parameter values in PDBs </a:t>
            </a:r>
            <a:r>
              <a:rPr lang="en-US" altLang="en-US" smtClean="0">
                <a:cs typeface="Arial" panose="020B0604020202020204" pitchFamily="34" charset="0"/>
              </a:rPr>
              <a:t>when the value of the </a:t>
            </a:r>
            <a:r>
              <a:rPr lang="en-US" altLang="en-US" smtClean="0">
                <a:latin typeface="Courier New" panose="02070309020205020404" pitchFamily="49" charset="0"/>
                <a:cs typeface="Courier New" panose="02070309020205020404" pitchFamily="49" charset="0"/>
              </a:rPr>
              <a:t>ISPDB_MODIFIABLE </a:t>
            </a:r>
            <a:r>
              <a:rPr lang="en-US" altLang="en-US" smtClean="0">
                <a:cs typeface="Arial" panose="020B0604020202020204" pitchFamily="34" charset="0"/>
              </a:rPr>
              <a:t>column in</a:t>
            </a:r>
            <a:r>
              <a:rPr lang="en-US" altLang="en-US" smtClean="0">
                <a:latin typeface="Courier New" panose="02070309020205020404" pitchFamily="49" charset="0"/>
                <a:cs typeface="Courier New" panose="02070309020205020404" pitchFamily="49" charset="0"/>
              </a:rPr>
              <a:t> V$PARAMETER </a:t>
            </a:r>
            <a:r>
              <a:rPr lang="en-US" altLang="en-US" smtClean="0">
                <a:cs typeface="Arial" panose="020B0604020202020204" pitchFamily="34" charset="0"/>
              </a:rPr>
              <a:t>is</a:t>
            </a:r>
            <a:r>
              <a:rPr lang="en-US" altLang="en-US" smtClean="0">
                <a:latin typeface="Courier New" panose="02070309020205020404" pitchFamily="49" charset="0"/>
                <a:cs typeface="Courier New" panose="02070309020205020404" pitchFamily="49" charset="0"/>
              </a:rPr>
              <a:t> TRUE</a:t>
            </a:r>
            <a:r>
              <a:rPr lang="en-US" altLang="en-US" smtClean="0">
                <a:cs typeface="Arial" panose="020B0604020202020204" pitchFamily="34" charset="0"/>
              </a:rPr>
              <a:t>. These </a:t>
            </a:r>
            <a:r>
              <a:rPr lang="en-US" altLang="en-US" smtClean="0"/>
              <a:t>are set in the scope of a PDB; then they are remembered properly across PDB </a:t>
            </a:r>
            <a:r>
              <a:rPr lang="en-US" altLang="en-US" smtClean="0">
                <a:solidFill>
                  <a:schemeClr val="tx1"/>
                </a:solidFill>
              </a:rPr>
              <a:t>close/open and across bouncing the CDB instance. </a:t>
            </a:r>
            <a:r>
              <a:rPr lang="en-US" altLang="en-US" smtClean="0"/>
              <a:t>They also travel with clone and unplug/plug operations. Other initialization parameters can be set for the CDB </a:t>
            </a:r>
            <a:r>
              <a:rPr lang="en-US" altLang="en-US" smtClean="0">
                <a:cs typeface="Courier New" panose="02070309020205020404" pitchFamily="49" charset="0"/>
              </a:rPr>
              <a:t>root</a:t>
            </a:r>
            <a:r>
              <a:rPr lang="en-US" altLang="en-US" smtClean="0"/>
              <a:t> only.</a:t>
            </a:r>
          </a:p>
          <a:p>
            <a:pPr lvl="1"/>
            <a:r>
              <a:rPr lang="en-US" altLang="en-US" smtClean="0"/>
              <a:t>Connect to the CDB root to view all containers’ specific parameter values.</a:t>
            </a:r>
          </a:p>
          <a:p>
            <a:pPr marL="302400" lvl="4"/>
            <a:r>
              <a:rPr lang="en-US" altLang="en-US" smtClean="0">
                <a:cs typeface="Courier New" panose="02070309020205020404" pitchFamily="49" charset="0"/>
              </a:rPr>
              <a:t>SQL&gt; SELECT db_uniq_name, pdb_uid, name, value$ FROM pdb_spfile$ ;</a:t>
            </a:r>
          </a:p>
          <a:p>
            <a:pPr marL="302400" lvl="4"/>
            <a:endParaRPr lang="en-US" altLang="en-US" smtClean="0">
              <a:cs typeface="Courier New" panose="02070309020205020404" pitchFamily="49" charset="0"/>
            </a:endParaRPr>
          </a:p>
          <a:p>
            <a:pPr marL="302400" lvl="4"/>
            <a:r>
              <a:rPr lang="en-US" altLang="en-US" smtClean="0">
                <a:cs typeface="Courier New" panose="02070309020205020404" pitchFamily="49" charset="0"/>
              </a:rPr>
              <a:t>DB_UNIQ_NA    PDB_UID NAME                                 VALUE$</a:t>
            </a:r>
          </a:p>
          <a:p>
            <a:pPr marL="302400" lvl="4"/>
            <a:r>
              <a:rPr lang="en-US" altLang="en-US" smtClean="0">
                <a:cs typeface="Courier New" panose="02070309020205020404" pitchFamily="49" charset="0"/>
              </a:rPr>
              <a:t>---------- ---------- ------------------------------------ ------</a:t>
            </a:r>
          </a:p>
          <a:p>
            <a:pPr marL="302400" lvl="4"/>
            <a:r>
              <a:rPr lang="en-US" altLang="en-US" smtClean="0">
                <a:cs typeface="Courier New" panose="02070309020205020404" pitchFamily="49" charset="0"/>
              </a:rPr>
              <a:t>cdb2       3072231663 ddl_lock_timeout                     10</a:t>
            </a:r>
          </a:p>
          <a:p>
            <a:pPr marL="302400" lvl="4"/>
            <a:r>
              <a:rPr lang="en-US" altLang="en-US" smtClean="0">
                <a:cs typeface="Courier New" panose="02070309020205020404" pitchFamily="49" charset="0"/>
              </a:rPr>
              <a:t>cdb2       4030283986 ddl_lock_timeout                     20</a:t>
            </a:r>
          </a:p>
          <a:p>
            <a:pPr marL="302400" lvl="4"/>
            <a:r>
              <a:rPr lang="en-US" altLang="en-US" smtClean="0">
                <a:cs typeface="Courier New" panose="02070309020205020404" pitchFamily="49" charset="0"/>
              </a:rPr>
              <a:t>cdb2       3485283967 ddl_lock_timeout                     30</a:t>
            </a:r>
          </a:p>
          <a:p>
            <a:endParaRPr lang="en-US" dirty="0"/>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182</a:t>
            </a:fld>
            <a:endParaRPr lang="en-US" dirty="0"/>
          </a:p>
        </p:txBody>
      </p:sp>
    </p:spTree>
    <p:extLst>
      <p:ext uri="{BB962C8B-B14F-4D97-AF65-F5344CB8AC3E}">
        <p14:creationId xmlns:p14="http://schemas.microsoft.com/office/powerpoint/2010/main" val="11962396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In this example, a different value of the </a:t>
            </a:r>
            <a:r>
              <a:rPr lang="en-US" altLang="en-US" dirty="0" err="1" smtClean="0">
                <a:latin typeface="Courier New" panose="02070309020205020404" pitchFamily="49" charset="0"/>
                <a:cs typeface="Courier New" panose="02070309020205020404" pitchFamily="49" charset="0"/>
              </a:rPr>
              <a:t>DDL_LOCK_TIMEOUT</a:t>
            </a:r>
            <a:r>
              <a:rPr lang="en-US" altLang="en-US" dirty="0" smtClean="0">
                <a:latin typeface="Courier New" panose="02070309020205020404" pitchFamily="49" charset="0"/>
              </a:rPr>
              <a:t> </a:t>
            </a:r>
            <a:r>
              <a:rPr lang="en-US" altLang="en-US" dirty="0" smtClean="0">
                <a:cs typeface="Arial" panose="020B0604020202020204" pitchFamily="34" charset="0"/>
              </a:rPr>
              <a:t>parameter is </a:t>
            </a:r>
            <a:r>
              <a:rPr lang="en-US" altLang="en-US" dirty="0" smtClean="0"/>
              <a:t>set </a:t>
            </a:r>
            <a:r>
              <a:rPr lang="en-US" altLang="en-US" dirty="0" smtClean="0">
                <a:cs typeface="Arial" panose="020B0604020202020204" pitchFamily="34" charset="0"/>
              </a:rPr>
              <a:t>in </a:t>
            </a:r>
            <a:r>
              <a:rPr lang="en-US" altLang="en-US" dirty="0" smtClean="0">
                <a:latin typeface="Courier New" panose="02070309020205020404" pitchFamily="49" charset="0"/>
                <a:cs typeface="Courier New" panose="02070309020205020404" pitchFamily="49" charset="0"/>
              </a:rPr>
              <a:t>PDB2</a:t>
            </a:r>
            <a:r>
              <a:rPr lang="en-US" altLang="en-US" dirty="0" smtClean="0">
                <a:cs typeface="Arial" panose="020B0604020202020204" pitchFamily="34" charset="0"/>
              </a:rPr>
              <a:t>. The change is maintained after the </a:t>
            </a:r>
            <a:r>
              <a:rPr lang="en-US" altLang="en-US" dirty="0" err="1" smtClean="0">
                <a:cs typeface="Arial" panose="020B0604020202020204" pitchFamily="34" charset="0"/>
              </a:rPr>
              <a:t>PDB</a:t>
            </a:r>
            <a:r>
              <a:rPr lang="en-US" altLang="en-US" dirty="0" smtClean="0">
                <a:cs typeface="Arial" panose="020B0604020202020204" pitchFamily="34" charset="0"/>
              </a:rPr>
              <a:t> is closed and reopened. The </a:t>
            </a:r>
            <a:r>
              <a:rPr lang="en-US" altLang="en-US" dirty="0" err="1" smtClean="0">
                <a:latin typeface="Courier New" panose="02070309020205020404" pitchFamily="49" charset="0"/>
                <a:cs typeface="Courier New" panose="02070309020205020404" pitchFamily="49" charset="0"/>
              </a:rPr>
              <a:t>CON_ID</a:t>
            </a:r>
            <a:r>
              <a:rPr lang="en-US" altLang="en-US" dirty="0" smtClean="0">
                <a:cs typeface="Arial" panose="020B0604020202020204" pitchFamily="34" charset="0"/>
              </a:rPr>
              <a:t> column in the </a:t>
            </a:r>
            <a:r>
              <a:rPr lang="en-US" altLang="en-US" dirty="0" err="1" smtClean="0">
                <a:latin typeface="Courier New" panose="02070309020205020404" pitchFamily="49" charset="0"/>
                <a:cs typeface="Courier New" panose="02070309020205020404" pitchFamily="49" charset="0"/>
              </a:rPr>
              <a:t>V$SYSTEM_PARAMETER</a:t>
            </a:r>
            <a:r>
              <a:rPr lang="en-US" altLang="en-US" dirty="0" smtClean="0">
                <a:cs typeface="Arial" panose="020B0604020202020204" pitchFamily="34" charset="0"/>
              </a:rPr>
              <a:t> view shows the </a:t>
            </a:r>
            <a:r>
              <a:rPr lang="en-US" altLang="en-US" dirty="0" err="1" smtClean="0">
                <a:latin typeface="Courier New" panose="02070309020205020404" pitchFamily="49" charset="0"/>
                <a:cs typeface="Courier New" panose="02070309020205020404" pitchFamily="49" charset="0"/>
              </a:rPr>
              <a:t>DDL_LOCK_TIMEOUT</a:t>
            </a:r>
            <a:r>
              <a:rPr lang="en-US" altLang="en-US" dirty="0" smtClean="0"/>
              <a:t> </a:t>
            </a:r>
            <a:r>
              <a:rPr lang="en-US" altLang="en-US" dirty="0" smtClean="0">
                <a:cs typeface="Arial" panose="020B0604020202020204" pitchFamily="34" charset="0"/>
              </a:rPr>
              <a:t>value in each container, the </a:t>
            </a:r>
            <a:r>
              <a:rPr lang="en-US" altLang="en-US" dirty="0" err="1" smtClean="0">
                <a:cs typeface="Arial" panose="020B0604020202020204" pitchFamily="34" charset="0"/>
              </a:rPr>
              <a:t>CDB</a:t>
            </a:r>
            <a:r>
              <a:rPr lang="en-US" altLang="en-US" dirty="0" smtClean="0">
                <a:cs typeface="Arial" panose="020B0604020202020204" pitchFamily="34" charset="0"/>
              </a:rPr>
              <a:t>  </a:t>
            </a:r>
            <a:r>
              <a:rPr lang="en-US" altLang="en-US" dirty="0" smtClean="0">
                <a:cs typeface="Courier New" panose="02070309020205020404" pitchFamily="49" charset="0"/>
              </a:rPr>
              <a:t>root</a:t>
            </a:r>
            <a:r>
              <a:rPr lang="en-US" altLang="en-US" dirty="0" smtClean="0">
                <a:cs typeface="Arial" panose="020B0604020202020204" pitchFamily="34" charset="0"/>
              </a:rPr>
              <a:t>, </a:t>
            </a:r>
            <a:r>
              <a:rPr lang="en-US" altLang="en-US" dirty="0" smtClean="0">
                <a:latin typeface="Courier New" panose="02070309020205020404" pitchFamily="49" charset="0"/>
                <a:cs typeface="Courier New" panose="02070309020205020404" pitchFamily="49" charset="0"/>
              </a:rPr>
              <a:t>PDB1</a:t>
            </a:r>
            <a:r>
              <a:rPr lang="en-US" altLang="en-US" dirty="0">
                <a:cs typeface="Arial" panose="020B0604020202020204" pitchFamily="34" charset="0"/>
              </a:rPr>
              <a:t>, </a:t>
            </a:r>
            <a:r>
              <a:rPr lang="en-US" altLang="en-US" dirty="0" smtClean="0">
                <a:cs typeface="Arial" panose="020B0604020202020204" pitchFamily="34" charset="0"/>
              </a:rPr>
              <a:t>and </a:t>
            </a:r>
            <a:r>
              <a:rPr lang="en-US" altLang="en-US" dirty="0" smtClean="0">
                <a:latin typeface="Courier New" panose="02070309020205020404" pitchFamily="49" charset="0"/>
                <a:cs typeface="Courier New" panose="02070309020205020404" pitchFamily="49" charset="0"/>
              </a:rPr>
              <a:t>PDB2</a:t>
            </a:r>
            <a:r>
              <a:rPr lang="en-US" altLang="en-US" dirty="0" smtClean="0">
                <a:cs typeface="Arial" panose="020B0604020202020204" pitchFamily="34" charset="0"/>
              </a:rPr>
              <a:t>.</a:t>
            </a:r>
            <a:endParaRPr lang="en-US" altLang="en-US" dirty="0">
              <a:cs typeface="Arial" panose="020B0604020202020204" pitchFamily="34" charset="0"/>
            </a:endParaRPr>
          </a:p>
        </p:txBody>
      </p:sp>
      <p:sp>
        <p:nvSpPr>
          <p:cNvPr id="43011" name="Slide Image Placeholder 9"/>
          <p:cNvSpPr>
            <a:spLocks noGrp="1" noRot="1" noChangeAspect="1" noTextEdit="1"/>
          </p:cNvSpPr>
          <p:nvPr>
            <p:ph type="sldImg"/>
          </p:nvPr>
        </p:nvSpPr>
        <p:spPr>
          <a:xfrm>
            <a:off x="457200" y="457200"/>
            <a:ext cx="6858000" cy="3859213"/>
          </a:xfrm>
          <a:ln/>
        </p:spPr>
      </p:sp>
      <p:sp>
        <p:nvSpPr>
          <p:cNvPr id="3" name="Footer Placeholder 2"/>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183</a:t>
            </a:fld>
            <a:endParaRPr lang="en-US" dirty="0"/>
          </a:p>
        </p:txBody>
      </p:sp>
    </p:spTree>
    <p:extLst>
      <p:ext uri="{BB962C8B-B14F-4D97-AF65-F5344CB8AC3E}">
        <p14:creationId xmlns:p14="http://schemas.microsoft.com/office/powerpoint/2010/main" val="413844155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defRPr/>
            </a:pPr>
            <a:r>
              <a:rPr lang="en-US" smtClean="0"/>
              <a:t>You can use an </a:t>
            </a:r>
            <a:r>
              <a:rPr lang="en-US" smtClean="0">
                <a:latin typeface="Courier New" pitchFamily="49" charset="0"/>
                <a:cs typeface="Courier New" pitchFamily="49" charset="0"/>
              </a:rPr>
              <a:t>ALTER SYSTEM </a:t>
            </a:r>
            <a:r>
              <a:rPr lang="en-US" smtClean="0"/>
              <a:t>statement to change the way a PDB operates. When the current container is a PDB, you can run the following </a:t>
            </a:r>
            <a:r>
              <a:rPr lang="en-US" smtClean="0">
                <a:latin typeface="Courier New" pitchFamily="49" charset="0"/>
                <a:cs typeface="Courier New" pitchFamily="49" charset="0"/>
              </a:rPr>
              <a:t>ALTER SYSTEM </a:t>
            </a:r>
            <a:r>
              <a:rPr lang="en-US" smtClean="0"/>
              <a:t>statements:</a:t>
            </a:r>
          </a:p>
          <a:p>
            <a:pPr marL="576000" lvl="1">
              <a:lnSpc>
                <a:spcPct val="95000"/>
              </a:lnSpc>
              <a:spcBef>
                <a:spcPts val="300"/>
              </a:spcBef>
              <a:defRPr/>
            </a:pPr>
            <a:r>
              <a:rPr lang="en-US" smtClean="0">
                <a:latin typeface="Courier New" pitchFamily="49" charset="0"/>
                <a:cs typeface="Courier New" pitchFamily="49" charset="0"/>
              </a:rPr>
              <a:t>ALTER SYSTEM FLUSH SHARED_POOL / BUFFER_CACHE</a:t>
            </a:r>
          </a:p>
          <a:p>
            <a:pPr marL="576000" lvl="1">
              <a:lnSpc>
                <a:spcPct val="95000"/>
              </a:lnSpc>
              <a:spcBef>
                <a:spcPts val="300"/>
              </a:spcBef>
              <a:defRPr/>
            </a:pPr>
            <a:r>
              <a:rPr lang="en-US" smtClean="0">
                <a:latin typeface="Courier New" pitchFamily="49" charset="0"/>
                <a:cs typeface="Courier New" pitchFamily="49" charset="0"/>
              </a:rPr>
              <a:t>ALTER SYSTEM ENABLE / DISABLE RESTRICTED SESSION</a:t>
            </a:r>
          </a:p>
          <a:p>
            <a:pPr marL="576000" lvl="1">
              <a:lnSpc>
                <a:spcPct val="95000"/>
              </a:lnSpc>
              <a:spcBef>
                <a:spcPts val="300"/>
              </a:spcBef>
              <a:defRPr/>
            </a:pPr>
            <a:r>
              <a:rPr lang="en-US" smtClean="0">
                <a:latin typeface="Courier New" pitchFamily="49" charset="0"/>
                <a:cs typeface="Courier New" pitchFamily="49" charset="0"/>
              </a:rPr>
              <a:t>ALTER SYSTEM SET USE_STORED_OUTLINES</a:t>
            </a:r>
          </a:p>
          <a:p>
            <a:pPr marL="576000" lvl="1">
              <a:lnSpc>
                <a:spcPct val="95000"/>
              </a:lnSpc>
              <a:spcBef>
                <a:spcPts val="300"/>
              </a:spcBef>
              <a:defRPr/>
            </a:pPr>
            <a:r>
              <a:rPr lang="en-US" smtClean="0">
                <a:latin typeface="Courier New" pitchFamily="49" charset="0"/>
                <a:cs typeface="Courier New" pitchFamily="49" charset="0"/>
              </a:rPr>
              <a:t>ALTER SYSTEM SUSPEND / RESUME</a:t>
            </a:r>
          </a:p>
          <a:p>
            <a:pPr marL="576000" lvl="1">
              <a:lnSpc>
                <a:spcPct val="95000"/>
              </a:lnSpc>
              <a:spcBef>
                <a:spcPts val="300"/>
              </a:spcBef>
              <a:defRPr/>
            </a:pPr>
            <a:r>
              <a:rPr lang="en-US" smtClean="0">
                <a:latin typeface="Courier New" pitchFamily="49" charset="0"/>
                <a:cs typeface="Courier New" pitchFamily="49" charset="0"/>
              </a:rPr>
              <a:t>ALTER SYSTEM CHECK DATAFILES</a:t>
            </a:r>
          </a:p>
          <a:p>
            <a:pPr marL="576000" lvl="1">
              <a:lnSpc>
                <a:spcPct val="95000"/>
              </a:lnSpc>
              <a:spcBef>
                <a:spcPts val="300"/>
              </a:spcBef>
              <a:defRPr/>
            </a:pPr>
            <a:r>
              <a:rPr lang="en-US" smtClean="0">
                <a:latin typeface="Courier New" pitchFamily="49" charset="0"/>
                <a:cs typeface="Courier New" pitchFamily="49" charset="0"/>
              </a:rPr>
              <a:t>ALTER SYSTEM REGISTER</a:t>
            </a:r>
          </a:p>
          <a:p>
            <a:pPr marL="576000" lvl="1">
              <a:lnSpc>
                <a:spcPct val="95000"/>
              </a:lnSpc>
              <a:spcBef>
                <a:spcPts val="300"/>
              </a:spcBef>
              <a:defRPr/>
            </a:pPr>
            <a:r>
              <a:rPr lang="en-US" smtClean="0">
                <a:latin typeface="Courier New" pitchFamily="49" charset="0"/>
                <a:cs typeface="Courier New" pitchFamily="49" charset="0"/>
              </a:rPr>
              <a:t>ALTER SYSTEM KILL SESSION</a:t>
            </a:r>
          </a:p>
          <a:p>
            <a:pPr marL="576000" lvl="1">
              <a:lnSpc>
                <a:spcPct val="95000"/>
              </a:lnSpc>
              <a:spcBef>
                <a:spcPts val="300"/>
              </a:spcBef>
              <a:defRPr/>
            </a:pPr>
            <a:r>
              <a:rPr lang="en-US" smtClean="0">
                <a:latin typeface="Courier New" pitchFamily="49" charset="0"/>
                <a:cs typeface="Courier New" pitchFamily="49" charset="0"/>
              </a:rPr>
              <a:t>ALTER SYSTEM DISCONNECT SESSION</a:t>
            </a:r>
          </a:p>
          <a:p>
            <a:pPr marL="576000" lvl="1">
              <a:lnSpc>
                <a:spcPct val="95000"/>
              </a:lnSpc>
              <a:spcBef>
                <a:spcPts val="300"/>
              </a:spcBef>
              <a:defRPr/>
            </a:pPr>
            <a:r>
              <a:rPr lang="en-US" smtClean="0">
                <a:latin typeface="Courier New" pitchFamily="49" charset="0"/>
                <a:cs typeface="Courier New" pitchFamily="49" charset="0"/>
              </a:rPr>
              <a:t>ALTER SYSTEM SET initialization_parameter</a:t>
            </a:r>
            <a:endParaRPr lang="en-US" smtClean="0"/>
          </a:p>
          <a:p>
            <a:pPr lvl="1">
              <a:lnSpc>
                <a:spcPct val="95000"/>
              </a:lnSpc>
              <a:defRPr/>
            </a:pPr>
            <a:r>
              <a:rPr lang="en-US" smtClean="0"/>
              <a:t>Some </a:t>
            </a:r>
            <a:r>
              <a:rPr lang="en-US" smtClean="0">
                <a:latin typeface="Courier New" pitchFamily="49" charset="0"/>
                <a:cs typeface="Courier New" pitchFamily="49" charset="0"/>
              </a:rPr>
              <a:t>ALTER SYSTEM </a:t>
            </a:r>
            <a:r>
              <a:rPr lang="en-US" smtClean="0"/>
              <a:t>statements, such as </a:t>
            </a:r>
            <a:r>
              <a:rPr lang="en-US" smtClean="0">
                <a:latin typeface="Courier New" panose="02070309020205020404" pitchFamily="49" charset="0"/>
                <a:cs typeface="Courier New" panose="02070309020205020404" pitchFamily="49" charset="0"/>
              </a:rPr>
              <a:t>ALTER</a:t>
            </a:r>
            <a:r>
              <a:rPr lang="en-US" smtClean="0"/>
              <a:t> </a:t>
            </a:r>
            <a:r>
              <a:rPr lang="en-US" smtClean="0">
                <a:latin typeface="Courier New" panose="02070309020205020404" pitchFamily="49" charset="0"/>
                <a:cs typeface="Courier New" panose="02070309020205020404" pitchFamily="49" charset="0"/>
              </a:rPr>
              <a:t>SYSTEM</a:t>
            </a:r>
            <a:r>
              <a:rPr lang="en-US" smtClean="0"/>
              <a:t> </a:t>
            </a:r>
            <a:r>
              <a:rPr lang="en-US" smtClean="0">
                <a:latin typeface="Courier New" panose="02070309020205020404" pitchFamily="49" charset="0"/>
                <a:cs typeface="Courier New" panose="02070309020205020404" pitchFamily="49" charset="0"/>
              </a:rPr>
              <a:t>CHECKPOINT</a:t>
            </a:r>
            <a:r>
              <a:rPr lang="en-US" smtClean="0"/>
              <a:t>, can be run from within a PDB but actually affect the whole CDB.</a:t>
            </a:r>
            <a:endParaRPr lang="en-US" smtClean="0">
              <a:cs typeface="Arial" pitchFamily="34" charset="0"/>
            </a:endParaRPr>
          </a:p>
          <a:p>
            <a:pPr lvl="1">
              <a:lnSpc>
                <a:spcPct val="95000"/>
              </a:lnSpc>
              <a:defRPr/>
            </a:pPr>
            <a:r>
              <a:rPr lang="en-US" smtClean="0"/>
              <a:t>Other </a:t>
            </a:r>
            <a:r>
              <a:rPr lang="en-US" smtClean="0">
                <a:latin typeface="Courier New" pitchFamily="49" charset="0"/>
                <a:cs typeface="Courier New" pitchFamily="49" charset="0"/>
              </a:rPr>
              <a:t>ALTER SYSTEM </a:t>
            </a:r>
            <a:r>
              <a:rPr lang="en-US" smtClean="0"/>
              <a:t>statements, such as </a:t>
            </a:r>
            <a:r>
              <a:rPr lang="en-US" smtClean="0">
                <a:latin typeface="Courier New" pitchFamily="49" charset="0"/>
                <a:cs typeface="Courier New" pitchFamily="49" charset="0"/>
              </a:rPr>
              <a:t>ALTER SYSTEM SWITCH LOGFILE</a:t>
            </a:r>
            <a:r>
              <a:rPr lang="en-US" smtClean="0"/>
              <a:t>, affect the entire CDB and must be run by a common user in the CDB root such as </a:t>
            </a:r>
            <a:r>
              <a:rPr lang="en-US" smtClean="0">
                <a:latin typeface="Courier New" pitchFamily="49" charset="0"/>
                <a:cs typeface="Courier New" pitchFamily="49" charset="0"/>
              </a:rPr>
              <a:t>ALTER SYSTEM SWITCH LOG</a:t>
            </a:r>
            <a:r>
              <a:rPr lang="en-US" smtClean="0">
                <a:cs typeface="Arial" pitchFamily="34" charset="0"/>
              </a:rPr>
              <a:t> unless you set the</a:t>
            </a:r>
            <a:r>
              <a:rPr lang="en-US" smtClean="0">
                <a:latin typeface="Courier New" pitchFamily="49" charset="0"/>
                <a:cs typeface="Courier New" pitchFamily="49" charset="0"/>
              </a:rPr>
              <a:t> NONCDB_COMPATIBLE</a:t>
            </a:r>
            <a:r>
              <a:rPr lang="en-US" smtClean="0">
                <a:cs typeface="Arial" pitchFamily="34" charset="0"/>
              </a:rPr>
              <a:t> parameter to </a:t>
            </a:r>
            <a:r>
              <a:rPr lang="en-US" smtClean="0">
                <a:latin typeface="Courier New" pitchFamily="49" charset="0"/>
                <a:cs typeface="Courier New" pitchFamily="49" charset="0"/>
              </a:rPr>
              <a:t>TRUE</a:t>
            </a:r>
            <a:r>
              <a:rPr lang="en-US" smtClean="0">
                <a:cs typeface="Arial" pitchFamily="34" charset="0"/>
              </a:rPr>
              <a:t>. </a:t>
            </a:r>
            <a:r>
              <a:rPr lang="en-US" smtClean="0"/>
              <a:t>This parameter influences </a:t>
            </a:r>
            <a:r>
              <a:rPr lang="en-US" smtClean="0">
                <a:latin typeface="Courier New" pitchFamily="49" charset="0"/>
                <a:cs typeface="Courier New" pitchFamily="49" charset="0"/>
              </a:rPr>
              <a:t>ALTER DATABASE </a:t>
            </a:r>
            <a:r>
              <a:rPr lang="en-US" smtClean="0"/>
              <a:t>statements behavior in the same way.</a:t>
            </a:r>
            <a:endParaRPr lang="en-US" dirty="0">
              <a:cs typeface="Arial" pitchFamily="34" charset="0"/>
            </a:endParaRPr>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184</a:t>
            </a:fld>
            <a:endParaRPr lang="en-US" dirty="0"/>
          </a:p>
        </p:txBody>
      </p:sp>
    </p:spTree>
    <p:extLst>
      <p:ext uri="{BB962C8B-B14F-4D97-AF65-F5344CB8AC3E}">
        <p14:creationId xmlns:p14="http://schemas.microsoft.com/office/powerpoint/2010/main" val="338720180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smtClean="0">
                <a:cs typeface="Arial" panose="020B0604020202020204" pitchFamily="34" charset="0"/>
              </a:rPr>
              <a:t>During PDB creation, the </a:t>
            </a:r>
            <a:r>
              <a:rPr lang="en-US" altLang="en-US" smtClean="0">
                <a:latin typeface="Courier New" panose="02070309020205020404" pitchFamily="49" charset="0"/>
                <a:cs typeface="Courier New" panose="02070309020205020404" pitchFamily="49" charset="0"/>
              </a:rPr>
              <a:t>HOST=</a:t>
            </a:r>
            <a:r>
              <a:rPr lang="en-US" altLang="en-US" i="1" smtClean="0">
                <a:latin typeface="Courier New" panose="02070309020205020404" pitchFamily="49" charset="0"/>
                <a:cs typeface="Courier New" panose="02070309020205020404" pitchFamily="49" charset="0"/>
              </a:rPr>
              <a:t>&lt;host_name_string&gt;</a:t>
            </a:r>
            <a:r>
              <a:rPr lang="en-US" altLang="en-US" i="1" smtClean="0">
                <a:cs typeface="Arial" panose="020B0604020202020204" pitchFamily="34" charset="0"/>
              </a:rPr>
              <a:t> </a:t>
            </a:r>
            <a:r>
              <a:rPr lang="en-US" altLang="en-US" smtClean="0">
                <a:cs typeface="Arial" panose="020B0604020202020204" pitchFamily="34" charset="0"/>
              </a:rPr>
              <a:t>and </a:t>
            </a:r>
            <a:r>
              <a:rPr lang="en-US" altLang="en-US" smtClean="0">
                <a:latin typeface="Courier New" panose="02070309020205020404" pitchFamily="49" charset="0"/>
                <a:cs typeface="Courier New" panose="02070309020205020404" pitchFamily="49" charset="0"/>
              </a:rPr>
              <a:t>PORT=</a:t>
            </a:r>
            <a:r>
              <a:rPr lang="en-US" altLang="en-US" i="1" smtClean="0">
                <a:latin typeface="Courier New" panose="02070309020205020404" pitchFamily="49" charset="0"/>
                <a:cs typeface="Courier New" panose="02070309020205020404" pitchFamily="49" charset="0"/>
              </a:rPr>
              <a:t>&lt;port_number&gt;</a:t>
            </a:r>
            <a:r>
              <a:rPr lang="en-US" altLang="en-US" i="1" smtClean="0">
                <a:cs typeface="Arial" panose="020B0604020202020204" pitchFamily="34" charset="0"/>
              </a:rPr>
              <a:t> </a:t>
            </a:r>
            <a:r>
              <a:rPr lang="en-US" altLang="en-US" smtClean="0">
                <a:cs typeface="Arial" panose="020B0604020202020204" pitchFamily="34" charset="0"/>
              </a:rPr>
              <a:t>clauses can be used to indicate the host name and port number to be used by internal database links from proxy PDBs that reference the new PDB. </a:t>
            </a:r>
            <a:r>
              <a:rPr lang="en-US" altLang="en-US" smtClean="0"/>
              <a:t>By default, altering the host name and port number for a PDB does not have any effect on internal database links that already have been created to point to this PDB. Only subsequently created internal database links will be affected by the new host name and port number. A proxy PDB will have to be re-created in order for it to pick up the new port number for its target PDB.</a:t>
            </a:r>
          </a:p>
          <a:p>
            <a:endParaRPr lang="en-US" dirty="0"/>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185</a:t>
            </a:fld>
            <a:endParaRPr lang="en-US" dirty="0"/>
          </a:p>
        </p:txBody>
      </p:sp>
    </p:spTree>
    <p:extLst>
      <p:ext uri="{BB962C8B-B14F-4D97-AF65-F5344CB8AC3E}">
        <p14:creationId xmlns:p14="http://schemas.microsoft.com/office/powerpoint/2010/main" val="37489371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1"/>
          </p:nvPr>
        </p:nvSpPr>
        <p:spPr/>
        <p:txBody>
          <a:bodyPr/>
          <a:lstStyle/>
          <a:p>
            <a:pPr lvl="1"/>
            <a:r>
              <a:rPr lang="en-US" altLang="en-US" smtClean="0"/>
              <a:t>When you no longer need the data in a PDB, you can drop the PDB. There is only one PDB that cannot be dropped: It is the PDB seed.</a:t>
            </a:r>
          </a:p>
          <a:p>
            <a:pPr lvl="2"/>
            <a:r>
              <a:rPr lang="en-US" altLang="en-US" smtClean="0"/>
              <a:t>You cannot drop an application root as long as there are still application PDBs associated with it. First drop the application seed and then the application PDBs.</a:t>
            </a:r>
          </a:p>
          <a:p>
            <a:pPr lvl="2"/>
            <a:r>
              <a:rPr lang="en-US" altLang="en-US" smtClean="0"/>
              <a:t>When the relocation of a PDB is finished, opening the new PDB automatically drops the source PDB.</a:t>
            </a:r>
          </a:p>
          <a:p>
            <a:pPr lvl="2"/>
            <a:r>
              <a:rPr lang="en-US" altLang="en-US" smtClean="0"/>
              <a:t>Dropping the source PDB of a refreshable PDB does not drop the refreshable PDB. Queries on the source data are no longer possible.</a:t>
            </a:r>
          </a:p>
          <a:p>
            <a:pPr lvl="2"/>
            <a:r>
              <a:rPr lang="en-US" altLang="en-US" smtClean="0"/>
              <a:t>Dropping the proxied PDB of a proxy PDB does not drop the proxy PDB. Queries on the proxied PDB are no longer possible because the database link to the proxied PDB is no longer valid.</a:t>
            </a:r>
            <a:endParaRPr lang="en-US" altLang="en-US" dirty="0"/>
          </a:p>
        </p:txBody>
      </p:sp>
      <p:sp>
        <p:nvSpPr>
          <p:cNvPr id="7" name="Slide Image Placeholder 6"/>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186</a:t>
            </a:fld>
            <a:endParaRPr lang="en-US" dirty="0"/>
          </a:p>
        </p:txBody>
      </p:sp>
    </p:spTree>
    <p:extLst>
      <p:ext uri="{BB962C8B-B14F-4D97-AF65-F5344CB8AC3E}">
        <p14:creationId xmlns:p14="http://schemas.microsoft.com/office/powerpoint/2010/main" val="30101604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187</a:t>
            </a:fld>
            <a:endParaRPr lang="en-US" dirty="0"/>
          </a:p>
        </p:txBody>
      </p:sp>
    </p:spTree>
    <p:extLst>
      <p:ext uri="{BB962C8B-B14F-4D97-AF65-F5344CB8AC3E}">
        <p14:creationId xmlns:p14="http://schemas.microsoft.com/office/powerpoint/2010/main" val="23124893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p:txBody>
          <a:bodyPr/>
          <a:lstStyle/>
          <a:p>
            <a:pPr lvl="1"/>
            <a:endParaRPr lang="en-US" dirty="0"/>
          </a:p>
        </p:txBody>
      </p:sp>
      <p:sp>
        <p:nvSpPr>
          <p:cNvPr id="4" name="Slide Image Placeholder 3"/>
          <p:cNvSpPr>
            <a:spLocks noGrp="1" noRot="1" noChangeAspect="1"/>
          </p:cNvSpPr>
          <p:nvPr>
            <p:ph type="sldImg"/>
          </p:nvPr>
        </p:nvSpPr>
        <p:spPr>
          <a:xfrm>
            <a:off x="457200" y="457200"/>
            <a:ext cx="6858000" cy="3859213"/>
          </a:xfrm>
        </p:spPr>
      </p:sp>
      <p:sp>
        <p:nvSpPr>
          <p:cNvPr id="3" name="Footer Placeholder 2"/>
          <p:cNvSpPr>
            <a:spLocks noGrp="1"/>
          </p:cNvSpPr>
          <p:nvPr>
            <p:ph type="ftr" sz="quarter" idx="10"/>
          </p:nvPr>
        </p:nvSpPr>
        <p:spPr/>
        <p:txBody>
          <a:bodyPr/>
          <a:lstStyle/>
          <a:p>
            <a:pPr>
              <a:defRPr/>
            </a:pPr>
            <a:r>
              <a:rPr lang="en-US" altLang="en-US" smtClean="0"/>
              <a:t>Oracle Database 19c: Administration Workshop   14 - </a:t>
            </a:r>
            <a:fld id="{7D9F5B95-4DA0-4D5D-93F4-7204C2813FC7}" type="slidenum">
              <a:rPr lang="en-US" altLang="en-US" smtClean="0"/>
              <a:pPr>
                <a:defRPr/>
              </a:pPr>
              <a:t>188</a:t>
            </a:fld>
            <a:endParaRPr lang="en-US" dirty="0"/>
          </a:p>
        </p:txBody>
      </p:sp>
    </p:spTree>
    <p:extLst>
      <p:ext uri="{BB962C8B-B14F-4D97-AF65-F5344CB8AC3E}">
        <p14:creationId xmlns:p14="http://schemas.microsoft.com/office/powerpoint/2010/main" val="261462635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536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Oracle SQL Developer (SQL Developer) is a graphical tool for database developers and DBAs and gets installed with Oracle Database. You can choose to display several different panes in the SQL Developer interface, such as a Connections and DBA pane. You use the former to define connections to databases and use the latter to perform DBA operations. You should add connections only for which the associated database user has DBA privileges or at least privileges for the desired DBA navigator operations on the specified database.</a:t>
            </a:r>
          </a:p>
          <a:p>
            <a:pPr lvl="1"/>
            <a:r>
              <a:rPr lang="en-US" dirty="0">
                <a:latin typeface="Arial" charset="0"/>
              </a:rPr>
              <a:t>Some developer-type operations that you can perform with SQL Developer include:</a:t>
            </a:r>
          </a:p>
          <a:p>
            <a:pPr lvl="2"/>
            <a:r>
              <a:rPr lang="en-US" dirty="0">
                <a:latin typeface="Arial" charset="0"/>
              </a:rPr>
              <a:t>Develop scripts in both the SQL and PL/SQL languages</a:t>
            </a:r>
          </a:p>
          <a:p>
            <a:pPr lvl="2"/>
            <a:r>
              <a:rPr lang="en-US" dirty="0">
                <a:latin typeface="Arial" charset="0"/>
              </a:rPr>
              <a:t>Browse database objects</a:t>
            </a:r>
          </a:p>
          <a:p>
            <a:pPr lvl="2"/>
            <a:r>
              <a:rPr lang="en-US" dirty="0">
                <a:latin typeface="Arial" charset="0"/>
              </a:rPr>
              <a:t>Run SQL statements and SQL scripts</a:t>
            </a:r>
          </a:p>
          <a:p>
            <a:pPr lvl="2"/>
            <a:r>
              <a:rPr lang="en-US" dirty="0">
                <a:latin typeface="Arial" charset="0"/>
              </a:rPr>
              <a:t>Edit and debug PL/SQL statements</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19</a:t>
            </a:fld>
            <a:endParaRPr lang="en-US" dirty="0"/>
          </a:p>
        </p:txBody>
      </p:sp>
    </p:spTree>
    <p:extLst>
      <p:ext uri="{BB962C8B-B14F-4D97-AF65-F5344CB8AC3E}">
        <p14:creationId xmlns:p14="http://schemas.microsoft.com/office/powerpoint/2010/main" val="328753128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190</a:t>
            </a:fld>
            <a:endParaRPr lang="en-US" dirty="0"/>
          </a:p>
        </p:txBody>
      </p:sp>
    </p:spTree>
    <p:extLst>
      <p:ext uri="{BB962C8B-B14F-4D97-AF65-F5344CB8AC3E}">
        <p14:creationId xmlns:p14="http://schemas.microsoft.com/office/powerpoint/2010/main" val="154991385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5"/>
          <p:cNvSpPr>
            <a:spLocks noGrp="1" noRot="1" noChangeAspect="1" noTextEdit="1"/>
          </p:cNvSpPr>
          <p:nvPr>
            <p:ph type="sldImg"/>
          </p:nvPr>
        </p:nvSpPr>
        <p:spPr>
          <a:ln/>
        </p:spPr>
      </p:sp>
      <p:sp>
        <p:nvSpPr>
          <p:cNvPr id="972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files that comprise an Oracle database are as follows:</a:t>
            </a:r>
            <a:endParaRPr lang="en-US" altLang="en-US" dirty="0">
              <a:solidFill>
                <a:srgbClr val="FF0000"/>
              </a:solidFill>
            </a:endParaRPr>
          </a:p>
          <a:p>
            <a:pPr lvl="2"/>
            <a:r>
              <a:rPr lang="en-US" altLang="en-US" b="1" dirty="0"/>
              <a:t>Control files:</a:t>
            </a:r>
            <a:r>
              <a:rPr lang="en-US" altLang="en-US" dirty="0"/>
              <a:t> Each database has one unique control file that contains data about the database itself (that is, physical database structure information). Multiple copies may be maintained to protect against total loss. It can also contain metadata related to backups. The control file is critical to the database. Without the control file, the database cannot be opened.</a:t>
            </a:r>
            <a:endParaRPr lang="en-US" altLang="en-US" i="1" dirty="0">
              <a:solidFill>
                <a:srgbClr val="FF0000"/>
              </a:solidFill>
            </a:endParaRPr>
          </a:p>
          <a:p>
            <a:pPr lvl="2"/>
            <a:r>
              <a:rPr lang="en-US" altLang="en-US" b="1" dirty="0"/>
              <a:t>Data files:</a:t>
            </a:r>
            <a:r>
              <a:rPr lang="en-US" altLang="en-US" dirty="0"/>
              <a:t> They contain the user or application data of the database, as well as metadata and the data dictionary.</a:t>
            </a:r>
          </a:p>
          <a:p>
            <a:pPr lvl="2"/>
            <a:r>
              <a:rPr lang="en-US" altLang="en-US" b="1" dirty="0"/>
              <a:t>Online redo log files:</a:t>
            </a:r>
            <a:r>
              <a:rPr lang="en-US" altLang="en-US" dirty="0"/>
              <a:t> They allow for instance recovery of the database. If the database server crashes and does not lose any data files, the instance can recover the database with the information in these files.</a:t>
            </a:r>
          </a:p>
          <a:p>
            <a:pPr lvl="1"/>
            <a:r>
              <a:rPr lang="en-US" altLang="en-US" dirty="0"/>
              <a:t>The following additional files are used during the operation of the database:</a:t>
            </a:r>
          </a:p>
          <a:p>
            <a:pPr lvl="2"/>
            <a:r>
              <a:rPr lang="en-US" altLang="en-US" b="1" dirty="0"/>
              <a:t>Initialization parameter file:</a:t>
            </a:r>
            <a:r>
              <a:rPr lang="en-US" altLang="en-US" dirty="0"/>
              <a:t> Used to define how the instance is configured when it starts up</a:t>
            </a:r>
          </a:p>
          <a:p>
            <a:pPr lvl="2"/>
            <a:r>
              <a:rPr lang="en-US" altLang="en-US" b="1" dirty="0"/>
              <a:t>Password file:</a:t>
            </a:r>
            <a:r>
              <a:rPr lang="en-US" altLang="en-US" dirty="0"/>
              <a:t> Allows users using the </a:t>
            </a:r>
            <a:r>
              <a:rPr lang="en-US" altLang="en-US" dirty="0">
                <a:latin typeface="Courier New" panose="02070309020205020404" pitchFamily="49" charset="0"/>
                <a:cs typeface="Arial" panose="020B0604020202020204" pitchFamily="34" charset="0"/>
              </a:rPr>
              <a:t>SYSDBA</a:t>
            </a:r>
            <a:r>
              <a:rPr lang="en-US" altLang="en-US" dirty="0">
                <a:cs typeface="Arial" panose="020B0604020202020204" pitchFamily="34" charset="0"/>
              </a:rPr>
              <a:t>, </a:t>
            </a:r>
            <a:r>
              <a:rPr lang="en-US" altLang="en-US" dirty="0">
                <a:latin typeface="Courier New" panose="02070309020205020404" pitchFamily="49" charset="0"/>
                <a:cs typeface="Arial" panose="020B0604020202020204" pitchFamily="34" charset="0"/>
              </a:rPr>
              <a:t>SYSOPER</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SYSBACKUP</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SYSDG</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SYSKM</a:t>
            </a:r>
            <a:r>
              <a:rPr lang="en-US" altLang="en-US" dirty="0">
                <a:cs typeface="Arial" panose="020B0604020202020204" pitchFamily="34" charset="0"/>
              </a:rPr>
              <a:t>, and </a:t>
            </a:r>
            <a:r>
              <a:rPr lang="en-US" altLang="en-US" dirty="0">
                <a:latin typeface="Courier New" panose="02070309020205020404" pitchFamily="49" charset="0"/>
                <a:cs typeface="Arial" panose="020B0604020202020204" pitchFamily="34" charset="0"/>
              </a:rPr>
              <a:t>SYSASM</a:t>
            </a:r>
            <a:r>
              <a:rPr lang="en-US" altLang="en-US" dirty="0">
                <a:cs typeface="Arial" panose="020B0604020202020204" pitchFamily="34" charset="0"/>
              </a:rPr>
              <a:t> roles </a:t>
            </a:r>
            <a:r>
              <a:rPr lang="en-US" altLang="en-US" dirty="0"/>
              <a:t>to connect remotely to the instance and perform administrative tasks </a:t>
            </a:r>
          </a:p>
          <a:p>
            <a:pPr lvl="2"/>
            <a:r>
              <a:rPr lang="en-US" altLang="en-US" b="1" dirty="0"/>
              <a:t>Backup files:</a:t>
            </a:r>
            <a:r>
              <a:rPr lang="en-US" altLang="en-US" b="0" baseline="0" dirty="0"/>
              <a:t> U</a:t>
            </a:r>
            <a:r>
              <a:rPr lang="en-US" altLang="en-US" dirty="0"/>
              <a:t>sed for database recovery. You typically restore a backup file when a media failure or user error has damaged or deleted the original file.</a:t>
            </a:r>
          </a:p>
          <a:p>
            <a:pPr lvl="2">
              <a:spcBef>
                <a:spcPct val="25000"/>
              </a:spcBef>
            </a:pPr>
            <a:r>
              <a:rPr lang="en-US" altLang="en-US" b="1" dirty="0"/>
              <a:t>Archived redo log files: </a:t>
            </a:r>
            <a:r>
              <a:rPr lang="en-US" altLang="en-US" dirty="0"/>
              <a:t>Contain an ongoing history of the data changes (redo) that are generated by the instance. Using these files and a backup of the database, you can recover a lost data file. Archive logs enable the recovery of restored data files.</a:t>
            </a:r>
          </a:p>
        </p:txBody>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191</a:t>
            </a:fld>
            <a:endParaRPr lang="en-US" dirty="0"/>
          </a:p>
        </p:txBody>
      </p:sp>
    </p:spTree>
    <p:extLst>
      <p:ext uri="{BB962C8B-B14F-4D97-AF65-F5344CB8AC3E}">
        <p14:creationId xmlns:p14="http://schemas.microsoft.com/office/powerpoint/2010/main" val="2290083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52439"/>
            <a:ext cx="6479284" cy="8264012"/>
          </a:xfrm>
        </p:spPr>
        <p:txBody>
          <a:bodyPr/>
          <a:lstStyle/>
          <a:p>
            <a:pPr lvl="2">
              <a:spcBef>
                <a:spcPct val="25000"/>
              </a:spcBef>
            </a:pPr>
            <a:r>
              <a:rPr lang="en-US" altLang="en-US" b="1" dirty="0"/>
              <a:t>Trace files:</a:t>
            </a:r>
            <a:r>
              <a:rPr lang="en-US" altLang="en-US" dirty="0"/>
              <a:t> Each server and background process can write to an associated trace file. When an internal error is detected by a process, the process dumps information about the error to its trace file. Some of the information written to a trace file is intended for the database administrator, whereas other information is for Oracle Support Services.</a:t>
            </a:r>
          </a:p>
          <a:p>
            <a:pPr lvl="2"/>
            <a:r>
              <a:rPr lang="en-US" altLang="en-US" b="1" dirty="0"/>
              <a:t>Alert log file:</a:t>
            </a:r>
            <a:r>
              <a:rPr lang="en-US" altLang="en-US" dirty="0"/>
              <a:t> These are special trace entries. The alert log of a database is a chronological log of messages and errors. Oracle recommends that you review the alert log periodically.</a:t>
            </a:r>
          </a:p>
          <a:p>
            <a:pPr lvl="2"/>
            <a:r>
              <a:rPr lang="en-US" altLang="en-US" b="1" dirty="0"/>
              <a:t>DDL log file: </a:t>
            </a:r>
            <a:r>
              <a:rPr lang="en-US" altLang="en-US" dirty="0"/>
              <a:t>Contains DDL statements issued by the database server only when the </a:t>
            </a:r>
            <a:r>
              <a:rPr lang="en-US" altLang="en-US" dirty="0">
                <a:latin typeface="Courier New" panose="02070309020205020404" pitchFamily="49" charset="0"/>
                <a:cs typeface="Courier New" panose="02070309020205020404" pitchFamily="49" charset="0"/>
              </a:rPr>
              <a:t>ENABLE_DDL_LOGGING</a:t>
            </a:r>
            <a:r>
              <a:rPr lang="en-US" altLang="en-US" dirty="0"/>
              <a:t> initialization parameter is set to </a:t>
            </a:r>
            <a:r>
              <a:rPr lang="en-US" altLang="en-US" dirty="0">
                <a:latin typeface="Courier New" panose="02070309020205020404" pitchFamily="49" charset="0"/>
                <a:cs typeface="Courier New" panose="02070309020205020404" pitchFamily="49" charset="0"/>
              </a:rPr>
              <a:t>TRUE</a:t>
            </a:r>
            <a:endParaRPr lang="en-US" alt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192</a:t>
            </a:fld>
            <a:endParaRPr lang="en-US" dirty="0"/>
          </a:p>
        </p:txBody>
      </p:sp>
    </p:spTree>
    <p:extLst>
      <p:ext uri="{BB962C8B-B14F-4D97-AF65-F5344CB8AC3E}">
        <p14:creationId xmlns:p14="http://schemas.microsoft.com/office/powerpoint/2010/main" val="27101650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5"/>
          <p:cNvSpPr>
            <a:spLocks noGrp="1" noRot="1" noChangeAspect="1" noTextEdit="1"/>
          </p:cNvSpPr>
          <p:nvPr>
            <p:ph type="sldImg"/>
          </p:nvPr>
        </p:nvSpPr>
        <p:spPr>
          <a:ln/>
        </p:spPr>
      </p:sp>
      <p:sp>
        <p:nvSpPr>
          <p:cNvPr id="9933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has logical structures and physical structures. </a:t>
            </a:r>
          </a:p>
          <a:p>
            <a:pPr lvl="1"/>
            <a:r>
              <a:rPr lang="en-US" altLang="en-US" b="1" dirty="0"/>
              <a:t>Databases, Tablespaces, and Data Files</a:t>
            </a:r>
          </a:p>
          <a:p>
            <a:pPr lvl="1"/>
            <a:r>
              <a:rPr lang="en-US" altLang="en-US" dirty="0"/>
              <a:t>The relationship among databases, tablespaces, and data files is illustrated in the slide. Each database is logically divided into two or more tablespaces. One or more data files are explicitly created for each tablespace to physically store the data of all segments in a tablespace. If it is a </a:t>
            </a:r>
            <a:r>
              <a:rPr lang="en-US" altLang="en-US" dirty="0">
                <a:latin typeface="Courier New" panose="02070309020205020404" pitchFamily="49" charset="0"/>
              </a:rPr>
              <a:t>TEMPORARY</a:t>
            </a:r>
            <a:r>
              <a:rPr lang="en-US" altLang="en-US" dirty="0"/>
              <a:t> tablespace, it has a temporary file instead of a data file. A tablespace’s data file can be physically stored on any supported storage technology.</a:t>
            </a:r>
          </a:p>
          <a:p>
            <a:pPr lvl="1"/>
            <a:r>
              <a:rPr lang="en-US" altLang="en-US" b="1" dirty="0"/>
              <a:t>Tablespaces</a:t>
            </a:r>
          </a:p>
          <a:p>
            <a:pPr lvl="1"/>
            <a:r>
              <a:rPr lang="en-US" altLang="en-US" dirty="0"/>
              <a:t>A database is divided into logical storage units called </a:t>
            </a:r>
            <a:r>
              <a:rPr lang="en-US" altLang="en-US" i="1" dirty="0"/>
              <a:t>tablespaces</a:t>
            </a:r>
            <a:r>
              <a:rPr lang="en-US" altLang="en-US" dirty="0"/>
              <a:t>, which group related logical structures or data files together. For example, tablespaces commonly group all of an application’s segments to simplify some administrative operations.</a:t>
            </a:r>
          </a:p>
          <a:p>
            <a:pPr lvl="1"/>
            <a:r>
              <a:rPr lang="en-US" altLang="en-US" b="1" dirty="0"/>
              <a:t>Data Blocks</a:t>
            </a:r>
          </a:p>
          <a:p>
            <a:pPr lvl="1"/>
            <a:r>
              <a:rPr lang="en-US" altLang="en-US" dirty="0"/>
              <a:t>At the finest level of granularity, an Oracle database’s data is stored in </a:t>
            </a:r>
            <a:r>
              <a:rPr lang="en-US" altLang="en-US" i="1" dirty="0"/>
              <a:t>data blocks</a:t>
            </a:r>
            <a:r>
              <a:rPr lang="en-US" altLang="en-US" dirty="0"/>
              <a:t>. One data block corresponds to a specific number of bytes of physical space on the disk. A data block size is specified for each tablespace when it is created. A database uses and allocates free database space in Oracle data blocks.</a:t>
            </a:r>
          </a:p>
          <a:p>
            <a:pPr lvl="1"/>
            <a:r>
              <a:rPr lang="en-US" altLang="en-US" b="1" dirty="0"/>
              <a:t>Extents </a:t>
            </a:r>
          </a:p>
          <a:p>
            <a:pPr lvl="1"/>
            <a:r>
              <a:rPr lang="en-US" altLang="en-US" dirty="0"/>
              <a:t>The next level of logical database space is an </a:t>
            </a:r>
            <a:r>
              <a:rPr lang="en-US" altLang="en-US" i="1" dirty="0"/>
              <a:t>extent</a:t>
            </a:r>
            <a:r>
              <a:rPr lang="en-US" altLang="en-US" dirty="0"/>
              <a:t>. An extent is a specific number of contiguous Oracle data blocks (obtained in a single allocation) that are used to store a specific type of information. Oracle data blocks in an extent are logically contiguous but can be physically spread out on disk because of RAID striping and file system implementations.</a:t>
            </a:r>
          </a:p>
        </p:txBody>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193</a:t>
            </a:fld>
            <a:endParaRPr lang="en-US" dirty="0"/>
          </a:p>
        </p:txBody>
      </p:sp>
    </p:spTree>
    <p:extLst>
      <p:ext uri="{BB962C8B-B14F-4D97-AF65-F5344CB8AC3E}">
        <p14:creationId xmlns:p14="http://schemas.microsoft.com/office/powerpoint/2010/main" val="135330770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14337"/>
            <a:ext cx="6479284" cy="8302113"/>
          </a:xfrm>
        </p:spPr>
        <p:txBody>
          <a:bodyPr/>
          <a:lstStyle/>
          <a:p>
            <a:pPr lvl="1"/>
            <a:r>
              <a:rPr lang="en-US" altLang="en-US" b="1" dirty="0"/>
              <a:t>Segments </a:t>
            </a:r>
          </a:p>
          <a:p>
            <a:pPr lvl="1"/>
            <a:r>
              <a:rPr lang="en-US" altLang="en-US" dirty="0"/>
              <a:t>The level of logical database storage above an extent is called a </a:t>
            </a:r>
            <a:r>
              <a:rPr lang="en-US" altLang="en-US" i="1" dirty="0"/>
              <a:t>segment</a:t>
            </a:r>
            <a:r>
              <a:rPr lang="en-US" altLang="en-US" dirty="0"/>
              <a:t>. A segment is a set of extents allocated for a certain logical structure. For example:</a:t>
            </a:r>
          </a:p>
          <a:p>
            <a:pPr lvl="2"/>
            <a:r>
              <a:rPr lang="en-US" altLang="en-US" b="1" dirty="0"/>
              <a:t>Data segments:</a:t>
            </a:r>
            <a:r>
              <a:rPr lang="en-US" altLang="en-US" i="1" dirty="0"/>
              <a:t> </a:t>
            </a:r>
            <a:r>
              <a:rPr lang="en-US" altLang="en-US" dirty="0"/>
              <a:t>Each nonclustered, non-index-organized table has a data segment, except external tables, global temporary tables, and partitioned tables. All the table’s data is stored in the extents of its data segment. For a partitioned table, each partition has a data segment. Each cluster has a data segment. The data of every table in the cluster is stored in the cluster’s data segment. When deferred segment creation is enabled, segments are not created until the first row is inserted.</a:t>
            </a:r>
          </a:p>
          <a:p>
            <a:pPr lvl="2"/>
            <a:r>
              <a:rPr lang="en-US" altLang="en-US" b="1" dirty="0"/>
              <a:t>Index segments:</a:t>
            </a:r>
            <a:r>
              <a:rPr lang="en-US" altLang="en-US" i="1" dirty="0"/>
              <a:t> </a:t>
            </a:r>
            <a:r>
              <a:rPr lang="en-US" altLang="en-US" dirty="0"/>
              <a:t>Each index has an index segment that stores all its data. For a partitioned index, each partition has an index segment.</a:t>
            </a:r>
          </a:p>
          <a:p>
            <a:pPr lvl="2"/>
            <a:r>
              <a:rPr lang="en-US" altLang="en-US" b="1" dirty="0"/>
              <a:t>Undo segments:</a:t>
            </a:r>
            <a:r>
              <a:rPr lang="en-US" altLang="en-US" i="1" dirty="0"/>
              <a:t> </a:t>
            </a:r>
            <a:r>
              <a:rPr lang="en-US" altLang="en-US" dirty="0"/>
              <a:t>One </a:t>
            </a:r>
            <a:r>
              <a:rPr lang="en-US" altLang="en-US" dirty="0">
                <a:latin typeface="Courier New" panose="02070309020205020404" pitchFamily="49" charset="0"/>
              </a:rPr>
              <a:t>UNDO</a:t>
            </a:r>
            <a:r>
              <a:rPr lang="en-US" altLang="en-US" dirty="0"/>
              <a:t> tablespace is created for each database instance. This tablespace contains numerous undo segments to temporarily store undo information. The information in an undo segment is used to generate read-consistent database information and, during database recovery, roll back uncommitted transactions for users.</a:t>
            </a:r>
          </a:p>
          <a:p>
            <a:pPr lvl="2"/>
            <a:r>
              <a:rPr lang="en-US" altLang="en-US" b="1" dirty="0"/>
              <a:t>Temporary segments:</a:t>
            </a:r>
            <a:r>
              <a:rPr lang="en-US" altLang="en-US" dirty="0"/>
              <a:t> Temporary segments are created by the Oracle database when a SQL statement needs a temporary work area to complete execution. When the statement finishes execution, the temporary segment’s extents are returned to the database for future use. Specify either a default temporary tablespace for every user or a default temporary tablespace that is used databasewide.</a:t>
            </a:r>
          </a:p>
          <a:p>
            <a:pPr lvl="1"/>
            <a:r>
              <a:rPr lang="en-US" altLang="en-US" b="1" dirty="0"/>
              <a:t>Note:</a:t>
            </a:r>
            <a:r>
              <a:rPr lang="en-US" altLang="en-US" dirty="0"/>
              <a:t> There are other types of segments not listed here. There are also schema objects such as views, packages, and triggers that are not considered segments even though they are database objects. A segment owns its respective disk space allocation. The other objects exist as rows stored in a system metadata segment.</a:t>
            </a:r>
          </a:p>
          <a:p>
            <a:pPr lvl="1"/>
            <a:r>
              <a:rPr lang="en-US" altLang="en-US" dirty="0"/>
              <a:t>The Oracle Database server dynamically allocates space. When the existing extents of a segment are full, additional extents are added. Because extents are allocated as needed, the extents of a segment may or may not be contiguous on the disk, and they can come from different data files belonging to the same tablespace.</a:t>
            </a:r>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194</a:t>
            </a:fld>
            <a:endParaRPr lang="en-US" dirty="0"/>
          </a:p>
        </p:txBody>
      </p:sp>
    </p:spTree>
    <p:extLst>
      <p:ext uri="{BB962C8B-B14F-4D97-AF65-F5344CB8AC3E}">
        <p14:creationId xmlns:p14="http://schemas.microsoft.com/office/powerpoint/2010/main" val="22680576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altLang="en-US" dirty="0"/>
              <a:t>A subset of database objects, such as tables and indexes, are stored as segments in tablespaces. Each segment contains one or more extents. An extent consists of contiguous data blocks, which means that each extent can exist only in one data file. Data blocks are the smallest unit of I/O in the database.</a:t>
            </a:r>
          </a:p>
          <a:p>
            <a:pPr lvl="1"/>
            <a:r>
              <a:rPr lang="en-US" altLang="en-US" dirty="0"/>
              <a:t>When the database requests a set of data blocks from the operating system (OS), the OS maps this to an actual file system or disk block on the storage device. Because of this, you do not need to know the physical address of any of the data in your database. This also means that a data file can be striped or mirrored on several disks.</a:t>
            </a:r>
          </a:p>
          <a:p>
            <a:pPr lvl="1"/>
            <a:r>
              <a:rPr lang="en-US" altLang="en-US" dirty="0"/>
              <a:t>The size of the data block can be set at the time of database creation. The default size of 8 KB is adequate for most databases. If your database supports a data warehouse application that has large tables and indexes, a larger block size may be beneficial.</a:t>
            </a:r>
          </a:p>
          <a:p>
            <a:pPr lvl="1"/>
            <a:r>
              <a:rPr lang="en-US" altLang="en-US" dirty="0"/>
              <a:t>If your database supports a transactional application in which reads and writes are random, specifying a smaller block size may be beneficial. The maximum block size depends on your OS. The minimum Oracle block size is 2 KB; it should rarely (if ever) be used.</a:t>
            </a:r>
          </a:p>
          <a:p>
            <a:pPr lvl="1"/>
            <a:r>
              <a:rPr lang="en-US" altLang="en-US" dirty="0"/>
              <a:t>You can have tablespaces with a nonstandard block size. For details, see </a:t>
            </a:r>
            <a:r>
              <a:rPr lang="en-US" altLang="en-US" i="1" dirty="0"/>
              <a:t>Oracle Database Administrator’s Guide</a:t>
            </a:r>
            <a:r>
              <a:rPr lang="en-US" altLang="en-US" dirty="0"/>
              <a:t>.</a:t>
            </a:r>
          </a:p>
        </p:txBody>
      </p:sp>
      <p:sp>
        <p:nvSpPr>
          <p:cNvPr id="6" name="Footer Placeholder 5"/>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195</a:t>
            </a:fld>
            <a:endParaRPr lang="en-US" dirty="0"/>
          </a:p>
        </p:txBody>
      </p:sp>
    </p:spTree>
    <p:extLst>
      <p:ext uri="{BB962C8B-B14F-4D97-AF65-F5344CB8AC3E}">
        <p14:creationId xmlns:p14="http://schemas.microsoft.com/office/powerpoint/2010/main" val="258068552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5"/>
          <p:cNvSpPr>
            <a:spLocks noGrp="1" noRot="1" noChangeAspect="1" noTextEdit="1"/>
          </p:cNvSpPr>
          <p:nvPr>
            <p:ph type="sldImg"/>
          </p:nvPr>
        </p:nvSpPr>
        <p:spPr>
          <a:ln/>
        </p:spPr>
      </p:sp>
      <p:sp>
        <p:nvSpPr>
          <p:cNvPr id="1024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database is divided into </a:t>
            </a:r>
            <a:r>
              <a:rPr lang="en-US" altLang="en-US" i="1" dirty="0"/>
              <a:t>tablespaces</a:t>
            </a:r>
            <a:r>
              <a:rPr lang="en-US" altLang="en-US" dirty="0"/>
              <a:t>, which are logical storage units that can be used to group related logical structures. One or more data files are explicitly created for each tablespace to physically store the data of all logical structures in a tablespace.</a:t>
            </a:r>
          </a:p>
          <a:p>
            <a:pPr lvl="1"/>
            <a:r>
              <a:rPr lang="en-US" altLang="en-US" dirty="0"/>
              <a:t>The graphic in the slide illustrates tablespace 1, composed of two data files. A segment of 128 KB size, composed of two extents, is spanning the two data files. The first extent of size 64 KB is in the first data file and the second extent, also of size 64 KB, is in the second data file. Both extents are formed from contiguous 8 KB Oracle blocks.</a:t>
            </a:r>
          </a:p>
          <a:p>
            <a:pPr lvl="1"/>
            <a:r>
              <a:rPr lang="en-US" altLang="en-US" b="1" dirty="0"/>
              <a:t>Note:</a:t>
            </a:r>
            <a:r>
              <a:rPr lang="en-US" altLang="en-US" dirty="0"/>
              <a:t> You can also create bigfile tablespaces, which have only one file that is often very large. The file may be of any size up to the maximum that the row ID architecture permits. The maximum size of the single data file or temp file is 128 terabytes (TB) for a tablespace with 32 K blocks and 32 TB for a tablespace with 8 K blocks.</a:t>
            </a:r>
          </a:p>
          <a:p>
            <a:pPr lvl="1"/>
            <a:r>
              <a:rPr lang="en-US" altLang="en-US" dirty="0"/>
              <a:t>Traditional smallfile tablespaces (which are the default) may contain multiple data files, but the files cannot be as large. For more information about bigfile tablespaces, see </a:t>
            </a:r>
            <a:r>
              <a:rPr lang="en-US" altLang="en-US" i="1" dirty="0"/>
              <a:t>Oracle</a:t>
            </a:r>
            <a:r>
              <a:rPr lang="en-US" altLang="en-US" dirty="0"/>
              <a:t> </a:t>
            </a:r>
            <a:r>
              <a:rPr lang="en-US" altLang="en-US" i="1" dirty="0"/>
              <a:t>Database Administrator’s Guide</a:t>
            </a:r>
            <a:r>
              <a:rPr lang="en-US" altLang="en-US" dirty="0"/>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196</a:t>
            </a:fld>
            <a:endParaRPr lang="en-US" dirty="0"/>
          </a:p>
        </p:txBody>
      </p:sp>
    </p:spTree>
    <p:extLst>
      <p:ext uri="{BB962C8B-B14F-4D97-AF65-F5344CB8AC3E}">
        <p14:creationId xmlns:p14="http://schemas.microsoft.com/office/powerpoint/2010/main" val="144540225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dirty="0">
                <a:latin typeface="Courier New" panose="02070309020205020404" pitchFamily="49" charset="0"/>
                <a:cs typeface="Courier New" panose="02070309020205020404" pitchFamily="49" charset="0"/>
              </a:rPr>
              <a:t>SYSTEM</a:t>
            </a:r>
            <a:r>
              <a:rPr lang="en-US" dirty="0">
                <a:latin typeface="Arial" charset="0"/>
              </a:rPr>
              <a:t>: It stores the data dictionary (metadata that describes the objects in the database) and tables that contain administrative information about the database. All this information is contained in the </a:t>
            </a:r>
            <a:r>
              <a:rPr lang="en-US" dirty="0">
                <a:latin typeface="Courier New" panose="02070309020205020404" pitchFamily="49" charset="0"/>
                <a:cs typeface="Courier New" panose="02070309020205020404" pitchFamily="49" charset="0"/>
              </a:rPr>
              <a:t>SYS</a:t>
            </a:r>
            <a:r>
              <a:rPr lang="en-US" dirty="0">
                <a:latin typeface="Arial" charset="0"/>
              </a:rPr>
              <a:t> schema and can be accessed only by the </a:t>
            </a:r>
            <a:r>
              <a:rPr lang="en-US" dirty="0">
                <a:latin typeface="Courier New" panose="02070309020205020404" pitchFamily="49" charset="0"/>
                <a:cs typeface="Courier New" panose="02070309020205020404" pitchFamily="49" charset="0"/>
              </a:rPr>
              <a:t>SYS</a:t>
            </a:r>
            <a:r>
              <a:rPr lang="en-US" dirty="0">
                <a:latin typeface="Arial" charset="0"/>
              </a:rPr>
              <a:t> user or other administrative users with the required privilege. In the root container, it stores Oracle-supplied metadata, whereas in a PDB, it stores user metadata. Pointers from the PDBs to the Oracle-supplied objects allow the “system” objects to be accessed without duplicating them in the PDBs.</a:t>
            </a:r>
          </a:p>
          <a:p>
            <a:pPr lvl="1"/>
            <a:r>
              <a:rPr lang="en-US" dirty="0">
                <a:latin typeface="Courier New" panose="02070309020205020404" pitchFamily="49" charset="0"/>
                <a:cs typeface="Courier New" panose="02070309020205020404" pitchFamily="49" charset="0"/>
              </a:rPr>
              <a:t>SYSAUX</a:t>
            </a:r>
            <a:r>
              <a:rPr lang="en-US" dirty="0">
                <a:latin typeface="Arial" charset="0"/>
              </a:rPr>
              <a:t>: The </a:t>
            </a:r>
            <a:r>
              <a:rPr lang="en-US" dirty="0">
                <a:latin typeface="Courier New" panose="02070309020205020404" pitchFamily="49" charset="0"/>
                <a:cs typeface="Courier New" panose="02070309020205020404" pitchFamily="49" charset="0"/>
              </a:rPr>
              <a:t>SYSAUX</a:t>
            </a:r>
            <a:r>
              <a:rPr lang="en-US" dirty="0">
                <a:latin typeface="Arial" charset="0"/>
              </a:rPr>
              <a:t> tablespace is an auxiliary tablespace to the </a:t>
            </a:r>
            <a:r>
              <a:rPr lang="en-US" dirty="0">
                <a:latin typeface="Courier New" panose="02070309020205020404" pitchFamily="49" charset="0"/>
                <a:cs typeface="Courier New" panose="02070309020205020404" pitchFamily="49" charset="0"/>
              </a:rPr>
              <a:t>SYSTEM</a:t>
            </a:r>
            <a:r>
              <a:rPr lang="en-US" dirty="0">
                <a:latin typeface="Arial" charset="0"/>
              </a:rPr>
              <a:t> tablespace and helps reduce the load on the </a:t>
            </a:r>
            <a:r>
              <a:rPr lang="en-US" dirty="0">
                <a:latin typeface="Courier New" panose="02070309020205020404" pitchFamily="49" charset="0"/>
                <a:cs typeface="Courier New" panose="02070309020205020404" pitchFamily="49" charset="0"/>
              </a:rPr>
              <a:t>SYSTEM</a:t>
            </a:r>
            <a:r>
              <a:rPr lang="en-US" dirty="0">
                <a:latin typeface="Arial" charset="0"/>
              </a:rPr>
              <a:t> tablespace. Some components and products that have used the </a:t>
            </a:r>
            <a:r>
              <a:rPr lang="en-US" dirty="0">
                <a:latin typeface="Courier New" panose="02070309020205020404" pitchFamily="49" charset="0"/>
                <a:cs typeface="Courier New" panose="02070309020205020404" pitchFamily="49" charset="0"/>
              </a:rPr>
              <a:t>SYSTEM</a:t>
            </a:r>
            <a:r>
              <a:rPr lang="en-US" dirty="0">
                <a:latin typeface="Arial" charset="0"/>
              </a:rPr>
              <a:t> tablespace or their own tablespaces in earlier releases of Oracle Database now use the </a:t>
            </a:r>
            <a:r>
              <a:rPr lang="en-US" dirty="0">
                <a:latin typeface="Courier New" panose="02070309020205020404" pitchFamily="49" charset="0"/>
                <a:cs typeface="Courier New" panose="02070309020205020404" pitchFamily="49" charset="0"/>
              </a:rPr>
              <a:t>SYSAUX</a:t>
            </a:r>
            <a:r>
              <a:rPr lang="en-US" dirty="0">
                <a:latin typeface="Arial" charset="0"/>
              </a:rPr>
              <a:t> tablespace. The </a:t>
            </a:r>
            <a:r>
              <a:rPr lang="en-US" dirty="0">
                <a:latin typeface="Courier New" panose="02070309020205020404" pitchFamily="49" charset="0"/>
                <a:cs typeface="Courier New" panose="02070309020205020404" pitchFamily="49" charset="0"/>
              </a:rPr>
              <a:t>SYSAUX</a:t>
            </a:r>
            <a:r>
              <a:rPr lang="en-US" dirty="0">
                <a:latin typeface="Arial" charset="0"/>
              </a:rPr>
              <a:t> tablespace exists in the root container and in each PDB.</a:t>
            </a:r>
          </a:p>
          <a:p>
            <a:pPr lvl="1"/>
            <a:r>
              <a:rPr lang="en-US" dirty="0">
                <a:latin typeface="Courier New" panose="02070309020205020404" pitchFamily="49" charset="0"/>
                <a:cs typeface="Courier New" panose="02070309020205020404" pitchFamily="49" charset="0"/>
              </a:rPr>
              <a:t>TEMP</a:t>
            </a:r>
            <a:r>
              <a:rPr lang="en-US" dirty="0">
                <a:latin typeface="Arial" charset="0"/>
              </a:rPr>
              <a:t>: The </a:t>
            </a:r>
            <a:r>
              <a:rPr lang="en-US" dirty="0">
                <a:latin typeface="Courier New" panose="02070309020205020404" pitchFamily="49" charset="0"/>
                <a:cs typeface="Courier New" panose="02070309020205020404" pitchFamily="49" charset="0"/>
              </a:rPr>
              <a:t>TEMP</a:t>
            </a:r>
            <a:r>
              <a:rPr lang="en-US" dirty="0">
                <a:latin typeface="Arial" charset="0"/>
              </a:rPr>
              <a:t> tablespace contains schema objects only for a session's duration. Objects in temporary tablespaces are stored in temp files. Your temporary tablespace is used when you execute a SQL statement that requires the creation of temporary segments (such as a large sort or the creation of an index). Just as each user is assigned a default tablespace for storing created data objects, each user is assigned a temporary tablespace.</a:t>
            </a:r>
          </a:p>
          <a:p>
            <a:pPr lvl="1"/>
            <a:r>
              <a:rPr lang="en-US" dirty="0">
                <a:latin typeface="Courier New" panose="02070309020205020404" pitchFamily="49" charset="0"/>
                <a:cs typeface="Courier New" panose="02070309020205020404" pitchFamily="49" charset="0"/>
              </a:rPr>
              <a:t>UNDO</a:t>
            </a:r>
            <a:r>
              <a:rPr lang="en-US" dirty="0">
                <a:latin typeface="Arial" charset="0"/>
              </a:rPr>
              <a:t>: The </a:t>
            </a:r>
            <a:r>
              <a:rPr lang="en-US" dirty="0">
                <a:latin typeface="Courier New" panose="02070309020205020404" pitchFamily="49" charset="0"/>
                <a:cs typeface="Courier New" panose="02070309020205020404" pitchFamily="49" charset="0"/>
              </a:rPr>
              <a:t>UNDO</a:t>
            </a:r>
            <a:r>
              <a:rPr lang="en-US" dirty="0">
                <a:latin typeface="Arial" charset="0"/>
              </a:rPr>
              <a:t> tablespace stores the data needed to roll back, or undo, changes to the database. In a single-instance CDB, one active </a:t>
            </a:r>
            <a:r>
              <a:rPr lang="en-US" dirty="0">
                <a:latin typeface="Courier New" panose="02070309020205020404" pitchFamily="49" charset="0"/>
                <a:cs typeface="Courier New" panose="02070309020205020404" pitchFamily="49" charset="0"/>
              </a:rPr>
              <a:t>UNDO</a:t>
            </a:r>
            <a:r>
              <a:rPr lang="en-US" dirty="0">
                <a:latin typeface="Arial" charset="0"/>
              </a:rPr>
              <a:t> tablespace exists in the root container. It is optional, but recommended, to have a local </a:t>
            </a:r>
            <a:r>
              <a:rPr lang="en-US" dirty="0">
                <a:latin typeface="Courier New" panose="02070309020205020404" pitchFamily="49" charset="0"/>
                <a:cs typeface="Courier New" panose="02070309020205020404" pitchFamily="49" charset="0"/>
              </a:rPr>
              <a:t>UNDO</a:t>
            </a:r>
            <a:r>
              <a:rPr lang="en-US" dirty="0">
                <a:latin typeface="Arial" charset="0"/>
              </a:rPr>
              <a:t> tablespace in a PDB.</a:t>
            </a:r>
          </a:p>
          <a:p>
            <a:pPr lvl="1"/>
            <a:r>
              <a:rPr lang="en-US" dirty="0">
                <a:latin typeface="Courier New" panose="02070309020205020404" pitchFamily="49" charset="0"/>
                <a:cs typeface="Courier New" panose="02070309020205020404" pitchFamily="49" charset="0"/>
              </a:rPr>
              <a:t>USERS</a:t>
            </a:r>
            <a:r>
              <a:rPr lang="en-US" dirty="0">
                <a:latin typeface="Arial" charset="0"/>
              </a:rPr>
              <a:t>: The </a:t>
            </a:r>
            <a:r>
              <a:rPr lang="en-US" dirty="0">
                <a:latin typeface="Courier New" panose="02070309020205020404" pitchFamily="49" charset="0"/>
                <a:cs typeface="Courier New" panose="02070309020205020404" pitchFamily="49" charset="0"/>
              </a:rPr>
              <a:t>USERS</a:t>
            </a:r>
            <a:r>
              <a:rPr lang="en-US" dirty="0">
                <a:latin typeface="Arial" charset="0"/>
              </a:rPr>
              <a:t> tablespace stores user objects and data. If no default tablespace is specified when a user is created, then the </a:t>
            </a:r>
            <a:r>
              <a:rPr lang="en-US" dirty="0">
                <a:latin typeface="Courier New" panose="02070309020205020404" pitchFamily="49" charset="0"/>
                <a:cs typeface="Courier New" panose="02070309020205020404" pitchFamily="49" charset="0"/>
              </a:rPr>
              <a:t>USERS</a:t>
            </a:r>
            <a:r>
              <a:rPr lang="en-US" dirty="0">
                <a:latin typeface="Arial" charset="0"/>
              </a:rPr>
              <a:t> tablespace is the default tablespace for all objects created by that user. For 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users, the default permanent tablespace is </a:t>
            </a:r>
            <a:r>
              <a:rPr lang="en-US" dirty="0">
                <a:latin typeface="Courier New" panose="02070309020205020404" pitchFamily="49" charset="0"/>
                <a:cs typeface="Courier New" panose="02070309020205020404" pitchFamily="49" charset="0"/>
              </a:rPr>
              <a:t>SYSTEM</a:t>
            </a:r>
            <a:r>
              <a:rPr lang="en-US" dirty="0">
                <a:latin typeface="Arial" charset="0"/>
              </a:rPr>
              <a:t>. The </a:t>
            </a:r>
            <a:r>
              <a:rPr lang="en-US" dirty="0">
                <a:latin typeface="Courier New" panose="02070309020205020404" pitchFamily="49" charset="0"/>
                <a:cs typeface="Courier New" panose="02070309020205020404" pitchFamily="49" charset="0"/>
              </a:rPr>
              <a:t>USERS</a:t>
            </a:r>
            <a:r>
              <a:rPr lang="en-US" dirty="0">
                <a:latin typeface="Arial" charset="0"/>
              </a:rPr>
              <a:t> tablespace is created by default in the root container only.</a:t>
            </a:r>
          </a:p>
        </p:txBody>
      </p:sp>
      <p:sp>
        <p:nvSpPr>
          <p:cNvPr id="6" name="Footer Placeholder 5"/>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197</a:t>
            </a:fld>
            <a:endParaRPr lang="en-US" dirty="0"/>
          </a:p>
        </p:txBody>
      </p:sp>
    </p:spTree>
    <p:extLst>
      <p:ext uri="{BB962C8B-B14F-4D97-AF65-F5344CB8AC3E}">
        <p14:creationId xmlns:p14="http://schemas.microsoft.com/office/powerpoint/2010/main" val="30827492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5"/>
          <p:cNvSpPr>
            <a:spLocks noGrp="1" noRot="1" noChangeAspect="1" noTextEdit="1"/>
          </p:cNvSpPr>
          <p:nvPr>
            <p:ph type="sldImg"/>
          </p:nvPr>
        </p:nvSpPr>
        <p:spPr>
          <a:ln/>
        </p:spPr>
      </p:sp>
      <p:sp>
        <p:nvSpPr>
          <p:cNvPr id="1034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Each Oracle database must contain a </a:t>
            </a:r>
            <a:r>
              <a:rPr lang="en-US" altLang="en-US" dirty="0">
                <a:latin typeface="Courier New" panose="02070309020205020404" pitchFamily="49" charset="0"/>
              </a:rPr>
              <a:t>SYSTEM</a:t>
            </a:r>
            <a:r>
              <a:rPr lang="en-US" altLang="en-US" dirty="0"/>
              <a:t> tablespace and a </a:t>
            </a:r>
            <a:r>
              <a:rPr lang="en-US" altLang="en-US" dirty="0">
                <a:latin typeface="Courier New" panose="02070309020205020404" pitchFamily="49" charset="0"/>
              </a:rPr>
              <a:t>SYSAUX</a:t>
            </a:r>
            <a:r>
              <a:rPr lang="en-US" altLang="en-US" dirty="0"/>
              <a:t> tablespace. They are automatically created when the database is created. The system default is to create a smallfile tablespace. You can also create bigfile tablespaces, which enable the Oracle database to manage ultralarge files.</a:t>
            </a:r>
          </a:p>
          <a:p>
            <a:pPr lvl="1"/>
            <a:r>
              <a:rPr lang="en-US" altLang="en-US" dirty="0"/>
              <a:t>A tablespace can be online (accessible) or offline (not accessible). The </a:t>
            </a:r>
            <a:r>
              <a:rPr lang="en-US" altLang="en-US" dirty="0">
                <a:latin typeface="Courier New" panose="02070309020205020404" pitchFamily="49" charset="0"/>
              </a:rPr>
              <a:t>SYSTEM</a:t>
            </a:r>
            <a:r>
              <a:rPr lang="en-US" altLang="en-US" dirty="0"/>
              <a:t> tablespace is always online when the database is open. It stores tables that support the core functionality of the database, such as the data dictionary tables.</a:t>
            </a:r>
          </a:p>
          <a:p>
            <a:pPr lvl="1"/>
            <a:r>
              <a:rPr lang="en-US" altLang="en-US" dirty="0"/>
              <a:t>The </a:t>
            </a:r>
            <a:r>
              <a:rPr lang="en-US" altLang="en-US" dirty="0">
                <a:latin typeface="Courier New" panose="02070309020205020404" pitchFamily="49" charset="0"/>
              </a:rPr>
              <a:t>SYSAUX</a:t>
            </a:r>
            <a:r>
              <a:rPr lang="en-US" altLang="en-US" dirty="0"/>
              <a:t> tablespace is an auxiliary tablespace to the </a:t>
            </a:r>
            <a:r>
              <a:rPr lang="en-US" altLang="en-US" dirty="0">
                <a:latin typeface="Courier New" panose="02070309020205020404" pitchFamily="49" charset="0"/>
              </a:rPr>
              <a:t>SYSTEM</a:t>
            </a:r>
            <a:r>
              <a:rPr lang="en-US" altLang="en-US" dirty="0"/>
              <a:t> tablespace. The </a:t>
            </a:r>
            <a:r>
              <a:rPr lang="en-US" altLang="en-US" dirty="0">
                <a:latin typeface="Courier New" panose="02070309020205020404" pitchFamily="49" charset="0"/>
              </a:rPr>
              <a:t>SYSAUX</a:t>
            </a:r>
            <a:r>
              <a:rPr lang="en-US" altLang="en-US" dirty="0"/>
              <a:t> tablespace stores many database components and must be online for the correct functioning of all database components. 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are not recommended for storing an application’s data. Additional tablespaces can be created for this purpose.</a:t>
            </a:r>
          </a:p>
          <a:p>
            <a:pPr lvl="1"/>
            <a:r>
              <a:rPr lang="en-US" altLang="en-US" b="1" dirty="0"/>
              <a:t>Note:</a:t>
            </a:r>
            <a:r>
              <a:rPr lang="en-US" altLang="en-US" dirty="0"/>
              <a:t> The </a:t>
            </a:r>
            <a:r>
              <a:rPr lang="en-US" altLang="en-US" dirty="0">
                <a:latin typeface="Courier New" panose="02070309020205020404" pitchFamily="49" charset="0"/>
                <a:cs typeface="Arial" panose="020B0604020202020204" pitchFamily="34" charset="0"/>
              </a:rPr>
              <a:t>SYSAUX</a:t>
            </a:r>
            <a:r>
              <a:rPr lang="en-US" altLang="en-US" dirty="0">
                <a:cs typeface="Arial" panose="020B0604020202020204" pitchFamily="34" charset="0"/>
              </a:rPr>
              <a:t> tablespace may be taken offline to perform tablespace recovery, whereas this is not possible for the </a:t>
            </a:r>
            <a:r>
              <a:rPr lang="en-US" altLang="en-US" dirty="0">
                <a:latin typeface="Courier New" panose="02070309020205020404" pitchFamily="49" charset="0"/>
                <a:cs typeface="Arial" panose="020B0604020202020204" pitchFamily="34" charset="0"/>
              </a:rPr>
              <a:t>SYSTEM</a:t>
            </a:r>
            <a:r>
              <a:rPr lang="en-US" altLang="en-US" dirty="0">
                <a:cs typeface="Arial" panose="020B0604020202020204" pitchFamily="34" charset="0"/>
              </a:rPr>
              <a:t> tablespace. Neither of them may be made read-only.</a:t>
            </a:r>
          </a:p>
        </p:txBody>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198</a:t>
            </a:fld>
            <a:endParaRPr lang="en-US" dirty="0"/>
          </a:p>
        </p:txBody>
      </p:sp>
    </p:spTree>
    <p:extLst>
      <p:ext uri="{BB962C8B-B14F-4D97-AF65-F5344CB8AC3E}">
        <p14:creationId xmlns:p14="http://schemas.microsoft.com/office/powerpoint/2010/main" val="167630446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b="1" dirty="0">
                <a:latin typeface="Arial" charset="0"/>
              </a:rPr>
              <a:t>Table and cluster segments: </a:t>
            </a:r>
            <a:r>
              <a:rPr lang="en-US" altLang="en-US" dirty="0">
                <a:latin typeface="Arial" charset="0"/>
              </a:rPr>
              <a:t>Each </a:t>
            </a:r>
            <a:r>
              <a:rPr lang="en-US" altLang="en-US" dirty="0" err="1">
                <a:latin typeface="Arial" charset="0"/>
              </a:rPr>
              <a:t>nonclustered</a:t>
            </a:r>
            <a:r>
              <a:rPr lang="en-US" altLang="en-US" dirty="0">
                <a:latin typeface="Arial" charset="0"/>
              </a:rPr>
              <a:t> table has a data segment. All table data is stored in the extents of the table segment. For a partitioned table, each partition has a data segment. Each cluster has a data segment. The data of every table in the cluster is stored in the cluster’s data segment.</a:t>
            </a:r>
          </a:p>
          <a:p>
            <a:pPr lvl="1"/>
            <a:r>
              <a:rPr lang="en-US" altLang="en-US" b="1" dirty="0">
                <a:latin typeface="Arial" charset="0"/>
              </a:rPr>
              <a:t>Index segment: </a:t>
            </a:r>
            <a:r>
              <a:rPr lang="en-US" altLang="en-US" dirty="0">
                <a:latin typeface="Arial" charset="0"/>
              </a:rPr>
              <a:t>Each index has an index segment that stores all its data. For a partitioned index, each partition has an index segment.</a:t>
            </a:r>
          </a:p>
          <a:p>
            <a:pPr lvl="1"/>
            <a:r>
              <a:rPr lang="en-US" altLang="en-US" b="1" dirty="0">
                <a:latin typeface="Arial" charset="0"/>
              </a:rPr>
              <a:t>Undo segment: </a:t>
            </a:r>
            <a:r>
              <a:rPr lang="en-US" altLang="en-US" dirty="0">
                <a:latin typeface="Arial" charset="0"/>
              </a:rPr>
              <a:t>Oracle Database maintains information to reverse changes made to the database. This information consists of records of the actions of transactions, collectively known as undo. Undo is stored in undo segments in an undo tablespace.</a:t>
            </a:r>
          </a:p>
          <a:p>
            <a:pPr lvl="1"/>
            <a:r>
              <a:rPr lang="en-US" altLang="en-US" b="1" dirty="0">
                <a:latin typeface="Arial" charset="0"/>
              </a:rPr>
              <a:t>Temporary segment: </a:t>
            </a:r>
            <a:r>
              <a:rPr lang="en-US" altLang="en-US" dirty="0">
                <a:latin typeface="Arial" charset="0"/>
              </a:rPr>
              <a:t>A temporary segment is created by the Oracle Database server when a SQL statement needs a temporary database area to complete execution. When the statement finishes execution, the extents in the temporary segment are returned to the system for future use.</a:t>
            </a:r>
          </a:p>
          <a:p>
            <a:pPr lvl="1"/>
            <a:r>
              <a:rPr lang="en-US" altLang="en-US" dirty="0">
                <a:latin typeface="Arial" charset="0"/>
              </a:rPr>
              <a:t>The Oracle Database server dynamically allocates space when the existing extents of a segment become full. Because extents are allocated as needed, the extents of a segment may or may not be contiguous on disk.</a:t>
            </a:r>
          </a:p>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199</a:t>
            </a:fld>
            <a:endParaRPr lang="en-US" dirty="0"/>
          </a:p>
        </p:txBody>
      </p:sp>
    </p:spTree>
    <p:extLst>
      <p:ext uri="{BB962C8B-B14F-4D97-AF65-F5344CB8AC3E}">
        <p14:creationId xmlns:p14="http://schemas.microsoft.com/office/powerpoint/2010/main" val="387931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932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Oracle SQL Developer is a tool that allows stand-alone graphical browsing and development of database schema objects, as well as execution of database administrative tasks. </a:t>
            </a:r>
            <a:br>
              <a:rPr lang="en-US" altLang="en-US" smtClean="0"/>
            </a:br>
            <a:r>
              <a:rPr lang="en-US" altLang="en-US" smtClean="0"/>
              <a:t>SQL Developer enables users with database administrator privileges to view and edit certain information relevant to DBAs and perform DBA operations. To perform DBA operations, use the DBA navigator, which is similar to the Connections navigator in that it has nodes for all defined database connections. If the DBA navigator is not visible, select View, then DBA. You should add only connections for which the associated database user has DBA privileges, or at least privileges for the desired DBA navigator operations on the specified database.</a:t>
            </a:r>
          </a:p>
        </p:txBody>
      </p:sp>
      <p:sp>
        <p:nvSpPr>
          <p:cNvPr id="33796"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20</a:t>
            </a:fld>
            <a:endParaRPr lang="en-US" dirty="0"/>
          </a:p>
        </p:txBody>
      </p:sp>
    </p:spTree>
    <p:extLst>
      <p:ext uri="{BB962C8B-B14F-4D97-AF65-F5344CB8AC3E}">
        <p14:creationId xmlns:p14="http://schemas.microsoft.com/office/powerpoint/2010/main" val="261474216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dirty="0">
                <a:latin typeface="Arial" charset="0"/>
              </a:rPr>
              <a:t>Unless deferred segment creation is enabled, a logical "segment" is created when a table is created, as illustrated in the slide. A tablespace contains a collection of segments.</a:t>
            </a:r>
          </a:p>
          <a:p>
            <a:pPr lvl="1"/>
            <a:r>
              <a:rPr lang="en-US" dirty="0">
                <a:latin typeface="Arial" charset="0"/>
              </a:rPr>
              <a:t>Logically, a table contains rows of column values. A row is ultimately stored in a database block in the form of a row piece (also illustrated in the slide). It is called a row piece because, under some circumstances, the entire row may not be stored in one place. This happens when an inserted row is too large to fit into a single block (chained row) or when an update causes an existing row to outgrow the available free space of the current block (migrated row). Row pieces are also used when a table has more than 255 columns. In this case, the pieces may be in the same block (intra-block chaining) or across multiple blocks.</a:t>
            </a:r>
          </a:p>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200</a:t>
            </a:fld>
            <a:endParaRPr lang="en-US" dirty="0"/>
          </a:p>
        </p:txBody>
      </p:sp>
    </p:spTree>
    <p:extLst>
      <p:ext uri="{BB962C8B-B14F-4D97-AF65-F5344CB8AC3E}">
        <p14:creationId xmlns:p14="http://schemas.microsoft.com/office/powerpoint/2010/main" val="382301310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dirty="0">
                <a:latin typeface="Arial" charset="0"/>
              </a:rPr>
              <a:t>A database block contains a block header, row data, and free space, as illustrated in the slide.</a:t>
            </a:r>
          </a:p>
          <a:p>
            <a:pPr lvl="2"/>
            <a:r>
              <a:rPr lang="en-US" dirty="0">
                <a:latin typeface="Arial" charset="0"/>
              </a:rPr>
              <a:t>A block header contains the segment type (such as table or index), data block address, table directory, row directory, and transaction slots of approximately 23 bytes each, which are used when modifications are made to rows in the block. The block header grows downward from the top.</a:t>
            </a:r>
          </a:p>
          <a:p>
            <a:pPr lvl="2"/>
            <a:r>
              <a:rPr lang="en-US" dirty="0">
                <a:latin typeface="Arial" charset="0"/>
              </a:rPr>
              <a:t>Row data is the actual data for the rows in the block. Row data space grows upward from the bottom.</a:t>
            </a:r>
          </a:p>
          <a:p>
            <a:pPr lvl="2"/>
            <a:r>
              <a:rPr lang="en-US" dirty="0">
                <a:latin typeface="Arial" charset="0"/>
              </a:rPr>
              <a:t>Free space is in the middle of the block, enabling the header and the row data space to grow when necessary. Row data takes up free space as new rows are inserted or as columns of existing rows are updated with larger values. Examples of events that cause header growth:</a:t>
            </a:r>
          </a:p>
          <a:p>
            <a:pPr lvl="3"/>
            <a:r>
              <a:rPr lang="en-US" dirty="0">
                <a:latin typeface="Arial" charset="0"/>
              </a:rPr>
              <a:t>Row directories that need more row entries</a:t>
            </a:r>
          </a:p>
          <a:p>
            <a:pPr lvl="3"/>
            <a:r>
              <a:rPr lang="en-US" dirty="0">
                <a:latin typeface="Arial" charset="0"/>
              </a:rPr>
              <a:t>More transaction slots required than initially configured</a:t>
            </a:r>
          </a:p>
          <a:p>
            <a:pPr lvl="1"/>
            <a:r>
              <a:rPr lang="en-US" dirty="0">
                <a:latin typeface="Arial" charset="0"/>
              </a:rPr>
              <a:t>Initially, the free space in a block is contiguous. However, deletions and updates may fragment the free space in the block. The free space in the block is coalesced by the Oracle server when necessary.</a:t>
            </a:r>
          </a:p>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201</a:t>
            </a:fld>
            <a:endParaRPr lang="en-US" dirty="0"/>
          </a:p>
        </p:txBody>
      </p:sp>
    </p:spTree>
    <p:extLst>
      <p:ext uri="{BB962C8B-B14F-4D97-AF65-F5344CB8AC3E}">
        <p14:creationId xmlns:p14="http://schemas.microsoft.com/office/powerpoint/2010/main" val="290821808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t>When you create a </a:t>
            </a:r>
            <a:r>
              <a:rPr lang="en-US" altLang="en-US" dirty="0" err="1"/>
              <a:t>nonpartitioned</a:t>
            </a:r>
            <a:r>
              <a:rPr lang="en-US" altLang="en-US" dirty="0"/>
              <a:t> heap table, table segment creation is deferred to the first row insert. This functionality is enabled by default with the </a:t>
            </a:r>
            <a:r>
              <a:rPr lang="en-US" altLang="en-US" dirty="0">
                <a:latin typeface="Courier New" panose="02070309020205020404" pitchFamily="49" charset="0"/>
                <a:cs typeface="Courier New" panose="02070309020205020404" pitchFamily="49" charset="0"/>
              </a:rPr>
              <a:t>DEFERRED_SEGMENT_CREATION</a:t>
            </a:r>
            <a:r>
              <a:rPr lang="en-US" altLang="en-US" dirty="0"/>
              <a:t> initialization parameter set to </a:t>
            </a:r>
            <a:r>
              <a:rPr lang="en-US" altLang="en-US" dirty="0">
                <a:latin typeface="Courier New" panose="02070309020205020404" pitchFamily="49" charset="0"/>
                <a:cs typeface="Courier New" panose="02070309020205020404" pitchFamily="49" charset="0"/>
              </a:rPr>
              <a:t>TRUE</a:t>
            </a:r>
            <a:r>
              <a:rPr lang="en-US" altLang="en-US" dirty="0"/>
              <a:t>.</a:t>
            </a:r>
          </a:p>
          <a:p>
            <a:pPr lvl="1"/>
            <a:r>
              <a:rPr lang="en-US" altLang="en-US" dirty="0"/>
              <a:t>Advantages of this space allocation method:</a:t>
            </a:r>
          </a:p>
          <a:p>
            <a:pPr lvl="2"/>
            <a:r>
              <a:rPr lang="en-US" altLang="en-US" dirty="0"/>
              <a:t>A significant amount of disk space can be saved for applications that create hundreds or thousands of tables upon installation, many of which might never be populated.</a:t>
            </a:r>
          </a:p>
          <a:p>
            <a:pPr lvl="2"/>
            <a:r>
              <a:rPr lang="en-US" altLang="en-US" dirty="0"/>
              <a:t>The application installation time is reduced.</a:t>
            </a:r>
          </a:p>
          <a:p>
            <a:pPr lvl="1"/>
            <a:r>
              <a:rPr lang="en-US" altLang="en-US" dirty="0"/>
              <a:t>When you insert the first row into the table, the segments are created for the base table, its </a:t>
            </a:r>
            <a:r>
              <a:rPr lang="en-US" altLang="en-US" dirty="0">
                <a:latin typeface="Courier New" panose="02070309020205020404" pitchFamily="49" charset="0"/>
                <a:cs typeface="Courier New" panose="02070309020205020404" pitchFamily="49" charset="0"/>
              </a:rPr>
              <a:t>LOB</a:t>
            </a:r>
            <a:r>
              <a:rPr lang="en-US" altLang="en-US" dirty="0"/>
              <a:t> columns, and its indexes. During segment creation, cursors on the table are invalidated. These operations have a small additional impact on performance.</a:t>
            </a:r>
          </a:p>
          <a:p>
            <a:pPr lvl="1"/>
            <a:r>
              <a:rPr lang="en-US" altLang="en-US" dirty="0"/>
              <a:t>With this allocation method, it is essential that you do proper capacity planning so that the database has enough disk space to handle segment creation when tables are populated.</a:t>
            </a:r>
          </a:p>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202</a:t>
            </a:fld>
            <a:endParaRPr lang="en-US" dirty="0"/>
          </a:p>
        </p:txBody>
      </p:sp>
    </p:spTree>
    <p:extLst>
      <p:ext uri="{BB962C8B-B14F-4D97-AF65-F5344CB8AC3E}">
        <p14:creationId xmlns:p14="http://schemas.microsoft.com/office/powerpoint/2010/main" val="42403606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6" name="Notes Placeholder 5"/>
          <p:cNvSpPr>
            <a:spLocks noGrp="1"/>
          </p:cNvSpPr>
          <p:nvPr>
            <p:ph type="body" idx="1"/>
          </p:nvPr>
        </p:nvSpPr>
        <p:spPr/>
        <p:txBody>
          <a:bodyPr/>
          <a:lstStyle/>
          <a:p>
            <a:pPr lvl="1"/>
            <a:r>
              <a:rPr lang="en-US" altLang="en-US" dirty="0">
                <a:latin typeface="Arial" charset="0"/>
              </a:rPr>
              <a:t>Segment creation can be controlled in two ways: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DEFERRED_SEGMENT_CREATION</a:t>
            </a:r>
            <a:r>
              <a:rPr lang="en-US" altLang="en-US" dirty="0">
                <a:latin typeface="Arial" charset="0"/>
              </a:rPr>
              <a:t> initialization parameter set to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This parameter can be set in the initialization parameter file. You can also control it via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commands.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clause of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command:</a:t>
            </a:r>
          </a:p>
          <a:p>
            <a:pPr lvl="3"/>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DEFERRED</a:t>
            </a:r>
            <a:r>
              <a:rPr lang="en-US" altLang="en-US" dirty="0">
                <a:latin typeface="Arial" charset="0"/>
              </a:rPr>
              <a:t>: If specified, segment creation is deferred until the first row is inserted into the table. This is the default behavior.</a:t>
            </a:r>
          </a:p>
          <a:p>
            <a:pPr lvl="3"/>
            <a:r>
              <a:rPr lang="en-US" altLang="en-US" dirty="0">
                <a:latin typeface="Courier New" panose="02070309020205020404" pitchFamily="49" charset="0"/>
                <a:cs typeface="Courier New" panose="02070309020205020404" pitchFamily="49" charset="0"/>
              </a:rPr>
              <a:t>SEGMENT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If specified, segments are materialized during table creation.</a:t>
            </a:r>
          </a:p>
          <a:p>
            <a:pPr lvl="1"/>
            <a:r>
              <a:rPr lang="en-US" altLang="en-US" dirty="0">
                <a:latin typeface="Arial" charset="0"/>
              </a:rPr>
              <a:t>This clause takes precedence over the </a:t>
            </a:r>
            <a:r>
              <a:rPr lang="en-US" altLang="en-US" dirty="0">
                <a:latin typeface="Courier New" panose="02070309020205020404" pitchFamily="49" charset="0"/>
                <a:cs typeface="Courier New" panose="02070309020205020404" pitchFamily="49" charset="0"/>
              </a:rPr>
              <a:t>DEFERRED_SEGMENT_CREATION</a:t>
            </a:r>
            <a:r>
              <a:rPr lang="en-US" altLang="en-US" dirty="0">
                <a:latin typeface="Arial" charset="0"/>
              </a:rPr>
              <a:t> parameter.</a:t>
            </a:r>
          </a:p>
          <a:p>
            <a:pPr lvl="1"/>
            <a:r>
              <a:rPr lang="en-US" altLang="en-US" dirty="0">
                <a:latin typeface="Arial" charset="0"/>
              </a:rPr>
              <a:t>It is possible to force the creation of segments for an existing table with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MOVE</a:t>
            </a:r>
            <a:r>
              <a:rPr lang="en-US" altLang="en-US" dirty="0">
                <a:latin typeface="Arial" charset="0"/>
              </a:rPr>
              <a:t> command.</a:t>
            </a:r>
          </a:p>
          <a:p>
            <a:pPr lvl="1"/>
            <a:r>
              <a:rPr lang="en-US" altLang="en-US" dirty="0">
                <a:latin typeface="Arial" charset="0"/>
              </a:rPr>
              <a:t>It is not possible to directly control the deferred segment creation for dependent objects such as indexes. They inherit this characteristic from their parent object—in this case, the table.</a:t>
            </a:r>
          </a:p>
        </p:txBody>
      </p:sp>
      <p:sp>
        <p:nvSpPr>
          <p:cNvPr id="5" name="Footer Placeholder 4"/>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203</a:t>
            </a:fld>
            <a:endParaRPr lang="en-US" dirty="0"/>
          </a:p>
        </p:txBody>
      </p:sp>
    </p:spTree>
    <p:extLst>
      <p:ext uri="{BB962C8B-B14F-4D97-AF65-F5344CB8AC3E}">
        <p14:creationId xmlns:p14="http://schemas.microsoft.com/office/powerpoint/2010/main" val="412063072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server tracks space utilization while performing regular space management activities. This information is aggregated by the MMON process. An alert is triggered when the threshold for a tablespace has been reached or cleared.</a:t>
            </a:r>
          </a:p>
          <a:p>
            <a:pPr lvl="1"/>
            <a:r>
              <a:rPr lang="en-US" altLang="en-US" dirty="0"/>
              <a:t>Alerts should not be flagged on tablespaces that are in read-only mode, or tablespaces that were taken offline, because there is not much to do for them.</a:t>
            </a:r>
          </a:p>
          <a:p>
            <a:pPr lvl="1"/>
            <a:r>
              <a:rPr lang="en-US" altLang="en-US" dirty="0"/>
              <a:t>In temporary tablespaces, the threshold value has to be defined as a limit on the used space in the tablespace.</a:t>
            </a:r>
          </a:p>
          <a:p>
            <a:pPr lvl="1"/>
            <a:r>
              <a:rPr lang="en-US" altLang="en-US" dirty="0"/>
              <a:t>For undo tablespaces, an extent is reusable if it does not contain active or unexpired undo. For the computation of threshold violation, the sum of active and unexpired extents is considered as used space.</a:t>
            </a:r>
          </a:p>
          <a:p>
            <a:pPr lvl="1"/>
            <a:r>
              <a:rPr lang="en-US" altLang="en-US" dirty="0"/>
              <a:t>For tablespaces with auto-extensible files, the thresholds are computed according to the maximum file size you specified or the maximum OS file size.</a:t>
            </a:r>
          </a:p>
          <a:p>
            <a:pPr lvl="1"/>
            <a:r>
              <a:rPr lang="en-US" altLang="en-US" dirty="0"/>
              <a:t>The diagram in the slide shows that the MMON process aggregates space utilization information and generates a critical alert when the tablespace is 97% full and a warning when it is 85% full. The alert is cleared after the space usage problem is addressed.</a:t>
            </a:r>
          </a:p>
        </p:txBody>
      </p:sp>
      <p:sp>
        <p:nvSpPr>
          <p:cNvPr id="25603"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204</a:t>
            </a:fld>
            <a:endParaRPr lang="en-US" dirty="0"/>
          </a:p>
        </p:txBody>
      </p:sp>
    </p:spTree>
    <p:extLst>
      <p:ext uri="{BB962C8B-B14F-4D97-AF65-F5344CB8AC3E}">
        <p14:creationId xmlns:p14="http://schemas.microsoft.com/office/powerpoint/2010/main" val="416930226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205</a:t>
            </a:fld>
            <a:endParaRPr lang="en-US" dirty="0"/>
          </a:p>
        </p:txBody>
      </p:sp>
    </p:spTree>
    <p:extLst>
      <p:ext uri="{BB962C8B-B14F-4D97-AF65-F5344CB8AC3E}">
        <p14:creationId xmlns:p14="http://schemas.microsoft.com/office/powerpoint/2010/main" val="405061483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4" name="Footer Placeholder 3"/>
          <p:cNvSpPr>
            <a:spLocks noGrp="1"/>
          </p:cNvSpPr>
          <p:nvPr>
            <p:ph type="ftr" sz="quarter" idx="10"/>
          </p:nvPr>
        </p:nvSpPr>
        <p:spPr/>
        <p:txBody>
          <a:bodyPr/>
          <a:lstStyle/>
          <a:p>
            <a:pPr>
              <a:defRPr/>
            </a:pPr>
            <a:r>
              <a:rPr lang="en-US" smtClean="0"/>
              <a:t>Oracle Database 19c: Administration Workshop   15 - </a:t>
            </a:r>
            <a:fld id="{F4551957-419B-483A-A849-25372AE32526}" type="slidenum">
              <a:rPr lang="en-US" smtClean="0"/>
              <a:pPr>
                <a:defRPr/>
              </a:pPr>
              <a:t>206</a:t>
            </a:fld>
            <a:endParaRPr lang="en-US" dirty="0"/>
          </a:p>
        </p:txBody>
      </p:sp>
    </p:spTree>
    <p:extLst>
      <p:ext uri="{BB962C8B-B14F-4D97-AF65-F5344CB8AC3E}">
        <p14:creationId xmlns:p14="http://schemas.microsoft.com/office/powerpoint/2010/main" val="22223852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010437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208</a:t>
            </a:fld>
            <a:endParaRPr lang="en-US" dirty="0"/>
          </a:p>
        </p:txBody>
      </p:sp>
    </p:spTree>
    <p:extLst>
      <p:ext uri="{BB962C8B-B14F-4D97-AF65-F5344CB8AC3E}">
        <p14:creationId xmlns:p14="http://schemas.microsoft.com/office/powerpoint/2010/main" val="26172185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Before you can create a tablespace, you must create a database to contain it, and the database must be open. You must also have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system privilege. To create the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 you must have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system privilege.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209</a:t>
            </a:fld>
            <a:endParaRPr lang="en-US" dirty="0"/>
          </a:p>
        </p:txBody>
      </p:sp>
    </p:spTree>
    <p:extLst>
      <p:ext uri="{BB962C8B-B14F-4D97-AF65-F5344CB8AC3E}">
        <p14:creationId xmlns:p14="http://schemas.microsoft.com/office/powerpoint/2010/main" val="2137903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The DBA operations that can be performed are the following:</a:t>
            </a:r>
          </a:p>
          <a:p>
            <a:pPr lvl="2"/>
            <a:r>
              <a:rPr lang="en-US" altLang="en-US" smtClean="0"/>
              <a:t>Database startup/shutdown</a:t>
            </a:r>
          </a:p>
          <a:p>
            <a:pPr lvl="2"/>
            <a:r>
              <a:rPr lang="en-US" altLang="en-US" smtClean="0"/>
              <a:t>Database configuration: Initialization Parameters, Automatic Undo Management, Current Database Properties, Restore Points, View Database Feature Usage</a:t>
            </a:r>
          </a:p>
          <a:p>
            <a:pPr lvl="2"/>
            <a:r>
              <a:rPr lang="en-US" altLang="en-US" smtClean="0"/>
              <a:t>Database status view</a:t>
            </a:r>
          </a:p>
          <a:p>
            <a:pPr lvl="2"/>
            <a:r>
              <a:rPr lang="en-US" altLang="en-US" smtClean="0"/>
              <a:t>Data Pump export and import jobs</a:t>
            </a:r>
          </a:p>
          <a:p>
            <a:pPr lvl="2"/>
            <a:r>
              <a:rPr lang="en-US" altLang="en-US" smtClean="0"/>
              <a:t>RMAN backup/recovery actions</a:t>
            </a:r>
          </a:p>
          <a:p>
            <a:pPr lvl="2"/>
            <a:r>
              <a:rPr lang="en-US" altLang="en-US" smtClean="0"/>
              <a:t>Resource Manager configuration</a:t>
            </a:r>
          </a:p>
          <a:p>
            <a:pPr lvl="2"/>
            <a:r>
              <a:rPr lang="en-US" altLang="en-US" smtClean="0"/>
              <a:t>Scheduler setting</a:t>
            </a:r>
          </a:p>
          <a:p>
            <a:pPr lvl="2"/>
            <a:r>
              <a:rPr lang="en-US" altLang="en-US" smtClean="0"/>
              <a:t>Security configuration like audit settings, profiles, roles, and users</a:t>
            </a:r>
          </a:p>
          <a:p>
            <a:pPr lvl="2"/>
            <a:r>
              <a:rPr lang="en-US" altLang="en-US" smtClean="0"/>
              <a:t>Storage configuration for archive logs, control files, data files, redo log groups, tablespaces, and temporary tablespace groups</a:t>
            </a:r>
          </a:p>
        </p:txBody>
      </p:sp>
      <p:sp>
        <p:nvSpPr>
          <p:cNvPr id="34820"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21</a:t>
            </a:fld>
            <a:endParaRPr lang="en-US" dirty="0"/>
          </a:p>
        </p:txBody>
      </p:sp>
    </p:spTree>
    <p:extLst>
      <p:ext uri="{BB962C8B-B14F-4D97-AF65-F5344CB8AC3E}">
        <p14:creationId xmlns:p14="http://schemas.microsoft.com/office/powerpoint/2010/main" val="407701989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Specifying the File Name and Size</a:t>
            </a:r>
          </a:p>
          <a:p>
            <a:pPr lvl="1"/>
            <a:r>
              <a:rPr lang="en-US" altLang="en-US" dirty="0">
                <a:latin typeface="Arial" charset="0"/>
              </a:rPr>
              <a:t>You must include the </a:t>
            </a:r>
            <a:r>
              <a:rPr lang="en-US" altLang="en-US" dirty="0">
                <a:latin typeface="Courier New" panose="02070309020205020404" pitchFamily="49" charset="0"/>
                <a:cs typeface="Courier New" panose="02070309020205020404" pitchFamily="49" charset="0"/>
              </a:rPr>
              <a:t>DATAFILE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TEMPFILE</a:t>
            </a:r>
            <a:r>
              <a:rPr lang="en-US" altLang="en-US" dirty="0">
                <a:latin typeface="Arial" charset="0"/>
              </a:rPr>
              <a:t> clause when you create a tablespace. Use this clause to specify the name and location of the data file or temp file. A tablespace must have at least one data file or temp file. You must also specify an initial file size.</a:t>
            </a:r>
          </a:p>
          <a:p>
            <a:pPr lvl="1"/>
            <a:r>
              <a:rPr lang="en-US" altLang="en-US" dirty="0">
                <a:latin typeface="Arial" charset="0"/>
              </a:rPr>
              <a:t>You can include the </a:t>
            </a:r>
            <a:r>
              <a:rPr lang="en-US" altLang="en-US" dirty="0">
                <a:latin typeface="Courier New" panose="02070309020205020404" pitchFamily="49" charset="0"/>
                <a:cs typeface="Courier New" panose="02070309020205020404" pitchFamily="49" charset="0"/>
              </a:rPr>
              <a:t>AUTOEXTEND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ON</a:t>
            </a:r>
            <a:r>
              <a:rPr lang="en-US" altLang="en-US" dirty="0">
                <a:latin typeface="Arial" charset="0"/>
              </a:rPr>
              <a:t> clause to automatically extend the file when it is full. In this case, you'll need to specify an increment amount and a maximum file size, which can be unlimited. Remember, the size of the file is limited by the physical media on which it resides.</a:t>
            </a:r>
          </a:p>
          <a:p>
            <a:pPr lvl="1"/>
            <a:r>
              <a:rPr lang="en-US" altLang="en-US" dirty="0">
                <a:latin typeface="Arial" charset="0"/>
              </a:rPr>
              <a:t>You can include the </a:t>
            </a:r>
            <a:r>
              <a:rPr lang="en-US" altLang="en-US" dirty="0">
                <a:latin typeface="Courier New" panose="02070309020205020404" pitchFamily="49" charset="0"/>
                <a:cs typeface="Courier New" panose="02070309020205020404" pitchFamily="49" charset="0"/>
              </a:rPr>
              <a:t>BIGFILE</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SMALLFILE</a:t>
            </a:r>
            <a:r>
              <a:rPr lang="en-US" altLang="en-US" dirty="0">
                <a:latin typeface="Arial" charset="0"/>
              </a:rPr>
              <a:t> clause to override the default tablespace type (permanent or temporary) for the database. If you omit this clause, then Oracle Database uses the current default tablespace type.</a:t>
            </a:r>
          </a:p>
          <a:p>
            <a:pPr lvl="2"/>
            <a:r>
              <a:rPr lang="en-US" altLang="en-US" dirty="0">
                <a:latin typeface="Arial" charset="0"/>
              </a:rPr>
              <a:t>A bigfile tablespace contains only one data file (or temp file), which can contain up to approximately 4 billion blocks. Bigfile tablespaces are used with extremely large databases, in which Automatic Storage Management (ASM) or other logical volume managers support the striping or redundant array of independent disks (RAID) and dynamically extensible logical volumes. For bigfile tablespaces, you can specify only one data file in the </a:t>
            </a:r>
            <a:r>
              <a:rPr lang="en-US" altLang="en-US" dirty="0">
                <a:latin typeface="Courier New" panose="02070309020205020404" pitchFamily="49" charset="0"/>
                <a:cs typeface="Courier New" panose="02070309020205020404" pitchFamily="49" charset="0"/>
              </a:rPr>
              <a:t>DATAFILE</a:t>
            </a:r>
            <a:r>
              <a:rPr lang="en-US" altLang="en-US" dirty="0">
                <a:latin typeface="Arial" charset="0"/>
              </a:rPr>
              <a:t> clause or one temp file in the </a:t>
            </a:r>
            <a:r>
              <a:rPr lang="en-US" altLang="en-US" dirty="0">
                <a:latin typeface="Courier New" panose="02070309020205020404" pitchFamily="49" charset="0"/>
                <a:cs typeface="Courier New" panose="02070309020205020404" pitchFamily="49" charset="0"/>
              </a:rPr>
              <a:t>TEMPFILE</a:t>
            </a:r>
            <a:r>
              <a:rPr lang="en-US" altLang="en-US" dirty="0">
                <a:latin typeface="Arial" charset="0"/>
              </a:rPr>
              <a:t> clause.</a:t>
            </a:r>
          </a:p>
          <a:p>
            <a:pPr lvl="2"/>
            <a:r>
              <a:rPr lang="en-US" altLang="en-US" dirty="0">
                <a:latin typeface="Arial" charset="0"/>
              </a:rPr>
              <a:t>A smallfile tablespace is a traditional Oracle tablespace, which can contain 1022 data files or temp files, each of which can contain up to approximately 4 million blocks.</a:t>
            </a:r>
          </a:p>
          <a:p>
            <a:pPr lvl="1" eaLnBrk="1" hangingPunct="1"/>
            <a:r>
              <a:rPr lang="en-US" b="1" dirty="0">
                <a:latin typeface="Arial" charset="0"/>
              </a:rPr>
              <a:t>Specifying Tablespace Availability</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ONLINE</a:t>
            </a:r>
            <a:r>
              <a:rPr lang="en-US" dirty="0">
                <a:latin typeface="Arial" charset="0"/>
              </a:rPr>
              <a:t> or </a:t>
            </a:r>
            <a:r>
              <a:rPr lang="en-US" dirty="0">
                <a:latin typeface="Courier New" panose="02070309020205020404" pitchFamily="49" charset="0"/>
                <a:cs typeface="Courier New" panose="02070309020205020404" pitchFamily="49" charset="0"/>
              </a:rPr>
              <a:t>OFFLINE</a:t>
            </a:r>
            <a:r>
              <a:rPr lang="en-US" dirty="0">
                <a:latin typeface="Arial" charset="0"/>
              </a:rPr>
              <a:t> clause to make the tablespace available (or not available) immediately after creation to users who have been granted access to the tablespace. </a:t>
            </a:r>
            <a:r>
              <a:rPr lang="en-US" dirty="0">
                <a:latin typeface="Courier New" panose="02070309020205020404" pitchFamily="49" charset="0"/>
                <a:cs typeface="Courier New" panose="02070309020205020404" pitchFamily="49" charset="0"/>
              </a:rPr>
              <a:t>ONLINE</a:t>
            </a:r>
            <a:r>
              <a:rPr lang="en-US" dirty="0">
                <a:latin typeface="Arial" charset="0"/>
              </a:rPr>
              <a:t> is the default. The data dictionary view </a:t>
            </a:r>
            <a:r>
              <a:rPr lang="en-US" dirty="0">
                <a:latin typeface="Courier New" panose="02070309020205020404" pitchFamily="49" charset="0"/>
                <a:cs typeface="Courier New" panose="02070309020205020404" pitchFamily="49" charset="0"/>
              </a:rPr>
              <a:t>DBA_TABLESPACES</a:t>
            </a:r>
            <a:r>
              <a:rPr lang="en-US" dirty="0">
                <a:latin typeface="Arial" charset="0"/>
              </a:rPr>
              <a:t> indicates whether each tablespace is online or offline. This clause cannot be used with temporary tablespaces.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210</a:t>
            </a:fld>
            <a:endParaRPr lang="en-US" dirty="0"/>
          </a:p>
        </p:txBody>
      </p:sp>
    </p:spTree>
    <p:extLst>
      <p:ext uri="{BB962C8B-B14F-4D97-AF65-F5344CB8AC3E}">
        <p14:creationId xmlns:p14="http://schemas.microsoft.com/office/powerpoint/2010/main" val="418179463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lvl="1" eaLnBrk="1" hangingPunct="1"/>
            <a:r>
              <a:rPr lang="en-US" b="1" dirty="0">
                <a:latin typeface="Arial" charset="0"/>
              </a:rPr>
              <a:t>Specifying the Block Size</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BLOCKSIZE</a:t>
            </a:r>
            <a:r>
              <a:rPr lang="en-US" dirty="0">
                <a:latin typeface="Arial" charset="0"/>
              </a:rPr>
              <a:t> clause to specify a nonstandard block size. To specify this clause, the </a:t>
            </a:r>
            <a:r>
              <a:rPr lang="en-US" dirty="0">
                <a:latin typeface="Courier New" panose="02070309020205020404" pitchFamily="49" charset="0"/>
                <a:cs typeface="Courier New" panose="02070309020205020404" pitchFamily="49" charset="0"/>
              </a:rPr>
              <a:t>DB_CACHE_SIZE</a:t>
            </a:r>
            <a:r>
              <a:rPr lang="en-US" dirty="0">
                <a:latin typeface="Arial" charset="0"/>
              </a:rPr>
              <a:t> and at least one </a:t>
            </a:r>
            <a:r>
              <a:rPr lang="en-US" dirty="0">
                <a:latin typeface="Courier New" panose="02070309020205020404" pitchFamily="49" charset="0"/>
                <a:cs typeface="Courier New" panose="02070309020205020404" pitchFamily="49" charset="0"/>
              </a:rPr>
              <a:t>DB_nK_CACHE_SIZE</a:t>
            </a:r>
            <a:r>
              <a:rPr lang="en-US" dirty="0">
                <a:latin typeface="Arial" charset="0"/>
              </a:rPr>
              <a:t> parameter must be set, and the integer you specify in this clause must correspond with the setting of one </a:t>
            </a:r>
            <a:r>
              <a:rPr lang="en-US" dirty="0">
                <a:latin typeface="Courier New" panose="02070309020205020404" pitchFamily="49" charset="0"/>
                <a:cs typeface="Courier New" panose="02070309020205020404" pitchFamily="49" charset="0"/>
              </a:rPr>
              <a:t>DB_nK_CACHE_SIZE</a:t>
            </a:r>
            <a:r>
              <a:rPr lang="en-US" dirty="0">
                <a:latin typeface="Arial" charset="0"/>
              </a:rPr>
              <a:t> parameter setting. You cannot specify nonstandard block sizes for a temporary tablespace or if you intend to assign this tablespace as the temporary tablespace for any users. If you don't specify a block size, the database will use the default 8 KB block size for the tablespace.</a:t>
            </a:r>
          </a:p>
          <a:p>
            <a:pPr lvl="1" eaLnBrk="1" hangingPunct="1"/>
            <a:r>
              <a:rPr lang="en-US" b="1" dirty="0">
                <a:latin typeface="Arial" charset="0"/>
              </a:rPr>
              <a:t>Specifying Extent Management</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EXTENT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to specify how the extents of the tablespace will be managed. </a:t>
            </a:r>
          </a:p>
          <a:p>
            <a:pPr lvl="2" eaLnBrk="1" hangingPunct="1"/>
            <a:r>
              <a:rPr lang="en-US" dirty="0">
                <a:latin typeface="Courier New" panose="02070309020205020404" pitchFamily="49" charset="0"/>
                <a:cs typeface="Courier New" panose="02070309020205020404" pitchFamily="49" charset="0"/>
              </a:rPr>
              <a:t>AUTOALLOCATE</a:t>
            </a:r>
            <a:r>
              <a:rPr lang="en-US" dirty="0">
                <a:latin typeface="Arial" charset="0"/>
              </a:rPr>
              <a:t> specifies that the tablespace is system managed. Users cannot specify an extent size. You cannot specify </a:t>
            </a:r>
            <a:r>
              <a:rPr lang="en-US" dirty="0">
                <a:latin typeface="Courier New" panose="02070309020205020404" pitchFamily="49" charset="0"/>
                <a:cs typeface="Courier New" panose="02070309020205020404" pitchFamily="49" charset="0"/>
              </a:rPr>
              <a:t>AUTOALLOCATE</a:t>
            </a:r>
            <a:r>
              <a:rPr lang="en-US" dirty="0">
                <a:latin typeface="Arial" charset="0"/>
              </a:rPr>
              <a:t> for a temporary tablespace.</a:t>
            </a:r>
          </a:p>
          <a:p>
            <a:pPr lvl="2" eaLnBrk="1" hangingPunct="1"/>
            <a:r>
              <a:rPr lang="en-US" dirty="0">
                <a:latin typeface="Courier New" panose="02070309020205020404" pitchFamily="49" charset="0"/>
                <a:cs typeface="Courier New" panose="02070309020205020404" pitchFamily="49" charset="0"/>
              </a:rPr>
              <a:t>UNIFORM</a:t>
            </a:r>
            <a:r>
              <a:rPr lang="en-US" dirty="0">
                <a:latin typeface="Arial" charset="0"/>
              </a:rPr>
              <a:t> value specifies that the tablespace is managed with uniform extents of  </a:t>
            </a:r>
            <a:r>
              <a:rPr lang="en-US" dirty="0">
                <a:latin typeface="Courier New" panose="02070309020205020404" pitchFamily="49" charset="0"/>
                <a:cs typeface="Courier New" panose="02070309020205020404" pitchFamily="49" charset="0"/>
              </a:rPr>
              <a:t>SIZE</a:t>
            </a:r>
            <a:r>
              <a:rPr lang="en-US" dirty="0">
                <a:latin typeface="Arial" charset="0"/>
              </a:rPr>
              <a:t> bytes. The default </a:t>
            </a:r>
            <a:r>
              <a:rPr lang="en-US" dirty="0">
                <a:latin typeface="Courier New" panose="02070309020205020404" pitchFamily="49" charset="0"/>
                <a:cs typeface="Courier New" panose="02070309020205020404" pitchFamily="49" charset="0"/>
              </a:rPr>
              <a:t>SIZE</a:t>
            </a:r>
            <a:r>
              <a:rPr lang="en-US" dirty="0">
                <a:latin typeface="Arial" charset="0"/>
              </a:rPr>
              <a:t> is </a:t>
            </a:r>
            <a:r>
              <a:rPr lang="en-US" dirty="0">
                <a:latin typeface="Courier New" panose="02070309020205020404" pitchFamily="49" charset="0"/>
                <a:cs typeface="Courier New" panose="02070309020205020404" pitchFamily="49" charset="0"/>
              </a:rPr>
              <a:t>1MB</a:t>
            </a:r>
            <a:r>
              <a:rPr lang="en-US" dirty="0">
                <a:latin typeface="Arial" charset="0"/>
              </a:rPr>
              <a:t>. All extents of temporary tablespaces are of uniform size, so this keyword is optional for a temporary tablespace. However, you must specify </a:t>
            </a:r>
            <a:r>
              <a:rPr lang="en-US" dirty="0">
                <a:latin typeface="Courier New" panose="02070309020205020404" pitchFamily="49" charset="0"/>
                <a:cs typeface="Courier New" panose="02070309020205020404" pitchFamily="49" charset="0"/>
              </a:rPr>
              <a:t>UNIFORM</a:t>
            </a:r>
            <a:r>
              <a:rPr lang="en-US" dirty="0">
                <a:latin typeface="Arial" charset="0"/>
              </a:rPr>
              <a:t> to specify </a:t>
            </a:r>
            <a:r>
              <a:rPr lang="en-US" dirty="0">
                <a:latin typeface="Courier New" panose="02070309020205020404" pitchFamily="49" charset="0"/>
                <a:cs typeface="Courier New" panose="02070309020205020404" pitchFamily="49" charset="0"/>
              </a:rPr>
              <a:t>SIZE</a:t>
            </a:r>
            <a:r>
              <a:rPr lang="en-US" dirty="0">
                <a:latin typeface="Arial" charset="0"/>
              </a:rPr>
              <a:t>. You cannot specify </a:t>
            </a:r>
            <a:r>
              <a:rPr lang="en-US" dirty="0">
                <a:latin typeface="Courier New" panose="02070309020205020404" pitchFamily="49" charset="0"/>
                <a:cs typeface="Courier New" panose="02070309020205020404" pitchFamily="49" charset="0"/>
              </a:rPr>
              <a:t>UNIFORM</a:t>
            </a:r>
            <a:r>
              <a:rPr lang="en-US" dirty="0">
                <a:latin typeface="Arial" charset="0"/>
              </a:rPr>
              <a:t> for an undo tablespace.</a:t>
            </a:r>
          </a:p>
          <a:p>
            <a:pPr lvl="1" eaLnBrk="1" hangingPunct="1"/>
            <a:r>
              <a:rPr lang="en-US" dirty="0">
                <a:latin typeface="Arial" charset="0"/>
              </a:rPr>
              <a:t>If you don't specify </a:t>
            </a:r>
            <a:r>
              <a:rPr lang="en-US" dirty="0">
                <a:latin typeface="Courier New" panose="02070309020205020404" pitchFamily="49" charset="0"/>
                <a:cs typeface="Courier New" panose="02070309020205020404" pitchFamily="49" charset="0"/>
              </a:rPr>
              <a:t>AUTOALLOCATE</a:t>
            </a:r>
            <a:r>
              <a:rPr lang="en-US" dirty="0">
                <a:latin typeface="Arial" charset="0"/>
              </a:rPr>
              <a:t> or </a:t>
            </a:r>
            <a:r>
              <a:rPr lang="en-US" dirty="0">
                <a:latin typeface="Courier New" panose="02070309020205020404" pitchFamily="49" charset="0"/>
                <a:cs typeface="Courier New" panose="02070309020205020404" pitchFamily="49" charset="0"/>
              </a:rPr>
              <a:t>UNIFORM</a:t>
            </a:r>
            <a:r>
              <a:rPr lang="en-US" dirty="0">
                <a:latin typeface="Arial" charset="0"/>
              </a:rPr>
              <a:t>, then the default is </a:t>
            </a:r>
            <a:r>
              <a:rPr lang="en-US" dirty="0">
                <a:latin typeface="Courier New" panose="02070309020205020404" pitchFamily="49" charset="0"/>
                <a:cs typeface="Courier New" panose="02070309020205020404" pitchFamily="49" charset="0"/>
              </a:rPr>
              <a:t>UNIFORM</a:t>
            </a:r>
            <a:r>
              <a:rPr lang="en-US" dirty="0">
                <a:latin typeface="Arial" charset="0"/>
              </a:rPr>
              <a:t> for temporary tablespaces and </a:t>
            </a:r>
            <a:r>
              <a:rPr lang="en-US" dirty="0">
                <a:latin typeface="Courier New" panose="02070309020205020404" pitchFamily="49" charset="0"/>
                <a:cs typeface="Courier New" panose="02070309020205020404" pitchFamily="49" charset="0"/>
              </a:rPr>
              <a:t>AUTOALLOCATE</a:t>
            </a:r>
            <a:r>
              <a:rPr lang="en-US" dirty="0">
                <a:latin typeface="Arial" charset="0"/>
              </a:rPr>
              <a:t> for all other types of tablespaces. If you do not specify the </a:t>
            </a:r>
            <a:r>
              <a:rPr lang="en-US" dirty="0">
                <a:latin typeface="Courier New" panose="02070309020205020404" pitchFamily="49" charset="0"/>
                <a:cs typeface="Courier New" panose="02070309020205020404" pitchFamily="49" charset="0"/>
              </a:rPr>
              <a:t>EXTENT_MANAGEMENT</a:t>
            </a:r>
            <a:r>
              <a:rPr lang="en-US" dirty="0">
                <a:latin typeface="Arial" charset="0"/>
              </a:rPr>
              <a:t> clause, then Oracle Database interprets the </a:t>
            </a:r>
            <a:r>
              <a:rPr lang="en-US" dirty="0">
                <a:latin typeface="Courier New" panose="02070309020205020404" pitchFamily="49" charset="0"/>
                <a:cs typeface="Courier New" panose="02070309020205020404" pitchFamily="49" charset="0"/>
              </a:rPr>
              <a:t>MINIMUM</a:t>
            </a:r>
            <a:r>
              <a:rPr lang="en-US" dirty="0">
                <a:latin typeface="Arial" charset="0"/>
              </a:rPr>
              <a:t> </a:t>
            </a:r>
            <a:r>
              <a:rPr lang="en-US" dirty="0">
                <a:latin typeface="Courier New" panose="02070309020205020404" pitchFamily="49" charset="0"/>
                <a:cs typeface="Courier New" panose="02070309020205020404" pitchFamily="49" charset="0"/>
              </a:rPr>
              <a:t>EXTENT</a:t>
            </a:r>
            <a:r>
              <a:rPr lang="en-US" dirty="0">
                <a:latin typeface="Arial" charset="0"/>
              </a:rPr>
              <a:t> clause and the </a:t>
            </a:r>
            <a:r>
              <a:rPr lang="en-US" dirty="0">
                <a:latin typeface="Courier New" panose="02070309020205020404" pitchFamily="49" charset="0"/>
                <a:cs typeface="Courier New" panose="02070309020205020404" pitchFamily="49" charset="0"/>
              </a:rPr>
              <a:t>DEFAULT</a:t>
            </a:r>
            <a:r>
              <a:rPr lang="en-US" dirty="0">
                <a:latin typeface="Arial" charset="0"/>
              </a:rPr>
              <a:t> </a:t>
            </a:r>
            <a:r>
              <a:rPr lang="en-US" dirty="0">
                <a:latin typeface="Courier New" panose="02070309020205020404" pitchFamily="49" charset="0"/>
                <a:cs typeface="Courier New" panose="02070309020205020404" pitchFamily="49" charset="0"/>
              </a:rPr>
              <a:t>STORAGE</a:t>
            </a:r>
            <a:r>
              <a:rPr lang="en-US" dirty="0">
                <a:latin typeface="Arial" charset="0"/>
              </a:rPr>
              <a:t> clause to determine extent management.</a:t>
            </a:r>
          </a:p>
          <a:p>
            <a:pPr lvl="1" eaLnBrk="1" hangingPunct="1"/>
            <a:r>
              <a:rPr lang="en-US" dirty="0">
                <a:latin typeface="Arial" charset="0"/>
              </a:rPr>
              <a:t>Also, with the </a:t>
            </a:r>
            <a:r>
              <a:rPr lang="en-US" dirty="0">
                <a:latin typeface="Courier New" panose="02070309020205020404" pitchFamily="49" charset="0"/>
                <a:cs typeface="Courier New" panose="02070309020205020404" pitchFamily="49" charset="0"/>
              </a:rPr>
              <a:t>EXTENT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you can specify where the metadata for allocated and unallocated extents is to be stored, either in the data dictionary (</a:t>
            </a:r>
            <a:r>
              <a:rPr lang="en-US" dirty="0">
                <a:latin typeface="Courier New" panose="02070309020205020404" pitchFamily="49" charset="0"/>
                <a:cs typeface="Courier New" panose="02070309020205020404" pitchFamily="49" charset="0"/>
              </a:rPr>
              <a:t>DICTIONARY</a:t>
            </a:r>
            <a:r>
              <a:rPr lang="en-US" dirty="0">
                <a:latin typeface="Arial" charset="0"/>
              </a:rPr>
              <a:t>) or in the tablespace itself (</a:t>
            </a:r>
            <a:r>
              <a:rPr lang="en-US" dirty="0">
                <a:latin typeface="Courier New" panose="02070309020205020404" pitchFamily="49" charset="0"/>
                <a:cs typeface="Courier New" panose="02070309020205020404" pitchFamily="49" charset="0"/>
              </a:rPr>
              <a:t>LOCAL</a:t>
            </a:r>
            <a:r>
              <a:rPr lang="en-US" dirty="0">
                <a:latin typeface="Arial" charset="0"/>
              </a:rPr>
              <a:t>). Tablespaces that record extent allocation in the dictionary are called dictionary-managed tablespaces. Tablespaces that record extent allocation in the tablespace header are called locally-managed tablespaces.</a:t>
            </a:r>
          </a:p>
          <a:p>
            <a:pPr lvl="1" eaLnBrk="1" hangingPunct="1"/>
            <a:r>
              <a:rPr lang="en-US" b="1" dirty="0">
                <a:latin typeface="Arial" charset="0"/>
              </a:rPr>
              <a:t>Specifying Default Logging Attributes</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LOGGING</a:t>
            </a:r>
            <a:r>
              <a:rPr lang="en-US" dirty="0">
                <a:latin typeface="Arial" charset="0"/>
              </a:rPr>
              <a:t> clause to specify the default logging attributes of all tables, indexes, materialized views, materialized view logs, and partitions within a tablespace. The logging attribute controls whether certain DML operations are logged in the redo log file (</a:t>
            </a:r>
            <a:r>
              <a:rPr lang="en-US" dirty="0">
                <a:latin typeface="Courier New" panose="02070309020205020404" pitchFamily="49" charset="0"/>
                <a:cs typeface="Courier New" panose="02070309020205020404" pitchFamily="49" charset="0"/>
              </a:rPr>
              <a:t>LOGGING</a:t>
            </a:r>
            <a:r>
              <a:rPr lang="en-US" dirty="0">
                <a:latin typeface="Arial" charset="0"/>
              </a:rPr>
              <a:t>) or not (</a:t>
            </a:r>
            <a:r>
              <a:rPr lang="en-US" dirty="0">
                <a:latin typeface="Courier New" panose="02070309020205020404" pitchFamily="49" charset="0"/>
                <a:cs typeface="Courier New" panose="02070309020205020404" pitchFamily="49" charset="0"/>
              </a:rPr>
              <a:t>NOLOGGING</a:t>
            </a:r>
            <a:r>
              <a:rPr lang="en-US" dirty="0">
                <a:latin typeface="Arial" charset="0"/>
              </a:rPr>
              <a:t>). The default is </a:t>
            </a:r>
            <a:r>
              <a:rPr lang="en-US" dirty="0">
                <a:latin typeface="Courier New" panose="02070309020205020404" pitchFamily="49" charset="0"/>
                <a:cs typeface="Courier New" panose="02070309020205020404" pitchFamily="49" charset="0"/>
              </a:rPr>
              <a:t>LOGGING</a:t>
            </a:r>
            <a:r>
              <a:rPr lang="en-US" dirty="0">
                <a:latin typeface="Arial" charset="0"/>
              </a:rPr>
              <a:t>. This clause is not valid for a temporary or undo tablespace.</a:t>
            </a:r>
          </a:p>
          <a:p>
            <a:pPr lvl="1" eaLnBrk="1" hangingPunct="1"/>
            <a:r>
              <a:rPr lang="en-US" dirty="0">
                <a:latin typeface="Arial" charset="0"/>
              </a:rPr>
              <a:t>If logging is not enabled, any direct loads using SQL*Loader and direct load </a:t>
            </a:r>
            <a:r>
              <a:rPr lang="en-US" dirty="0">
                <a:latin typeface="Courier New" panose="02070309020205020404" pitchFamily="49" charset="0"/>
                <a:cs typeface="Courier New" panose="02070309020205020404" pitchFamily="49" charset="0"/>
              </a:rPr>
              <a:t>INSERT</a:t>
            </a:r>
            <a:r>
              <a:rPr lang="en-US" dirty="0">
                <a:latin typeface="Arial" charset="0"/>
              </a:rPr>
              <a:t> operations are not written to the redo log, and the objects are thus unrecoverable in the event of data loss. When an object is created without logging enabled, you must back up those objects if you want them to be recoverable. Choosing not to enable logging can have a significant impact on the ability to recover objects in the future. Use with caution.</a:t>
            </a:r>
          </a:p>
          <a:p>
            <a:pPr lvl="1" eaLnBrk="1" hangingPunct="1"/>
            <a:r>
              <a:rPr lang="en-US" dirty="0">
                <a:latin typeface="Arial" charset="0"/>
              </a:rPr>
              <a:t>You can use the </a:t>
            </a:r>
            <a:r>
              <a:rPr lang="en-US" dirty="0">
                <a:latin typeface="Courier New" panose="02070309020205020404" pitchFamily="49" charset="0"/>
                <a:cs typeface="Courier New" panose="02070309020205020404" pitchFamily="49" charset="0"/>
              </a:rPr>
              <a:t>FORCE</a:t>
            </a:r>
            <a:r>
              <a:rPr lang="en-US" dirty="0">
                <a:latin typeface="Arial" charset="0"/>
              </a:rPr>
              <a:t> </a:t>
            </a:r>
            <a:r>
              <a:rPr lang="en-US" dirty="0">
                <a:latin typeface="Courier New" panose="02070309020205020404" pitchFamily="49" charset="0"/>
                <a:cs typeface="Courier New" panose="02070309020205020404" pitchFamily="49" charset="0"/>
              </a:rPr>
              <a:t>LOGGING</a:t>
            </a:r>
            <a:r>
              <a:rPr lang="en-US" dirty="0">
                <a:latin typeface="Arial" charset="0"/>
              </a:rPr>
              <a:t> clause to put the tablespace into </a:t>
            </a:r>
            <a:r>
              <a:rPr lang="en-US" dirty="0">
                <a:latin typeface="Courier New" panose="02070309020205020404" pitchFamily="49" charset="0"/>
                <a:cs typeface="Courier New" panose="02070309020205020404" pitchFamily="49" charset="0"/>
              </a:rPr>
              <a:t>FORCE</a:t>
            </a:r>
            <a:r>
              <a:rPr lang="en-US" dirty="0">
                <a:latin typeface="Arial" charset="0"/>
              </a:rPr>
              <a:t> </a:t>
            </a:r>
            <a:r>
              <a:rPr lang="en-US" dirty="0">
                <a:latin typeface="Courier New" panose="02070309020205020404" pitchFamily="49" charset="0"/>
                <a:cs typeface="Courier New" panose="02070309020205020404" pitchFamily="49" charset="0"/>
              </a:rPr>
              <a:t>LOGGING</a:t>
            </a:r>
            <a:r>
              <a:rPr lang="en-US" dirty="0">
                <a:latin typeface="Arial" charset="0"/>
              </a:rPr>
              <a:t> mode. Oracle Database will log all changes to all objects in the tablespace except changes to temporary segments, overriding any </a:t>
            </a:r>
            <a:r>
              <a:rPr lang="en-US" dirty="0">
                <a:latin typeface="Courier New" panose="02070309020205020404" pitchFamily="49" charset="0"/>
                <a:cs typeface="Courier New" panose="02070309020205020404" pitchFamily="49" charset="0"/>
              </a:rPr>
              <a:t>NOLOGGING</a:t>
            </a:r>
            <a:r>
              <a:rPr lang="en-US" dirty="0">
                <a:latin typeface="Arial" charset="0"/>
              </a:rPr>
              <a:t> setting for individual objects. The database must be open and in </a:t>
            </a:r>
            <a:r>
              <a:rPr lang="en-US" dirty="0">
                <a:latin typeface="Courier New" panose="02070309020205020404" pitchFamily="49" charset="0"/>
                <a:cs typeface="Courier New" panose="02070309020205020404" pitchFamily="49" charset="0"/>
              </a:rPr>
              <a:t>READ</a:t>
            </a:r>
            <a:r>
              <a:rPr lang="en-US" dirty="0">
                <a:latin typeface="Arial" charset="0"/>
              </a:rPr>
              <a:t> </a:t>
            </a:r>
            <a:r>
              <a:rPr lang="en-US" dirty="0">
                <a:latin typeface="Courier New" panose="02070309020205020404" pitchFamily="49" charset="0"/>
                <a:cs typeface="Courier New" panose="02070309020205020404" pitchFamily="49" charset="0"/>
              </a:rPr>
              <a:t>WRITE</a:t>
            </a:r>
            <a:r>
              <a:rPr lang="en-US" dirty="0">
                <a:latin typeface="Arial" charset="0"/>
              </a:rPr>
              <a:t> mode.</a:t>
            </a:r>
          </a:p>
          <a:p>
            <a:endParaRPr 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211</a:t>
            </a:fld>
            <a:endParaRPr lang="en-US" dirty="0"/>
          </a:p>
        </p:txBody>
      </p:sp>
    </p:spTree>
    <p:extLst>
      <p:ext uri="{BB962C8B-B14F-4D97-AF65-F5344CB8AC3E}">
        <p14:creationId xmlns:p14="http://schemas.microsoft.com/office/powerpoint/2010/main" val="221452159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Specifying Free Space Management</a:t>
            </a:r>
          </a:p>
          <a:p>
            <a:pPr lvl="1" eaLnBrk="1" hangingPunct="1"/>
            <a:r>
              <a:rPr lang="en-US" dirty="0">
                <a:latin typeface="Arial" charset="0"/>
              </a:rPr>
              <a:t>You can include the </a:t>
            </a:r>
            <a:r>
              <a:rPr lang="en-US" dirty="0">
                <a:latin typeface="Courier New" panose="02070309020205020404" pitchFamily="49" charset="0"/>
                <a:cs typeface="Courier New" panose="02070309020205020404" pitchFamily="49" charset="0"/>
              </a:rPr>
              <a:t>SEGMENT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to specify whether Oracle Database should track the used and free space in the segments in the tablespace using free lists or bitmaps (</a:t>
            </a:r>
            <a:r>
              <a:rPr lang="en-US" dirty="0">
                <a:latin typeface="Courier New" panose="02070309020205020404" pitchFamily="49" charset="0"/>
                <a:cs typeface="Courier New" panose="02070309020205020404" pitchFamily="49" charset="0"/>
              </a:rPr>
              <a:t>AUTO</a:t>
            </a:r>
            <a:r>
              <a:rPr lang="en-US" dirty="0">
                <a:latin typeface="Arial" charset="0"/>
              </a:rPr>
              <a:t>) or not (</a:t>
            </a:r>
            <a:r>
              <a:rPr lang="en-US" dirty="0">
                <a:latin typeface="Courier New" panose="02070309020205020404" pitchFamily="49" charset="0"/>
                <a:cs typeface="Courier New" panose="02070309020205020404" pitchFamily="49" charset="0"/>
              </a:rPr>
              <a:t>MANUAL</a:t>
            </a:r>
            <a:r>
              <a:rPr lang="en-US" dirty="0">
                <a:latin typeface="Arial" charset="0"/>
              </a:rPr>
              <a:t>).</a:t>
            </a:r>
          </a:p>
          <a:p>
            <a:pPr lvl="2" eaLnBrk="1" hangingPunct="1"/>
            <a:r>
              <a:rPr lang="en-US" dirty="0">
                <a:latin typeface="Courier New" panose="02070309020205020404" pitchFamily="49" charset="0"/>
                <a:cs typeface="Courier New" panose="02070309020205020404" pitchFamily="49" charset="0"/>
              </a:rPr>
              <a:t>AUTO</a:t>
            </a:r>
            <a:r>
              <a:rPr lang="en-US" dirty="0">
                <a:latin typeface="Arial" charset="0"/>
              </a:rPr>
              <a:t>: The Oracle Database server will use bitmaps to manage the free space in segments. The bitmap describes the status of each data block in a segment with respect to the amount of space in the block that is available for inserting rows. As more or less space becomes available in a data block, the new state is reflected in the bitmap. With bitmaps, the Oracle Database manages free space more automatically. As a result, this form of space management is called Automatic Segment Space Management (ASSM).</a:t>
            </a:r>
          </a:p>
          <a:p>
            <a:pPr lvl="2" eaLnBrk="1" hangingPunct="1"/>
            <a:r>
              <a:rPr lang="en-US" dirty="0">
                <a:latin typeface="Courier New" panose="02070309020205020404" pitchFamily="49" charset="0"/>
                <a:cs typeface="Courier New" panose="02070309020205020404" pitchFamily="49" charset="0"/>
              </a:rPr>
              <a:t>MANUAL</a:t>
            </a:r>
            <a:r>
              <a:rPr lang="en-US" dirty="0">
                <a:latin typeface="Arial" charset="0"/>
              </a:rPr>
              <a:t>: You want to use free lists for managing free space in segments. Free lists are lists of data blocks that have space available for inserting rows. This form of managing space in segments is called manual segment space management because of the need to specify and tune the </a:t>
            </a:r>
            <a:r>
              <a:rPr lang="en-US" dirty="0">
                <a:latin typeface="Courier New" panose="02070309020205020404" pitchFamily="49" charset="0"/>
                <a:cs typeface="Courier New" panose="02070309020205020404" pitchFamily="49" charset="0"/>
              </a:rPr>
              <a:t>PCTUSED</a:t>
            </a:r>
            <a:r>
              <a:rPr lang="en-US" dirty="0">
                <a:latin typeface="Arial" charset="0"/>
              </a:rPr>
              <a:t>, </a:t>
            </a:r>
            <a:r>
              <a:rPr lang="en-US" dirty="0">
                <a:latin typeface="Courier New" panose="02070309020205020404" pitchFamily="49" charset="0"/>
                <a:cs typeface="Courier New" panose="02070309020205020404" pitchFamily="49" charset="0"/>
              </a:rPr>
              <a:t>FREELISTS</a:t>
            </a:r>
            <a:r>
              <a:rPr lang="en-US" dirty="0">
                <a:latin typeface="Arial" charset="0"/>
              </a:rPr>
              <a:t>, and </a:t>
            </a:r>
            <a:r>
              <a:rPr lang="en-US" dirty="0">
                <a:latin typeface="Courier New" panose="02070309020205020404" pitchFamily="49" charset="0"/>
                <a:cs typeface="Courier New" panose="02070309020205020404" pitchFamily="49" charset="0"/>
              </a:rPr>
              <a:t>FREELIST</a:t>
            </a:r>
            <a:r>
              <a:rPr lang="en-US" dirty="0">
                <a:latin typeface="Arial" charset="0"/>
              </a:rPr>
              <a:t> </a:t>
            </a:r>
            <a:r>
              <a:rPr lang="en-US" dirty="0">
                <a:latin typeface="Courier New" panose="02070309020205020404" pitchFamily="49" charset="0"/>
                <a:cs typeface="Courier New" panose="02070309020205020404" pitchFamily="49" charset="0"/>
              </a:rPr>
              <a:t>GROUPS</a:t>
            </a:r>
            <a:r>
              <a:rPr lang="en-US" dirty="0">
                <a:latin typeface="Arial" charset="0"/>
              </a:rPr>
              <a:t> storage parameters for schema objects created in the tablespace. This is supported for backward compatibility; it is recommended that you use ASSM.</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SEGMENT</a:t>
            </a:r>
            <a:r>
              <a:rPr lang="en-US" dirty="0">
                <a:latin typeface="Arial" charset="0"/>
              </a:rPr>
              <a:t> </a:t>
            </a:r>
            <a:r>
              <a:rPr lang="en-US" dirty="0">
                <a:latin typeface="Courier New" panose="02070309020205020404" pitchFamily="49" charset="0"/>
                <a:cs typeface="Courier New" panose="02070309020205020404" pitchFamily="49" charset="0"/>
              </a:rPr>
              <a:t>MANAGEMENT</a:t>
            </a:r>
            <a:r>
              <a:rPr lang="en-US" dirty="0">
                <a:latin typeface="Arial" charset="0"/>
              </a:rPr>
              <a:t> clause applies to permanent, locally managed tablespaces only and is not valid for temporary tablespaces.</a:t>
            </a:r>
          </a:p>
        </p:txBody>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212</a:t>
            </a:fld>
            <a:endParaRPr lang="en-US" dirty="0"/>
          </a:p>
        </p:txBody>
      </p:sp>
    </p:spTree>
    <p:extLst>
      <p:ext uri="{BB962C8B-B14F-4D97-AF65-F5344CB8AC3E}">
        <p14:creationId xmlns:p14="http://schemas.microsoft.com/office/powerpoint/2010/main" val="103026141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a non-CDB, all the tablespaces belong to one database. In a CDB, one set of tablespaces belong to the CDB </a:t>
            </a:r>
            <a:r>
              <a:rPr lang="en-US" altLang="en-US" dirty="0">
                <a:cs typeface="Courier New" panose="02070309020205020404" pitchFamily="49" charset="0"/>
              </a:rPr>
              <a:t>root</a:t>
            </a:r>
            <a:r>
              <a:rPr lang="en-US" altLang="en-US" dirty="0"/>
              <a:t>, and each PDB has its own set of tablespaces. </a:t>
            </a:r>
          </a:p>
          <a:p>
            <a:pPr lvl="1"/>
            <a:r>
              <a:rPr lang="en-US" altLang="en-US" dirty="0"/>
              <a:t>In a multitenant architecture, the tablespace is created in the container where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TABLESPACE</a:t>
            </a:r>
            <a:r>
              <a:rPr lang="en-US" altLang="en-US" dirty="0"/>
              <a:t> command is executed.</a:t>
            </a:r>
          </a:p>
          <a:p>
            <a:pPr lvl="1"/>
            <a:r>
              <a:rPr lang="en-US" altLang="en-US" dirty="0"/>
              <a:t>Separating the data files into different directories by PDB can help determine which files belong to which PDB, though it is not necessary.</a:t>
            </a:r>
          </a:p>
          <a:p>
            <a:pPr lvl="1"/>
            <a:r>
              <a:rPr lang="en-US" altLang="en-US" dirty="0"/>
              <a:t>You can use Oracle ASM storage to manage your disk storage.</a:t>
            </a:r>
          </a:p>
          <a:p>
            <a:pPr lvl="1"/>
            <a:r>
              <a:rPr lang="en-US" altLang="en-US" dirty="0"/>
              <a:t>The </a:t>
            </a:r>
            <a:r>
              <a:rPr lang="en-US" altLang="en-US" dirty="0">
                <a:latin typeface="Courier New" panose="02070309020205020404" pitchFamily="49" charset="0"/>
                <a:cs typeface="Courier New" panose="02070309020205020404" pitchFamily="49" charset="0"/>
              </a:rPr>
              <a:t>USER_DATA TABLESPACE </a:t>
            </a:r>
            <a:r>
              <a:rPr lang="en-US" altLang="en-US" dirty="0">
                <a:cs typeface="Arial" panose="020B0604020202020204" pitchFamily="34" charset="0"/>
              </a:rPr>
              <a:t>clause</a:t>
            </a:r>
            <a:r>
              <a:rPr lang="en-US" altLang="en-US" dirty="0">
                <a:latin typeface="Courier New" panose="02070309020205020404" pitchFamily="49" charset="0"/>
                <a:cs typeface="Courier New" panose="02070309020205020404" pitchFamily="49" charset="0"/>
              </a:rPr>
              <a:t> </a:t>
            </a:r>
            <a:r>
              <a:rPr lang="en-US" altLang="en-US" dirty="0"/>
              <a:t>in the </a:t>
            </a:r>
            <a:r>
              <a:rPr lang="en-US" altLang="en-US" dirty="0">
                <a:latin typeface="Courier New" panose="02070309020205020404" pitchFamily="49" charset="0"/>
                <a:cs typeface="Courier New" panose="02070309020205020404" pitchFamily="49" charset="0"/>
              </a:rPr>
              <a:t>CREATE DATABASE </a:t>
            </a:r>
            <a:r>
              <a:rPr lang="en-US" altLang="en-US" dirty="0"/>
              <a:t>command allows you to specify a default tablespace other than </a:t>
            </a:r>
            <a:r>
              <a:rPr lang="en-US" altLang="en-US" dirty="0">
                <a:latin typeface="Courier New" panose="02070309020205020404" pitchFamily="49" charset="0"/>
                <a:cs typeface="Courier New" panose="02070309020205020404" pitchFamily="49" charset="0"/>
              </a:rPr>
              <a:t>USERS</a:t>
            </a:r>
            <a:r>
              <a:rPr lang="en-US" altLang="en-US" dirty="0"/>
              <a:t> when using DBCA to create a database. This tablespace will also be used for XDB options. </a:t>
            </a:r>
          </a:p>
          <a:p>
            <a:pPr lvl="1"/>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213</a:t>
            </a:fld>
            <a:endParaRPr lang="en-US" dirty="0"/>
          </a:p>
        </p:txBody>
      </p:sp>
    </p:spTree>
    <p:extLst>
      <p:ext uri="{BB962C8B-B14F-4D97-AF65-F5344CB8AC3E}">
        <p14:creationId xmlns:p14="http://schemas.microsoft.com/office/powerpoint/2010/main" val="24839204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The default tablespace for a database is a database property. To change the default tablespace for a CDB </a:t>
            </a:r>
            <a:r>
              <a:rPr lang="en-US" altLang="en-US" dirty="0">
                <a:cs typeface="Courier New" panose="02070309020205020404" pitchFamily="49" charset="0"/>
              </a:rPr>
              <a:t>root</a:t>
            </a:r>
            <a:r>
              <a:rPr lang="en-US" altLang="en-US" dirty="0"/>
              <a:t> container, you must connect to the CDB root container as a user with the proper privileges and issue the </a:t>
            </a:r>
            <a:r>
              <a:rPr lang="en-US" altLang="en-US" dirty="0">
                <a:latin typeface="Courier New" panose="02070309020205020404" pitchFamily="49" charset="0"/>
                <a:cs typeface="Courier New" panose="02070309020205020404" pitchFamily="49" charset="0"/>
              </a:rPr>
              <a:t>ALTER DATABASE </a:t>
            </a:r>
            <a:r>
              <a:rPr lang="en-US" altLang="en-US" dirty="0"/>
              <a:t>command. This operation does not change the default permanent tablespace of PDBs.</a:t>
            </a:r>
          </a:p>
          <a:p>
            <a:pPr lvl="1"/>
            <a:r>
              <a:rPr lang="en-US" altLang="en-US" dirty="0"/>
              <a:t>To change the default tablespace for a PDB, you must connect to the PDB as a user with proper permissions and issue the </a:t>
            </a:r>
            <a:r>
              <a:rPr lang="en-US" altLang="en-US" dirty="0">
                <a:latin typeface="Courier New" panose="02070309020205020404" pitchFamily="49" charset="0"/>
                <a:cs typeface="Courier New" panose="02070309020205020404" pitchFamily="49" charset="0"/>
              </a:rPr>
              <a:t>ALTER PLUGGABLE DATABASE </a:t>
            </a:r>
            <a:r>
              <a:rPr lang="en-US" altLang="en-US" dirty="0"/>
              <a:t>command. When connected to the PDB, the </a:t>
            </a:r>
            <a:r>
              <a:rPr lang="en-US" altLang="en-US" dirty="0">
                <a:latin typeface="Courier New" panose="02070309020205020404" pitchFamily="49" charset="0"/>
                <a:cs typeface="Courier New" panose="02070309020205020404" pitchFamily="49" charset="0"/>
              </a:rPr>
              <a:t>ALTER DATABASE </a:t>
            </a:r>
            <a:r>
              <a:rPr lang="en-US" altLang="en-US" dirty="0">
                <a:cs typeface="Arial" panose="020B0604020202020204" pitchFamily="34" charset="0"/>
              </a:rPr>
              <a:t>and</a:t>
            </a:r>
            <a:r>
              <a:rPr lang="en-US" altLang="en-US" dirty="0">
                <a:latin typeface="Courier New" panose="02070309020205020404" pitchFamily="49" charset="0"/>
                <a:cs typeface="Courier New" panose="02070309020205020404" pitchFamily="49" charset="0"/>
              </a:rPr>
              <a:t> ALTER PLUGGABLE DATABASE </a:t>
            </a:r>
            <a:r>
              <a:rPr lang="en-US" altLang="en-US" dirty="0"/>
              <a:t>commands perform the same modifications to the PDB. The </a:t>
            </a:r>
            <a:r>
              <a:rPr lang="en-US" altLang="en-US" dirty="0">
                <a:latin typeface="Courier New" panose="02070309020205020404" pitchFamily="49" charset="0"/>
                <a:cs typeface="Courier New" panose="02070309020205020404" pitchFamily="49" charset="0"/>
              </a:rPr>
              <a:t>ALTER DATABASE </a:t>
            </a:r>
            <a:r>
              <a:rPr lang="en-US" altLang="en-US" dirty="0"/>
              <a:t>command is allowed for backward compatibility.</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214</a:t>
            </a:fld>
            <a:endParaRPr lang="en-US" dirty="0"/>
          </a:p>
        </p:txBody>
      </p:sp>
    </p:spTree>
    <p:extLst>
      <p:ext uri="{BB962C8B-B14F-4D97-AF65-F5344CB8AC3E}">
        <p14:creationId xmlns:p14="http://schemas.microsoft.com/office/powerpoint/2010/main" val="18839421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A CDB can have only one default temporary tablespace or tablespace group. As with a non-CDB, there can be other temporary tablespaces to which users can be assigned.</a:t>
            </a:r>
          </a:p>
          <a:p>
            <a:pPr lvl="1"/>
            <a:r>
              <a:rPr lang="en-US" altLang="en-US" dirty="0"/>
              <a:t>PDBs must have their own temporary tablespace (or tablespace group) for use by users in the PDB. These temporary tablespaces will be transported with the PDB when it is unplugged.</a:t>
            </a:r>
          </a:p>
          <a:p>
            <a:pPr lvl="1"/>
            <a:r>
              <a:rPr lang="en-US" altLang="en-US" dirty="0"/>
              <a:t>Creating a local user requires a default temporary tablespace in the PDB to be assigned.</a:t>
            </a:r>
            <a:br>
              <a:rPr lang="en-US" altLang="en-US" dirty="0"/>
            </a:br>
            <a:r>
              <a:rPr lang="en-US" altLang="en-US" dirty="0"/>
              <a:t>Creating a common user requires that the default temporary tablespace exists in the container where it is replicated. </a:t>
            </a:r>
          </a:p>
          <a:p>
            <a:pPr lvl="1"/>
            <a:r>
              <a:rPr lang="en-US" altLang="en-US" dirty="0"/>
              <a:t>The default temporary tablespace for the CDB is set at the CDB </a:t>
            </a:r>
            <a:r>
              <a:rPr lang="en-US" altLang="en-US" dirty="0">
                <a:cs typeface="Courier New" panose="02070309020205020404" pitchFamily="49" charset="0"/>
              </a:rPr>
              <a:t>root</a:t>
            </a:r>
            <a:r>
              <a:rPr lang="en-US" altLang="en-US" dirty="0"/>
              <a:t> level. There may be multiple temporary tablespaces, but only one can be the default. </a:t>
            </a:r>
          </a:p>
          <a:p>
            <a:pPr lvl="1"/>
            <a:r>
              <a:rPr lang="en-US" altLang="en-US" dirty="0"/>
              <a:t>When you create a user, you can specify a temporary tablespace to be used by that user. If a temporary tablespace is not specified, the default tablespace for the PDB is used.</a:t>
            </a:r>
          </a:p>
          <a:p>
            <a:pPr lvl="1"/>
            <a:r>
              <a:rPr lang="en-US" altLang="en-US" dirty="0"/>
              <a:t>The amount of space a PDB can use in the shared temporary tablespace can be limited :</a:t>
            </a:r>
          </a:p>
          <a:p>
            <a:pPr lvl="2">
              <a:buNone/>
            </a:pPr>
            <a:r>
              <a:rPr lang="en-US" altLang="en-US" dirty="0">
                <a:latin typeface="Courier New" panose="02070309020205020404" pitchFamily="49" charset="0"/>
                <a:cs typeface="Courier New" panose="02070309020205020404" pitchFamily="49" charset="0"/>
              </a:rPr>
              <a:t>ALTER </a:t>
            </a:r>
            <a:r>
              <a:rPr lang="en-US" altLang="en-US" dirty="0">
                <a:latin typeface="Courier New" panose="02070309020205020404" pitchFamily="49" charset="0"/>
              </a:rPr>
              <a:t>PLUGGABLE DATABASE </a:t>
            </a:r>
            <a:r>
              <a:rPr lang="en-US" altLang="en-US" dirty="0">
                <a:latin typeface="Courier New" panose="02070309020205020404" pitchFamily="49" charset="0"/>
                <a:cs typeface="Courier New" panose="02070309020205020404" pitchFamily="49" charset="0"/>
              </a:rPr>
              <a:t>STORAGE (MAX_SHARED_TEMP_SIZE 500M);</a:t>
            </a:r>
          </a:p>
          <a:p>
            <a:pPr lvl="1"/>
            <a:r>
              <a:rPr lang="en-US" altLang="en-US" dirty="0"/>
              <a:t>In this example, if the value used by sessions that are connected to the PDB is greater than 500M, then no additional storage in the shared temporary tablespace will be available for sessions connected to the PDB until the amount of storage used by them becomes smaller than 500M.</a:t>
            </a:r>
          </a:p>
        </p:txBody>
      </p:sp>
      <p:sp>
        <p:nvSpPr>
          <p:cNvPr id="6" name="Footer Placeholder 5"/>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215</a:t>
            </a:fld>
            <a:endParaRPr lang="en-US" dirty="0"/>
          </a:p>
        </p:txBody>
      </p:sp>
    </p:spTree>
    <p:extLst>
      <p:ext uri="{BB962C8B-B14F-4D97-AF65-F5344CB8AC3E}">
        <p14:creationId xmlns:p14="http://schemas.microsoft.com/office/powerpoint/2010/main" val="33873607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Changing the Status</a:t>
            </a:r>
          </a:p>
          <a:p>
            <a:pPr lvl="1"/>
            <a:r>
              <a:rPr lang="en-US" altLang="en-US" dirty="0">
                <a:latin typeface="Arial" charset="0"/>
              </a:rPr>
              <a:t>A tablespace can be in one of three different statuses or states. Any of the following three states may not be available because their availability depends on the type of tablespace:</a:t>
            </a:r>
          </a:p>
          <a:p>
            <a:pPr lvl="2"/>
            <a:r>
              <a:rPr lang="en-US" altLang="en-US" b="1" dirty="0">
                <a:latin typeface="Arial" charset="0"/>
              </a:rPr>
              <a:t>Read Write: </a:t>
            </a:r>
            <a:r>
              <a:rPr lang="en-US" altLang="en-US" dirty="0">
                <a:latin typeface="Arial" charset="0"/>
              </a:rPr>
              <a:t>The tablespace is online and can be read from and written to.</a:t>
            </a:r>
          </a:p>
          <a:p>
            <a:pPr lvl="2"/>
            <a:r>
              <a:rPr lang="en-US" altLang="en-US" b="1" dirty="0">
                <a:latin typeface="Arial" charset="0"/>
              </a:rPr>
              <a:t>Read Only: </a:t>
            </a:r>
            <a:r>
              <a:rPr lang="en-US" altLang="en-US" dirty="0">
                <a:latin typeface="Arial" charset="0"/>
              </a:rPr>
              <a:t>Specify read-only to place the tablespace in transition read-only mode. In this state, existing transactions can be completed (committed or rolled back), but no further data manipulation language (DML) operations are allowed on the objects in the tablespace. The tablespace is online while in the read-only state. You cannot make the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tablespaces read-only. </a:t>
            </a:r>
            <a:br>
              <a:rPr lang="en-US" altLang="en-US" dirty="0">
                <a:latin typeface="Arial" charset="0"/>
              </a:rPr>
            </a:br>
            <a:r>
              <a:rPr lang="en-US" altLang="en-US" b="1" dirty="0">
                <a:latin typeface="Arial" charset="0"/>
              </a:rPr>
              <a:t>Note: </a:t>
            </a:r>
            <a:r>
              <a:rPr lang="en-US" altLang="en-US" dirty="0">
                <a:latin typeface="Arial" charset="0"/>
              </a:rPr>
              <a:t>The undo and temporary tablespaces cannot be made read-only.</a:t>
            </a:r>
          </a:p>
          <a:p>
            <a:pPr lvl="2"/>
            <a:r>
              <a:rPr lang="en-US" altLang="en-US" b="1" dirty="0">
                <a:latin typeface="Arial" charset="0"/>
              </a:rPr>
              <a:t>Offline: </a:t>
            </a:r>
            <a:r>
              <a:rPr lang="en-US" altLang="en-US" dirty="0">
                <a:latin typeface="Arial" charset="0"/>
              </a:rPr>
              <a:t>You can take an online tablespace offline so that this portion of the database is temporarily unavailable for general use. The rest of the database is open and available for users to access data. When you take it offline, you can use the following options:</a:t>
            </a:r>
          </a:p>
          <a:p>
            <a:pPr lvl="3"/>
            <a:r>
              <a:rPr lang="en-US" altLang="en-US" b="1" dirty="0">
                <a:latin typeface="Arial" charset="0"/>
              </a:rPr>
              <a:t>Normal: </a:t>
            </a:r>
            <a:r>
              <a:rPr lang="en-US" altLang="en-US" dirty="0">
                <a:latin typeface="Arial" charset="0"/>
              </a:rPr>
              <a:t>A tablespace can be taken offline normally if no error conditions exist for any of the data files of the tablespace. Oracle Database ensures that all data is written to disk by taking a checkpoint for all data files of the tablespace as it takes them offline.</a:t>
            </a:r>
          </a:p>
          <a:p>
            <a:pPr lvl="3"/>
            <a:r>
              <a:rPr lang="en-US" altLang="en-US" b="1" dirty="0">
                <a:latin typeface="Arial" charset="0"/>
              </a:rPr>
              <a:t>Temporary: </a:t>
            </a:r>
            <a:r>
              <a:rPr lang="en-US" altLang="en-US" dirty="0">
                <a:latin typeface="Arial" charset="0"/>
              </a:rPr>
              <a:t>A tablespace can be taken offline temporarily even if there are error conditions for one or more files of the tablespace. Oracle Database takes the data files (which are not already offline) offline, performing checkpointing on them as it does so. If no files are offline, but you use the Temporary clause, media recovery is not required to bring the tablespace back online. However, if one or more files of the tablespace are offline because of write errors, and you take the tablespace offline temporarily, the tablespace requires recovery before you can bring it back online.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216</a:t>
            </a:fld>
            <a:endParaRPr lang="en-US" dirty="0"/>
          </a:p>
        </p:txBody>
      </p:sp>
    </p:spTree>
    <p:extLst>
      <p:ext uri="{BB962C8B-B14F-4D97-AF65-F5344CB8AC3E}">
        <p14:creationId xmlns:p14="http://schemas.microsoft.com/office/powerpoint/2010/main" val="23613788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3" eaLnBrk="1" hangingPunct="1"/>
            <a:r>
              <a:rPr lang="en-US" b="1" dirty="0">
                <a:latin typeface="Arial" charset="0"/>
              </a:rPr>
              <a:t>Immediate: </a:t>
            </a:r>
            <a:r>
              <a:rPr lang="en-US" dirty="0">
                <a:latin typeface="Arial" charset="0"/>
              </a:rPr>
              <a:t>A tablespace can be taken offline immediately without Oracle Database taking a checkpoint on any of the data files. When you specify Immediate, media recovery for the tablespace is required before the tablespace can be brought online. You cannot take a tablespace offline immediately if the database is running in </a:t>
            </a:r>
            <a:r>
              <a:rPr lang="en-US" dirty="0">
                <a:latin typeface="Courier New" panose="02070309020205020404" pitchFamily="49" charset="0"/>
                <a:cs typeface="Courier New" panose="02070309020205020404" pitchFamily="49" charset="0"/>
              </a:rPr>
              <a:t>NOARCHIVELOG</a:t>
            </a:r>
            <a:r>
              <a:rPr lang="en-US" dirty="0">
                <a:latin typeface="Arial" charset="0"/>
              </a:rPr>
              <a:t> mode.</a:t>
            </a:r>
          </a:p>
          <a:p>
            <a:pPr lvl="1" eaLnBrk="1" hangingPunct="1"/>
            <a:r>
              <a:rPr lang="en-US" b="1" dirty="0">
                <a:latin typeface="Arial" charset="0"/>
              </a:rPr>
              <a:t>Note: </a:t>
            </a:r>
            <a:r>
              <a:rPr lang="en-US" dirty="0">
                <a:latin typeface="Arial" charset="0"/>
              </a:rPr>
              <a:t>System tablespaces may not be taken offline.</a:t>
            </a:r>
          </a:p>
          <a:p>
            <a:pPr lvl="1" eaLnBrk="1" hangingPunct="1"/>
            <a:r>
              <a:rPr lang="en-US" b="1" dirty="0">
                <a:latin typeface="Arial" charset="0"/>
              </a:rPr>
              <a:t>Changing the Size</a:t>
            </a:r>
          </a:p>
          <a:p>
            <a:pPr lvl="1" eaLnBrk="1" hangingPunct="1"/>
            <a:r>
              <a:rPr lang="en-US" dirty="0">
                <a:latin typeface="Arial" charset="0"/>
              </a:rPr>
              <a:t>You can add space to an existing tablespace by either adding data files to the tablespace or changing the size of an existing data file. You cannot add additional data files to bigfile tablespaces. You can make a tablespace either larger or smaller. However, you cannot make a data file smaller than the used space in the file. If you try to do so, you'll get an error.</a:t>
            </a:r>
          </a:p>
          <a:p>
            <a:pPr lvl="1" eaLnBrk="1" hangingPunct="1"/>
            <a:r>
              <a:rPr lang="en-US" b="1" dirty="0">
                <a:latin typeface="Arial" charset="0"/>
              </a:rPr>
              <a:t>Dropping Tablespaces</a:t>
            </a:r>
          </a:p>
          <a:p>
            <a:pPr lvl="1" eaLnBrk="1" hangingPunct="1"/>
            <a:r>
              <a:rPr lang="en-US" dirty="0">
                <a:latin typeface="Arial" charset="0"/>
              </a:rPr>
              <a:t>You can drop a tablespace and its contents (the segments contained in the tablespace) from the database if the tablespace and its contents are no longer required. You must have the </a:t>
            </a:r>
            <a:r>
              <a:rPr lang="en-US" dirty="0">
                <a:latin typeface="Courier New" panose="02070309020205020404" pitchFamily="49" charset="0"/>
                <a:cs typeface="Courier New" panose="02070309020205020404" pitchFamily="49" charset="0"/>
              </a:rPr>
              <a:t>DROP</a:t>
            </a:r>
            <a:r>
              <a:rPr lang="en-US" dirty="0">
                <a:latin typeface="Arial" charset="0"/>
              </a:rPr>
              <a:t> </a:t>
            </a:r>
            <a:r>
              <a:rPr lang="en-US" dirty="0">
                <a:latin typeface="Courier New" panose="02070309020205020404" pitchFamily="49" charset="0"/>
                <a:cs typeface="Courier New" panose="02070309020205020404" pitchFamily="49" charset="0"/>
              </a:rPr>
              <a:t>TABLESPACE</a:t>
            </a:r>
            <a:r>
              <a:rPr lang="en-US" dirty="0">
                <a:latin typeface="Arial" charset="0"/>
              </a:rPr>
              <a:t> system privilege to drop a tablespace.</a:t>
            </a:r>
          </a:p>
          <a:p>
            <a:pPr lvl="1" eaLnBrk="1" hangingPunct="1"/>
            <a:r>
              <a:rPr lang="en-US" dirty="0">
                <a:latin typeface="Arial" charset="0"/>
              </a:rPr>
              <a:t>When you drop a tablespace, the file pointers in the control file of the associated database are removed. If you are using Oracle Managed Files (OMF), the underlying operating system files are also removed. Otherwise, without OMF, you can optionally direct the Oracle server to delete the operating system files (data files) that constitute the dropped tablespace. If you do not direct the Oracle server to delete the data files at the same time that it deletes the tablespace, you must later use the appropriate commands of your operating system if you want them to be deleted.</a:t>
            </a:r>
          </a:p>
          <a:p>
            <a:pPr lvl="1" eaLnBrk="1" hangingPunct="1"/>
            <a:r>
              <a:rPr lang="en-US" dirty="0">
                <a:latin typeface="Arial" charset="0"/>
              </a:rPr>
              <a:t>You cannot drop a tablespace that contains segments with uncommitted updates from active transactions. For example, if a table in the tablespace is currently being used, or if the tablespace contains undo data that is needed to roll back uncommitted transactions, you cannot drop the tablespace. It is best to take the tablespace offline before dropping it.</a:t>
            </a:r>
          </a:p>
        </p:txBody>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217</a:t>
            </a:fld>
            <a:endParaRPr lang="en-US" dirty="0"/>
          </a:p>
        </p:txBody>
      </p:sp>
    </p:spTree>
    <p:extLst>
      <p:ext uri="{BB962C8B-B14F-4D97-AF65-F5344CB8AC3E}">
        <p14:creationId xmlns:p14="http://schemas.microsoft.com/office/powerpoint/2010/main" val="229627711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Courier New" panose="02070309020205020404" pitchFamily="49" charset="0"/>
                <a:cs typeface="Courier New" panose="02070309020205020404" pitchFamily="49" charset="0"/>
              </a:rPr>
              <a:t>V$TABLESPACE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V$TEMPFILE</a:t>
            </a:r>
            <a:r>
              <a:rPr lang="en-US" altLang="en-US" dirty="0">
                <a:latin typeface="Arial" charset="0"/>
              </a:rPr>
              <a:t> display information from the control file. </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218</a:t>
            </a:fld>
            <a:endParaRPr lang="en-US" dirty="0"/>
          </a:p>
        </p:txBody>
      </p:sp>
    </p:spTree>
    <p:extLst>
      <p:ext uri="{BB962C8B-B14F-4D97-AF65-F5344CB8AC3E}">
        <p14:creationId xmlns:p14="http://schemas.microsoft.com/office/powerpoint/2010/main" val="246756937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Managed Files (OMF) eliminates the need for you to directly manage the operating system files in an Oracle database. You specify operations in terms of database objects rather than file names. The database internally uses standard file system interfaces to create and delete files as needed for the following database structures:</a:t>
            </a:r>
          </a:p>
          <a:p>
            <a:pPr lvl="2"/>
            <a:r>
              <a:rPr lang="en-US" altLang="en-US" dirty="0">
                <a:latin typeface="Arial" charset="0"/>
              </a:rPr>
              <a:t>Tablespaces</a:t>
            </a:r>
          </a:p>
          <a:p>
            <a:pPr lvl="2"/>
            <a:r>
              <a:rPr lang="en-US" altLang="en-US" dirty="0">
                <a:latin typeface="Arial" charset="0"/>
              </a:rPr>
              <a:t>Redo log files</a:t>
            </a:r>
          </a:p>
          <a:p>
            <a:pPr lvl="2"/>
            <a:r>
              <a:rPr lang="en-US" altLang="en-US" dirty="0">
                <a:latin typeface="Arial" charset="0"/>
              </a:rPr>
              <a:t>Control files</a:t>
            </a:r>
          </a:p>
          <a:p>
            <a:pPr lvl="2"/>
            <a:r>
              <a:rPr lang="en-US" altLang="en-US" dirty="0">
                <a:latin typeface="Arial" charset="0"/>
              </a:rPr>
              <a:t>Archived logs</a:t>
            </a:r>
          </a:p>
          <a:p>
            <a:pPr lvl="2"/>
            <a:r>
              <a:rPr lang="en-US" altLang="en-US" dirty="0">
                <a:latin typeface="Arial" charset="0"/>
              </a:rPr>
              <a:t>Block change tracking files</a:t>
            </a:r>
          </a:p>
          <a:p>
            <a:pPr lvl="2"/>
            <a:r>
              <a:rPr lang="en-US" altLang="en-US" dirty="0">
                <a:latin typeface="Arial" charset="0"/>
              </a:rPr>
              <a:t>Flashback logs</a:t>
            </a:r>
          </a:p>
          <a:p>
            <a:pPr lvl="2"/>
            <a:r>
              <a:rPr lang="en-US" altLang="en-US" dirty="0">
                <a:latin typeface="Arial" charset="0"/>
              </a:rPr>
              <a:t>RMAN backups</a:t>
            </a:r>
          </a:p>
          <a:p>
            <a:pPr lvl="1"/>
            <a:r>
              <a:rPr lang="en-US" altLang="en-US" dirty="0">
                <a:latin typeface="Arial" charset="0"/>
              </a:rPr>
              <a:t>A database can have a mixture of Oracle-managed and Oracle-unmanaged files. The file system directory specified by either of these parameters must already exist; the database does not create it. The directory must also have permissions for the database to create the files in it.</a:t>
            </a:r>
          </a:p>
          <a:p>
            <a:pPr lvl="1"/>
            <a:r>
              <a:rPr lang="en-US" altLang="en-US" dirty="0">
                <a:latin typeface="Arial" charset="0"/>
              </a:rPr>
              <a:t>The table in the slide lists three initialization parameters that are used with OMF. The example in the slide shows that after the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 initialization parameter is set, you can omit the </a:t>
            </a:r>
            <a:r>
              <a:rPr lang="en-US" altLang="en-US" dirty="0">
                <a:latin typeface="Courier New" panose="02070309020205020404" pitchFamily="49" charset="0"/>
                <a:cs typeface="Courier New" panose="02070309020205020404" pitchFamily="49" charset="0"/>
              </a:rPr>
              <a:t>DATAFILE </a:t>
            </a:r>
            <a:r>
              <a:rPr lang="en-US" altLang="en-US" dirty="0">
                <a:latin typeface="Arial" charset="0"/>
              </a:rPr>
              <a:t>clause from the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statement. The data file is created in the location specified by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219</a:t>
            </a:fld>
            <a:endParaRPr lang="en-US" dirty="0"/>
          </a:p>
        </p:txBody>
      </p:sp>
    </p:spTree>
    <p:extLst>
      <p:ext uri="{BB962C8B-B14F-4D97-AF65-F5344CB8AC3E}">
        <p14:creationId xmlns:p14="http://schemas.microsoft.com/office/powerpoint/2010/main" val="2119448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dirty="0">
                <a:latin typeface="Arial" charset="0"/>
              </a:rPr>
              <a:t>Database Configuration Assistant (DBCA) is a tool that you can use to do the following:</a:t>
            </a:r>
          </a:p>
          <a:p>
            <a:pPr lvl="2"/>
            <a:r>
              <a:rPr lang="en-US" dirty="0">
                <a:latin typeface="Arial" charset="0"/>
              </a:rPr>
              <a:t>Create databases (CDBs and non-CDBs)</a:t>
            </a:r>
          </a:p>
          <a:p>
            <a:pPr lvl="2"/>
            <a:r>
              <a:rPr lang="en-US" dirty="0">
                <a:latin typeface="Arial" charset="0"/>
              </a:rPr>
              <a:t>Configure existing databases</a:t>
            </a:r>
          </a:p>
          <a:p>
            <a:pPr lvl="2"/>
            <a:r>
              <a:rPr lang="en-US" dirty="0">
                <a:latin typeface="Arial" charset="0"/>
              </a:rPr>
              <a:t>Delete databases</a:t>
            </a:r>
          </a:p>
          <a:p>
            <a:pPr lvl="2"/>
            <a:r>
              <a:rPr lang="en-US" dirty="0">
                <a:latin typeface="Arial" charset="0"/>
              </a:rPr>
              <a:t>Manage templates</a:t>
            </a:r>
          </a:p>
          <a:p>
            <a:pPr lvl="2"/>
            <a:r>
              <a:rPr lang="en-US" dirty="0">
                <a:latin typeface="Arial" charset="0"/>
              </a:rPr>
              <a:t>Manage pluggable databases</a:t>
            </a:r>
          </a:p>
          <a:p>
            <a:pPr lvl="2"/>
            <a:r>
              <a:rPr lang="en-US" dirty="0">
                <a:latin typeface="Arial" charset="0"/>
              </a:rPr>
              <a:t>Manage Oracle RAC database instances</a:t>
            </a:r>
          </a:p>
          <a:p>
            <a:pPr lvl="1"/>
            <a:r>
              <a:rPr lang="en-US" dirty="0">
                <a:latin typeface="Arial" charset="0"/>
              </a:rPr>
              <a:t>DBCA can be launched by the Oracle Universal Installer (OUI), depending upon the type of install that you select. You can also launch DBCA as a stand-alone tool at any time after Oracle Database installation.</a:t>
            </a:r>
          </a:p>
          <a:p>
            <a:pPr lvl="1"/>
            <a:r>
              <a:rPr lang="en-US" dirty="0">
                <a:latin typeface="Arial" charset="0"/>
              </a:rPr>
              <a:t>See </a:t>
            </a:r>
            <a:r>
              <a:rPr lang="en-US" i="1" dirty="0">
                <a:latin typeface="Arial" charset="0"/>
              </a:rPr>
              <a:t>Oracle Database Administrator’s Guide</a:t>
            </a:r>
            <a:r>
              <a:rPr lang="en-US" dirty="0">
                <a:latin typeface="Arial" charset="0"/>
              </a:rPr>
              <a:t> and </a:t>
            </a:r>
            <a:r>
              <a:rPr lang="en-US" i="1" dirty="0">
                <a:latin typeface="Arial" charset="0"/>
              </a:rPr>
              <a:t>Oracle Database 2 Day DBA</a:t>
            </a:r>
            <a:r>
              <a:rPr lang="en-US" dirty="0">
                <a:latin typeface="Arial" charset="0"/>
              </a:rPr>
              <a:t> for detailed information.</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22</a:t>
            </a:fld>
            <a:endParaRPr lang="en-US" dirty="0"/>
          </a:p>
        </p:txBody>
      </p:sp>
    </p:spTree>
    <p:extLst>
      <p:ext uri="{BB962C8B-B14F-4D97-AF65-F5344CB8AC3E}">
        <p14:creationId xmlns:p14="http://schemas.microsoft.com/office/powerpoint/2010/main" val="53311364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Naming Formats</a:t>
            </a:r>
          </a:p>
          <a:p>
            <a:pPr lvl="1" eaLnBrk="1" hangingPunct="1"/>
            <a:r>
              <a:rPr lang="en-US" dirty="0">
                <a:latin typeface="Arial" charset="0"/>
              </a:rPr>
              <a:t>Oracle-managed files have a specific naming format. For example, on Linux- and UNIX-based systems, the following format is used:</a:t>
            </a:r>
          </a:p>
          <a:p>
            <a:pPr lvl="1" eaLnBrk="1" hangingPunct="1"/>
            <a:r>
              <a:rPr lang="en-US" dirty="0">
                <a:latin typeface="Courier New" panose="02070309020205020404" pitchFamily="49" charset="0"/>
                <a:cs typeface="Courier New" panose="02070309020205020404" pitchFamily="49" charset="0"/>
              </a:rPr>
              <a:t>&lt;destination_prefix&gt;/o1_mf_%t_%u_.dbf</a:t>
            </a:r>
          </a:p>
          <a:p>
            <a:pPr lvl="1" eaLnBrk="1" hangingPunct="1"/>
            <a:r>
              <a:rPr lang="en-US" dirty="0">
                <a:latin typeface="Arial" charset="0"/>
              </a:rPr>
              <a:t>Do not rename an Oracle-managed file. The database identifies an Oracle-managed file based on its name. If you rename the file, the database is no longer able to recognize it as an Oracle-managed file and will not manage the file accordingly.</a:t>
            </a:r>
          </a:p>
          <a:p>
            <a:pPr lvl="1" eaLnBrk="1" hangingPunct="1"/>
            <a:r>
              <a:rPr lang="en-US" b="1" dirty="0">
                <a:latin typeface="Arial" charset="0"/>
              </a:rPr>
              <a:t>File Size</a:t>
            </a:r>
          </a:p>
          <a:p>
            <a:pPr lvl="1" eaLnBrk="1" hangingPunct="1"/>
            <a:r>
              <a:rPr lang="en-US" dirty="0">
                <a:latin typeface="Arial" charset="0"/>
              </a:rPr>
              <a:t>By default, Oracle-managed data files, including those for the </a:t>
            </a:r>
            <a:r>
              <a:rPr lang="en-US" dirty="0">
                <a:latin typeface="Courier New" panose="02070309020205020404" pitchFamily="49" charset="0"/>
                <a:cs typeface="Courier New" panose="02070309020205020404" pitchFamily="49" charset="0"/>
              </a:rPr>
              <a:t>SYSTEM</a:t>
            </a:r>
            <a:r>
              <a:rPr lang="en-US" dirty="0">
                <a:latin typeface="Arial" charset="0"/>
              </a:rPr>
              <a:t> and </a:t>
            </a:r>
            <a:r>
              <a:rPr lang="en-US" dirty="0">
                <a:latin typeface="Courier New" panose="02070309020205020404" pitchFamily="49" charset="0"/>
                <a:cs typeface="Courier New" panose="02070309020205020404" pitchFamily="49" charset="0"/>
              </a:rPr>
              <a:t>SYSAUX</a:t>
            </a:r>
            <a:r>
              <a:rPr lang="en-US" dirty="0">
                <a:latin typeface="Arial" charset="0"/>
              </a:rPr>
              <a:t> tablespaces, are 100 MB and auto-extensible.</a:t>
            </a:r>
          </a:p>
          <a:p>
            <a:pPr lvl="1" eaLnBrk="1" hangingPunct="1"/>
            <a:r>
              <a:rPr lang="en-US" b="1" dirty="0">
                <a:latin typeface="Arial" charset="0"/>
              </a:rPr>
              <a:t>Note: </a:t>
            </a:r>
            <a:r>
              <a:rPr lang="en-US" dirty="0">
                <a:latin typeface="Arial" charset="0"/>
              </a:rPr>
              <a:t>By default, Automatic Storage Management (ASM) uses OMF files, but if you specify an alias name for an ASM data file at tablespace creation time or when adding an ASM data file to an existing tablespace, then that file will not be OMF.</a:t>
            </a:r>
          </a:p>
        </p:txBody>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220</a:t>
            </a:fld>
            <a:endParaRPr lang="en-US" dirty="0"/>
          </a:p>
        </p:txBody>
      </p:sp>
    </p:spTree>
    <p:extLst>
      <p:ext uri="{BB962C8B-B14F-4D97-AF65-F5344CB8AC3E}">
        <p14:creationId xmlns:p14="http://schemas.microsoft.com/office/powerpoint/2010/main" val="78205466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These activities can be performed with Enterprise Manager or with SQL statements. The size of the database can be described as the sum of all of its tablespaces.</a:t>
            </a:r>
          </a:p>
        </p:txBody>
      </p:sp>
      <p:sp>
        <p:nvSpPr>
          <p:cNvPr id="6" name="Footer Placeholder 5"/>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221</a:t>
            </a:fld>
            <a:endParaRPr lang="en-US" dirty="0"/>
          </a:p>
        </p:txBody>
      </p:sp>
    </p:spTree>
    <p:extLst>
      <p:ext uri="{BB962C8B-B14F-4D97-AF65-F5344CB8AC3E}">
        <p14:creationId xmlns:p14="http://schemas.microsoft.com/office/powerpoint/2010/main" val="234913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lnSpc>
                <a:spcPct val="96000"/>
              </a:lnSpc>
            </a:pPr>
            <a:r>
              <a:rPr lang="en-US" dirty="0">
                <a:latin typeface="Arial" charset="0"/>
              </a:rPr>
              <a:t>You can rename and move an online data file from one kind of storage system to another while the database is open and accessing the file. The first example in the diagram illustrates moving the </a:t>
            </a:r>
            <a:r>
              <a:rPr lang="en-US" dirty="0">
                <a:latin typeface="Courier New" panose="02070309020205020404" pitchFamily="49" charset="0"/>
                <a:cs typeface="Courier New" panose="02070309020205020404" pitchFamily="49" charset="0"/>
              </a:rPr>
              <a:t>HR</a:t>
            </a:r>
            <a:r>
              <a:rPr lang="en-US" dirty="0">
                <a:latin typeface="Arial" charset="0"/>
              </a:rPr>
              <a:t> tablespace (three data files) from file system storage to ASM storage (diskgroup A). The second example illustrates moving the </a:t>
            </a:r>
            <a:r>
              <a:rPr lang="en-US" dirty="0">
                <a:latin typeface="Courier New" panose="02070309020205020404" pitchFamily="49" charset="0"/>
                <a:cs typeface="Courier New" panose="02070309020205020404" pitchFamily="49" charset="0"/>
              </a:rPr>
              <a:t>APP</a:t>
            </a:r>
            <a:r>
              <a:rPr lang="en-US" dirty="0">
                <a:latin typeface="Arial" charset="0"/>
              </a:rPr>
              <a:t> tablespace from ASM storage (diskgroup B) to file system storage (three data files).</a:t>
            </a:r>
          </a:p>
          <a:p>
            <a:pPr lvl="1">
              <a:lnSpc>
                <a:spcPct val="96000"/>
              </a:lnSpc>
            </a:pPr>
            <a:r>
              <a:rPr lang="en-US" dirty="0">
                <a:latin typeface="Arial" charset="0"/>
              </a:rPr>
              <a:t>Queries and DML and DDL operations can be performed while the data file is being moved. For example:</a:t>
            </a:r>
          </a:p>
          <a:p>
            <a:pPr lvl="2">
              <a:lnSpc>
                <a:spcPct val="96000"/>
              </a:lnSpc>
            </a:pPr>
            <a:r>
              <a:rPr lang="en-US" dirty="0">
                <a:latin typeface="Courier New" panose="02070309020205020404" pitchFamily="49" charset="0"/>
                <a:cs typeface="Courier New" panose="02070309020205020404" pitchFamily="49" charset="0"/>
              </a:rPr>
              <a:t>SELECT</a:t>
            </a:r>
            <a:r>
              <a:rPr lang="en-US" dirty="0">
                <a:latin typeface="Arial" charset="0"/>
              </a:rPr>
              <a:t> statements against tables and partitions</a:t>
            </a:r>
          </a:p>
          <a:p>
            <a:pPr lvl="2">
              <a:lnSpc>
                <a:spcPct val="96000"/>
              </a:lnSpc>
            </a:pPr>
            <a:r>
              <a:rPr lang="en-US" dirty="0">
                <a:latin typeface="Arial" charset="0"/>
              </a:rPr>
              <a:t>Creation of tables and indexes</a:t>
            </a:r>
          </a:p>
          <a:p>
            <a:pPr lvl="2">
              <a:lnSpc>
                <a:spcPct val="96000"/>
              </a:lnSpc>
            </a:pPr>
            <a:r>
              <a:rPr lang="en-US" dirty="0">
                <a:latin typeface="Arial" charset="0"/>
              </a:rPr>
              <a:t>Rebuilding of indexes</a:t>
            </a:r>
          </a:p>
          <a:p>
            <a:pPr lvl="1">
              <a:lnSpc>
                <a:spcPct val="96000"/>
              </a:lnSpc>
            </a:pPr>
            <a:r>
              <a:rPr lang="en-US" dirty="0">
                <a:latin typeface="Arial" charset="0"/>
              </a:rPr>
              <a:t>Other notes:</a:t>
            </a:r>
          </a:p>
          <a:p>
            <a:pPr lvl="2">
              <a:lnSpc>
                <a:spcPct val="96000"/>
              </a:lnSpc>
            </a:pPr>
            <a:r>
              <a:rPr lang="en-US" dirty="0">
                <a:latin typeface="Arial" charset="0"/>
              </a:rPr>
              <a:t>If objects are compressed while the data file is moved, the compression remains the same.</a:t>
            </a:r>
          </a:p>
          <a:p>
            <a:pPr lvl="2">
              <a:lnSpc>
                <a:spcPct val="96000"/>
              </a:lnSpc>
            </a:pPr>
            <a:r>
              <a:rPr lang="en-US" dirty="0">
                <a:latin typeface="Arial" charset="0"/>
              </a:rPr>
              <a:t>You do not have to shut down the database or take the data file offline while you move a data file to another location, disk, or storage system.</a:t>
            </a:r>
          </a:p>
          <a:p>
            <a:pPr lvl="2">
              <a:lnSpc>
                <a:spcPct val="96000"/>
              </a:lnSpc>
            </a:pPr>
            <a:r>
              <a:rPr lang="en-US" dirty="0">
                <a:latin typeface="Arial" charset="0"/>
              </a:rPr>
              <a:t>You can omit the </a:t>
            </a:r>
            <a:r>
              <a:rPr lang="en-US" dirty="0">
                <a:latin typeface="Courier New" panose="02070309020205020404" pitchFamily="49" charset="0"/>
                <a:cs typeface="Courier New" panose="02070309020205020404" pitchFamily="49" charset="0"/>
              </a:rPr>
              <a:t>TO</a:t>
            </a:r>
            <a:r>
              <a:rPr lang="en-US" dirty="0">
                <a:latin typeface="Arial" charset="0"/>
              </a:rPr>
              <a:t> clause only when an Oracle-managed file is used. In this case, the </a:t>
            </a:r>
            <a:r>
              <a:rPr lang="en-US" dirty="0">
                <a:latin typeface="Courier New" panose="02070309020205020404" pitchFamily="49" charset="0"/>
                <a:cs typeface="Courier New" panose="02070309020205020404" pitchFamily="49" charset="0"/>
              </a:rPr>
              <a:t>DB_CREATE_FILE_DEST</a:t>
            </a:r>
            <a:r>
              <a:rPr lang="en-US" dirty="0">
                <a:latin typeface="Arial" charset="0"/>
              </a:rPr>
              <a:t> initialization parameter should be set to indicate the new location.</a:t>
            </a:r>
          </a:p>
          <a:p>
            <a:pPr lvl="2">
              <a:lnSpc>
                <a:spcPct val="96000"/>
              </a:lnSpc>
            </a:pPr>
            <a:r>
              <a:rPr lang="en-US" dirty="0">
                <a:latin typeface="Arial" charset="0"/>
              </a:rPr>
              <a:t>If the </a:t>
            </a:r>
            <a:r>
              <a:rPr lang="en-US" dirty="0">
                <a:latin typeface="Courier New" panose="02070309020205020404" pitchFamily="49" charset="0"/>
                <a:cs typeface="Courier New" panose="02070309020205020404" pitchFamily="49" charset="0"/>
              </a:rPr>
              <a:t>REUSE</a:t>
            </a:r>
            <a:r>
              <a:rPr lang="en-US" dirty="0">
                <a:latin typeface="Arial" charset="0"/>
              </a:rPr>
              <a:t> option is specified, the existing file is overwritten.</a:t>
            </a:r>
          </a:p>
          <a:p>
            <a:pPr lvl="2">
              <a:lnSpc>
                <a:spcPct val="96000"/>
              </a:lnSpc>
            </a:pPr>
            <a:r>
              <a:rPr lang="en-US" dirty="0">
                <a:latin typeface="Arial" charset="0"/>
              </a:rPr>
              <a:t>If the </a:t>
            </a:r>
            <a:r>
              <a:rPr lang="en-US" dirty="0">
                <a:latin typeface="Courier New" panose="02070309020205020404" pitchFamily="49" charset="0"/>
                <a:cs typeface="Courier New" panose="02070309020205020404" pitchFamily="49" charset="0"/>
              </a:rPr>
              <a:t>KEEP</a:t>
            </a:r>
            <a:r>
              <a:rPr lang="en-US" dirty="0">
                <a:latin typeface="Arial" charset="0"/>
              </a:rPr>
              <a:t> clause is specified, the old file will be kept after the move operation. The </a:t>
            </a:r>
            <a:r>
              <a:rPr lang="en-US" dirty="0">
                <a:latin typeface="Courier New" panose="02070309020205020404" pitchFamily="49" charset="0"/>
                <a:cs typeface="Courier New" panose="02070309020205020404" pitchFamily="49" charset="0"/>
              </a:rPr>
              <a:t>KEEP</a:t>
            </a:r>
            <a:r>
              <a:rPr lang="en-US" dirty="0">
                <a:latin typeface="Arial" charset="0"/>
              </a:rPr>
              <a:t> clause is not allowed if the source file is an Oracle-managed file.</a:t>
            </a:r>
          </a:p>
          <a:p>
            <a:pPr lvl="2">
              <a:lnSpc>
                <a:spcPct val="96000"/>
              </a:lnSpc>
            </a:pPr>
            <a:r>
              <a:rPr lang="en-US" dirty="0">
                <a:latin typeface="Arial" charset="0"/>
              </a:rPr>
              <a:t>Use the </a:t>
            </a:r>
            <a:r>
              <a:rPr lang="en-US" dirty="0">
                <a:latin typeface="Courier New" panose="02070309020205020404" pitchFamily="49" charset="0"/>
                <a:cs typeface="Courier New" panose="02070309020205020404" pitchFamily="49" charset="0"/>
              </a:rPr>
              <a:t>V$SESSION_LONGOPS</a:t>
            </a:r>
            <a:r>
              <a:rPr lang="en-US" dirty="0">
                <a:latin typeface="Arial" charset="0"/>
              </a:rPr>
              <a:t> view to display ongoing online move operations. Each ongoing operation has one row. The state transition of a successful online move operation is usually </a:t>
            </a:r>
            <a:r>
              <a:rPr lang="en-US" dirty="0">
                <a:latin typeface="Courier New" panose="02070309020205020404" pitchFamily="49" charset="0"/>
                <a:cs typeface="Courier New" panose="02070309020205020404" pitchFamily="49" charset="0"/>
              </a:rPr>
              <a:t>NORMAL</a:t>
            </a:r>
            <a:r>
              <a:rPr lang="en-US" dirty="0">
                <a:latin typeface="Arial" charset="0"/>
              </a:rPr>
              <a:t> to </a:t>
            </a:r>
            <a:r>
              <a:rPr lang="en-US" dirty="0">
                <a:latin typeface="Courier New" panose="02070309020205020404" pitchFamily="49" charset="0"/>
                <a:cs typeface="Courier New" panose="02070309020205020404" pitchFamily="49" charset="0"/>
              </a:rPr>
              <a:t>COPYING</a:t>
            </a:r>
            <a:r>
              <a:rPr lang="en-US" dirty="0">
                <a:latin typeface="Arial" charset="0"/>
              </a:rPr>
              <a:t> to </a:t>
            </a:r>
            <a:r>
              <a:rPr lang="en-US" dirty="0">
                <a:latin typeface="Courier New" panose="02070309020205020404" pitchFamily="49" charset="0"/>
                <a:cs typeface="Courier New" panose="02070309020205020404" pitchFamily="49" charset="0"/>
              </a:rPr>
              <a:t>SUCCESS</a:t>
            </a:r>
            <a:r>
              <a:rPr lang="en-US" dirty="0">
                <a:latin typeface="Arial" charset="0"/>
              </a:rPr>
              <a:t> and finally to </a:t>
            </a:r>
            <a:r>
              <a:rPr lang="en-US" dirty="0">
                <a:latin typeface="Courier New" panose="02070309020205020404" pitchFamily="49" charset="0"/>
                <a:cs typeface="Courier New" panose="02070309020205020404" pitchFamily="49" charset="0"/>
              </a:rPr>
              <a:t>NORMAL</a:t>
            </a:r>
            <a:r>
              <a:rPr lang="en-US" dirty="0">
                <a:latin typeface="Arial" charset="0"/>
              </a:rPr>
              <a:t>.</a:t>
            </a:r>
          </a:p>
        </p:txBody>
      </p:sp>
      <p:sp>
        <p:nvSpPr>
          <p:cNvPr id="6" name="Footer Placeholder 5"/>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222</a:t>
            </a:fld>
            <a:endParaRPr lang="en-US" dirty="0"/>
          </a:p>
        </p:txBody>
      </p:sp>
    </p:spTree>
    <p:extLst>
      <p:ext uri="{BB962C8B-B14F-4D97-AF65-F5344CB8AC3E}">
        <p14:creationId xmlns:p14="http://schemas.microsoft.com/office/powerpoint/2010/main" val="367454454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do not have to shut down the database or take the data file offline while you move a data file to another location, disk, or storage system.</a:t>
            </a:r>
          </a:p>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TO</a:t>
            </a:r>
            <a:r>
              <a:rPr lang="en-US" altLang="en-US" dirty="0">
                <a:latin typeface="Arial" charset="0"/>
              </a:rPr>
              <a:t> clause can be omitted only when an Oracle-managed file is used. In this case, the </a:t>
            </a:r>
            <a:r>
              <a:rPr lang="en-US" altLang="en-US" dirty="0">
                <a:latin typeface="Courier New" panose="02070309020205020404" pitchFamily="49" charset="0"/>
                <a:cs typeface="Courier New" panose="02070309020205020404" pitchFamily="49" charset="0"/>
              </a:rPr>
              <a:t>DB_CREATE_FILE_DEST</a:t>
            </a:r>
            <a:r>
              <a:rPr lang="en-US" altLang="en-US" dirty="0">
                <a:latin typeface="Arial" charset="0"/>
              </a:rPr>
              <a:t> parameter should be set to indicate the new location. </a:t>
            </a:r>
          </a:p>
          <a:p>
            <a:pPr lvl="1"/>
            <a:r>
              <a:rPr lang="en-US" altLang="en-US" dirty="0">
                <a:latin typeface="Arial" charset="0"/>
              </a:rPr>
              <a:t>If the </a:t>
            </a:r>
            <a:r>
              <a:rPr lang="en-US" altLang="en-US" dirty="0">
                <a:latin typeface="Courier New" panose="02070309020205020404" pitchFamily="49" charset="0"/>
                <a:cs typeface="Courier New" panose="02070309020205020404" pitchFamily="49" charset="0"/>
              </a:rPr>
              <a:t>REUSE</a:t>
            </a:r>
            <a:r>
              <a:rPr lang="en-US" altLang="en-US" dirty="0">
                <a:latin typeface="Arial" charset="0"/>
              </a:rPr>
              <a:t> option is specified, the existing file is overwritten. </a:t>
            </a:r>
          </a:p>
          <a:p>
            <a:pPr lvl="1"/>
            <a:r>
              <a:rPr lang="en-US" altLang="en-US" dirty="0">
                <a:latin typeface="Arial" charset="0"/>
              </a:rPr>
              <a:t>If the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clause is specified, the old file will be kept after the move operation. The </a:t>
            </a:r>
            <a:r>
              <a:rPr lang="en-US" altLang="en-US" dirty="0">
                <a:latin typeface="Courier New" panose="02070309020205020404" pitchFamily="49" charset="0"/>
                <a:cs typeface="Courier New" panose="02070309020205020404" pitchFamily="49" charset="0"/>
              </a:rPr>
              <a:t>KEEP</a:t>
            </a:r>
            <a:r>
              <a:rPr lang="en-US" altLang="en-US" dirty="0">
                <a:latin typeface="Arial" charset="0"/>
              </a:rPr>
              <a:t> clause is not allowed if the source file is an Oracle-managed file.</a:t>
            </a:r>
          </a:p>
          <a:p>
            <a:pPr lvl="1"/>
            <a:r>
              <a:rPr lang="en-US" altLang="en-US" dirty="0">
                <a:latin typeface="Arial" charset="0"/>
              </a:rPr>
              <a:t>Use the </a:t>
            </a:r>
            <a:r>
              <a:rPr lang="en-US" altLang="en-US" dirty="0">
                <a:latin typeface="Courier New" panose="02070309020205020404" pitchFamily="49" charset="0"/>
                <a:cs typeface="Courier New" panose="02070309020205020404" pitchFamily="49" charset="0"/>
              </a:rPr>
              <a:t>V$SESSION_LONGOPS</a:t>
            </a:r>
            <a:r>
              <a:rPr lang="en-US" altLang="en-US" dirty="0">
                <a:latin typeface="Arial" charset="0"/>
              </a:rPr>
              <a:t> view to display ongoing online move operations. Each ongoing operation has one row. The state transition of a successful online move operation is usually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COPYING</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SUCCESS</a:t>
            </a:r>
            <a:r>
              <a:rPr lang="en-US" altLang="en-US" dirty="0">
                <a:latin typeface="Arial" charset="0"/>
              </a:rPr>
              <a:t> and finally to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223</a:t>
            </a:fld>
            <a:endParaRPr lang="en-US" dirty="0"/>
          </a:p>
        </p:txBody>
      </p:sp>
    </p:spTree>
    <p:extLst>
      <p:ext uri="{BB962C8B-B14F-4D97-AF65-F5344CB8AC3E}">
        <p14:creationId xmlns:p14="http://schemas.microsoft.com/office/powerpoint/2010/main" val="29939356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224</a:t>
            </a:fld>
            <a:endParaRPr lang="en-US" dirty="0"/>
          </a:p>
        </p:txBody>
      </p:sp>
    </p:spTree>
    <p:extLst>
      <p:ext uri="{BB962C8B-B14F-4D97-AF65-F5344CB8AC3E}">
        <p14:creationId xmlns:p14="http://schemas.microsoft.com/office/powerpoint/2010/main" val="321448899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16 - </a:t>
            </a:r>
            <a:fld id="{11E7F8FC-FA41-46A1-A0E1-C4501CB07CE6}" type="slidenum">
              <a:rPr lang="en-US" smtClean="0"/>
              <a:pPr>
                <a:defRPr/>
              </a:pPr>
              <a:t>225</a:t>
            </a:fld>
            <a:endParaRPr lang="en-US" dirty="0"/>
          </a:p>
        </p:txBody>
      </p:sp>
    </p:spTree>
    <p:extLst>
      <p:ext uri="{BB962C8B-B14F-4D97-AF65-F5344CB8AC3E}">
        <p14:creationId xmlns:p14="http://schemas.microsoft.com/office/powerpoint/2010/main" val="42416074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59593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227</a:t>
            </a:fld>
            <a:endParaRPr lang="en-US" dirty="0"/>
          </a:p>
        </p:txBody>
      </p:sp>
    </p:spTree>
    <p:extLst>
      <p:ext uri="{BB962C8B-B14F-4D97-AF65-F5344CB8AC3E}">
        <p14:creationId xmlns:p14="http://schemas.microsoft.com/office/powerpoint/2010/main" val="24157361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With Oracle Managed Files (OMF), you can specify operations in terms of database objects rather than file names. The Oracle Database server can manage free space within a tablespace with bitmaps. This is known as a “locally managed” tablespace. In addition, free space within segments located in locally managed tablespaces can be managed using bitmaps. This is known as Automatic Segment Space Management. The bitmapped implementation eliminates most space-related tuning of tables, while providing improved performance during peak loads. Additionally, the Oracle Database server provides automatic extension of data files, so the files can grow automatically based on the amount of data in the files.</a:t>
            </a:r>
          </a:p>
          <a:p>
            <a:pPr lvl="1"/>
            <a:r>
              <a:rPr lang="en-US" altLang="en-US" dirty="0">
                <a:latin typeface="Arial" charset="0"/>
              </a:rPr>
              <a:t>When you create a database, proactive space monitoring is enabled by default (this causes no performance impact). The Oracle Database server monitors space utilization during normal space allocation and deallocation operations and alerts you if the free space availability falls below the predefined thresholds (which you can override). Advisors and wizards assist you with space reclamation.</a:t>
            </a:r>
          </a:p>
          <a:p>
            <a:pPr lvl="1"/>
            <a:r>
              <a:rPr lang="en-US" altLang="en-US" dirty="0">
                <a:latin typeface="Arial" charset="0"/>
              </a:rPr>
              <a:t>For capacity planning, the Oracle Database server provides space estimates based on table structure and the number of rows and a growth trend report based on historical space utilization stored in the Automatic Workload Repository (AWR).</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228</a:t>
            </a:fld>
            <a:endParaRPr lang="en-US" dirty="0"/>
          </a:p>
        </p:txBody>
      </p:sp>
    </p:spTree>
    <p:extLst>
      <p:ext uri="{BB962C8B-B14F-4D97-AF65-F5344CB8AC3E}">
        <p14:creationId xmlns:p14="http://schemas.microsoft.com/office/powerpoint/2010/main" val="30141933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Image Placeholder 6"/>
          <p:cNvSpPr>
            <a:spLocks noGrp="1" noRot="1" noChangeAspect="1" noTextEdit="1"/>
          </p:cNvSpPr>
          <p:nvPr>
            <p:ph type="sldImg"/>
          </p:nvPr>
        </p:nvSpPr>
        <p:spPr>
          <a:ln/>
        </p:spPr>
      </p:sp>
      <p:sp>
        <p:nvSpPr>
          <p:cNvPr id="1741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Space management involves the management of free space at the block level. With Automatic Segment Space Management, each block is divided into four sections, named FS1 (between 0 and 25% of free space), FS2 (25% to 50% free), FS3 (50% to 75% free), and FS4 (75% to 100% free).</a:t>
            </a:r>
          </a:p>
          <a:p>
            <a:pPr lvl="1"/>
            <a:r>
              <a:rPr lang="en-US" altLang="en-US" dirty="0"/>
              <a:t>Depending on the level of free space in the block, its status is automatically updated. That way, depending on the length of an inserted row, you can tell whether a particular block can be used to satisfy an insert operation. Note that a “full” status means that a block is no longer available for inserts.</a:t>
            </a:r>
          </a:p>
          <a:p>
            <a:pPr lvl="1"/>
            <a:r>
              <a:rPr lang="en-US" altLang="en-US" dirty="0"/>
              <a:t>In the example in the slide, the block on the left is an FS3 block because it has between 50% and 75% free space. After some insert and update statements, </a:t>
            </a:r>
            <a:r>
              <a:rPr lang="en-US" altLang="en-US" dirty="0">
                <a:latin typeface="Courier New" panose="02070309020205020404" pitchFamily="49" charset="0"/>
                <a:cs typeface="Courier New" panose="02070309020205020404" pitchFamily="49" charset="0"/>
              </a:rPr>
              <a:t>PCTFREE</a:t>
            </a:r>
            <a:r>
              <a:rPr lang="en-US" altLang="en-US" dirty="0"/>
              <a:t> is reached (the dashed line), and it is no longer possible to insert new rows in that block. The block is now considered as a “full” or FS1 block. The block is considered for insertion again as soon as its free space level drops below the next section. In the preceding case, it gets FS2 status as soon as the free space is more than 25%.</a:t>
            </a:r>
          </a:p>
          <a:p>
            <a:pPr lvl="1"/>
            <a:r>
              <a:rPr lang="en-US" altLang="en-US" b="1" dirty="0"/>
              <a:t>Note: </a:t>
            </a:r>
            <a:r>
              <a:rPr lang="en-US" altLang="en-US" dirty="0"/>
              <a:t>Large object (</a:t>
            </a:r>
            <a:r>
              <a:rPr lang="en-US" altLang="en-US" dirty="0">
                <a:latin typeface="Courier New" panose="02070309020205020404" pitchFamily="49" charset="0"/>
                <a:cs typeface="Courier New" panose="02070309020205020404" pitchFamily="49" charset="0"/>
              </a:rPr>
              <a:t>LOB</a:t>
            </a:r>
            <a:r>
              <a:rPr lang="en-US" altLang="en-US" dirty="0"/>
              <a:t>) data types (</a:t>
            </a:r>
            <a:r>
              <a:rPr lang="en-US" altLang="en-US" dirty="0">
                <a:latin typeface="Courier New" panose="02070309020205020404" pitchFamily="49" charset="0"/>
                <a:cs typeface="Courier New" panose="02070309020205020404" pitchFamily="49" charset="0"/>
              </a:rPr>
              <a:t>BLOB</a:t>
            </a:r>
            <a:r>
              <a:rPr lang="en-US" altLang="en-US" dirty="0"/>
              <a:t>, </a:t>
            </a:r>
            <a:r>
              <a:rPr lang="en-US" altLang="en-US" dirty="0">
                <a:latin typeface="Courier New" panose="02070309020205020404" pitchFamily="49" charset="0"/>
                <a:cs typeface="Courier New" panose="02070309020205020404" pitchFamily="49" charset="0"/>
              </a:rPr>
              <a:t>CLOB</a:t>
            </a:r>
            <a:r>
              <a:rPr lang="en-US" altLang="en-US" dirty="0"/>
              <a:t>, </a:t>
            </a:r>
            <a:r>
              <a:rPr lang="en-US" altLang="en-US" dirty="0">
                <a:latin typeface="Courier New" panose="02070309020205020404" pitchFamily="49" charset="0"/>
                <a:cs typeface="Courier New" panose="02070309020205020404" pitchFamily="49" charset="0"/>
              </a:rPr>
              <a:t>NCLOB</a:t>
            </a:r>
            <a:r>
              <a:rPr lang="en-US" altLang="en-US" dirty="0"/>
              <a:t>, and </a:t>
            </a:r>
            <a:r>
              <a:rPr lang="en-US" altLang="en-US" dirty="0">
                <a:latin typeface="Courier New" panose="02070309020205020404" pitchFamily="49" charset="0"/>
                <a:cs typeface="Courier New" panose="02070309020205020404" pitchFamily="49" charset="0"/>
              </a:rPr>
              <a:t>BFILE</a:t>
            </a:r>
            <a:r>
              <a:rPr lang="en-US" altLang="en-US" dirty="0"/>
              <a:t>) do not use the </a:t>
            </a:r>
            <a:r>
              <a:rPr lang="en-US" altLang="en-US" dirty="0">
                <a:latin typeface="Courier New" panose="02070309020205020404" pitchFamily="49" charset="0"/>
                <a:cs typeface="Courier New" panose="02070309020205020404" pitchFamily="49" charset="0"/>
              </a:rPr>
              <a:t>PCTFREE</a:t>
            </a:r>
            <a:r>
              <a:rPr lang="en-US" altLang="en-US" dirty="0"/>
              <a:t> storage parameter. Uncompressed and OLTP-compressed blocks have a default </a:t>
            </a:r>
            <a:r>
              <a:rPr lang="en-US" altLang="en-US" dirty="0">
                <a:latin typeface="Courier New" panose="02070309020205020404" pitchFamily="49" charset="0"/>
                <a:cs typeface="Courier New" panose="02070309020205020404" pitchFamily="49" charset="0"/>
              </a:rPr>
              <a:t>PCTFREE</a:t>
            </a:r>
            <a:r>
              <a:rPr lang="en-US" altLang="en-US" dirty="0"/>
              <a:t> value of 10; basic compressed blocks have a default </a:t>
            </a:r>
            <a:r>
              <a:rPr lang="en-US" altLang="en-US" dirty="0">
                <a:latin typeface="Courier New" panose="02070309020205020404" pitchFamily="49" charset="0"/>
                <a:cs typeface="Courier New" panose="02070309020205020404" pitchFamily="49" charset="0"/>
              </a:rPr>
              <a:t>PCTFREE</a:t>
            </a:r>
            <a:r>
              <a:rPr lang="en-US" altLang="en-US" dirty="0"/>
              <a:t> value of 0.</a:t>
            </a:r>
          </a:p>
          <a:p>
            <a:pPr lvl="1"/>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229</a:t>
            </a:fld>
            <a:endParaRPr lang="en-US" dirty="0"/>
          </a:p>
        </p:txBody>
      </p:sp>
    </p:spTree>
    <p:extLst>
      <p:ext uri="{BB962C8B-B14F-4D97-AF65-F5344CB8AC3E}">
        <p14:creationId xmlns:p14="http://schemas.microsoft.com/office/powerpoint/2010/main" val="325477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Oracle Enterprise Manager Database Express</a:t>
            </a:r>
          </a:p>
          <a:p>
            <a:pPr lvl="1"/>
            <a:r>
              <a:rPr lang="en-US" altLang="en-US" dirty="0"/>
              <a:t>Oracle Enterprise Manager Database Express (EM Express) is a lightweight tool that you can use to manage a CDB and all of its PDBs (except the seed PDB). It provides an out-of-the-box browser-based management solution, performance monitoring, configuration management, administration, diagnostics, and tuning.</a:t>
            </a:r>
          </a:p>
          <a:p>
            <a:pPr lvl="1"/>
            <a:r>
              <a:rPr lang="en-US" altLang="en-US" b="1" dirty="0"/>
              <a:t>Architecture</a:t>
            </a:r>
          </a:p>
          <a:p>
            <a:pPr lvl="1"/>
            <a:r>
              <a:rPr lang="en-US" altLang="en-US" dirty="0"/>
              <a:t>EM Express uses a web-based console, communicating with the built-in web server available in XML DB.</a:t>
            </a:r>
          </a:p>
          <a:p>
            <a:pPr lvl="1"/>
            <a:r>
              <a:rPr lang="en-US" altLang="en-US" dirty="0"/>
              <a:t>As requests from the console are processed, the EM Express servlet handles the requests, including authentication, session management, compression, and caching. The servlet passes requests for reports to the Common Reporting Framework and actions requiring shell files to the File Manager. This architecture is illustrated in the slide.</a:t>
            </a:r>
          </a:p>
          <a:p>
            <a:pPr lvl="1"/>
            <a:r>
              <a:rPr lang="en-US" altLang="en-US" dirty="0"/>
              <a:t>EM Express is available only when the database is open. This means that Enterprise Manager Database Express cannot be used to start the database instance. Other operations that require that the database change state, such as enable or disable ARCHIVELOG mode, are also not available in EM Express.</a:t>
            </a:r>
          </a:p>
          <a:p>
            <a:pPr lvl="1"/>
            <a:r>
              <a:rPr lang="en-US" altLang="en-US" dirty="0"/>
              <a:t>EM Express is configurable with a single click in Database Configuration Assistant (DBCA).</a:t>
            </a:r>
          </a:p>
          <a:p>
            <a:pPr lvl="1"/>
            <a:r>
              <a:rPr lang="en-US" altLang="en-US" dirty="0"/>
              <a:t>EM Express is a servlet built on top of Oracle XML DB. The Oracle XML DB default wallet has a self-signed certificate, and some existing browsers consider self-signed certificates as untrusted because they are not signed by a trusted CA (certificate authority). However, the self-signed certificate is still secure, as it ensures that the traffic is encrypted between the Oracle XML DB server and the client (browser). Therefore, enter a security exception for the EM Express URL in your web browser.</a:t>
            </a:r>
          </a:p>
          <a:p>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23</a:t>
            </a:fld>
            <a:endParaRPr lang="en-US" dirty="0"/>
          </a:p>
        </p:txBody>
      </p:sp>
    </p:spTree>
    <p:extLst>
      <p:ext uri="{BB962C8B-B14F-4D97-AF65-F5344CB8AC3E}">
        <p14:creationId xmlns:p14="http://schemas.microsoft.com/office/powerpoint/2010/main" val="29638253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two circumstances, the data for a row in a table may be too large to fit into a single data block. In the first case, the row is too large to fit into one data block when it is first inserted. In this case, the Oracle Database server stores the data for the row in a chain of data blocks (one or more) reserved for that segment. Row chaining most often occurs with large rows, such as rows that contain a column of data type </a:t>
            </a:r>
            <a:r>
              <a:rPr lang="en-US" altLang="en-US" dirty="0">
                <a:latin typeface="Courier New" panose="02070309020205020404" pitchFamily="49" charset="0"/>
                <a:cs typeface="Courier New" panose="02070309020205020404" pitchFamily="49" charset="0"/>
              </a:rPr>
              <a:t>LONG</a:t>
            </a:r>
            <a:r>
              <a:rPr lang="en-US" altLang="en-US" dirty="0"/>
              <a:t> or </a:t>
            </a:r>
            <a:r>
              <a:rPr lang="en-US" altLang="en-US" dirty="0">
                <a:latin typeface="Courier New" panose="02070309020205020404" pitchFamily="49" charset="0"/>
                <a:cs typeface="Courier New" panose="02070309020205020404" pitchFamily="49" charset="0"/>
              </a:rPr>
              <a:t>LONG</a:t>
            </a:r>
            <a:r>
              <a:rPr lang="en-US" altLang="en-US" dirty="0"/>
              <a:t> </a:t>
            </a:r>
            <a:r>
              <a:rPr lang="en-US" altLang="en-US" dirty="0">
                <a:latin typeface="Courier New" panose="02070309020205020404" pitchFamily="49" charset="0"/>
                <a:cs typeface="Courier New" panose="02070309020205020404" pitchFamily="49" charset="0"/>
              </a:rPr>
              <a:t>RAW</a:t>
            </a:r>
            <a:r>
              <a:rPr lang="en-US" altLang="en-US" dirty="0"/>
              <a:t>. Row chaining in these cases is unavoidable.</a:t>
            </a:r>
          </a:p>
          <a:p>
            <a:pPr lvl="1"/>
            <a:r>
              <a:rPr lang="en-US" altLang="en-US" dirty="0"/>
              <a:t>However, in the second case, a row that originally fit into one data block is updated so that the overall row length increases, and the block’s free space is already completely filled. In this case, the Oracle Database server migrates the data for the entire row to a new data block, assuming that the entire row can fit in a new block. The database preserves the original row piece of a migrated row to point to the new block containing the migrated row. The </a:t>
            </a:r>
            <a:r>
              <a:rPr lang="en-US" altLang="en-US" dirty="0">
                <a:latin typeface="Courier New" panose="02070309020205020404" pitchFamily="49" charset="0"/>
                <a:cs typeface="Courier New" panose="02070309020205020404" pitchFamily="49" charset="0"/>
              </a:rPr>
              <a:t>ROWID</a:t>
            </a:r>
            <a:r>
              <a:rPr lang="en-US" altLang="en-US" dirty="0"/>
              <a:t> of a migrated row does not change.</a:t>
            </a:r>
          </a:p>
          <a:p>
            <a:pPr lvl="1"/>
            <a:r>
              <a:rPr lang="en-US" altLang="en-US" dirty="0"/>
              <a:t>When a row is chained or migrated, input/output (I/O) performance associated with this row decreases because the Oracle Database server must scan more than one data block to retrieve the information for the row.</a:t>
            </a:r>
          </a:p>
          <a:p>
            <a:pPr lvl="1"/>
            <a:r>
              <a:rPr lang="en-US" altLang="en-US" dirty="0"/>
              <a:t>Segment Advisor finds the segments containing migrated rows that result from an </a:t>
            </a:r>
            <a:r>
              <a:rPr lang="en-US" altLang="en-US" dirty="0">
                <a:latin typeface="Courier New" panose="02070309020205020404" pitchFamily="49" charset="0"/>
                <a:cs typeface="Courier New" panose="02070309020205020404" pitchFamily="49" charset="0"/>
              </a:rPr>
              <a:t>UPDATE</a:t>
            </a:r>
            <a:r>
              <a:rPr lang="en-US" altLang="en-US" dirty="0"/>
              <a:t>.</a:t>
            </a:r>
          </a:p>
          <a:p>
            <a:pPr lvl="1"/>
            <a:r>
              <a:rPr lang="en-US" altLang="en-US" dirty="0"/>
              <a:t>The Oracle Database server automatically and transparently coalesces the free space of a data block when:</a:t>
            </a:r>
          </a:p>
          <a:p>
            <a:pPr lvl="2"/>
            <a:r>
              <a:rPr lang="en-US" altLang="en-US" dirty="0"/>
              <a:t>An </a:t>
            </a:r>
            <a:r>
              <a:rPr lang="en-US" altLang="en-US" dirty="0">
                <a:latin typeface="Courier New" panose="02070309020205020404" pitchFamily="49" charset="0"/>
                <a:cs typeface="Courier New" panose="02070309020205020404" pitchFamily="49" charset="0"/>
              </a:rPr>
              <a:t>INSERT</a:t>
            </a:r>
            <a:r>
              <a:rPr lang="en-US" altLang="en-US" dirty="0"/>
              <a:t> or </a:t>
            </a:r>
            <a:r>
              <a:rPr lang="en-US" altLang="en-US" dirty="0">
                <a:latin typeface="Courier New" panose="02070309020205020404" pitchFamily="49" charset="0"/>
                <a:cs typeface="Courier New" panose="02070309020205020404" pitchFamily="49" charset="0"/>
              </a:rPr>
              <a:t>UPDATE</a:t>
            </a:r>
            <a:r>
              <a:rPr lang="en-US" altLang="en-US" dirty="0"/>
              <a:t> statement attempts to use a block with sufficient free space for a new row piece</a:t>
            </a:r>
          </a:p>
          <a:p>
            <a:pPr lvl="2"/>
            <a:r>
              <a:rPr lang="en-US" altLang="en-US" dirty="0"/>
              <a:t>The free space is fragmented so that the row piece cannot be inserted in a contiguous section of the block</a:t>
            </a:r>
          </a:p>
          <a:p>
            <a:pPr lvl="1"/>
            <a:r>
              <a:rPr lang="en-US" altLang="en-US" dirty="0"/>
              <a:t>After coalescing, the amount of free space is identical to the amount before the operation, but the space is now contiguous.</a:t>
            </a:r>
          </a:p>
        </p:txBody>
      </p:sp>
      <p:sp>
        <p:nvSpPr>
          <p:cNvPr id="18435"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230</a:t>
            </a:fld>
            <a:endParaRPr lang="en-US" dirty="0"/>
          </a:p>
        </p:txBody>
      </p:sp>
    </p:spTree>
    <p:extLst>
      <p:ext uri="{BB962C8B-B14F-4D97-AF65-F5344CB8AC3E}">
        <p14:creationId xmlns:p14="http://schemas.microsoft.com/office/powerpoint/2010/main" val="383833513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Free space can be managed automatically inside database segments. The in-segment free or used space is tracked with bitmaps. To take advantage of this feature, specify Automatic Segment Space Management when you create a locally managed tablespace. Your specification then applies to all segments subsequently created in this tablespace.</a:t>
            </a:r>
          </a:p>
          <a:p>
            <a:pPr lvl="1"/>
            <a:r>
              <a:rPr lang="en-US" altLang="en-US" dirty="0"/>
              <a:t>Automatic space management segments have a set of bitmap blocks (BMBs) describing the space utilization of the data blocks in that segment. BMBs are organized in a tree hierarchy. The root level of the hierarchy, which contains references to all intermediate BMBs, is stored in the segment header. The leaves of this hierarchy represent the space information for a set of contiguous data blocks that belong to the segment. The maximum number of levels inside this hierarchy is three.</a:t>
            </a:r>
          </a:p>
          <a:p>
            <a:pPr lvl="1"/>
            <a:r>
              <a:rPr lang="en-US" altLang="en-US" dirty="0"/>
              <a:t>Benefits of using automatic space management include:</a:t>
            </a:r>
          </a:p>
          <a:p>
            <a:pPr lvl="2"/>
            <a:r>
              <a:rPr lang="en-US" altLang="en-US" dirty="0"/>
              <a:t>Better space utilization, especially for objects with highly varying row sizes</a:t>
            </a:r>
          </a:p>
          <a:p>
            <a:pPr lvl="2"/>
            <a:r>
              <a:rPr lang="en-US" altLang="en-US" dirty="0"/>
              <a:t>Better runtime adjustment to variations in concurrent access</a:t>
            </a:r>
          </a:p>
          <a:p>
            <a:pPr lvl="2"/>
            <a:r>
              <a:rPr lang="en-US" altLang="en-US" dirty="0"/>
              <a:t>Better multi-instance behavior in terms of performance or space utilization</a:t>
            </a:r>
          </a:p>
          <a:p>
            <a:pPr lvl="1"/>
            <a:endParaRPr lang="en-US" altLang="en-US" dirty="0"/>
          </a:p>
        </p:txBody>
      </p:sp>
      <p:sp>
        <p:nvSpPr>
          <p:cNvPr id="19459"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231</a:t>
            </a:fld>
            <a:endParaRPr lang="en-US" dirty="0"/>
          </a:p>
        </p:txBody>
      </p:sp>
    </p:spTree>
    <p:extLst>
      <p:ext uri="{BB962C8B-B14F-4D97-AF65-F5344CB8AC3E}">
        <p14:creationId xmlns:p14="http://schemas.microsoft.com/office/powerpoint/2010/main" val="215677901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With locally managed tablespaces, the Oracle Database server looks for free space to allocate to a new extent by first determining a candidate data file in the tablespace and then searching the data file’s bitmap for the required number of adjacent free blocks. If that data file does not have enough adjacent free space, then the Oracle Database server looks in another data file.</a:t>
            </a:r>
          </a:p>
          <a:p>
            <a:pPr lvl="1"/>
            <a:r>
              <a:rPr lang="en-US" altLang="en-US" dirty="0">
                <a:latin typeface="Arial" charset="0"/>
              </a:rPr>
              <a:t>Two clauses affect the sizing of extents:</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UNIFORM</a:t>
            </a:r>
            <a:r>
              <a:rPr lang="en-US" altLang="en-US" dirty="0">
                <a:latin typeface="Arial" charset="0"/>
              </a:rPr>
              <a:t> clause, the database creates all extents of a uniform size that you specified (or a default size) for any objects created in the tablespace.</a:t>
            </a:r>
          </a:p>
          <a:p>
            <a:pPr lvl="2"/>
            <a:r>
              <a:rPr lang="en-US" altLang="en-US" dirty="0">
                <a:latin typeface="Arial" charset="0"/>
              </a:rPr>
              <a:t>With the </a:t>
            </a:r>
            <a:r>
              <a:rPr lang="en-US" altLang="en-US" dirty="0">
                <a:latin typeface="Courier New" panose="02070309020205020404" pitchFamily="49" charset="0"/>
                <a:cs typeface="Courier New" panose="02070309020205020404" pitchFamily="49" charset="0"/>
              </a:rPr>
              <a:t>AUTOALLOCATE</a:t>
            </a:r>
            <a:r>
              <a:rPr lang="en-US" altLang="en-US" dirty="0">
                <a:latin typeface="Arial" charset="0"/>
              </a:rPr>
              <a:t> clause, the database determines the extent-sizing policy for the tablespace.</a:t>
            </a:r>
          </a:p>
          <a:p>
            <a:pPr lvl="1"/>
            <a:r>
              <a:rPr lang="en-US" altLang="en-US" dirty="0">
                <a:latin typeface="Arial" charset="0"/>
              </a:rPr>
              <a:t>The Oracle Database server provides a Segment Advisor that helps you determine whether an object has space available for reclamation on the basis of the level of space fragmentation within the object.</a:t>
            </a:r>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232</a:t>
            </a:fld>
            <a:endParaRPr lang="en-US" dirty="0"/>
          </a:p>
        </p:txBody>
      </p:sp>
    </p:spTree>
    <p:extLst>
      <p:ext uri="{BB962C8B-B14F-4D97-AF65-F5344CB8AC3E}">
        <p14:creationId xmlns:p14="http://schemas.microsoft.com/office/powerpoint/2010/main" val="4236969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use an unusable index to improve the performance of bulk load. </a:t>
            </a:r>
          </a:p>
          <a:p>
            <a:pPr lvl="1"/>
            <a:r>
              <a:rPr lang="en-US" altLang="en-US" dirty="0">
                <a:latin typeface="Arial" charset="0"/>
              </a:rPr>
              <a:t>When a new index is created with the </a:t>
            </a:r>
            <a:r>
              <a:rPr lang="en-US" altLang="en-US" dirty="0">
                <a:latin typeface="Courier New" panose="02070309020205020404" pitchFamily="49" charset="0"/>
                <a:cs typeface="Courier New" panose="02070309020205020404" pitchFamily="49" charset="0"/>
              </a:rPr>
              <a:t>UNUSABLE</a:t>
            </a:r>
            <a:r>
              <a:rPr lang="en-US" altLang="en-US" dirty="0">
                <a:latin typeface="Arial" charset="0"/>
              </a:rPr>
              <a:t> attribute, the index is defined but no segment is created. DML operations do not cause any updates to the index, and the optimizer does not use it.</a:t>
            </a:r>
          </a:p>
          <a:p>
            <a:pPr lvl="1"/>
            <a:r>
              <a:rPr lang="en-US" altLang="en-US" dirty="0">
                <a:latin typeface="Arial" charset="0"/>
              </a:rPr>
              <a:t>You can also set an existing index to unusable. When you do this, the index segment is dropped. You can re-create the index by using the </a:t>
            </a:r>
            <a:r>
              <a:rPr lang="en-US" altLang="en-US" dirty="0">
                <a:latin typeface="Courier New" panose="02070309020205020404" pitchFamily="49" charset="0"/>
                <a:cs typeface="Courier New" panose="02070309020205020404" pitchFamily="49" charset="0"/>
              </a:rPr>
              <a:t>REBUILD</a:t>
            </a:r>
            <a:r>
              <a:rPr lang="en-US" altLang="en-US" dirty="0">
                <a:latin typeface="Arial" charset="0"/>
              </a:rPr>
              <a:t> option on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INDEX</a:t>
            </a:r>
            <a:r>
              <a:rPr lang="en-US" altLang="en-US" dirty="0">
                <a:latin typeface="Arial" charset="0"/>
              </a:rPr>
              <a:t> statement.</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233</a:t>
            </a:fld>
            <a:endParaRPr lang="en-US" dirty="0"/>
          </a:p>
        </p:txBody>
      </p:sp>
    </p:spTree>
    <p:extLst>
      <p:ext uri="{BB962C8B-B14F-4D97-AF65-F5344CB8AC3E}">
        <p14:creationId xmlns:p14="http://schemas.microsoft.com/office/powerpoint/2010/main" val="219157834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Consider using temporary tables in applications where a result set is to be buffered (temporarily persisted). You can create either a global temporary table or a private temporary table.</a:t>
            </a:r>
          </a:p>
          <a:p>
            <a:pPr lvl="1"/>
            <a:r>
              <a:rPr lang="en-US" dirty="0"/>
              <a:t>A global temporary table definition is visible to all sessions. However, the content in the table is specific to a session. Global temporary table definitions are stored on disk.</a:t>
            </a:r>
          </a:p>
          <a:p>
            <a:pPr lvl="1"/>
            <a:r>
              <a:rPr lang="en-US" dirty="0"/>
              <a:t>A private temporary table definition is visible only to the session that created it. The table definition is stored only in memory. </a:t>
            </a:r>
          </a:p>
        </p:txBody>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234</a:t>
            </a:fld>
            <a:endParaRPr lang="en-US" dirty="0"/>
          </a:p>
        </p:txBody>
      </p:sp>
    </p:spTree>
    <p:extLst>
      <p:ext uri="{BB962C8B-B14F-4D97-AF65-F5344CB8AC3E}">
        <p14:creationId xmlns:p14="http://schemas.microsoft.com/office/powerpoint/2010/main" val="366997365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 can use the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GLOBAL</a:t>
            </a:r>
            <a:r>
              <a:rPr lang="en-US" dirty="0"/>
              <a:t> </a:t>
            </a:r>
            <a:r>
              <a:rPr lang="en-US" dirty="0">
                <a:latin typeface="Courier New" panose="02070309020205020404" pitchFamily="49" charset="0"/>
                <a:cs typeface="Courier New" panose="02070309020205020404" pitchFamily="49" charset="0"/>
              </a:rPr>
              <a:t>TEMPORARY</a:t>
            </a:r>
            <a:r>
              <a:rPr lang="en-US" dirty="0"/>
              <a:t> </a:t>
            </a:r>
            <a:r>
              <a:rPr lang="en-US" dirty="0">
                <a:latin typeface="Courier New" panose="02070309020205020404" pitchFamily="49" charset="0"/>
                <a:cs typeface="Courier New" panose="02070309020205020404" pitchFamily="49" charset="0"/>
              </a:rPr>
              <a:t>TABLE</a:t>
            </a:r>
            <a:r>
              <a:rPr lang="en-US" dirty="0"/>
              <a:t> statement to create a global temporary table. The </a:t>
            </a:r>
            <a:r>
              <a:rPr lang="en-US" dirty="0">
                <a:latin typeface="Courier New" panose="02070309020205020404" pitchFamily="49" charset="0"/>
                <a:cs typeface="Courier New" panose="02070309020205020404" pitchFamily="49" charset="0"/>
              </a:rPr>
              <a:t>ON</a:t>
            </a:r>
            <a:r>
              <a:rPr lang="en-US" dirty="0"/>
              <a:t> </a:t>
            </a:r>
            <a:r>
              <a:rPr lang="en-US" dirty="0">
                <a:latin typeface="Courier New" panose="02070309020205020404" pitchFamily="49" charset="0"/>
                <a:cs typeface="Courier New" panose="02070309020205020404" pitchFamily="49" charset="0"/>
              </a:rPr>
              <a:t>COMMIT</a:t>
            </a:r>
            <a:r>
              <a:rPr lang="en-US" dirty="0"/>
              <a:t> clause indicates if the data in the table is transaction-specific (the default) or session-specific.</a:t>
            </a:r>
          </a:p>
          <a:p>
            <a:pPr lvl="1"/>
            <a:r>
              <a:rPr lang="en-US" dirty="0"/>
              <a:t>If the global temporary table is transaction-specific, the table is truncated after each commit. With a session-specific global temporary table, the table is truncated when the session is terminated.</a:t>
            </a:r>
          </a:p>
        </p:txBody>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235</a:t>
            </a:fld>
            <a:endParaRPr lang="en-US" dirty="0"/>
          </a:p>
        </p:txBody>
      </p:sp>
    </p:spTree>
    <p:extLst>
      <p:ext uri="{BB962C8B-B14F-4D97-AF65-F5344CB8AC3E}">
        <p14:creationId xmlns:p14="http://schemas.microsoft.com/office/powerpoint/2010/main" val="306119372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Private temporary tables are local to a specific session. In contrast with global temporary tables, the definition and contents are local to the creating session only and are not visible to other sessions.</a:t>
            </a:r>
          </a:p>
          <a:p>
            <a:pPr lvl="1"/>
            <a:r>
              <a:rPr lang="en-US" altLang="en-US" dirty="0"/>
              <a:t>There are two types of durations for private temporary tables:</a:t>
            </a:r>
          </a:p>
          <a:p>
            <a:pPr lvl="2">
              <a:buFont typeface="Arial" panose="020B0604020202020204" pitchFamily="34" charset="0"/>
              <a:buChar char="•"/>
            </a:pPr>
            <a:r>
              <a:rPr lang="en-US" altLang="en-US" b="1" dirty="0"/>
              <a:t>Transaction:</a:t>
            </a:r>
            <a:r>
              <a:rPr lang="en-US" altLang="en-US" dirty="0"/>
              <a:t> The private temporary table is automatically dropped when the transaction in which it was created ends with either a </a:t>
            </a:r>
            <a:r>
              <a:rPr lang="en-US" altLang="en-US" dirty="0">
                <a:latin typeface="Courier New" panose="02070309020205020404" pitchFamily="49" charset="0"/>
                <a:cs typeface="Courier New" panose="02070309020205020404" pitchFamily="49" charset="0"/>
              </a:rPr>
              <a:t>ROLLBACK</a:t>
            </a:r>
            <a:r>
              <a:rPr lang="en-US" altLang="en-US" dirty="0"/>
              <a:t> or </a:t>
            </a:r>
            <a:r>
              <a:rPr lang="en-US" altLang="en-US" dirty="0">
                <a:latin typeface="Courier New" panose="02070309020205020404" pitchFamily="49" charset="0"/>
                <a:cs typeface="Courier New" panose="02070309020205020404" pitchFamily="49" charset="0"/>
              </a:rPr>
              <a:t>COMMIT</a:t>
            </a:r>
            <a:r>
              <a:rPr lang="en-US" altLang="en-US" dirty="0"/>
              <a:t>. This is the default behavior if no </a:t>
            </a:r>
            <a:r>
              <a:rPr lang="en-US" altLang="en-US" dirty="0">
                <a:latin typeface="Courier"/>
              </a:rPr>
              <a:t>ON COMMIT </a:t>
            </a:r>
            <a:r>
              <a:rPr lang="en-US" altLang="en-US" dirty="0"/>
              <a:t>clause is defined at private temporary table creation.</a:t>
            </a:r>
          </a:p>
          <a:p>
            <a:pPr lvl="2">
              <a:buFont typeface="Arial" panose="020B0604020202020204" pitchFamily="34" charset="0"/>
              <a:buChar char="•"/>
            </a:pPr>
            <a:r>
              <a:rPr lang="en-US" altLang="en-US" b="1" dirty="0"/>
              <a:t>Session:</a:t>
            </a:r>
            <a:r>
              <a:rPr lang="en-US" altLang="en-US" dirty="0"/>
              <a:t> The private temporary table is automatically dropped when the session that created it ends. This is the behavior if the </a:t>
            </a:r>
            <a:r>
              <a:rPr lang="en-US" altLang="en-US" dirty="0">
                <a:latin typeface="Courier"/>
              </a:rPr>
              <a:t>ON COMMIT PRESERVE DEFINITION </a:t>
            </a:r>
            <a:r>
              <a:rPr lang="en-US" altLang="en-US" dirty="0"/>
              <a:t>clause is defined at the private temporary table creation.</a:t>
            </a:r>
          </a:p>
          <a:p>
            <a:pPr lvl="1"/>
            <a:r>
              <a:rPr lang="en-US" altLang="en-US" dirty="0"/>
              <a:t>A private temporary table must be named with a prefix '</a:t>
            </a:r>
            <a:r>
              <a:rPr lang="en-US" altLang="en-US" dirty="0">
                <a:latin typeface="Courier New" panose="02070309020205020404" pitchFamily="49" charset="0"/>
                <a:cs typeface="Courier New" panose="02070309020205020404" pitchFamily="49" charset="0"/>
              </a:rPr>
              <a:t>ORA$PTT_</a:t>
            </a:r>
            <a:r>
              <a:rPr lang="en-US" altLang="en-US" dirty="0"/>
              <a:t>'. The prefix is defined by default by the </a:t>
            </a:r>
            <a:r>
              <a:rPr lang="en-US" altLang="en-US" dirty="0">
                <a:latin typeface="Courier"/>
              </a:rPr>
              <a:t>PRIVATE_TEMP_TABLE_PREFIX</a:t>
            </a:r>
            <a:r>
              <a:rPr lang="en-US" altLang="en-US" dirty="0"/>
              <a:t> initialization parameter, modifiable at the instance level only.</a:t>
            </a:r>
          </a:p>
          <a:p>
            <a:pPr lvl="1"/>
            <a:r>
              <a:rPr lang="en-US" altLang="en-US" dirty="0"/>
              <a:t>Creating a private temporary table does not commit the current transaction. Because it is local to the current session, a concurrent session may also create a private temporary table with the same name but having a different shape.</a:t>
            </a:r>
          </a:p>
          <a:p>
            <a:pPr lvl="1"/>
            <a:r>
              <a:rPr lang="en-US" altLang="en-US" dirty="0"/>
              <a:t>Private temporary tables must be created in the user schema. Creating a private temporary table in another schema is not allowed.</a:t>
            </a:r>
          </a:p>
          <a:p>
            <a:endParaRPr lang="en-US" altLang="en-US" dirty="0"/>
          </a:p>
        </p:txBody>
      </p:sp>
      <p:sp>
        <p:nvSpPr>
          <p:cNvPr id="13316"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236</a:t>
            </a:fld>
            <a:endParaRPr lang="en-US" dirty="0"/>
          </a:p>
        </p:txBody>
      </p:sp>
    </p:spTree>
    <p:extLst>
      <p:ext uri="{BB962C8B-B14F-4D97-AF65-F5344CB8AC3E}">
        <p14:creationId xmlns:p14="http://schemas.microsoft.com/office/powerpoint/2010/main" val="102336847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Rot="1" noChangeAspect="1" noChangeArrowheads="1" noTextEdit="1"/>
          </p:cNvSpPr>
          <p:nvPr>
            <p:ph type="sldImg"/>
          </p:nvPr>
        </p:nvSpPr>
        <p:spPr>
          <a:ln/>
        </p:spPr>
      </p:sp>
      <p:sp>
        <p:nvSpPr>
          <p:cNvPr id="2150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supports three methods of table compression:</a:t>
            </a:r>
          </a:p>
          <a:p>
            <a:pPr lvl="2"/>
            <a:r>
              <a:rPr lang="en-US" altLang="en-US" dirty="0"/>
              <a:t>Basic table compression</a:t>
            </a:r>
          </a:p>
          <a:p>
            <a:pPr lvl="2"/>
            <a:r>
              <a:rPr lang="en-US" altLang="en-US" dirty="0"/>
              <a:t>Advanced row compression</a:t>
            </a:r>
          </a:p>
          <a:p>
            <a:pPr lvl="2"/>
            <a:r>
              <a:rPr lang="en-US" altLang="en-US" dirty="0"/>
              <a:t>Hybrid columnar compression</a:t>
            </a:r>
          </a:p>
          <a:p>
            <a:pPr lvl="1"/>
            <a:r>
              <a:rPr lang="en-US" altLang="en-US" dirty="0"/>
              <a:t>Oracle Corporation recommends compressing all data to reduce storage costs. The Oracle Database server can use table compression to eliminate duplicate values in a data block. For tables with highly redundant data, compression saves disk space and reduces memory use in the database buffer cache. Table compression is transparent to database applications.</a:t>
            </a:r>
          </a:p>
          <a:p>
            <a:pPr lvl="1"/>
            <a:r>
              <a:rPr lang="en-US" altLang="en-US" dirty="0"/>
              <a:t>The </a:t>
            </a:r>
            <a:r>
              <a:rPr lang="en-US" altLang="en-US" dirty="0">
                <a:latin typeface="Courier New" panose="02070309020205020404" pitchFamily="49" charset="0"/>
                <a:cs typeface="Courier New" panose="02070309020205020404" pitchFamily="49" charset="0"/>
              </a:rPr>
              <a:t>TABLE_COMPRESSION</a:t>
            </a:r>
            <a:r>
              <a:rPr lang="en-US" altLang="en-US" dirty="0"/>
              <a:t> clause is valid only for heap-organized tables. The </a:t>
            </a:r>
            <a:r>
              <a:rPr lang="en-US" altLang="en-US" dirty="0">
                <a:latin typeface="Courier New" panose="02070309020205020404" pitchFamily="49" charset="0"/>
                <a:cs typeface="Courier New" panose="02070309020205020404" pitchFamily="49" charset="0"/>
              </a:rPr>
              <a:t>COMPRESS</a:t>
            </a:r>
            <a:r>
              <a:rPr lang="en-US" altLang="en-US" dirty="0"/>
              <a:t> keyword enables table compression. The </a:t>
            </a:r>
            <a:r>
              <a:rPr lang="en-US" altLang="en-US" dirty="0">
                <a:latin typeface="Courier New" panose="02070309020205020404" pitchFamily="49" charset="0"/>
                <a:cs typeface="Courier New" panose="02070309020205020404" pitchFamily="49" charset="0"/>
              </a:rPr>
              <a:t>NOCOMPRESS</a:t>
            </a:r>
            <a:r>
              <a:rPr lang="en-US" altLang="en-US" dirty="0"/>
              <a:t> keyword disables table compression. </a:t>
            </a:r>
            <a:r>
              <a:rPr lang="en-US" altLang="en-US" dirty="0">
                <a:latin typeface="Courier New" panose="02070309020205020404" pitchFamily="49" charset="0"/>
                <a:cs typeface="Courier New" panose="02070309020205020404" pitchFamily="49" charset="0"/>
              </a:rPr>
              <a:t>NOCOMPRESS</a:t>
            </a:r>
            <a:r>
              <a:rPr lang="en-US" altLang="en-US" dirty="0"/>
              <a:t> is the default.</a:t>
            </a:r>
          </a:p>
          <a:p>
            <a:pPr lvl="1"/>
            <a:r>
              <a:rPr lang="en-US" altLang="en-US" dirty="0"/>
              <a:t>With basic compression, the Oracle Database server compresses data at the time of performing bulk load by using operations such as direct loads or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TABLE</a:t>
            </a:r>
            <a:r>
              <a:rPr lang="en-US" altLang="en-US" dirty="0"/>
              <a:t> </a:t>
            </a:r>
            <a:r>
              <a:rPr lang="en-US" altLang="en-US" dirty="0">
                <a:latin typeface="Courier New" panose="02070309020205020404" pitchFamily="49" charset="0"/>
                <a:cs typeface="Courier New" panose="02070309020205020404" pitchFamily="49" charset="0"/>
              </a:rPr>
              <a:t>AS</a:t>
            </a:r>
            <a:r>
              <a:rPr lang="en-US" altLang="en-US" dirty="0"/>
              <a:t> </a:t>
            </a:r>
            <a:r>
              <a:rPr lang="en-US" altLang="en-US" dirty="0">
                <a:latin typeface="Courier New" panose="02070309020205020404" pitchFamily="49" charset="0"/>
                <a:cs typeface="Courier New" panose="02070309020205020404" pitchFamily="49" charset="0"/>
              </a:rPr>
              <a:t>SELECT</a:t>
            </a:r>
            <a:r>
              <a:rPr lang="en-US" altLang="en-US" dirty="0"/>
              <a:t>.</a:t>
            </a:r>
          </a:p>
          <a:p>
            <a:pPr lvl="1"/>
            <a:r>
              <a:rPr lang="en-US" altLang="en-US" dirty="0"/>
              <a:t>With </a:t>
            </a:r>
            <a:r>
              <a:rPr lang="en-US" altLang="en-US" dirty="0">
                <a:latin typeface="Courier New" panose="02070309020205020404" pitchFamily="49" charset="0"/>
                <a:cs typeface="Courier New" panose="02070309020205020404" pitchFamily="49" charset="0"/>
              </a:rPr>
              <a:t>ROW</a:t>
            </a:r>
            <a:r>
              <a:rPr lang="en-US" altLang="en-US" dirty="0"/>
              <a:t> </a:t>
            </a:r>
            <a:r>
              <a:rPr lang="en-US" altLang="en-US" dirty="0">
                <a:latin typeface="Courier New" panose="02070309020205020404" pitchFamily="49" charset="0"/>
                <a:cs typeface="Courier New" panose="02070309020205020404" pitchFamily="49" charset="0"/>
              </a:rPr>
              <a:t>STORE</a:t>
            </a:r>
            <a:r>
              <a:rPr lang="en-US" altLang="en-US" dirty="0"/>
              <a:t>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ADVANCED</a:t>
            </a:r>
            <a:r>
              <a:rPr lang="en-US" altLang="en-US" dirty="0"/>
              <a:t>, the Oracle Database server compresses data during all DML operations on the table.</a:t>
            </a:r>
          </a:p>
          <a:p>
            <a:pPr lvl="1"/>
            <a:r>
              <a:rPr lang="en-US" altLang="en-US" dirty="0"/>
              <a:t>Hybrid Columnar Compression is optimized for data warehousing and decision support applications on Oracle Exadata storage. Other Oracle storage systems support Hybrid Columnar Compression and deliver the same space savings as on Oracle Exadata storage, but do not deliver the same level of query performance.</a:t>
            </a:r>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237</a:t>
            </a:fld>
            <a:endParaRPr lang="en-US" dirty="0"/>
          </a:p>
        </p:txBody>
      </p:sp>
    </p:spTree>
    <p:extLst>
      <p:ext uri="{BB962C8B-B14F-4D97-AF65-F5344CB8AC3E}">
        <p14:creationId xmlns:p14="http://schemas.microsoft.com/office/powerpoint/2010/main" val="16342624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The slide shows you a data block evolution when that block is part of a compressed table. You should read it from left to right. At the start, the block is empty and available for inserts. When you start inserting into this block, data is stored in an uncompressed format (as for uncompressed tables). However, as soon as the block is filled based on the </a:t>
            </a:r>
            <a:r>
              <a:rPr lang="en-US" altLang="en-US" dirty="0">
                <a:latin typeface="Courier New" panose="02070309020205020404" pitchFamily="49" charset="0"/>
              </a:rPr>
              <a:t>PCTFREE</a:t>
            </a:r>
            <a:r>
              <a:rPr lang="en-US" altLang="en-US" dirty="0"/>
              <a:t> setting of the block, the data is automatically compressed, potentially reducing the space it originally occupied. This allows for new uncompressed inserts to take place in the same block, until it is once again filled based on the </a:t>
            </a:r>
            <a:r>
              <a:rPr lang="en-US" altLang="en-US" dirty="0">
                <a:latin typeface="Courier New" panose="02070309020205020404" pitchFamily="49" charset="0"/>
              </a:rPr>
              <a:t>PCTFREE</a:t>
            </a:r>
            <a:r>
              <a:rPr lang="en-US" altLang="en-US" dirty="0"/>
              <a:t> setting. At that point compression is triggered again to reduce the amount of space used in the block. Compression eliminates holes created due to deletions and maximizes contiguous free space in blocks.</a:t>
            </a:r>
          </a:p>
          <a:p>
            <a:pPr lvl="1"/>
            <a:r>
              <a:rPr lang="en-US" dirty="0"/>
              <a:t>Tables with </a:t>
            </a:r>
            <a:r>
              <a:rPr lang="en-US" dirty="0">
                <a:latin typeface="Courier New" panose="02070309020205020404" pitchFamily="49" charset="0"/>
                <a:cs typeface="Courier New" panose="02070309020205020404" pitchFamily="49" charset="0"/>
              </a:rPr>
              <a:t>COMPRESS</a:t>
            </a:r>
            <a:r>
              <a:rPr lang="en-US" dirty="0"/>
              <a:t> or </a:t>
            </a:r>
            <a:r>
              <a:rPr lang="en-US" dirty="0">
                <a:latin typeface="Courier New" panose="02070309020205020404" pitchFamily="49" charset="0"/>
                <a:cs typeface="Courier New" panose="02070309020205020404" pitchFamily="49" charset="0"/>
              </a:rPr>
              <a:t>ROW</a:t>
            </a:r>
            <a:r>
              <a:rPr lang="en-US" dirty="0"/>
              <a:t> </a:t>
            </a:r>
            <a:r>
              <a:rPr lang="en-US" dirty="0">
                <a:latin typeface="Courier New" panose="02070309020205020404" pitchFamily="49" charset="0"/>
                <a:cs typeface="Courier New" panose="02070309020205020404" pitchFamily="49" charset="0"/>
              </a:rPr>
              <a:t>STORE</a:t>
            </a:r>
            <a:r>
              <a:rPr lang="en-US" dirty="0"/>
              <a:t>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BASIC</a:t>
            </a:r>
            <a:r>
              <a:rPr lang="en-US" dirty="0"/>
              <a:t> use a </a:t>
            </a:r>
            <a:r>
              <a:rPr lang="en-US" dirty="0">
                <a:latin typeface="Courier New" panose="02070309020205020404" pitchFamily="49" charset="0"/>
                <a:cs typeface="Courier New" panose="02070309020205020404" pitchFamily="49" charset="0"/>
              </a:rPr>
              <a:t>PCTFREE</a:t>
            </a:r>
            <a:r>
              <a:rPr lang="en-US" dirty="0"/>
              <a:t> value of </a:t>
            </a:r>
            <a:r>
              <a:rPr lang="en-US" dirty="0">
                <a:latin typeface="Courier New" panose="02070309020205020404" pitchFamily="49" charset="0"/>
                <a:cs typeface="Courier New" panose="02070309020205020404" pitchFamily="49" charset="0"/>
              </a:rPr>
              <a:t>0</a:t>
            </a:r>
            <a:r>
              <a:rPr lang="en-US" dirty="0"/>
              <a:t> to maximize compression, unless you explicitly set a value for the </a:t>
            </a:r>
            <a:r>
              <a:rPr lang="en-US" dirty="0">
                <a:latin typeface="Courier New" panose="02070309020205020404" pitchFamily="49" charset="0"/>
                <a:cs typeface="Courier New" panose="02070309020205020404" pitchFamily="49" charset="0"/>
              </a:rPr>
              <a:t>PCTFREE</a:t>
            </a:r>
            <a:r>
              <a:rPr lang="en-US" dirty="0"/>
              <a:t> clause.</a:t>
            </a:r>
          </a:p>
          <a:p>
            <a:pPr lvl="1"/>
            <a:r>
              <a:rPr lang="en-US" dirty="0"/>
              <a:t>Tables with </a:t>
            </a:r>
            <a:r>
              <a:rPr lang="en-US" dirty="0">
                <a:latin typeface="Courier New" panose="02070309020205020404" pitchFamily="49" charset="0"/>
                <a:cs typeface="Courier New" panose="02070309020205020404" pitchFamily="49" charset="0"/>
              </a:rPr>
              <a:t>ROW</a:t>
            </a:r>
            <a:r>
              <a:rPr lang="en-US" dirty="0"/>
              <a:t> </a:t>
            </a:r>
            <a:r>
              <a:rPr lang="en-US" dirty="0">
                <a:latin typeface="Courier New" panose="02070309020205020404" pitchFamily="49" charset="0"/>
                <a:cs typeface="Courier New" panose="02070309020205020404" pitchFamily="49" charset="0"/>
              </a:rPr>
              <a:t>STORE</a:t>
            </a:r>
            <a:r>
              <a:rPr lang="en-US" dirty="0"/>
              <a:t>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ADVANCED</a:t>
            </a:r>
            <a:r>
              <a:rPr lang="en-US" dirty="0"/>
              <a:t> or </a:t>
            </a:r>
            <a:r>
              <a:rPr lang="en-US" dirty="0">
                <a:latin typeface="Courier New" panose="02070309020205020404" pitchFamily="49" charset="0"/>
                <a:cs typeface="Courier New" panose="02070309020205020404" pitchFamily="49" charset="0"/>
              </a:rPr>
              <a:t>NOCOMPRESS</a:t>
            </a:r>
            <a:r>
              <a:rPr lang="en-US" dirty="0"/>
              <a:t> use the </a:t>
            </a:r>
            <a:r>
              <a:rPr lang="en-US" dirty="0">
                <a:latin typeface="Courier New" panose="02070309020205020404" pitchFamily="49" charset="0"/>
                <a:cs typeface="Courier New" panose="02070309020205020404" pitchFamily="49" charset="0"/>
              </a:rPr>
              <a:t>PCTFREE</a:t>
            </a:r>
            <a:r>
              <a:rPr lang="en-US" dirty="0"/>
              <a:t> default value of </a:t>
            </a:r>
            <a:r>
              <a:rPr lang="en-US" dirty="0">
                <a:latin typeface="Courier New" panose="02070309020205020404" pitchFamily="49" charset="0"/>
                <a:cs typeface="Courier New" panose="02070309020205020404" pitchFamily="49" charset="0"/>
              </a:rPr>
              <a:t>10</a:t>
            </a:r>
            <a:r>
              <a:rPr lang="en-US" dirty="0"/>
              <a:t> to maximize compression while still allowing for some future DML changes to the data, unless you override this default explicitly.</a:t>
            </a:r>
          </a:p>
          <a:p>
            <a:pPr lvl="1"/>
            <a:endParaRPr lang="en-US" alt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238</a:t>
            </a:fld>
            <a:endParaRPr lang="en-US" dirty="0"/>
          </a:p>
        </p:txBody>
      </p:sp>
    </p:spTree>
    <p:extLst>
      <p:ext uri="{BB962C8B-B14F-4D97-AF65-F5344CB8AC3E}">
        <p14:creationId xmlns:p14="http://schemas.microsoft.com/office/powerpoint/2010/main" val="231060693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1027"/>
          <p:cNvSpPr>
            <a:spLocks noGrp="1" noChangeArrowheads="1"/>
          </p:cNvSpPr>
          <p:nvPr>
            <p:ph type="body" idx="1"/>
          </p:nvPr>
        </p:nvSpPr>
        <p:spPr/>
        <p:txBody>
          <a:bodyPr/>
          <a:lstStyle/>
          <a:p>
            <a:pPr lvl="1"/>
            <a:r>
              <a:rPr lang="en-US" dirty="0"/>
              <a:t>Enable basic table compression by using </a:t>
            </a:r>
            <a:r>
              <a:rPr lang="en-US" dirty="0">
                <a:latin typeface="Courier New" panose="02070309020205020404" pitchFamily="49" charset="0"/>
                <a:cs typeface="Courier New" panose="02070309020205020404" pitchFamily="49" charset="0"/>
              </a:rPr>
              <a:t>COMPRESS</a:t>
            </a:r>
            <a:r>
              <a:rPr lang="en-US" dirty="0"/>
              <a:t> or </a:t>
            </a:r>
            <a:r>
              <a:rPr lang="en-US" dirty="0">
                <a:latin typeface="Courier New" panose="02070309020205020404" pitchFamily="49" charset="0"/>
                <a:cs typeface="Courier New" panose="02070309020205020404" pitchFamily="49" charset="0"/>
              </a:rPr>
              <a:t>ROW</a:t>
            </a:r>
            <a:r>
              <a:rPr lang="en-US" dirty="0"/>
              <a:t> </a:t>
            </a:r>
            <a:r>
              <a:rPr lang="en-US" dirty="0">
                <a:latin typeface="Courier New" panose="02070309020205020404" pitchFamily="49" charset="0"/>
                <a:cs typeface="Courier New" panose="02070309020205020404" pitchFamily="49" charset="0"/>
              </a:rPr>
              <a:t>STORE</a:t>
            </a:r>
            <a:r>
              <a:rPr lang="en-US" dirty="0"/>
              <a:t>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BASIC</a:t>
            </a:r>
            <a:r>
              <a:rPr lang="en-US" dirty="0"/>
              <a:t>. The Oracle Database server attempts to compress data during the </a:t>
            </a:r>
            <a:r>
              <a:rPr lang="en-US" dirty="0">
                <a:solidFill>
                  <a:schemeClr val="tx1"/>
                </a:solidFill>
              </a:rPr>
              <a:t>following</a:t>
            </a:r>
            <a:r>
              <a:rPr lang="en-US" dirty="0"/>
              <a:t> direct-path insert operations when it is productive to do so:</a:t>
            </a:r>
            <a:endParaRPr lang="en-US" dirty="0">
              <a:solidFill>
                <a:srgbClr val="FF0000"/>
              </a:solidFill>
            </a:endParaRPr>
          </a:p>
          <a:p>
            <a:pPr lvl="2">
              <a:lnSpc>
                <a:spcPct val="95000"/>
              </a:lnSpc>
              <a:defRPr/>
            </a:pPr>
            <a:r>
              <a:rPr lang="en-US" dirty="0"/>
              <a:t>Direct-path SQL*Loader</a:t>
            </a:r>
          </a:p>
          <a:p>
            <a:pPr lvl="2">
              <a:lnSpc>
                <a:spcPct val="95000"/>
              </a:lnSpc>
              <a:spcBef>
                <a:spcPts val="200"/>
              </a:spcBef>
              <a:defRPr/>
            </a:pPr>
            <a:r>
              <a:rPr lang="en-US" dirty="0">
                <a:latin typeface="Courier New" pitchFamily="49" charset="0"/>
              </a:rPr>
              <a:t>CREATE TABLE AS SELECT</a:t>
            </a:r>
            <a:r>
              <a:rPr lang="en-US" dirty="0"/>
              <a:t> statements</a:t>
            </a:r>
          </a:p>
          <a:p>
            <a:pPr lvl="2">
              <a:lnSpc>
                <a:spcPct val="95000"/>
              </a:lnSpc>
              <a:spcBef>
                <a:spcPts val="200"/>
              </a:spcBef>
              <a:defRPr/>
            </a:pPr>
            <a:r>
              <a:rPr lang="en-US" dirty="0"/>
              <a:t>Parallel </a:t>
            </a:r>
            <a:r>
              <a:rPr lang="en-US" dirty="0">
                <a:latin typeface="Courier New" pitchFamily="49" charset="0"/>
              </a:rPr>
              <a:t>INSERT</a:t>
            </a:r>
            <a:r>
              <a:rPr lang="en-US" dirty="0"/>
              <a:t> statements</a:t>
            </a:r>
          </a:p>
          <a:p>
            <a:pPr lvl="2">
              <a:lnSpc>
                <a:spcPct val="95000"/>
              </a:lnSpc>
              <a:spcBef>
                <a:spcPts val="200"/>
              </a:spcBef>
              <a:defRPr/>
            </a:pPr>
            <a:r>
              <a:rPr lang="en-US" dirty="0">
                <a:latin typeface="Courier New" pitchFamily="49" charset="0"/>
              </a:rPr>
              <a:t>INSERT</a:t>
            </a:r>
            <a:r>
              <a:rPr lang="en-US" dirty="0"/>
              <a:t> statements with an </a:t>
            </a:r>
            <a:r>
              <a:rPr lang="en-US" dirty="0">
                <a:latin typeface="Courier New" pitchFamily="49" charset="0"/>
              </a:rPr>
              <a:t>APPEND</a:t>
            </a:r>
            <a:r>
              <a:rPr lang="en-US" dirty="0"/>
              <a:t> hint</a:t>
            </a:r>
            <a:endParaRPr lang="en-US" dirty="0">
              <a:solidFill>
                <a:schemeClr val="tx1"/>
              </a:solidFill>
            </a:endParaRPr>
          </a:p>
        </p:txBody>
      </p:sp>
      <p:sp>
        <p:nvSpPr>
          <p:cNvPr id="4" name="Slide Image Placeholder 3"/>
          <p:cNvSpPr>
            <a:spLocks noGrp="1" noRot="1" noChangeAspect="1"/>
          </p:cNvSpPr>
          <p:nvPr>
            <p:ph type="sldImg"/>
          </p:nvPr>
        </p:nvSpPr>
        <p:spPr/>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239</a:t>
            </a:fld>
            <a:endParaRPr lang="en-US" dirty="0"/>
          </a:p>
        </p:txBody>
      </p:sp>
    </p:spTree>
    <p:extLst>
      <p:ext uri="{BB962C8B-B14F-4D97-AF65-F5344CB8AC3E}">
        <p14:creationId xmlns:p14="http://schemas.microsoft.com/office/powerpoint/2010/main" val="2636911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Requirements</a:t>
            </a:r>
          </a:p>
          <a:p>
            <a:pPr lvl="1" eaLnBrk="1" hangingPunct="1"/>
            <a:r>
              <a:rPr lang="en-US" dirty="0">
                <a:latin typeface="Arial" charset="0"/>
                <a:cs typeface="Arial" charset="0"/>
              </a:rPr>
              <a:t>The following are required for EM Express:</a:t>
            </a:r>
          </a:p>
          <a:p>
            <a:pPr lvl="2" eaLnBrk="1" hangingPunct="1"/>
            <a:r>
              <a:rPr lang="en-US" dirty="0">
                <a:latin typeface="Arial" charset="0"/>
                <a:cs typeface="Arial" charset="0"/>
              </a:rPr>
              <a:t>XMLDB components must be installed on the Oracle Database server. All Oracle Databases of version 12.1.0 or higher have XMLDB installed.</a:t>
            </a:r>
          </a:p>
          <a:p>
            <a:pPr lvl="2" eaLnBrk="1" hangingPunct="1"/>
            <a:r>
              <a:rPr lang="en-US" dirty="0">
                <a:latin typeface="Arial" charset="0"/>
                <a:cs typeface="Arial" charset="0"/>
              </a:rPr>
              <a:t>The web browser must have the Flash plug-in installed because EM Express uses Shockwave Flash (SWF) files.</a:t>
            </a:r>
          </a:p>
          <a:p>
            <a:pPr lvl="1" eaLnBrk="1" hangingPunct="1"/>
            <a:r>
              <a:rPr lang="en-US" b="1" dirty="0">
                <a:latin typeface="Arial" charset="0"/>
                <a:cs typeface="Arial" charset="0"/>
              </a:rPr>
              <a:t>Starting EM Express for CDBs and PDBs</a:t>
            </a:r>
          </a:p>
          <a:p>
            <a:pPr lvl="1" eaLnBrk="1" hangingPunct="1"/>
            <a:r>
              <a:rPr lang="en-US" dirty="0">
                <a:latin typeface="Arial" charset="0"/>
                <a:cs typeface="Arial" charset="0"/>
              </a:rPr>
              <a:t>EM Express uses a global HTTPS port to connect to and manage non-CDBs, CDBs, and PDBs. Starting with Oracle Database 12c Release 2, you can set a global port that enables Enterprise Manager Database Express access to the CDB and all PDBs on that single port.</a:t>
            </a:r>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24</a:t>
            </a:fld>
            <a:endParaRPr lang="en-US" dirty="0"/>
          </a:p>
        </p:txBody>
      </p:sp>
    </p:spTree>
    <p:extLst>
      <p:ext uri="{BB962C8B-B14F-4D97-AF65-F5344CB8AC3E}">
        <p14:creationId xmlns:p14="http://schemas.microsoft.com/office/powerpoint/2010/main" val="37563057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Rot="1" noChangeAspect="1" noChangeArrowheads="1" noTextEdit="1"/>
          </p:cNvSpPr>
          <p:nvPr>
            <p:ph type="sldImg"/>
          </p:nvPr>
        </p:nvSpPr>
        <p:spPr>
          <a:ln/>
        </p:spPr>
      </p:sp>
      <p:sp>
        <p:nvSpPr>
          <p:cNvPr id="23555"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Enable advanced row compression by using </a:t>
            </a:r>
            <a:r>
              <a:rPr lang="en-US" altLang="en-US" dirty="0">
                <a:latin typeface="Courier New" panose="02070309020205020404" pitchFamily="49" charset="0"/>
                <a:cs typeface="Courier New" panose="02070309020205020404" pitchFamily="49" charset="0"/>
              </a:rPr>
              <a:t>ROW</a:t>
            </a:r>
            <a:r>
              <a:rPr lang="en-US" altLang="en-US" dirty="0"/>
              <a:t> </a:t>
            </a:r>
            <a:r>
              <a:rPr lang="en-US" altLang="en-US" dirty="0">
                <a:latin typeface="Courier New" panose="02070309020205020404" pitchFamily="49" charset="0"/>
                <a:cs typeface="Courier New" panose="02070309020205020404" pitchFamily="49" charset="0"/>
              </a:rPr>
              <a:t>STORE</a:t>
            </a:r>
            <a:r>
              <a:rPr lang="en-US" altLang="en-US" dirty="0"/>
              <a:t> </a:t>
            </a:r>
            <a:r>
              <a:rPr lang="en-US" altLang="en-US" dirty="0">
                <a:latin typeface="Courier New" panose="02070309020205020404" pitchFamily="49" charset="0"/>
                <a:cs typeface="Courier New" panose="02070309020205020404" pitchFamily="49" charset="0"/>
              </a:rPr>
              <a:t>COMPRESS</a:t>
            </a:r>
            <a:r>
              <a:rPr lang="en-US" altLang="en-US" dirty="0"/>
              <a:t> </a:t>
            </a:r>
            <a:r>
              <a:rPr lang="en-US" altLang="en-US" dirty="0">
                <a:latin typeface="Courier New" panose="02070309020205020404" pitchFamily="49" charset="0"/>
                <a:cs typeface="Courier New" panose="02070309020205020404" pitchFamily="49" charset="0"/>
              </a:rPr>
              <a:t>ADVANCED</a:t>
            </a:r>
            <a:endParaRPr lang="en-US" altLang="en-US" dirty="0"/>
          </a:p>
          <a:p>
            <a:pPr lvl="1"/>
            <a:r>
              <a:rPr lang="en-US" altLang="en-US" dirty="0"/>
              <a:t>The Oracle Database server compresses data during all DML operations on the table. This form of compression is recommended for active OLTP environments.</a:t>
            </a:r>
          </a:p>
          <a:p>
            <a:pPr lvl="1"/>
            <a:r>
              <a:rPr lang="en-US" altLang="en-US" dirty="0"/>
              <a:t>With advanced row compression, duplicate values in the rows and columns in a data block are stored once at the beginning of the block in a symbol table. Duplicate values are replaced with a short reference to the symbol table, as shown in the diagram in the slide. Thus, information needed to re-create the uncompressed data is stored in the block.</a:t>
            </a:r>
          </a:p>
          <a:p>
            <a:pPr lvl="1"/>
            <a:r>
              <a:rPr lang="en-US" altLang="en-US" dirty="0"/>
              <a:t>To illustrate the principle of advanced row compression, the diagram shows two rectangles. The first red rectangle contains four small green squares labeled “G” and six yellow ones labeled “Y.” They represent uncompressed blocks. At the beginning of the second red rectangle, there is only one green square labeled “G” and one yellow “Y” square, representing the symbol table. The second red diagram shows 10 white squares in the same position as the green and yellow ones. They are white because they are now only a reference, not consuming space for duplicate values.</a:t>
            </a:r>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240</a:t>
            </a:fld>
            <a:endParaRPr lang="en-US" dirty="0"/>
          </a:p>
        </p:txBody>
      </p:sp>
    </p:spTree>
    <p:extLst>
      <p:ext uri="{BB962C8B-B14F-4D97-AF65-F5344CB8AC3E}">
        <p14:creationId xmlns:p14="http://schemas.microsoft.com/office/powerpoint/2010/main" val="241775826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Table compression has the following restrictions:</a:t>
            </a:r>
          </a:p>
          <a:p>
            <a:pPr lvl="2"/>
            <a:r>
              <a:rPr lang="en-US" altLang="en-US" dirty="0">
                <a:latin typeface="Courier New" panose="02070309020205020404" pitchFamily="49" charset="0"/>
                <a:cs typeface="Courier New" panose="02070309020205020404" pitchFamily="49" charset="0"/>
              </a:rPr>
              <a:t>ROW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STORE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COMPRESS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ADVANCED</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COMPRESS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BASIC</a:t>
            </a:r>
            <a:r>
              <a:rPr lang="en-US" altLang="en-US" dirty="0">
                <a:latin typeface="Arial" charset="0"/>
              </a:rPr>
              <a:t> are not supported for tables with more than 255 columns.</a:t>
            </a:r>
          </a:p>
          <a:p>
            <a:pPr lvl="2"/>
            <a:r>
              <a:rPr lang="en-US" altLang="en-US" dirty="0">
                <a:latin typeface="Arial" charset="0"/>
              </a:rPr>
              <a:t>You cannot drop a column from a table that is compressed for direct-load operations, although you can set such a column as unused. All the operations of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drop_column_clause</a:t>
            </a:r>
            <a:r>
              <a:rPr lang="en-US" altLang="en-US" dirty="0">
                <a:latin typeface="Arial" charset="0"/>
              </a:rPr>
              <a:t> are valid for tables that are compressed for OLTP.</a:t>
            </a:r>
          </a:p>
          <a:p>
            <a:pPr lvl="1"/>
            <a:endParaRPr lang="en-US" altLang="en-US" dirty="0">
              <a:latin typeface="Arial" charset="0"/>
            </a:endParaRPr>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241</a:t>
            </a:fld>
            <a:endParaRPr lang="en-US" dirty="0"/>
          </a:p>
        </p:txBody>
      </p:sp>
    </p:spTree>
    <p:extLst>
      <p:ext uri="{BB962C8B-B14F-4D97-AF65-F5344CB8AC3E}">
        <p14:creationId xmlns:p14="http://schemas.microsoft.com/office/powerpoint/2010/main" val="34315156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Compression Advisor analyzes database objects and determines the expected compression ratios that can be achieved for each compression level. It helps you determine the proper compression levels for your application and recommends various strategies for compression.</a:t>
            </a:r>
          </a:p>
          <a:p>
            <a:pPr lvl="1"/>
            <a:r>
              <a:rPr lang="en-US" altLang="en-US" dirty="0">
                <a:latin typeface="Arial" charset="0"/>
              </a:rPr>
              <a:t>A compression advisor, provided by the </a:t>
            </a:r>
            <a:r>
              <a:rPr lang="en-US" altLang="en-US" dirty="0">
                <a:latin typeface="Courier New" panose="02070309020205020404" pitchFamily="49" charset="0"/>
                <a:cs typeface="Courier New" panose="02070309020205020404" pitchFamily="49" charset="0"/>
              </a:rPr>
              <a:t>DBMS_COMPRESSION</a:t>
            </a:r>
            <a:r>
              <a:rPr lang="en-US" altLang="en-US" dirty="0">
                <a:latin typeface="Arial" charset="0"/>
              </a:rPr>
              <a:t> package, helps you determine the compression ratio that can be expected for a specified table. The advisor analyzes the objects in the database, discovers the possible compression ratios that could be achieved, and recommends optimal compression levels. In addition to the </a:t>
            </a:r>
            <a:r>
              <a:rPr lang="en-US" altLang="en-US" dirty="0">
                <a:latin typeface="Courier New" panose="02070309020205020404" pitchFamily="49" charset="0"/>
                <a:cs typeface="Courier New" panose="02070309020205020404" pitchFamily="49" charset="0"/>
              </a:rPr>
              <a:t>DBMS_COMPRESSION</a:t>
            </a:r>
            <a:r>
              <a:rPr lang="en-US" altLang="en-US" dirty="0">
                <a:latin typeface="Arial" charset="0"/>
              </a:rPr>
              <a:t> package, compression advisor can also be used within the existing advisor framework (with the </a:t>
            </a:r>
            <a:r>
              <a:rPr lang="en-US" altLang="en-US" dirty="0">
                <a:latin typeface="Courier New" panose="02070309020205020404" pitchFamily="49" charset="0"/>
                <a:cs typeface="Courier New" panose="02070309020205020404" pitchFamily="49" charset="0"/>
              </a:rPr>
              <a:t>DBMS_ADVISOR</a:t>
            </a:r>
            <a:r>
              <a:rPr lang="en-US" altLang="en-US" dirty="0">
                <a:latin typeface="Arial" charset="0"/>
              </a:rPr>
              <a:t> package).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242</a:t>
            </a:fld>
            <a:endParaRPr lang="en-US" dirty="0"/>
          </a:p>
        </p:txBody>
      </p:sp>
    </p:spTree>
    <p:extLst>
      <p:ext uri="{BB962C8B-B14F-4D97-AF65-F5344CB8AC3E}">
        <p14:creationId xmlns:p14="http://schemas.microsoft.com/office/powerpoint/2010/main" val="171415576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Tablespace thresholds are defined either as full or as available space in the tablespace. Critical and warning thresholds are the two thresholds that apply to a tablespace. The </a:t>
            </a:r>
            <a:r>
              <a:rPr lang="en-US" altLang="en-US" dirty="0">
                <a:latin typeface="Courier New" panose="02070309020205020404" pitchFamily="49" charset="0"/>
                <a:cs typeface="Courier New" panose="02070309020205020404" pitchFamily="49" charset="0"/>
              </a:rPr>
              <a:t>DBMS_SERVER_ALERT</a:t>
            </a:r>
            <a:r>
              <a:rPr lang="en-US" altLang="en-US" dirty="0"/>
              <a:t> package contains procedures to set and get the threshold values. When the tablespace limits are reached, an appropriate alert is raised. The threshold is expressed in terms of a percentage of the tablespace size or in remaining bytes free. It is calculated in memory. You can have both a percentage and a byte-based threshold defined for a tablespace. Either or both of them may generate an alert.</a:t>
            </a:r>
          </a:p>
          <a:p>
            <a:pPr lvl="1"/>
            <a:r>
              <a:rPr lang="en-US" altLang="en-US" dirty="0"/>
              <a:t>The ideal setting for the warning threshold trigger value results in an alert that is early enough to ensure that there is enough time to resolve the problem before it becomes critical, but late enough so that you are not bothered when space is not a problem.</a:t>
            </a:r>
          </a:p>
          <a:p>
            <a:pPr lvl="1"/>
            <a:r>
              <a:rPr lang="en-US" altLang="en-US" dirty="0"/>
              <a:t>The alert indicates that the problem can be resolved by doing one or more of the following:</a:t>
            </a:r>
          </a:p>
          <a:p>
            <a:pPr lvl="2"/>
            <a:r>
              <a:rPr lang="en-US" altLang="en-US" dirty="0"/>
              <a:t>Adding more space to the tablespace by adding a file or resizing existing files or making an existing file auto-extendable</a:t>
            </a:r>
          </a:p>
          <a:p>
            <a:pPr lvl="2"/>
            <a:r>
              <a:rPr lang="en-US" altLang="en-US" dirty="0"/>
              <a:t>Freeing up space on disks that contain any auto-extendable files</a:t>
            </a:r>
          </a:p>
          <a:p>
            <a:pPr lvl="2"/>
            <a:r>
              <a:rPr lang="en-US" altLang="en-US" dirty="0"/>
              <a:t>Shrinking sparse objects in the tablespace</a:t>
            </a:r>
          </a:p>
          <a:p>
            <a:pPr lvl="1"/>
            <a:r>
              <a:rPr lang="en-US" altLang="en-US" dirty="0"/>
              <a:t>The diagram in the slide shows that the DBA receives a critical alert when the tablespace is 97% full and a warning when the tablespace is 85% full.</a:t>
            </a:r>
          </a:p>
        </p:txBody>
      </p:sp>
      <p:sp>
        <p:nvSpPr>
          <p:cNvPr id="24579"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243</a:t>
            </a:fld>
            <a:endParaRPr lang="en-US" dirty="0"/>
          </a:p>
        </p:txBody>
      </p:sp>
    </p:spTree>
    <p:extLst>
      <p:ext uri="{BB962C8B-B14F-4D97-AF65-F5344CB8AC3E}">
        <p14:creationId xmlns:p14="http://schemas.microsoft.com/office/powerpoint/2010/main" val="171399596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A shrink operation is an online and in-place operation because it does not need extra database space to be executed.</a:t>
            </a:r>
          </a:p>
          <a:p>
            <a:pPr lvl="1"/>
            <a:r>
              <a:rPr lang="en-US" altLang="en-US" dirty="0">
                <a:latin typeface="Arial" charset="0"/>
              </a:rPr>
              <a:t>You cannot execute a shrink operation on segments managed by free lists. Segments in automatic segment space–managed tablespaces can be shrunk. However, the following objects stored in ASSM tablespaces cannot be shrunk:</a:t>
            </a:r>
          </a:p>
          <a:p>
            <a:pPr lvl="2"/>
            <a:r>
              <a:rPr lang="en-US" altLang="en-US" dirty="0">
                <a:latin typeface="Arial" charset="0"/>
              </a:rPr>
              <a:t>Tables in clusters</a:t>
            </a:r>
          </a:p>
          <a:p>
            <a:pPr lvl="2"/>
            <a:r>
              <a:rPr lang="en-US" altLang="en-US" dirty="0">
                <a:latin typeface="Arial" charset="0"/>
              </a:rPr>
              <a:t>Tables with </a:t>
            </a:r>
            <a:r>
              <a:rPr lang="en-US" altLang="en-US" dirty="0">
                <a:latin typeface="Courier New" panose="02070309020205020404" pitchFamily="49" charset="0"/>
                <a:cs typeface="Courier New" panose="02070309020205020404" pitchFamily="49" charset="0"/>
              </a:rPr>
              <a:t>LONG</a:t>
            </a:r>
            <a:r>
              <a:rPr lang="en-US" altLang="en-US" dirty="0">
                <a:latin typeface="Arial" charset="0"/>
              </a:rPr>
              <a:t> columns</a:t>
            </a:r>
          </a:p>
          <a:p>
            <a:pPr lvl="2"/>
            <a:r>
              <a:rPr lang="en-US" altLang="en-US" dirty="0">
                <a:latin typeface="Arial" charset="0"/>
              </a:rPr>
              <a:t>Tables with on-commit materialized views</a:t>
            </a:r>
          </a:p>
          <a:p>
            <a:pPr lvl="2"/>
            <a:r>
              <a:rPr lang="en-US" altLang="en-US" dirty="0">
                <a:latin typeface="Arial" charset="0"/>
              </a:rPr>
              <a:t>Tables with </a:t>
            </a:r>
            <a:r>
              <a:rPr lang="en-US" altLang="en-US" dirty="0">
                <a:latin typeface="Courier New" panose="02070309020205020404" pitchFamily="49" charset="0"/>
                <a:cs typeface="Courier New" panose="02070309020205020404" pitchFamily="49" charset="0"/>
              </a:rPr>
              <a:t>ROWID</a:t>
            </a:r>
            <a:r>
              <a:rPr lang="en-US" altLang="en-US" dirty="0">
                <a:latin typeface="Arial" charset="0"/>
              </a:rPr>
              <a:t>-based materialized views</a:t>
            </a:r>
          </a:p>
          <a:p>
            <a:pPr lvl="2"/>
            <a:r>
              <a:rPr lang="en-US" altLang="en-US" dirty="0">
                <a:latin typeface="Arial" charset="0"/>
              </a:rPr>
              <a:t>IOT mapping tables</a:t>
            </a:r>
          </a:p>
          <a:p>
            <a:pPr lvl="2"/>
            <a:r>
              <a:rPr lang="en-US" altLang="en-US" dirty="0">
                <a:latin typeface="Arial" charset="0"/>
              </a:rPr>
              <a:t>Tables with function-based indexes</a:t>
            </a:r>
          </a:p>
          <a:p>
            <a:pPr lvl="1"/>
            <a:r>
              <a:rPr lang="en-US" altLang="en-US" dirty="0">
                <a:latin typeface="Arial" charset="0"/>
              </a:rPr>
              <a:t>Because a shrink operation may cause </a:t>
            </a:r>
            <a:r>
              <a:rPr lang="en-US" altLang="en-US" dirty="0">
                <a:latin typeface="Courier New" panose="02070309020205020404" pitchFamily="49" charset="0"/>
                <a:cs typeface="Courier New" panose="02070309020205020404" pitchFamily="49" charset="0"/>
              </a:rPr>
              <a:t>ROWIDs</a:t>
            </a:r>
            <a:r>
              <a:rPr lang="en-US" altLang="en-US" dirty="0">
                <a:latin typeface="Arial" charset="0"/>
              </a:rPr>
              <a:t> to change in heap-organized segments, you must enable row movement on the corresponding segment before executing a shrink operation on that segment. Row movement by default is disabled at segment level.</a:t>
            </a:r>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244</a:t>
            </a:fld>
            <a:endParaRPr lang="en-US" dirty="0"/>
          </a:p>
        </p:txBody>
      </p:sp>
    </p:spTree>
    <p:extLst>
      <p:ext uri="{BB962C8B-B14F-4D97-AF65-F5344CB8AC3E}">
        <p14:creationId xmlns:p14="http://schemas.microsoft.com/office/powerpoint/2010/main" val="377109075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diagram in the slide describes the two phases of a table shrink operation. Compaction is performed in the first phase. During this phase, rows are moved to the left part of the segment as much as possible. Internally, rows are moved by packets to avoid locking issues. After the rows have been moved, the second phase of the shrink operation is started. During this phase, the high-water mark (HWM) is adjusted and the unused space is released.</a:t>
            </a:r>
          </a:p>
          <a:p>
            <a:pPr lvl="1"/>
            <a:r>
              <a:rPr lang="en-US" altLang="en-US" dirty="0"/>
              <a:t>The </a:t>
            </a:r>
            <a:r>
              <a:rPr lang="en-US" altLang="en-US" dirty="0">
                <a:latin typeface="Courier New" panose="02070309020205020404" pitchFamily="49" charset="0"/>
                <a:cs typeface="Courier New" panose="02070309020205020404" pitchFamily="49" charset="0"/>
              </a:rPr>
              <a:t>COMPACT</a:t>
            </a:r>
            <a:r>
              <a:rPr lang="en-US" altLang="en-US" dirty="0"/>
              <a:t> clause is useful if you have long-running queries that might span the shrink operation and attempt to read from blocks that have been reclaimed. When you specify the </a:t>
            </a:r>
            <a:r>
              <a:rPr lang="en-US" altLang="en-US" dirty="0">
                <a:latin typeface="Courier New" panose="02070309020205020404" pitchFamily="49" charset="0"/>
                <a:cs typeface="Courier New" panose="02070309020205020404" pitchFamily="49" charset="0"/>
              </a:rPr>
              <a:t>SHRINK</a:t>
            </a:r>
            <a:r>
              <a:rPr lang="en-US" altLang="en-US" dirty="0"/>
              <a:t> </a:t>
            </a:r>
            <a:r>
              <a:rPr lang="en-US" altLang="en-US" dirty="0">
                <a:latin typeface="Courier New" panose="02070309020205020404" pitchFamily="49" charset="0"/>
                <a:cs typeface="Courier New" panose="02070309020205020404" pitchFamily="49" charset="0"/>
              </a:rPr>
              <a:t>SPACE</a:t>
            </a:r>
            <a:r>
              <a:rPr lang="en-US" altLang="en-US" dirty="0"/>
              <a:t> </a:t>
            </a:r>
            <a:r>
              <a:rPr lang="en-US" altLang="en-US" dirty="0">
                <a:latin typeface="Courier New" panose="02070309020205020404" pitchFamily="49" charset="0"/>
                <a:cs typeface="Courier New" panose="02070309020205020404" pitchFamily="49" charset="0"/>
              </a:rPr>
              <a:t>COMPACT</a:t>
            </a:r>
            <a:r>
              <a:rPr lang="en-US" altLang="en-US" dirty="0"/>
              <a:t> clause, the progress of the shrink operation is saved in the bitmap blocks of the corresponding segment. This means that the next time a shrink operation is executed on the same segment, the Oracle Database server remembers what has already been done. You can then reissue the </a:t>
            </a:r>
            <a:r>
              <a:rPr lang="en-US" altLang="en-US" dirty="0">
                <a:latin typeface="Courier New" panose="02070309020205020404" pitchFamily="49" charset="0"/>
                <a:cs typeface="Courier New" panose="02070309020205020404" pitchFamily="49" charset="0"/>
              </a:rPr>
              <a:t>SHRINK</a:t>
            </a:r>
            <a:r>
              <a:rPr lang="en-US" altLang="en-US" dirty="0"/>
              <a:t> </a:t>
            </a:r>
            <a:r>
              <a:rPr lang="en-US" altLang="en-US" dirty="0">
                <a:latin typeface="Courier New" panose="02070309020205020404" pitchFamily="49" charset="0"/>
                <a:cs typeface="Courier New" panose="02070309020205020404" pitchFamily="49" charset="0"/>
              </a:rPr>
              <a:t>SPACE</a:t>
            </a:r>
            <a:r>
              <a:rPr lang="en-US" altLang="en-US" dirty="0"/>
              <a:t> clause without the </a:t>
            </a:r>
            <a:r>
              <a:rPr lang="en-US" altLang="en-US" dirty="0">
                <a:latin typeface="Courier New" panose="02070309020205020404" pitchFamily="49" charset="0"/>
                <a:cs typeface="Courier New" panose="02070309020205020404" pitchFamily="49" charset="0"/>
              </a:rPr>
              <a:t>COMPACT</a:t>
            </a:r>
            <a:r>
              <a:rPr lang="en-US" altLang="en-US" dirty="0"/>
              <a:t> clause during off-peak hours to complete the second phase.</a:t>
            </a:r>
          </a:p>
        </p:txBody>
      </p:sp>
      <p:sp>
        <p:nvSpPr>
          <p:cNvPr id="26627"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245</a:t>
            </a:fld>
            <a:endParaRPr lang="en-US" dirty="0"/>
          </a:p>
        </p:txBody>
      </p:sp>
    </p:spTree>
    <p:extLst>
      <p:ext uri="{BB962C8B-B14F-4D97-AF65-F5344CB8AC3E}">
        <p14:creationId xmlns:p14="http://schemas.microsoft.com/office/powerpoint/2010/main" val="6287692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Shrinking a sparsely populated segment improves the performance of scan and DML operations on that segment. This is because there are fewer blocks to look at after the segment has been shrunk. This is especially true for:</a:t>
            </a:r>
          </a:p>
          <a:p>
            <a:pPr lvl="2"/>
            <a:r>
              <a:rPr lang="en-US" altLang="en-US" dirty="0"/>
              <a:t>Full table scans (fewer and denser blocks)</a:t>
            </a:r>
          </a:p>
          <a:p>
            <a:pPr lvl="2"/>
            <a:r>
              <a:rPr lang="en-US" altLang="en-US" dirty="0"/>
              <a:t>Better index access (fewer I/Os on range ROWID scans due to a more compact tree)</a:t>
            </a:r>
          </a:p>
          <a:p>
            <a:pPr lvl="1"/>
            <a:r>
              <a:rPr lang="en-US" altLang="en-US" dirty="0"/>
              <a:t>Also, by shrinking sparsely populated segments, you enhance the efficiency of space utilization inside your database because more free space is made available for objects in need.</a:t>
            </a:r>
          </a:p>
          <a:p>
            <a:pPr lvl="1"/>
            <a:r>
              <a:rPr lang="en-US" altLang="en-US" dirty="0"/>
              <a:t>Index dependency is taken care of during the segment shrink operation. The indexes are in a usable state after shrinking the corresponding table. Therefore, no further maintenance is needed.</a:t>
            </a:r>
          </a:p>
          <a:p>
            <a:pPr lvl="1"/>
            <a:r>
              <a:rPr lang="en-US" altLang="en-US" dirty="0"/>
              <a:t>The actual shrink operation is handled internally as an </a:t>
            </a:r>
            <a:r>
              <a:rPr lang="en-US" altLang="en-US" dirty="0">
                <a:latin typeface="Courier New" panose="02070309020205020404" pitchFamily="49" charset="0"/>
                <a:cs typeface="Courier New" panose="02070309020205020404" pitchFamily="49" charset="0"/>
              </a:rPr>
              <a:t>INSERT/DELETE</a:t>
            </a:r>
            <a:r>
              <a:rPr lang="en-US" altLang="en-US" dirty="0"/>
              <a:t> operation. However, DML triggers are not executed because the data itself is not changed.</a:t>
            </a:r>
          </a:p>
          <a:p>
            <a:pPr lvl="1"/>
            <a:r>
              <a:rPr lang="en-US" altLang="en-US" dirty="0"/>
              <a:t>As a result of a segment shrink operation, it is possible that the number of migrated rows is reduced. However, you should not always depend on reducing the number of migrated rows after a segment has been shrunk. This is because a segment shrink operation may not touch all the blocks in the segment. Therefore, it is not guaranteed that all the migrated rows are handled.</a:t>
            </a:r>
          </a:p>
          <a:p>
            <a:pPr lvl="1"/>
            <a:r>
              <a:rPr lang="en-US" altLang="en-US" b="1" dirty="0"/>
              <a:t>Note: </a:t>
            </a:r>
            <a:r>
              <a:rPr lang="en-US" altLang="en-US" dirty="0"/>
              <a:t>It is recommended to rebuild secondary indexes on an index-organized table (IOT) after a shrink operation.</a:t>
            </a:r>
          </a:p>
        </p:txBody>
      </p:sp>
      <p:sp>
        <p:nvSpPr>
          <p:cNvPr id="27651"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246</a:t>
            </a:fld>
            <a:endParaRPr lang="en-US" dirty="0"/>
          </a:p>
        </p:txBody>
      </p:sp>
    </p:spTree>
    <p:extLst>
      <p:ext uri="{BB962C8B-B14F-4D97-AF65-F5344CB8AC3E}">
        <p14:creationId xmlns:p14="http://schemas.microsoft.com/office/powerpoint/2010/main" val="28391849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provides a means for suspending, and later resuming, the execution of large database operations in the event of space allocation failures. This enables you to take corrective action instead of the Oracle Database server returning an error to the user. After the error condition is corrected, the suspended operation automatically resumes. This feature is called “resumable space allocation.” The statements that are affected are called “resumable statements.” A statement executes in resumable mode only when the resumable statement feature has been enabled for the system or session.</a:t>
            </a:r>
          </a:p>
          <a:p>
            <a:pPr lvl="1"/>
            <a:r>
              <a:rPr lang="en-US" altLang="en-US" dirty="0">
                <a:latin typeface="Arial" charset="0"/>
              </a:rPr>
              <a:t>Suspending a statement automatically results in suspending the transaction. Thus, all transactional resources are held through the suspension and resuming of a SQL statement. When the error condition disappears (for example, as a result of user intervention or perhaps sort space released by other queries), the suspended statement automatically resumes execution. A resumable statement is suspended when one of the following conditions occur:</a:t>
            </a:r>
          </a:p>
          <a:p>
            <a:pPr lvl="2"/>
            <a:r>
              <a:rPr lang="en-US" altLang="en-US" dirty="0">
                <a:latin typeface="Arial" charset="0"/>
              </a:rPr>
              <a:t>Out of space condition</a:t>
            </a:r>
          </a:p>
          <a:p>
            <a:pPr lvl="2"/>
            <a:r>
              <a:rPr lang="en-US" altLang="en-US" dirty="0">
                <a:latin typeface="Arial" charset="0"/>
              </a:rPr>
              <a:t>Maximum extents reached condition</a:t>
            </a:r>
          </a:p>
          <a:p>
            <a:pPr lvl="2"/>
            <a:r>
              <a:rPr lang="en-US" altLang="en-US" dirty="0">
                <a:latin typeface="Arial" charset="0"/>
              </a:rPr>
              <a:t>Space quota exceeded condition</a:t>
            </a:r>
          </a:p>
          <a:p>
            <a:pPr lvl="1"/>
            <a:r>
              <a:rPr lang="en-US" altLang="en-US" dirty="0">
                <a:latin typeface="Arial" charset="0"/>
              </a:rPr>
              <a:t>A suspension timeout interval is associated with resumable statements. A resumable statement that is suspended for the timeout interval (the default is 2 hours) reactivates itself and returns the exception to the user. A resumable statement can be suspended and resumed multiple times.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247</a:t>
            </a:fld>
            <a:endParaRPr lang="en-US" dirty="0"/>
          </a:p>
        </p:txBody>
      </p:sp>
    </p:spTree>
    <p:extLst>
      <p:ext uri="{BB962C8B-B14F-4D97-AF65-F5344CB8AC3E}">
        <p14:creationId xmlns:p14="http://schemas.microsoft.com/office/powerpoint/2010/main" val="5718084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Resumable space allocation is possible only when statements are executed within a session that has resumable mode enabled. There are two means of enabling and disabling resumable space allocation:</a:t>
            </a:r>
          </a:p>
          <a:p>
            <a:pPr lvl="2"/>
            <a:r>
              <a:rPr lang="en-US" altLang="en-US" dirty="0">
                <a:latin typeface="Arial" charset="0"/>
              </a:rPr>
              <a:t>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command.</a:t>
            </a:r>
          </a:p>
          <a:p>
            <a:pPr lvl="2"/>
            <a:r>
              <a:rPr lang="en-US" altLang="en-US" dirty="0">
                <a:latin typeface="Arial" charset="0"/>
              </a:rPr>
              <a:t>Set the </a:t>
            </a:r>
            <a:r>
              <a:rPr lang="en-US" altLang="en-US" dirty="0">
                <a:latin typeface="Courier New" panose="02070309020205020404" pitchFamily="49" charset="0"/>
                <a:cs typeface="Courier New" panose="02070309020205020404" pitchFamily="49" charset="0"/>
              </a:rPr>
              <a:t>RESUMABLE_TIMEOUT</a:t>
            </a:r>
            <a:r>
              <a:rPr lang="en-US" altLang="en-US" dirty="0">
                <a:latin typeface="Arial" charset="0"/>
              </a:rPr>
              <a:t> initialization parameter to a nonzero value with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statement.</a:t>
            </a:r>
          </a:p>
          <a:p>
            <a:pPr lvl="1"/>
            <a:r>
              <a:rPr lang="en-US" altLang="en-US" dirty="0">
                <a:latin typeface="Arial" charset="0"/>
              </a:rPr>
              <a:t>When enabling resumable mode for a session or the database, you can specify a timeout period, after which a suspended statement errors out if no intervention has taken place. The </a:t>
            </a:r>
            <a:r>
              <a:rPr lang="en-US" altLang="en-US" dirty="0">
                <a:latin typeface="Courier New" panose="02070309020205020404" pitchFamily="49" charset="0"/>
                <a:cs typeface="Courier New" panose="02070309020205020404" pitchFamily="49" charset="0"/>
              </a:rPr>
              <a:t>RESUMABLE_TIMEOUT</a:t>
            </a:r>
            <a:r>
              <a:rPr lang="en-US" altLang="en-US" dirty="0">
                <a:latin typeface="Arial" charset="0"/>
              </a:rPr>
              <a:t> initialization parameter indicates the number of seconds before a timeout occurs. You can also specify the timeout period with the following command:</a:t>
            </a:r>
          </a:p>
          <a:p>
            <a:pPr lvl="1"/>
            <a:r>
              <a:rPr lang="en-US" altLang="en-US" dirty="0">
                <a:latin typeface="Courier New" panose="02070309020205020404" pitchFamily="49" charset="0"/>
                <a:cs typeface="Courier New" panose="02070309020205020404" pitchFamily="49" charset="0"/>
              </a:rPr>
              <a:t>ALTER SESSION ENABLE RESUMABLE TIMEOUT 3600</a:t>
            </a:r>
          </a:p>
          <a:p>
            <a:pPr lvl="1"/>
            <a:r>
              <a:rPr lang="en-US" altLang="en-US" dirty="0">
                <a:latin typeface="Arial" charset="0"/>
              </a:rPr>
              <a:t>The value of </a:t>
            </a:r>
            <a:r>
              <a:rPr lang="en-US" altLang="en-US" dirty="0">
                <a:latin typeface="Courier New" panose="02070309020205020404" pitchFamily="49" charset="0"/>
                <a:cs typeface="Courier New" panose="02070309020205020404" pitchFamily="49" charset="0"/>
              </a:rPr>
              <a:t>TIMEOUT</a:t>
            </a:r>
            <a:r>
              <a:rPr lang="en-US" altLang="en-US" dirty="0">
                <a:latin typeface="Arial" charset="0"/>
              </a:rPr>
              <a:t> remains in effect until it is changed by another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statement, it is changed by another means, or the session ends. The default timeout interval when using the </a:t>
            </a:r>
            <a:r>
              <a:rPr lang="en-US" altLang="en-US" dirty="0">
                <a:latin typeface="Courier New" panose="02070309020205020404" pitchFamily="49" charset="0"/>
                <a:cs typeface="Courier New" panose="02070309020205020404" pitchFamily="49" charset="0"/>
              </a:rPr>
              <a:t>ENABLE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RESUMABLE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TIMEOUT</a:t>
            </a:r>
            <a:r>
              <a:rPr lang="en-US" altLang="en-US" dirty="0">
                <a:latin typeface="Arial" charset="0"/>
              </a:rPr>
              <a:t> clause to enable resumable mode is 7,200 seconds or 2 hours.</a:t>
            </a:r>
          </a:p>
          <a:p>
            <a:pPr lvl="1"/>
            <a:r>
              <a:rPr lang="en-US" altLang="en-US" dirty="0">
                <a:latin typeface="Arial" charset="0"/>
              </a:rPr>
              <a:t>You can also give a name to resumable statements. Example:</a:t>
            </a:r>
          </a:p>
          <a:p>
            <a:pPr lvl="1"/>
            <a:r>
              <a:rPr lang="en-US" altLang="en-US" dirty="0">
                <a:latin typeface="Courier New" panose="02070309020205020404" pitchFamily="49" charset="0"/>
                <a:cs typeface="Courier New" panose="02070309020205020404" pitchFamily="49" charset="0"/>
              </a:rPr>
              <a:t>ALTER SESSION ENABLE RESUMABLE TIMEOUT 3600 NAME 'multitab insert‘</a:t>
            </a:r>
          </a:p>
          <a:p>
            <a:pPr lvl="1"/>
            <a:r>
              <a:rPr lang="en-US" altLang="en-US" dirty="0">
                <a:latin typeface="Arial" charset="0"/>
              </a:rPr>
              <a:t>The name of the statement is used to identify the resumable statement in the </a:t>
            </a:r>
            <a:r>
              <a:rPr lang="en-US" altLang="en-US" dirty="0">
                <a:latin typeface="Courier New" panose="02070309020205020404" pitchFamily="49" charset="0"/>
                <a:cs typeface="Courier New" panose="02070309020205020404" pitchFamily="49" charset="0"/>
              </a:rPr>
              <a:t>DBA_RESUMABLE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USER_RESUMABLE</a:t>
            </a:r>
            <a:r>
              <a:rPr lang="en-US" altLang="en-US" dirty="0">
                <a:latin typeface="Arial" charset="0"/>
              </a:rPr>
              <a:t> views.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248</a:t>
            </a:fld>
            <a:endParaRPr lang="en-US" dirty="0"/>
          </a:p>
        </p:txBody>
      </p:sp>
    </p:spTree>
    <p:extLst>
      <p:ext uri="{BB962C8B-B14F-4D97-AF65-F5344CB8AC3E}">
        <p14:creationId xmlns:p14="http://schemas.microsoft.com/office/powerpoint/2010/main" val="33101201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To automatically configure resumable statement settings for individual sessions, you can create and register a database-level </a:t>
            </a:r>
            <a:r>
              <a:rPr lang="en-US" dirty="0">
                <a:latin typeface="Courier New" panose="02070309020205020404" pitchFamily="49" charset="0"/>
                <a:cs typeface="Courier New" panose="02070309020205020404" pitchFamily="49" charset="0"/>
              </a:rPr>
              <a:t>LOGON</a:t>
            </a:r>
            <a:r>
              <a:rPr lang="en-US" dirty="0">
                <a:latin typeface="Arial" charset="0"/>
                <a:cs typeface="Arial" charset="0"/>
              </a:rPr>
              <a:t> trigger that alters a user’s session. The trigger issues commands to enable resumable statements for the session, specifies a timeout period, and associates a name with the resumable statements issued by the session.</a:t>
            </a:r>
          </a:p>
          <a:p>
            <a:pPr lvl="1" eaLnBrk="1" hangingPunct="1"/>
            <a:r>
              <a:rPr lang="en-US" dirty="0">
                <a:latin typeface="Arial" charset="0"/>
                <a:cs typeface="Arial" charset="0"/>
              </a:rPr>
              <a:t>Because suspended statements can hold up some system resources, users must be granted the </a:t>
            </a:r>
            <a:r>
              <a:rPr lang="en-US" dirty="0">
                <a:latin typeface="Courier New" panose="02070309020205020404" pitchFamily="49" charset="0"/>
                <a:cs typeface="Courier New" panose="02070309020205020404" pitchFamily="49" charset="0"/>
              </a:rPr>
              <a:t>RESUMABLE</a:t>
            </a:r>
            <a:r>
              <a:rPr lang="en-US" dirty="0">
                <a:latin typeface="Arial" charset="0"/>
                <a:cs typeface="Arial" charset="0"/>
              </a:rPr>
              <a:t> system privilege before they are allowed to enable resumable space allocation and execute resumable statements.</a:t>
            </a:r>
            <a:endParaRPr lang="en-US" dirty="0">
              <a:latin typeface="Arial" charset="0"/>
            </a:endParaRPr>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249</a:t>
            </a:fld>
            <a:endParaRPr lang="en-US" dirty="0"/>
          </a:p>
        </p:txBody>
      </p:sp>
    </p:spTree>
    <p:extLst>
      <p:ext uri="{BB962C8B-B14F-4D97-AF65-F5344CB8AC3E}">
        <p14:creationId xmlns:p14="http://schemas.microsoft.com/office/powerpoint/2010/main" val="375586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Enterprise Manager Cloud Control (EM Cloud Control) is Oracle’s on-premises management platform, providing a single location for managing all your Oracle deployments, whether they be in your data centers or in Oracle Cloud. Through deep integration with Oracle’s product stack, EM Cloud Control provides management and automation support for Oracle applications, databases, middleware, hardware, and engineered systems.</a:t>
            </a:r>
          </a:p>
          <a:p>
            <a:pPr lvl="1"/>
            <a:r>
              <a:rPr lang="en-US" altLang="en-US" dirty="0"/>
              <a:t>Key objectives in the design of Enterprise Manager Cloud Control 13</a:t>
            </a:r>
            <a:r>
              <a:rPr lang="en-US" altLang="en-US" i="1" dirty="0"/>
              <a:t>c</a:t>
            </a:r>
            <a:r>
              <a:rPr lang="en-US" altLang="en-US" dirty="0"/>
              <a:t> include:</a:t>
            </a:r>
          </a:p>
          <a:p>
            <a:pPr lvl="2"/>
            <a:r>
              <a:rPr lang="en-US" altLang="en-US" dirty="0"/>
              <a:t>Providing a complete integrated cloud management solution for a combination of on-premises cloud configurations and Oracle Cloud Services solutions (Hybrid Cloud)</a:t>
            </a:r>
          </a:p>
          <a:p>
            <a:pPr lvl="2"/>
            <a:r>
              <a:rPr lang="en-US" altLang="en-US" dirty="0"/>
              <a:t>Delivering enhanced engineered systems management</a:t>
            </a:r>
          </a:p>
          <a:p>
            <a:pPr lvl="2"/>
            <a:r>
              <a:rPr lang="en-US" altLang="en-US" dirty="0"/>
              <a:t>Enhancing middleware and database management</a:t>
            </a:r>
          </a:p>
          <a:p>
            <a:pPr lvl="2"/>
            <a:r>
              <a:rPr lang="en-US" altLang="en-US" dirty="0"/>
              <a:t>Maintaining a robust, cloud-scale platform</a:t>
            </a:r>
          </a:p>
          <a:p>
            <a:pPr lvl="1"/>
            <a:r>
              <a:rPr lang="en-US" altLang="en-US" dirty="0"/>
              <a:t>Enterprise Manager Cloud Control 13</a:t>
            </a:r>
            <a:r>
              <a:rPr lang="en-US" altLang="en-US" i="1" dirty="0"/>
              <a:t>c </a:t>
            </a:r>
            <a:r>
              <a:rPr lang="en-US" altLang="en-US" dirty="0"/>
              <a:t>includes the following features:</a:t>
            </a:r>
          </a:p>
          <a:p>
            <a:pPr lvl="2"/>
            <a:r>
              <a:rPr lang="en-US" altLang="en-US" b="1" dirty="0"/>
              <a:t>Enterprise-Ready Framework: </a:t>
            </a:r>
            <a:r>
              <a:rPr lang="en-US" altLang="en-US" dirty="0"/>
              <a:t>Provides modular and extensible architecture, self-updateable entities, centralized incident management, in-context diagnostics management, as well as flexible job scheduling and security sub-systems</a:t>
            </a:r>
          </a:p>
          <a:p>
            <a:pPr lvl="2"/>
            <a:r>
              <a:rPr lang="en-US" altLang="en-US" b="1" dirty="0"/>
              <a:t>Cloud Management: </a:t>
            </a:r>
            <a:r>
              <a:rPr lang="en-US" altLang="en-US" dirty="0"/>
              <a:t>Provides complete cloud life cycle management for both on-premises clouds and PaaS services on Oracle Cloud</a:t>
            </a:r>
            <a:endParaRPr lang="en-US" altLang="en-US" i="1" dirty="0">
              <a:solidFill>
                <a:srgbClr val="FF0000"/>
              </a:solidFill>
            </a:endParaRPr>
          </a:p>
          <a:p>
            <a:pPr lvl="2"/>
            <a:r>
              <a:rPr lang="en-US" altLang="en-US" b="1" dirty="0"/>
              <a:t>Chargeback and Capacity Planning: </a:t>
            </a:r>
            <a:r>
              <a:rPr lang="en-US" altLang="en-US" dirty="0"/>
              <a:t>Provides chargeback based on target types and uses Automatic Workload Repository (AWR) Warehouse to consolidate AWR reports from multiple databases across the enterprise</a:t>
            </a:r>
          </a:p>
        </p:txBody>
      </p:sp>
      <p:sp>
        <p:nvSpPr>
          <p:cNvPr id="19459" name="Slide Image Placeholder 7"/>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25</a:t>
            </a:fld>
            <a:endParaRPr lang="en-US" dirty="0"/>
          </a:p>
        </p:txBody>
      </p:sp>
    </p:spTree>
    <p:extLst>
      <p:ext uri="{BB962C8B-B14F-4D97-AF65-F5344CB8AC3E}">
        <p14:creationId xmlns:p14="http://schemas.microsoft.com/office/powerpoint/2010/main" val="415148508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a resumable statement is suspended, the error is not raised to the client. In order for corrective action to be taken, the Oracle Database server provides alternative methods for notifying users of the error and providing information about the circumstances.</a:t>
            </a:r>
          </a:p>
          <a:p>
            <a:pPr lvl="1"/>
            <a:r>
              <a:rPr lang="en-US" altLang="en-US" dirty="0"/>
              <a:t>The diagram in the slide illustrates the following example:</a:t>
            </a:r>
          </a:p>
          <a:p>
            <a:pPr marL="623888" lvl="1" indent="-333375">
              <a:buFont typeface="+mj-lt"/>
              <a:buAutoNum type="arabicPeriod"/>
            </a:pPr>
            <a:r>
              <a:rPr lang="en-US" altLang="en-US" dirty="0"/>
              <a:t>An </a:t>
            </a:r>
            <a:r>
              <a:rPr lang="en-US" altLang="en-US" dirty="0">
                <a:latin typeface="Courier New" panose="02070309020205020404" pitchFamily="49" charset="0"/>
                <a:cs typeface="Courier New" panose="02070309020205020404" pitchFamily="49" charset="0"/>
              </a:rPr>
              <a:t>INSERT</a:t>
            </a:r>
            <a:r>
              <a:rPr lang="en-US" altLang="en-US" dirty="0"/>
              <a:t> statement encounters an error saying the table is full.</a:t>
            </a:r>
          </a:p>
          <a:p>
            <a:pPr marL="623888" lvl="1" indent="-333375">
              <a:buFont typeface="+mj-lt"/>
              <a:buAutoNum type="arabicPeriod"/>
            </a:pPr>
            <a:r>
              <a:rPr lang="en-US" altLang="en-US" dirty="0"/>
              <a:t>The </a:t>
            </a:r>
            <a:r>
              <a:rPr lang="en-US" altLang="en-US" dirty="0">
                <a:latin typeface="Courier New" panose="02070309020205020404" pitchFamily="49" charset="0"/>
                <a:cs typeface="Courier New" panose="02070309020205020404" pitchFamily="49" charset="0"/>
              </a:rPr>
              <a:t>INSERT</a:t>
            </a:r>
            <a:r>
              <a:rPr lang="en-US" altLang="en-US" dirty="0"/>
              <a:t> statement is suspended, and no error is passed to the client.</a:t>
            </a:r>
          </a:p>
          <a:p>
            <a:pPr marL="623888" lvl="1" indent="-333375">
              <a:buFont typeface="+mj-lt"/>
              <a:buAutoNum type="arabicPeriod"/>
            </a:pPr>
            <a:r>
              <a:rPr lang="en-US" altLang="en-US" dirty="0"/>
              <a:t>Optionally, an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trigger is executed.</a:t>
            </a:r>
          </a:p>
          <a:p>
            <a:pPr marL="623888" lvl="1" indent="-333375">
              <a:buFont typeface="+mj-lt"/>
              <a:buAutoNum type="arabicPeriod"/>
            </a:pPr>
            <a:r>
              <a:rPr lang="en-US" altLang="en-US" dirty="0"/>
              <a:t>Optionally, the </a:t>
            </a:r>
            <a:r>
              <a:rPr lang="en-US" altLang="en-US" dirty="0">
                <a:latin typeface="Courier New" panose="02070309020205020404" pitchFamily="49" charset="0"/>
                <a:cs typeface="Courier New" panose="02070309020205020404" pitchFamily="49" charset="0"/>
              </a:rPr>
              <a:t>SQLERROR</a:t>
            </a:r>
            <a:r>
              <a:rPr lang="en-US" altLang="en-US" dirty="0"/>
              <a:t> exception is activated to abort the statement.</a:t>
            </a:r>
          </a:p>
          <a:p>
            <a:pPr marL="623888" lvl="1" indent="-333375">
              <a:buFont typeface="+mj-lt"/>
              <a:buAutoNum type="arabicPeriod"/>
            </a:pPr>
            <a:r>
              <a:rPr lang="en-US" altLang="en-US" dirty="0"/>
              <a:t>If the statement is not aborted and free space is successfully added to the table, the </a:t>
            </a:r>
            <a:r>
              <a:rPr lang="en-US" altLang="en-US" dirty="0">
                <a:latin typeface="Courier New" panose="02070309020205020404" pitchFamily="49" charset="0"/>
                <a:cs typeface="Courier New" panose="02070309020205020404" pitchFamily="49" charset="0"/>
              </a:rPr>
              <a:t>INSERT</a:t>
            </a:r>
            <a:r>
              <a:rPr lang="en-US" altLang="en-US" dirty="0"/>
              <a:t> statement resumes execution.</a:t>
            </a:r>
          </a:p>
          <a:p>
            <a:pPr lvl="1"/>
            <a:r>
              <a:rPr lang="en-US" altLang="en-US" b="1" dirty="0"/>
              <a:t>Possible Actions During Suspension</a:t>
            </a:r>
          </a:p>
          <a:p>
            <a:pPr lvl="1"/>
            <a:r>
              <a:rPr lang="en-US" altLang="en-US" dirty="0"/>
              <a:t>When a resumable statement encounters a correctable error, the system internally generates the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system event. Users can register triggers for this event at both the database and schema level. If a user registers a trigger to handle this system event, the trigger is executed after a SQL statement has been suspended. SQL statements executed within an </a:t>
            </a:r>
            <a:r>
              <a:rPr lang="en-US" altLang="en-US" dirty="0">
                <a:latin typeface="Courier New" panose="02070309020205020404" pitchFamily="49" charset="0"/>
                <a:cs typeface="Courier New" panose="02070309020205020404" pitchFamily="49" charset="0"/>
              </a:rPr>
              <a:t>AFTER</a:t>
            </a:r>
            <a:r>
              <a:rPr lang="en-US" altLang="en-US" dirty="0"/>
              <a:t> </a:t>
            </a:r>
            <a:r>
              <a:rPr lang="en-US" altLang="en-US" dirty="0">
                <a:latin typeface="Courier New" panose="02070309020205020404" pitchFamily="49" charset="0"/>
                <a:cs typeface="Courier New" panose="02070309020205020404" pitchFamily="49" charset="0"/>
              </a:rPr>
              <a:t>SUSPEND</a:t>
            </a:r>
            <a:r>
              <a:rPr lang="en-US" altLang="en-US" dirty="0"/>
              <a:t> trigger are always nonresumable and autonomous. Transactions started within the trigger use the </a:t>
            </a:r>
            <a:r>
              <a:rPr lang="en-US" altLang="en-US" dirty="0">
                <a:latin typeface="Courier New" panose="02070309020205020404" pitchFamily="49" charset="0"/>
                <a:cs typeface="Courier New" panose="02070309020205020404" pitchFamily="49" charset="0"/>
              </a:rPr>
              <a:t>SYSTEM</a:t>
            </a:r>
            <a:r>
              <a:rPr lang="en-US" altLang="en-US" dirty="0"/>
              <a:t> rollback segment. These conditions are imposed to overcome deadlocks and reduce the chance of the trigger experiencing the same error condition as the statement.</a:t>
            </a:r>
          </a:p>
          <a:p>
            <a:pPr lvl="1"/>
            <a:r>
              <a:rPr lang="en-US" altLang="en-US" dirty="0"/>
              <a:t>Within the trigger code, you can use the </a:t>
            </a:r>
            <a:r>
              <a:rPr lang="en-US" altLang="en-US" dirty="0">
                <a:latin typeface="Courier New" panose="02070309020205020404" pitchFamily="49" charset="0"/>
                <a:cs typeface="Courier New" panose="02070309020205020404" pitchFamily="49" charset="0"/>
              </a:rPr>
              <a:t>USER_RESUMABLE</a:t>
            </a:r>
            <a:r>
              <a:rPr lang="en-US" altLang="en-US" dirty="0"/>
              <a:t> or </a:t>
            </a:r>
            <a:r>
              <a:rPr lang="en-US" altLang="en-US" dirty="0">
                <a:latin typeface="Courier New" panose="02070309020205020404" pitchFamily="49" charset="0"/>
                <a:cs typeface="Courier New" panose="02070309020205020404" pitchFamily="49" charset="0"/>
              </a:rPr>
              <a:t>DBA_RESUMABLE</a:t>
            </a:r>
            <a:r>
              <a:rPr lang="en-US" altLang="en-US" dirty="0"/>
              <a:t> views or the </a:t>
            </a:r>
            <a:r>
              <a:rPr lang="en-US" altLang="en-US" dirty="0">
                <a:latin typeface="Courier New" panose="02070309020205020404" pitchFamily="49" charset="0"/>
                <a:cs typeface="Courier New" panose="02070309020205020404" pitchFamily="49" charset="0"/>
              </a:rPr>
              <a:t>DBMS_RESUMABLE.SPACE_ERROR_INFO</a:t>
            </a:r>
            <a:r>
              <a:rPr lang="en-US" altLang="en-US" dirty="0"/>
              <a:t> function to get information about the resumable statements.</a:t>
            </a:r>
          </a:p>
        </p:txBody>
      </p:sp>
      <p:sp>
        <p:nvSpPr>
          <p:cNvPr id="28675"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250</a:t>
            </a:fld>
            <a:endParaRPr lang="en-US" dirty="0"/>
          </a:p>
        </p:txBody>
      </p:sp>
    </p:spTree>
    <p:extLst>
      <p:ext uri="{BB962C8B-B14F-4D97-AF65-F5344CB8AC3E}">
        <p14:creationId xmlns:p14="http://schemas.microsoft.com/office/powerpoint/2010/main" val="260851953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When a resumable statement is suspended:</a:t>
            </a:r>
          </a:p>
          <a:p>
            <a:pPr lvl="2" eaLnBrk="1" hangingPunct="1"/>
            <a:r>
              <a:rPr lang="en-US" dirty="0">
                <a:latin typeface="Arial" charset="0"/>
                <a:cs typeface="Arial" charset="0"/>
              </a:rPr>
              <a:t>The session invoking the statement is put into a wait state. A row is inserted into </a:t>
            </a:r>
            <a:r>
              <a:rPr lang="en-US" dirty="0">
                <a:latin typeface="Courier New" panose="02070309020205020404" pitchFamily="49" charset="0"/>
                <a:cs typeface="Courier New" panose="02070309020205020404" pitchFamily="49" charset="0"/>
              </a:rPr>
              <a:t>V$SESSION_WAIT</a:t>
            </a:r>
            <a:r>
              <a:rPr lang="en-US" dirty="0">
                <a:latin typeface="Arial" charset="0"/>
                <a:cs typeface="Arial" charset="0"/>
              </a:rPr>
              <a:t> for the session with the </a:t>
            </a:r>
            <a:r>
              <a:rPr lang="en-US" dirty="0">
                <a:latin typeface="Courier New" panose="02070309020205020404" pitchFamily="49" charset="0"/>
                <a:cs typeface="Courier New" panose="02070309020205020404" pitchFamily="49" charset="0"/>
              </a:rPr>
              <a:t>EVENT</a:t>
            </a:r>
            <a:r>
              <a:rPr lang="en-US" dirty="0">
                <a:latin typeface="Arial" charset="0"/>
                <a:cs typeface="Arial" charset="0"/>
              </a:rPr>
              <a:t> column containing “statement suspended, wait error to be cleared.”</a:t>
            </a:r>
          </a:p>
          <a:p>
            <a:pPr lvl="2" eaLnBrk="1" hangingPunct="1"/>
            <a:r>
              <a:rPr lang="en-US" dirty="0">
                <a:latin typeface="Arial" charset="0"/>
                <a:cs typeface="Arial" charset="0"/>
              </a:rPr>
              <a:t>An operation-suspended alert is issued on the object that needs additional resources for the suspended statement to complete.</a:t>
            </a:r>
          </a:p>
          <a:p>
            <a:pPr lvl="1" eaLnBrk="1" hangingPunct="1"/>
            <a:r>
              <a:rPr lang="en-US" b="1" dirty="0">
                <a:latin typeface="Arial" charset="0"/>
                <a:cs typeface="Arial" charset="0"/>
              </a:rPr>
              <a:t>Ending a Suspended Statement</a:t>
            </a:r>
          </a:p>
          <a:p>
            <a:pPr lvl="1" eaLnBrk="1" hangingPunct="1"/>
            <a:r>
              <a:rPr lang="en-US" dirty="0">
                <a:latin typeface="Arial" charset="0"/>
                <a:cs typeface="Arial" charset="0"/>
              </a:rPr>
              <a:t>When the error condition is resolved (for example, as a result of DBA intervention or perhaps sort space released by other queries), the suspended statement automatically resumes execution and the “resumable session suspended” alert is cleared.</a:t>
            </a:r>
          </a:p>
          <a:p>
            <a:pPr lvl="1" eaLnBrk="1" hangingPunct="1"/>
            <a:r>
              <a:rPr lang="en-US" dirty="0">
                <a:latin typeface="Arial" charset="0"/>
                <a:cs typeface="Arial" charset="0"/>
              </a:rPr>
              <a:t>A suspended statement can be forced to activate the </a:t>
            </a:r>
            <a:r>
              <a:rPr lang="en-US" dirty="0">
                <a:latin typeface="Courier New" panose="02070309020205020404" pitchFamily="49" charset="0"/>
                <a:cs typeface="Courier New" panose="02070309020205020404" pitchFamily="49" charset="0"/>
              </a:rPr>
              <a:t>SERVERERROR</a:t>
            </a:r>
            <a:r>
              <a:rPr lang="en-US" dirty="0">
                <a:latin typeface="Arial" charset="0"/>
                <a:cs typeface="Arial" charset="0"/>
              </a:rPr>
              <a:t> exception by using the </a:t>
            </a:r>
            <a:r>
              <a:rPr lang="en-US" dirty="0">
                <a:latin typeface="Courier New" panose="02070309020205020404" pitchFamily="49" charset="0"/>
                <a:cs typeface="Courier New" panose="02070309020205020404" pitchFamily="49" charset="0"/>
              </a:rPr>
              <a:t>DBMS_RESUMABLE.ABORT()</a:t>
            </a:r>
            <a:r>
              <a:rPr lang="en-US" dirty="0">
                <a:latin typeface="Arial" charset="0"/>
                <a:cs typeface="Arial" charset="0"/>
              </a:rPr>
              <a:t> procedure. This procedure can be called by a DBA or by the user who issued the statement. If the suspension timeout interval associated with the resumable statement is reached, the statement aborts automatically, and an error is returned to the user.</a:t>
            </a:r>
            <a:endParaRPr lang="en-US" dirty="0">
              <a:latin typeface="Arial" charset="0"/>
            </a:endParaRPr>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251</a:t>
            </a:fld>
            <a:endParaRPr lang="en-US" dirty="0"/>
          </a:p>
        </p:txBody>
      </p:sp>
    </p:spTree>
    <p:extLst>
      <p:ext uri="{BB962C8B-B14F-4D97-AF65-F5344CB8AC3E}">
        <p14:creationId xmlns:p14="http://schemas.microsoft.com/office/powerpoint/2010/main" val="227242790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operations are resumable:</a:t>
            </a:r>
          </a:p>
          <a:p>
            <a:pPr lvl="2"/>
            <a:r>
              <a:rPr lang="en-US" altLang="en-US" b="1" dirty="0"/>
              <a:t>Queries:</a:t>
            </a:r>
            <a:r>
              <a:rPr lang="en-US" altLang="en-US" dirty="0"/>
              <a:t> </a:t>
            </a:r>
            <a:r>
              <a:rPr lang="en-US" altLang="en-US" dirty="0">
                <a:latin typeface="Courier New" panose="02070309020205020404" pitchFamily="49" charset="0"/>
              </a:rPr>
              <a:t>SELECT</a:t>
            </a:r>
            <a:r>
              <a:rPr lang="en-US" altLang="en-US" dirty="0"/>
              <a:t> statements that run out of temporary space (for sort areas) are candidates for resumable execution. When using OCI, the </a:t>
            </a:r>
            <a:r>
              <a:rPr lang="en-US" altLang="en-US" dirty="0">
                <a:latin typeface="Courier New" panose="02070309020205020404" pitchFamily="49" charset="0"/>
              </a:rPr>
              <a:t>OCIStmtExecute()</a:t>
            </a:r>
            <a:r>
              <a:rPr lang="en-US" altLang="en-US" dirty="0"/>
              <a:t> and </a:t>
            </a:r>
            <a:r>
              <a:rPr lang="en-US" altLang="en-US" dirty="0">
                <a:latin typeface="Courier New" panose="02070309020205020404" pitchFamily="49" charset="0"/>
              </a:rPr>
              <a:t>OCIStmtFetch()</a:t>
            </a:r>
            <a:r>
              <a:rPr lang="en-US" altLang="en-US" dirty="0"/>
              <a:t> calls are candidates.</a:t>
            </a:r>
          </a:p>
          <a:p>
            <a:pPr lvl="2"/>
            <a:r>
              <a:rPr lang="en-US" altLang="en-US" b="1" dirty="0"/>
              <a:t>DML:</a:t>
            </a:r>
            <a:r>
              <a:rPr lang="en-US" altLang="en-US" dirty="0"/>
              <a:t> </a:t>
            </a:r>
            <a:r>
              <a:rPr lang="en-US" altLang="en-US" dirty="0">
                <a:latin typeface="Courier New" panose="02070309020205020404" pitchFamily="49" charset="0"/>
              </a:rPr>
              <a:t>INSERT</a:t>
            </a:r>
            <a:r>
              <a:rPr lang="en-US" altLang="en-US" dirty="0"/>
              <a:t>, </a:t>
            </a:r>
            <a:r>
              <a:rPr lang="en-US" altLang="en-US" dirty="0">
                <a:latin typeface="Courier New" panose="02070309020205020404" pitchFamily="49" charset="0"/>
              </a:rPr>
              <a:t>UPDATE</a:t>
            </a:r>
            <a:r>
              <a:rPr lang="en-US" altLang="en-US" dirty="0"/>
              <a:t>, and </a:t>
            </a:r>
            <a:r>
              <a:rPr lang="en-US" altLang="en-US" dirty="0">
                <a:latin typeface="Courier New" panose="02070309020205020404" pitchFamily="49" charset="0"/>
              </a:rPr>
              <a:t>DELETE</a:t>
            </a:r>
            <a:r>
              <a:rPr lang="en-US" altLang="en-US" dirty="0"/>
              <a:t> statements are candidates. The interface used to execute them does not matter; it can be OCI, SQLJ, PL/SQL, or another interface. Also, </a:t>
            </a:r>
            <a:r>
              <a:rPr lang="en-US" altLang="en-US" dirty="0">
                <a:latin typeface="Courier New" panose="02070309020205020404" pitchFamily="49" charset="0"/>
              </a:rPr>
              <a:t>INSERT INTO...SELECT</a:t>
            </a:r>
            <a:r>
              <a:rPr lang="en-US" altLang="en-US" dirty="0"/>
              <a:t> from external tables can be resumable.</a:t>
            </a:r>
          </a:p>
          <a:p>
            <a:pPr lvl="2"/>
            <a:r>
              <a:rPr lang="en-US" altLang="en-US" b="1" dirty="0"/>
              <a:t>DDL:</a:t>
            </a:r>
            <a:r>
              <a:rPr lang="en-US" altLang="en-US" dirty="0"/>
              <a:t> The following statements are candidates for resumable execution:</a:t>
            </a:r>
          </a:p>
          <a:p>
            <a:pPr lvl="3"/>
            <a:r>
              <a:rPr lang="en-US" altLang="en-US" dirty="0">
                <a:latin typeface="Courier New" panose="02070309020205020404" pitchFamily="49" charset="0"/>
              </a:rPr>
              <a:t>CREATE TABLE ... AS SELECT</a:t>
            </a:r>
          </a:p>
          <a:p>
            <a:pPr lvl="3"/>
            <a:r>
              <a:rPr lang="en-US" altLang="en-US" dirty="0">
                <a:latin typeface="Courier New" panose="02070309020205020404" pitchFamily="49" charset="0"/>
              </a:rPr>
              <a:t>CREATE INDEX</a:t>
            </a:r>
          </a:p>
          <a:p>
            <a:pPr lvl="3"/>
            <a:r>
              <a:rPr lang="en-US" altLang="en-US" dirty="0">
                <a:latin typeface="Courier New" panose="02070309020205020404" pitchFamily="49" charset="0"/>
              </a:rPr>
              <a:t>ALTER INDEX ... REBUILD</a:t>
            </a:r>
          </a:p>
          <a:p>
            <a:pPr lvl="3"/>
            <a:r>
              <a:rPr lang="en-US" altLang="en-US" dirty="0">
                <a:latin typeface="Courier New" panose="02070309020205020404" pitchFamily="49" charset="0"/>
              </a:rPr>
              <a:t>ALTER TABLE ... MOVE PARTITION</a:t>
            </a:r>
          </a:p>
          <a:p>
            <a:pPr lvl="3"/>
            <a:r>
              <a:rPr lang="en-US" altLang="en-US" dirty="0">
                <a:latin typeface="Courier New" panose="02070309020205020404" pitchFamily="49" charset="0"/>
              </a:rPr>
              <a:t>ALTER TABLE ... SPLIT PARTITION</a:t>
            </a:r>
          </a:p>
          <a:p>
            <a:pPr lvl="3"/>
            <a:r>
              <a:rPr lang="en-US" altLang="en-US" dirty="0">
                <a:latin typeface="Courier New" panose="02070309020205020404" pitchFamily="49" charset="0"/>
              </a:rPr>
              <a:t>ALTER INDEX ... REBUILD PARTITION</a:t>
            </a:r>
          </a:p>
          <a:p>
            <a:pPr lvl="3"/>
            <a:r>
              <a:rPr lang="en-US" altLang="en-US" dirty="0">
                <a:latin typeface="Courier New" panose="02070309020205020404" pitchFamily="49" charset="0"/>
              </a:rPr>
              <a:t>ALTER INDEX ... SPLIT PARTITION</a:t>
            </a:r>
          </a:p>
          <a:p>
            <a:pPr lvl="3"/>
            <a:r>
              <a:rPr lang="en-US" altLang="en-US" dirty="0">
                <a:latin typeface="Courier New" panose="02070309020205020404" pitchFamily="49" charset="0"/>
              </a:rPr>
              <a:t>CREATE MATERIALIZED VIEW</a:t>
            </a:r>
          </a:p>
        </p:txBody>
      </p:sp>
      <p:sp>
        <p:nvSpPr>
          <p:cNvPr id="4" name="Footer Placeholder 3"/>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252</a:t>
            </a:fld>
            <a:endParaRPr lang="en-US" dirty="0"/>
          </a:p>
        </p:txBody>
      </p:sp>
    </p:spTree>
    <p:extLst>
      <p:ext uri="{BB962C8B-B14F-4D97-AF65-F5344CB8AC3E}">
        <p14:creationId xmlns:p14="http://schemas.microsoft.com/office/powerpoint/2010/main" val="254677504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253</a:t>
            </a:fld>
            <a:endParaRPr lang="en-US" dirty="0"/>
          </a:p>
        </p:txBody>
      </p:sp>
    </p:spTree>
    <p:extLst>
      <p:ext uri="{BB962C8B-B14F-4D97-AF65-F5344CB8AC3E}">
        <p14:creationId xmlns:p14="http://schemas.microsoft.com/office/powerpoint/2010/main" val="369094898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17 - </a:t>
            </a:r>
            <a:fld id="{3B447DE1-9400-4927-A648-0EA8BC96B1FD}" type="slidenum">
              <a:rPr lang="en-US" smtClean="0"/>
              <a:pPr>
                <a:defRPr/>
              </a:pPr>
              <a:t>254</a:t>
            </a:fld>
            <a:endParaRPr lang="en-US" dirty="0"/>
          </a:p>
        </p:txBody>
      </p:sp>
    </p:spTree>
    <p:extLst>
      <p:ext uri="{BB962C8B-B14F-4D97-AF65-F5344CB8AC3E}">
        <p14:creationId xmlns:p14="http://schemas.microsoft.com/office/powerpoint/2010/main" val="378992916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063795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256</a:t>
            </a:fld>
            <a:endParaRPr lang="en-US" dirty="0"/>
          </a:p>
        </p:txBody>
      </p:sp>
    </p:spTree>
    <p:extLst>
      <p:ext uri="{BB962C8B-B14F-4D97-AF65-F5344CB8AC3E}">
        <p14:creationId xmlns:p14="http://schemas.microsoft.com/office/powerpoint/2010/main" val="320154618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saves the old value (undo data) when a process changes data in a database. It stores the data as it exists before modifications. Capturing undo data enables you to roll back your uncommitted data. Undo supports read-consistent and flashback queries. Undo can also be used to “rewind” (flashback) transactions and tables.</a:t>
            </a:r>
          </a:p>
          <a:p>
            <a:pPr lvl="1"/>
            <a:r>
              <a:rPr lang="en-US" altLang="en-US" dirty="0">
                <a:latin typeface="Arial" charset="0"/>
              </a:rPr>
              <a:t>Read-consistent queries provide results that are consistent with the data as of the time a query started. For a read-consistent query to succeed, the original information must still exist as undo information. If the original data is no longer available, you receive a “Snapshot too old” error (</a:t>
            </a:r>
            <a:r>
              <a:rPr lang="en-US" altLang="en-US" dirty="0">
                <a:latin typeface="Courier New" panose="02070309020205020404" pitchFamily="49" charset="0"/>
                <a:cs typeface="Courier New" panose="02070309020205020404" pitchFamily="49" charset="0"/>
              </a:rPr>
              <a:t>ORA-01555</a:t>
            </a:r>
            <a:r>
              <a:rPr lang="en-US" altLang="en-US" dirty="0">
                <a:latin typeface="Arial" charset="0"/>
              </a:rPr>
              <a:t>). As long as the undo information is retained, the Oracle Database server can reconstruct data to satisfy read-consistent queries.</a:t>
            </a:r>
          </a:p>
          <a:p>
            <a:pPr lvl="1"/>
            <a:r>
              <a:rPr lang="en-US" altLang="en-US" dirty="0">
                <a:latin typeface="Arial" charset="0"/>
              </a:rPr>
              <a:t>Flashback queries purposely ask for a version of the data as it existed at some time in the past. As long as undo information for that past time still exists, flashback queries can complete successfully. Oracle Flashback Transaction uses undo to create compensating transactions, to back out a transaction and its dependent transactions. With Oracle Flashback Table, you can recover a table to a specific point in time.</a:t>
            </a:r>
          </a:p>
          <a:p>
            <a:pPr lvl="1"/>
            <a:r>
              <a:rPr lang="en-US" altLang="en-US" dirty="0">
                <a:latin typeface="Arial" charset="0"/>
              </a:rPr>
              <a:t>Undo data is also used to recover from failed transactions. A failed transaction occurs when a user session ends abnormally (possibly because of network errors or a failure on the client computer) before the user decides to commit or roll back the transaction. Failed transactions may also occur when the instance crashes or you issue the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ABORT</a:t>
            </a:r>
            <a:r>
              <a:rPr lang="en-US" altLang="en-US" dirty="0">
                <a:latin typeface="Arial" charset="0"/>
              </a:rPr>
              <a:t> command.</a:t>
            </a:r>
          </a:p>
          <a:p>
            <a:pPr lvl="1"/>
            <a:r>
              <a:rPr lang="en-US" altLang="en-US" dirty="0">
                <a:latin typeface="Arial" charset="0"/>
              </a:rPr>
              <a:t>In case of a failed transaction, the safest behavior is chosen, and the Oracle Database server reverses all changes made by a user, thereby restoring the original data.</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257</a:t>
            </a:fld>
            <a:endParaRPr lang="en-US" dirty="0"/>
          </a:p>
        </p:txBody>
      </p:sp>
    </p:spTree>
    <p:extLst>
      <p:ext uri="{BB962C8B-B14F-4D97-AF65-F5344CB8AC3E}">
        <p14:creationId xmlns:p14="http://schemas.microsoft.com/office/powerpoint/2010/main" val="234549522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Undo information is retained for all transactions, at least until the transaction is ended by one of the following:</a:t>
            </a:r>
          </a:p>
          <a:p>
            <a:pPr lvl="2" eaLnBrk="1" hangingPunct="1"/>
            <a:r>
              <a:rPr lang="en-US" dirty="0">
                <a:latin typeface="Arial" charset="0"/>
                <a:cs typeface="Arial" charset="0"/>
              </a:rPr>
              <a:t>User undoes a transaction (transaction rolls back)</a:t>
            </a:r>
          </a:p>
          <a:p>
            <a:pPr lvl="2" eaLnBrk="1" hangingPunct="1"/>
            <a:r>
              <a:rPr lang="en-US" dirty="0">
                <a:latin typeface="Arial" charset="0"/>
                <a:cs typeface="Arial" charset="0"/>
              </a:rPr>
              <a:t>User ends a transaction (transaction commits)</a:t>
            </a:r>
          </a:p>
          <a:p>
            <a:pPr lvl="2" eaLnBrk="1" hangingPunct="1"/>
            <a:r>
              <a:rPr lang="en-US" dirty="0">
                <a:latin typeface="Arial" charset="0"/>
                <a:cs typeface="Arial" charset="0"/>
              </a:rPr>
              <a:t>User executes a DDL statement, such as a </a:t>
            </a:r>
            <a:r>
              <a:rPr lang="en-US" dirty="0">
                <a:latin typeface="Courier New" panose="02070309020205020404" pitchFamily="49" charset="0"/>
                <a:cs typeface="Courier New" panose="02070309020205020404" pitchFamily="49" charset="0"/>
              </a:rPr>
              <a:t>CREATE</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DROP</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RENAME</a:t>
            </a:r>
            <a:r>
              <a:rPr lang="en-US" dirty="0">
                <a:latin typeface="Arial" charset="0"/>
                <a:cs typeface="Arial" charset="0"/>
              </a:rPr>
              <a:t>, or </a:t>
            </a:r>
            <a:r>
              <a:rPr lang="en-US" dirty="0">
                <a:latin typeface="Courier New" panose="02070309020205020404" pitchFamily="49" charset="0"/>
                <a:cs typeface="Courier New" panose="02070309020205020404" pitchFamily="49" charset="0"/>
              </a:rPr>
              <a:t>ALTER</a:t>
            </a:r>
            <a:r>
              <a:rPr lang="en-US" dirty="0">
                <a:latin typeface="Arial" charset="0"/>
                <a:cs typeface="Arial" charset="0"/>
              </a:rPr>
              <a:t> statement. If the current transaction contains any DML statements, the database server first commits the transaction and then executes and commits the DDL as a new transaction.</a:t>
            </a:r>
          </a:p>
          <a:p>
            <a:pPr lvl="2" eaLnBrk="1" hangingPunct="1"/>
            <a:r>
              <a:rPr lang="en-US" dirty="0">
                <a:latin typeface="Arial" charset="0"/>
                <a:cs typeface="Arial" charset="0"/>
              </a:rPr>
              <a:t>User session terminates abnormally (transaction rolls back)</a:t>
            </a:r>
          </a:p>
          <a:p>
            <a:pPr lvl="2" eaLnBrk="1" hangingPunct="1"/>
            <a:r>
              <a:rPr lang="en-US" dirty="0">
                <a:latin typeface="Arial" charset="0"/>
                <a:cs typeface="Arial" charset="0"/>
              </a:rPr>
              <a:t>User session terminates normally with an exit (transaction commits)</a:t>
            </a:r>
          </a:p>
          <a:p>
            <a:pPr lvl="1" eaLnBrk="1" hangingPunct="1"/>
            <a:r>
              <a:rPr lang="en-US" dirty="0">
                <a:latin typeface="Arial" charset="0"/>
                <a:cs typeface="Arial" charset="0"/>
              </a:rPr>
              <a:t>The amount of undo data that is retained and the time for which it is retained depend on the amount of database activity and the database configuration.</a:t>
            </a:r>
          </a:p>
          <a:p>
            <a:pPr lvl="1" eaLnBrk="1" hangingPunct="1"/>
            <a:r>
              <a:rPr lang="en-US" b="1" dirty="0">
                <a:latin typeface="Arial" charset="0"/>
                <a:cs typeface="Arial" charset="0"/>
              </a:rPr>
              <a:t>Note: </a:t>
            </a:r>
            <a:r>
              <a:rPr lang="en-US" dirty="0">
                <a:latin typeface="Arial" charset="0"/>
                <a:cs typeface="Arial" charset="0"/>
              </a:rPr>
              <a:t>Oracle Flashback Transaction leverages the online redo logs to mine the appropriate undo SQL for execution. It only uses undo as an artificial time boundary, to determine a redo mining start time for the target transaction, if a transaction start time is not supplied in the flashback transaction invocation.</a:t>
            </a:r>
          </a:p>
        </p:txBody>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258</a:t>
            </a:fld>
            <a:endParaRPr lang="en-US" dirty="0"/>
          </a:p>
        </p:txBody>
      </p:sp>
    </p:spTree>
    <p:extLst>
      <p:ext uri="{BB962C8B-B14F-4D97-AF65-F5344CB8AC3E}">
        <p14:creationId xmlns:p14="http://schemas.microsoft.com/office/powerpoint/2010/main" val="322731920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When a transaction starts, it is assigned to an undo segment. Throughout the life of the transaction, when data is changed, the original (before the change) values are copied into the undo segment. You can see which transactions are assigned to which undo segments by checking the </a:t>
            </a:r>
            <a:r>
              <a:rPr lang="en-US" altLang="en-US" dirty="0">
                <a:latin typeface="Courier New" panose="02070309020205020404" pitchFamily="49" charset="0"/>
                <a:cs typeface="Courier New" panose="02070309020205020404" pitchFamily="49" charset="0"/>
              </a:rPr>
              <a:t>V$TRANSACTION</a:t>
            </a:r>
            <a:r>
              <a:rPr lang="en-US" altLang="en-US" dirty="0">
                <a:latin typeface="Arial" charset="0"/>
              </a:rPr>
              <a:t> dynamic performance view.</a:t>
            </a:r>
          </a:p>
          <a:p>
            <a:pPr lvl="1"/>
            <a:r>
              <a:rPr lang="en-US" altLang="en-US" dirty="0">
                <a:latin typeface="Arial" charset="0"/>
              </a:rPr>
              <a:t>Undo segments are specialized segments that are automatically created by the database server as needed to support transactions. Like all segments, undo segments are made up of extents, which, in turn, consist of data blocks. Undo segments automatically grow and shrink as needed, acting as a circular storage buffer for their assigned transactions.</a:t>
            </a:r>
          </a:p>
          <a:p>
            <a:pPr lvl="1"/>
            <a:r>
              <a:rPr lang="en-US" altLang="en-US" dirty="0">
                <a:latin typeface="Arial" charset="0"/>
              </a:rPr>
              <a:t>Transactions fill extents in their undo segments until a transaction is completed or all space is consumed. If an extent fills up and more space is needed, the transaction acquires that space from the next extent in the segment. After all extents have been consumed, the transaction either wraps around back into the first extent or requests a new extent to be allocated to the undo segment.</a:t>
            </a:r>
          </a:p>
          <a:p>
            <a:pPr lvl="1"/>
            <a:r>
              <a:rPr lang="en-US" altLang="en-US" b="1" dirty="0">
                <a:latin typeface="Arial" charset="0"/>
              </a:rPr>
              <a:t>Note: </a:t>
            </a:r>
            <a:r>
              <a:rPr lang="en-US" altLang="en-US" dirty="0">
                <a:latin typeface="Arial" charset="0"/>
              </a:rPr>
              <a:t>Parallel DML and DDL operations can cause multiple coordinated transactions, each of which uses its own undo segment. To learn more about parallel DML execution, see </a:t>
            </a:r>
            <a:r>
              <a:rPr lang="en-US" altLang="en-US" i="1" dirty="0">
                <a:latin typeface="Arial" charset="0"/>
              </a:rPr>
              <a:t>Oracle Database Administrator’s Guide</a:t>
            </a:r>
            <a:r>
              <a:rPr lang="en-US" altLang="en-US" dirty="0">
                <a:latin typeface="Arial" charset="0"/>
              </a:rPr>
              <a:t>.</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259</a:t>
            </a:fld>
            <a:endParaRPr lang="en-US" dirty="0"/>
          </a:p>
        </p:txBody>
      </p:sp>
    </p:spTree>
    <p:extLst>
      <p:ext uri="{BB962C8B-B14F-4D97-AF65-F5344CB8AC3E}">
        <p14:creationId xmlns:p14="http://schemas.microsoft.com/office/powerpoint/2010/main" val="162290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2608" y="450056"/>
            <a:ext cx="6400800" cy="8191024"/>
          </a:xfrm>
        </p:spPr>
        <p:txBody>
          <a:bodyPr/>
          <a:lstStyle/>
          <a:p>
            <a:pPr lvl="2"/>
            <a:r>
              <a:rPr lang="en-US" altLang="en-US" b="1" dirty="0"/>
              <a:t>Exadata and Exalogic Management: </a:t>
            </a:r>
            <a:r>
              <a:rPr lang="en-US" altLang="en-US" dirty="0"/>
              <a:t>Provides an integrated view of the hardware and software in an Exadata machine and complete life cycle management for Exalogic systems</a:t>
            </a:r>
          </a:p>
          <a:p>
            <a:pPr lvl="2"/>
            <a:r>
              <a:rPr lang="en-US" altLang="en-US" b="1" dirty="0"/>
              <a:t>Configuration and Management: </a:t>
            </a:r>
            <a:r>
              <a:rPr lang="en-US" altLang="en-US" dirty="0"/>
              <a:t>Provides an integrated set of tools, agent-less discovery, integration with My Oracle Support, and custom configuration capabilities</a:t>
            </a:r>
            <a:endParaRPr lang="en-AU" altLang="en-US" b="1" dirty="0"/>
          </a:p>
          <a:p>
            <a:pPr lvl="2"/>
            <a:r>
              <a:rPr lang="en-AU" altLang="en-US" b="1" dirty="0"/>
              <a:t>Provisioning and Patching: </a:t>
            </a:r>
            <a:r>
              <a:rPr lang="en-AU" altLang="en-US" dirty="0"/>
              <a:t>Provides profiles for provisioning known configurations, user-defined deployment procedures, and a Software Library integrated with self-updating capabilities</a:t>
            </a:r>
          </a:p>
          <a:p>
            <a:pPr lvl="2"/>
            <a:r>
              <a:rPr lang="en-AU" altLang="en-US" b="1" dirty="0"/>
              <a:t>Application and Quality Management: </a:t>
            </a:r>
            <a:r>
              <a:rPr lang="en-AU" altLang="en-US" dirty="0"/>
              <a:t>Provides</a:t>
            </a:r>
            <a:r>
              <a:rPr lang="en-AU" altLang="en-US" b="1" dirty="0"/>
              <a:t> </a:t>
            </a:r>
            <a:r>
              <a:rPr lang="en-AU" altLang="en-US" dirty="0"/>
              <a:t>Database Replay, Application Server Replay, Real Application Testing integrated with Data Masking, and test database management that includes Application Data Model </a:t>
            </a:r>
          </a:p>
          <a:p>
            <a:pPr lvl="2"/>
            <a:r>
              <a:rPr lang="en-AU" altLang="en-US" b="1" dirty="0"/>
              <a:t>Database Management: </a:t>
            </a:r>
            <a:r>
              <a:rPr lang="en-AU" altLang="en-US" dirty="0"/>
              <a:t>Provides management of Oracle Database systems, including performance management and change life cycle management </a:t>
            </a:r>
            <a:endParaRPr lang="en-AU" altLang="en-US" dirty="0">
              <a:solidFill>
                <a:srgbClr val="FF0000"/>
              </a:solidFill>
            </a:endParaRPr>
          </a:p>
          <a:p>
            <a:pPr lvl="2"/>
            <a:r>
              <a:rPr lang="en-AU" altLang="en-US" b="1" dirty="0"/>
              <a:t>Middleware Management: </a:t>
            </a:r>
            <a:r>
              <a:rPr lang="en-AU" altLang="en-US" dirty="0"/>
              <a:t>Provides complete management of Middleware systems</a:t>
            </a:r>
          </a:p>
          <a:p>
            <a:pPr lvl="2"/>
            <a:r>
              <a:rPr lang="en-AU" altLang="en-US" b="1" dirty="0"/>
              <a:t>Applications Management: </a:t>
            </a:r>
            <a:r>
              <a:rPr lang="en-AU" altLang="en-US" dirty="0"/>
              <a:t>Provides management of Fusion Applications</a:t>
            </a:r>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26</a:t>
            </a:fld>
            <a:endParaRPr lang="en-US" dirty="0"/>
          </a:p>
        </p:txBody>
      </p:sp>
    </p:spTree>
    <p:extLst>
      <p:ext uri="{BB962C8B-B14F-4D97-AF65-F5344CB8AC3E}">
        <p14:creationId xmlns:p14="http://schemas.microsoft.com/office/powerpoint/2010/main" val="131631354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Undo segments can exist only in a specialized form of tablespace called an undo tablespace. You cannot create other segment types, such as tables, in the undo tablespace.</a:t>
            </a:r>
          </a:p>
          <a:p>
            <a:pPr lvl="1"/>
            <a:r>
              <a:rPr lang="en-US" altLang="en-US" dirty="0">
                <a:latin typeface="Arial" charset="0"/>
              </a:rPr>
              <a:t>The Database Configuration Assistant (DBCA) automatically creates a smallfile undo tablespace. You can also create a bigfile undo tablespace. However, in a high-volume online transaction processing (OLTP) environment with many short concurrent transactions, contention could occur on the file header. An undo tablespace, stored in multiple data files, can resolve this potential issue.</a:t>
            </a:r>
          </a:p>
          <a:p>
            <a:pPr lvl="1"/>
            <a:r>
              <a:rPr lang="en-US" altLang="en-US" dirty="0">
                <a:latin typeface="Arial" charset="0"/>
              </a:rPr>
              <a:t>Although a database may have many undo tablespaces, only one of them at a time can be designated as the current undo tablespace for any instance in the database.</a:t>
            </a:r>
          </a:p>
          <a:p>
            <a:pPr lvl="1"/>
            <a:r>
              <a:rPr lang="en-US" altLang="en-US" dirty="0">
                <a:latin typeface="Arial" charset="0"/>
              </a:rPr>
              <a:t>Undo segments are automatically created and always owned by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Because the undo segments act as a circular buffer, each segment has a minimum of two extents. The default maximum number of extents depends on the database block size but is very high (32,765 for an 8 KB block size).</a:t>
            </a:r>
          </a:p>
          <a:p>
            <a:pPr lvl="1"/>
            <a:r>
              <a:rPr lang="en-US" altLang="en-US" dirty="0">
                <a:latin typeface="Arial" charset="0"/>
              </a:rPr>
              <a:t>Undo tablespaces are permanent, locally managed tablespaces with automatic extent allocation. They are automatically managed by the database.</a:t>
            </a:r>
          </a:p>
          <a:p>
            <a:pPr lvl="1"/>
            <a:r>
              <a:rPr lang="en-US" altLang="en-US" dirty="0">
                <a:latin typeface="Arial" charset="0"/>
              </a:rPr>
              <a:t>Because undo data is required to recover from failed transactions (such as those that may occur when an instance crashes), undo tablespaces can be recovered only while the instance is in the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 state.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260</a:t>
            </a:fld>
            <a:endParaRPr lang="en-US" dirty="0"/>
          </a:p>
        </p:txBody>
      </p:sp>
    </p:spTree>
    <p:extLst>
      <p:ext uri="{BB962C8B-B14F-4D97-AF65-F5344CB8AC3E}">
        <p14:creationId xmlns:p14="http://schemas.microsoft.com/office/powerpoint/2010/main" val="6565708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Undo data and redo data seem similar at first, but they serve different purposes. Undo data is needed if there is a need to undo a change, and this occurs for read consistency and rollback. Redo data is needed if there is a need to perform the changes again, in cases where they are lost for some reason. Undo block changes are also written to the redo log.</a:t>
            </a:r>
          </a:p>
          <a:p>
            <a:pPr lvl="1"/>
            <a:r>
              <a:rPr lang="en-US" dirty="0">
                <a:latin typeface="Arial" charset="0"/>
              </a:rPr>
              <a:t>The process of committing entails a verification that the changes in the transaction have been written to the redo log file, which is persistent storage on the disk, as opposed to memory. In addition, the redo log file is typically multiplexed. As a result, there are multiple copies of the redo data on the disk. Although the changes may not yet have been written to the data files where the table’s blocks are actually stored, writing to the persistent redo log is enough to guarantee consistency of the database.</a:t>
            </a:r>
          </a:p>
          <a:p>
            <a:pPr lvl="1"/>
            <a:r>
              <a:rPr lang="en-US" dirty="0">
                <a:latin typeface="Arial" charset="0"/>
              </a:rPr>
              <a:t>Assume that a power outage occurs just before committed changes have been reflected in the data files. This situation does not cause a problem because the transaction has been committed. When the system starts up again, it is able to roll forward any redo records that are not yet reflected in data files at the time of the outage.</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261</a:t>
            </a:fld>
            <a:endParaRPr lang="en-US" dirty="0"/>
          </a:p>
        </p:txBody>
      </p:sp>
    </p:spTree>
    <p:extLst>
      <p:ext uri="{BB962C8B-B14F-4D97-AF65-F5344CB8AC3E}">
        <p14:creationId xmlns:p14="http://schemas.microsoft.com/office/powerpoint/2010/main" val="420579233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provides automatic undo management, which is a fully automated mechanism for managing undo information and space in a dedicated undo tablespace for all sessions. The system automatically tunes itself to provide the best possible retention of undo information. More precisely, the undo retention period for auto-extending tablespaces is tuned to be slightly longer than the longest-running active query. For fixed-size undo tablespaces, the database dynamically tunes for best possible retention.</a:t>
            </a:r>
          </a:p>
          <a:p>
            <a:pPr lvl="1"/>
            <a:r>
              <a:rPr lang="en-US" altLang="en-US" dirty="0">
                <a:latin typeface="Arial" charset="0"/>
              </a:rPr>
              <a:t>Although, by default, the Oracle Database server manages undo data and space automatically, you may need to perform some tasks if your database is using Flashback operations. The administration of undo should prevent space errors, the use of too much space, and “snapshot too old” errors.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262</a:t>
            </a:fld>
            <a:endParaRPr lang="en-US" dirty="0"/>
          </a:p>
        </p:txBody>
      </p:sp>
    </p:spTree>
    <p:extLst>
      <p:ext uri="{BB962C8B-B14F-4D97-AF65-F5344CB8AC3E}">
        <p14:creationId xmlns:p14="http://schemas.microsoft.com/office/powerpoint/2010/main" val="198704292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Using the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mode is required when cloning a PDB in hot mode, performing a near-zero down time PDB relocation, refreshing PDBs, or using proxy PDBs.</a:t>
            </a:r>
          </a:p>
          <a:p>
            <a:pPr lvl="1"/>
            <a:r>
              <a:rPr lang="en-US" altLang="en-US" dirty="0">
                <a:latin typeface="Arial" charset="0"/>
              </a:rPr>
              <a:t>You can set a CDB in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mode either at CDB creation or by altering the CDB property.</a:t>
            </a:r>
          </a:p>
          <a:p>
            <a:pPr lvl="1"/>
            <a:r>
              <a:rPr lang="en-US" altLang="en-US" dirty="0">
                <a:latin typeface="Arial" charset="0"/>
              </a:rPr>
              <a:t>When the database property </a:t>
            </a:r>
            <a:r>
              <a:rPr lang="en-US" altLang="en-US" dirty="0">
                <a:latin typeface="Courier New" panose="02070309020205020404" pitchFamily="49" charset="0"/>
                <a:cs typeface="Courier New" panose="02070309020205020404" pitchFamily="49" charset="0"/>
              </a:rPr>
              <a:t>LOCAL_UNDO_ENABLED</a:t>
            </a:r>
            <a:r>
              <a:rPr lang="en-US" altLang="en-US" dirty="0">
                <a:latin typeface="Arial" charset="0"/>
              </a:rPr>
              <a:t> is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which is the default, there is only one undo tablespace that is created in the CDB root, and that is shared by all containers.</a:t>
            </a:r>
          </a:p>
          <a:p>
            <a:pPr lvl="1"/>
            <a:r>
              <a:rPr lang="en-US" altLang="en-US" dirty="0">
                <a:latin typeface="Arial" charset="0"/>
              </a:rPr>
              <a:t>When </a:t>
            </a:r>
            <a:r>
              <a:rPr lang="en-US" altLang="en-US" dirty="0">
                <a:latin typeface="Courier New" panose="02070309020205020404" pitchFamily="49" charset="0"/>
                <a:cs typeface="Courier New" panose="02070309020205020404" pitchFamily="49" charset="0"/>
              </a:rPr>
              <a:t>LOCAL_UNDO_ENABLED</a:t>
            </a:r>
            <a:r>
              <a:rPr lang="en-US" altLang="en-US" dirty="0">
                <a:latin typeface="Arial" charset="0"/>
              </a:rPr>
              <a:t> is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every container in the CDB uses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and each PDB must have its own </a:t>
            </a:r>
            <a:r>
              <a:rPr lang="en-US" altLang="en-US" dirty="0">
                <a:latin typeface="Courier New" panose="02070309020205020404" pitchFamily="49" charset="0"/>
                <a:cs typeface="Courier New" panose="02070309020205020404" pitchFamily="49" charset="0"/>
              </a:rPr>
              <a:t>LOCAL</a:t>
            </a:r>
            <a:r>
              <a:rPr lang="en-US" altLang="en-US" dirty="0">
                <a:latin typeface="Arial" charset="0"/>
              </a:rPr>
              <a:t> undo tablespace. To maintain ease of management and provisioning, undo tablespace creation happens automatically and does not require any action from the user. When a PDB is opened and an undo tablespace is not available, it is automatically created.</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263</a:t>
            </a:fld>
            <a:endParaRPr lang="en-US" dirty="0"/>
          </a:p>
        </p:txBody>
      </p:sp>
    </p:spTree>
    <p:extLst>
      <p:ext uri="{BB962C8B-B14F-4D97-AF65-F5344CB8AC3E}">
        <p14:creationId xmlns:p14="http://schemas.microsoft.com/office/powerpoint/2010/main" val="324129210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initialization parameter specifies (in seconds) the low threshold value of undo retention. Set the minimum undo retention period for the auto-extending undo tablespace to be as long as the longest expected Flashback operation. For auto-extending undo tablespaces, the system retains undo for at least the time specified in this parameter and automatically tunes the undo retention period to meet the undo requirements of the queries. But this autotuned retention period may be insufficient for your Flashback operations.</a:t>
            </a:r>
          </a:p>
          <a:p>
            <a:pPr lvl="1"/>
            <a:r>
              <a:rPr lang="en-US" altLang="en-US" dirty="0">
                <a:latin typeface="Arial" charset="0"/>
              </a:rPr>
              <a:t>For fixed-size undo tablespaces, the system automatically tunes for the best possible undo retention period on the basis of undo tablespace size and usage history; it ignores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unless retention guarantee is enabled. So for automatic undo management, the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setting is used for the three cases listed in the slide. In cases other than these three, this parameter is ignored.</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264</a:t>
            </a:fld>
            <a:endParaRPr lang="en-US" dirty="0"/>
          </a:p>
        </p:txBody>
      </p:sp>
    </p:spTree>
    <p:extLst>
      <p:ext uri="{BB962C8B-B14F-4D97-AF65-F5344CB8AC3E}">
        <p14:creationId xmlns:p14="http://schemas.microsoft.com/office/powerpoint/2010/main" val="156901201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Undo information is divided into three categories:</a:t>
            </a:r>
          </a:p>
          <a:p>
            <a:pPr lvl="2"/>
            <a:r>
              <a:rPr lang="en-US" b="1" dirty="0">
                <a:latin typeface="Arial" charset="0"/>
              </a:rPr>
              <a:t>Uncommitted undo information (Active):</a:t>
            </a:r>
            <a:r>
              <a:rPr lang="en-US" dirty="0">
                <a:latin typeface="Arial" charset="0"/>
              </a:rPr>
              <a:t> Supports a currently running transaction and is required if a user wants to roll back or if the transaction has failed. Uncommitted undo information is never overwritten.</a:t>
            </a:r>
          </a:p>
          <a:p>
            <a:pPr lvl="2"/>
            <a:r>
              <a:rPr lang="en-US" b="1" dirty="0">
                <a:latin typeface="Arial" charset="0"/>
              </a:rPr>
              <a:t>Committed undo information (Unexpired): </a:t>
            </a:r>
            <a:r>
              <a:rPr lang="en-US" dirty="0">
                <a:latin typeface="Arial" charset="0"/>
              </a:rPr>
              <a:t>Is no longer needed to support a running transaction but is still needed to meet the undo retention interval. It is also known as “unexpired” undo information. Committed undo information is retained when possible without causing an active transaction to fail because of lack of space.</a:t>
            </a:r>
          </a:p>
          <a:p>
            <a:pPr lvl="2"/>
            <a:r>
              <a:rPr lang="en-US" b="1" dirty="0">
                <a:latin typeface="Arial" charset="0"/>
              </a:rPr>
              <a:t>Expired undo information (Expired): </a:t>
            </a:r>
            <a:r>
              <a:rPr lang="en-US" dirty="0">
                <a:latin typeface="Arial" charset="0"/>
              </a:rPr>
              <a:t>Is no longer needed to support a running transaction. Expired undo information is overwritten when space is required by an active transaction.</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265</a:t>
            </a:fld>
            <a:endParaRPr lang="en-US" dirty="0"/>
          </a:p>
        </p:txBody>
      </p:sp>
    </p:spTree>
    <p:extLst>
      <p:ext uri="{BB962C8B-B14F-4D97-AF65-F5344CB8AC3E}">
        <p14:creationId xmlns:p14="http://schemas.microsoft.com/office/powerpoint/2010/main" val="370391376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default undo behavior is to overwrite the undo information of committed transactions that has not yet expired rather than to allow an active transaction to fail because of lack of undo space.</a:t>
            </a:r>
          </a:p>
          <a:p>
            <a:pPr lvl="1"/>
            <a:r>
              <a:rPr lang="en-US" dirty="0">
                <a:latin typeface="Arial" charset="0"/>
              </a:rPr>
              <a:t>This behavior can be changed by guaranteeing retention. With guaranteed retention, undo retention settings are enforced even if they cause transactions to fail.</a:t>
            </a:r>
          </a:p>
          <a:p>
            <a:pPr lvl="1"/>
            <a:r>
              <a:rPr lang="en-US" dirty="0">
                <a:latin typeface="Courier New" panose="02070309020205020404" pitchFamily="49" charset="0"/>
                <a:cs typeface="Courier New" panose="02070309020205020404" pitchFamily="49" charset="0"/>
              </a:rPr>
              <a:t>RETENTION</a:t>
            </a:r>
            <a:r>
              <a:rPr lang="en-US" dirty="0">
                <a:latin typeface="Arial" charset="0"/>
              </a:rPr>
              <a:t> </a:t>
            </a:r>
            <a:r>
              <a:rPr lang="en-US" dirty="0">
                <a:latin typeface="Courier New" panose="02070309020205020404" pitchFamily="49" charset="0"/>
                <a:cs typeface="Courier New" panose="02070309020205020404" pitchFamily="49" charset="0"/>
              </a:rPr>
              <a:t>GUARANTEE</a:t>
            </a:r>
            <a:r>
              <a:rPr lang="en-US" dirty="0">
                <a:latin typeface="Arial" charset="0"/>
              </a:rPr>
              <a:t> is a tablespace attribute rather than an initialization parameter. This attribute can be changed only with SQL command-line statements.</a:t>
            </a:r>
          </a:p>
          <a:p>
            <a:pPr lvl="1"/>
            <a:r>
              <a:rPr lang="en-US" dirty="0">
                <a:latin typeface="Arial" charset="0"/>
              </a:rPr>
              <a:t>The syntax to change an undo tablespace to guarantee retention is: </a:t>
            </a:r>
          </a:p>
          <a:p>
            <a:pPr lvl="1"/>
            <a:r>
              <a:rPr lang="en-US" dirty="0">
                <a:latin typeface="Courier New" panose="02070309020205020404" pitchFamily="49" charset="0"/>
                <a:cs typeface="Courier New" panose="02070309020205020404" pitchFamily="49" charset="0"/>
              </a:rPr>
              <a:t>SQL&gt; ALTER TABLESPACE undotbs1 RETENTION GUARANTEE;</a:t>
            </a:r>
          </a:p>
          <a:p>
            <a:pPr lvl="1"/>
            <a:r>
              <a:rPr lang="en-US" dirty="0">
                <a:latin typeface="Arial" charset="0"/>
              </a:rPr>
              <a:t>To return a guaranteed undo tablespace to its normal setting, use the following command:</a:t>
            </a:r>
          </a:p>
          <a:p>
            <a:pPr lvl="1"/>
            <a:r>
              <a:rPr lang="en-US" dirty="0">
                <a:latin typeface="Courier New" panose="02070309020205020404" pitchFamily="49" charset="0"/>
                <a:cs typeface="Courier New" panose="02070309020205020404" pitchFamily="49" charset="0"/>
              </a:rPr>
              <a:t>SQL&gt; ALTER TABLESPACE undotbs1 RETENTION NOGUARANTEE;</a:t>
            </a:r>
          </a:p>
          <a:p>
            <a:pPr lvl="1"/>
            <a:r>
              <a:rPr lang="en-US" dirty="0">
                <a:latin typeface="Arial" charset="0"/>
              </a:rPr>
              <a:t>The retention guarantee applies only to undo tablespaces. Attempts to set it on a non-undo tablespace result in the following error:</a:t>
            </a:r>
          </a:p>
          <a:p>
            <a:pPr lvl="1"/>
            <a:r>
              <a:rPr lang="en-US" dirty="0">
                <a:latin typeface="Courier New" panose="02070309020205020404" pitchFamily="49" charset="0"/>
                <a:cs typeface="Courier New" panose="02070309020205020404" pitchFamily="49" charset="0"/>
              </a:rPr>
              <a:t>SQL&gt; ALTER TABLESPACE example RETENTION GUARANTEE;</a:t>
            </a:r>
          </a:p>
          <a:p>
            <a:pPr lvl="1"/>
            <a:r>
              <a:rPr lang="en-US" dirty="0">
                <a:latin typeface="Courier New" panose="02070309020205020404" pitchFamily="49" charset="0"/>
                <a:cs typeface="Courier New" panose="02070309020205020404" pitchFamily="49" charset="0"/>
              </a:rPr>
              <a:t>ERROR at line 1:</a:t>
            </a:r>
          </a:p>
          <a:p>
            <a:pPr lvl="1"/>
            <a:r>
              <a:rPr lang="en-US" dirty="0">
                <a:latin typeface="Courier New" panose="02070309020205020404" pitchFamily="49" charset="0"/>
                <a:cs typeface="Courier New" panose="02070309020205020404" pitchFamily="49" charset="0"/>
              </a:rPr>
              <a:t>ORA-30044: 'Retention' can only specified for undo tablespace.</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266</a:t>
            </a:fld>
            <a:endParaRPr lang="en-US" dirty="0"/>
          </a:p>
        </p:txBody>
      </p:sp>
    </p:spTree>
    <p:extLst>
      <p:ext uri="{BB962C8B-B14F-4D97-AF65-F5344CB8AC3E}">
        <p14:creationId xmlns:p14="http://schemas.microsoft.com/office/powerpoint/2010/main" val="4578438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might have two reasons for changing the undo tablespace to a fixed size: to support Flashback operations (where you expect future use of the undo) or to prevent the tablespace from growing too large.</a:t>
            </a:r>
          </a:p>
          <a:p>
            <a:pPr lvl="1"/>
            <a:r>
              <a:rPr lang="en-US" altLang="en-US" dirty="0">
                <a:latin typeface="Arial" charset="0"/>
              </a:rPr>
              <a:t>If you decide to change the undo tablespace to a fixed size, you must choose a large enough size to avoid the following two errors:</a:t>
            </a:r>
          </a:p>
          <a:p>
            <a:pPr lvl="2"/>
            <a:r>
              <a:rPr lang="en-US" altLang="en-US" dirty="0">
                <a:latin typeface="Arial" charset="0"/>
              </a:rPr>
              <a:t>DML failures (because there is not enough space to create the undo for new transactions)</a:t>
            </a:r>
          </a:p>
          <a:p>
            <a:pPr lvl="2"/>
            <a:r>
              <a:rPr lang="en-US" altLang="en-US" dirty="0">
                <a:latin typeface="Arial" charset="0"/>
              </a:rPr>
              <a:t>“Snapshot too old” errors (because there was insufficient undo data for read consistency)</a:t>
            </a:r>
          </a:p>
          <a:p>
            <a:pPr lvl="1"/>
            <a:r>
              <a:rPr lang="en-US" altLang="en-US" dirty="0">
                <a:latin typeface="Arial" charset="0"/>
              </a:rPr>
              <a:t>Oracle recommends that you run a regular, full workload allowing the undo tablespace to grow to its minimum required size. The automatically gathered statistics include the duration of the longest-running query and the undo generation rate. Computing the minimum undo tablespace size based on these statistics is advisable for a system without Flashback operations and for a system for which you do not expect longer-running queries in the future.</a:t>
            </a:r>
          </a:p>
          <a:p>
            <a:pPr lvl="1"/>
            <a:r>
              <a:rPr lang="en-US" altLang="en-US" dirty="0">
                <a:latin typeface="Arial" charset="0"/>
              </a:rPr>
              <a:t>You can use the Enterprise Manager Cloud Control Undo Advisor to enter your desired duration for the undo period for longer-running queries and flashback.</a:t>
            </a:r>
          </a:p>
          <a:p>
            <a:pPr lvl="1"/>
            <a:r>
              <a:rPr lang="en-US" altLang="en-US" b="1" dirty="0">
                <a:latin typeface="Arial" charset="0"/>
              </a:rPr>
              <a:t>Note:</a:t>
            </a:r>
            <a:r>
              <a:rPr lang="en-US" altLang="en-US" dirty="0">
                <a:latin typeface="Arial" charset="0"/>
              </a:rPr>
              <a:t> For fixed-size undo tablespaces, the system automatically tunes for the maximum possible undo retention period, based on undo tablespace size and usage history, and ignores </a:t>
            </a:r>
            <a:r>
              <a:rPr lang="en-US" altLang="en-US" dirty="0">
                <a:latin typeface="Courier New" panose="02070309020205020404" pitchFamily="49" charset="0"/>
                <a:cs typeface="Courier New" panose="02070309020205020404" pitchFamily="49" charset="0"/>
              </a:rPr>
              <a:t>UNDO_RETENTION</a:t>
            </a:r>
            <a:r>
              <a:rPr lang="en-US" altLang="en-US" dirty="0">
                <a:latin typeface="Arial" charset="0"/>
              </a:rPr>
              <a:t> unless retention guarantee is enabled.</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267</a:t>
            </a:fld>
            <a:endParaRPr lang="en-US" dirty="0"/>
          </a:p>
        </p:txBody>
      </p:sp>
    </p:spTree>
    <p:extLst>
      <p:ext uri="{BB962C8B-B14F-4D97-AF65-F5344CB8AC3E}">
        <p14:creationId xmlns:p14="http://schemas.microsoft.com/office/powerpoint/2010/main" val="330094294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Temporary tables are widely used as scratch areas for staging intermediate results. This is because changing those tables is much faster than with non-temporary tables. The performance gain is mainly because no redo entries are directly generated for changes on temporary tables. However, the undo for operations on temporary tables (and indexes) is still logged to the redo log.</a:t>
            </a:r>
          </a:p>
          <a:p>
            <a:pPr lvl="1"/>
            <a:r>
              <a:rPr lang="en-US" dirty="0">
                <a:latin typeface="Arial" charset="0"/>
              </a:rPr>
              <a:t>Undo for temporary tables is useful for consistent reads and transaction rollbacks during the life of that temporary object. Beyond this scope, the undo is superfluous. Therefore, it need not be persisted in the redo stream. For instance, transaction recovery just discards undo for temporary objects.</a:t>
            </a:r>
          </a:p>
          <a:p>
            <a:pPr lvl="1"/>
            <a:r>
              <a:rPr lang="en-US" dirty="0">
                <a:latin typeface="Arial" charset="0"/>
              </a:rPr>
              <a:t>Undo generated by temporary tables’ transactions can be stored in a separate undo stream directly in the temporary tablespace to avoid that undo being logged in the redo stream. This mode is called temporary undo.</a:t>
            </a:r>
          </a:p>
          <a:p>
            <a:pPr lvl="1"/>
            <a:r>
              <a:rPr lang="en-US" b="1" dirty="0">
                <a:latin typeface="Arial" charset="0"/>
              </a:rPr>
              <a:t>Note: </a:t>
            </a:r>
            <a:r>
              <a:rPr lang="en-US" dirty="0">
                <a:latin typeface="Arial" charset="0"/>
              </a:rPr>
              <a:t>A temporary undo segment is session private. It stores undo for the changes to temporary tables (temporary objects in general) belonging to the corresponding session.</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268</a:t>
            </a:fld>
            <a:endParaRPr lang="en-US" dirty="0"/>
          </a:p>
        </p:txBody>
      </p:sp>
    </p:spTree>
    <p:extLst>
      <p:ext uri="{BB962C8B-B14F-4D97-AF65-F5344CB8AC3E}">
        <p14:creationId xmlns:p14="http://schemas.microsoft.com/office/powerpoint/2010/main" val="42467124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Enabling temporary undo provides the following benefits:</a:t>
            </a:r>
          </a:p>
          <a:p>
            <a:pPr lvl="2"/>
            <a:r>
              <a:rPr lang="en-US" altLang="en-US" dirty="0">
                <a:latin typeface="Arial" charset="0"/>
              </a:rPr>
              <a:t>Temporary undo reduces the amount of undo stored in the undo tablespaces. Less undo in the undo tablespaces can result in more realistic undo retention period requirements for undo records.</a:t>
            </a:r>
          </a:p>
          <a:p>
            <a:pPr lvl="2"/>
            <a:r>
              <a:rPr lang="en-US" altLang="en-US" dirty="0">
                <a:latin typeface="Arial" charset="0"/>
              </a:rPr>
              <a:t>Performance is improved because less data is written to the redo log, and components that parse redo log records, such as LogMiner, perform better because there is less redo data to parse.</a:t>
            </a:r>
          </a:p>
          <a:p>
            <a:pPr lvl="2"/>
            <a:r>
              <a:rPr lang="en-US" altLang="en-US" dirty="0">
                <a:latin typeface="Arial" charset="0"/>
              </a:rPr>
              <a:t>Temporary undo enables data manipulation language (DML) operations on temporary tables in a physical standby database with the Oracle Active Data Guard option. However, data definition language (DDL) operations that create temporary tables must be issued on the primary database.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269</a:t>
            </a:fld>
            <a:endParaRPr lang="en-US" dirty="0"/>
          </a:p>
        </p:txBody>
      </p:sp>
    </p:spTree>
    <p:extLst>
      <p:ext uri="{BB962C8B-B14F-4D97-AF65-F5344CB8AC3E}">
        <p14:creationId xmlns:p14="http://schemas.microsoft.com/office/powerpoint/2010/main" val="2819394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smtClean="0"/>
              <a:t>Oracle Enterprise Manager Cloud Control is composed of four main components as illustrated in the slide:</a:t>
            </a:r>
          </a:p>
          <a:p>
            <a:pPr lvl="2" eaLnBrk="1" hangingPunct="1"/>
            <a:r>
              <a:rPr lang="en-US" altLang="en-US" smtClean="0"/>
              <a:t>Oracle Management Repository (OMR)</a:t>
            </a:r>
          </a:p>
          <a:p>
            <a:pPr lvl="2" eaLnBrk="1" hangingPunct="1"/>
            <a:r>
              <a:rPr lang="en-US" altLang="en-US" smtClean="0"/>
              <a:t>Oracle Management Service (OMS)</a:t>
            </a:r>
          </a:p>
          <a:p>
            <a:pPr lvl="2" eaLnBrk="1" hangingPunct="1"/>
            <a:r>
              <a:rPr lang="en-US" altLang="en-US" smtClean="0"/>
              <a:t>Oracle Management Agent (OMA or agent) with target-specific plug-ins</a:t>
            </a:r>
          </a:p>
          <a:p>
            <a:pPr lvl="2" eaLnBrk="1" hangingPunct="1"/>
            <a:r>
              <a:rPr lang="en-US" altLang="en-US" smtClean="0"/>
              <a:t>Cloud Control Console</a:t>
            </a:r>
          </a:p>
          <a:p>
            <a:pPr lvl="1" eaLnBrk="1" hangingPunct="1"/>
            <a:r>
              <a:rPr lang="en-US" altLang="en-US" smtClean="0"/>
              <a:t>The Oracle Management Agent runs on hosts, gathering metric data about those host environments as well as using plug-ins to monitor availability, configuration, and performance and to manage targets running on the host. The agents communicate with the Oracle Management Service to upload metric data collected by them and their plug-ins. In turn, the OMS stores the data it collects in the Oracle Management Repository where it can be accessed by the OMS for automated and manual reporting and monitoring. The OMS also communicates with the agents to orchestrate the management of their monitored targets. As well as coordinating the agents, the OMS runs the Cloud Control Console web pages that are used by administrators and users to report on, monitor, and manage the computing environment that is visible to Cloud Control via the agents and their plug-ins.</a:t>
            </a:r>
          </a:p>
          <a:p>
            <a:pPr lvl="1" eaLnBrk="1" hangingPunct="1"/>
            <a:endParaRPr lang="en-US" altLang="en-US" b="1"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27</a:t>
            </a:fld>
            <a:endParaRPr lang="en-US" dirty="0"/>
          </a:p>
        </p:txBody>
      </p:sp>
    </p:spTree>
    <p:extLst>
      <p:ext uri="{BB962C8B-B14F-4D97-AF65-F5344CB8AC3E}">
        <p14:creationId xmlns:p14="http://schemas.microsoft.com/office/powerpoint/2010/main" val="3281683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enable temporary undo for a specific session or for the entire database. When you enable temporary undo for a session using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statement, the session creates temporary undo without affecting other sessions. When you enable temporary undo for the system using an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statement, all existing sessions and new sessions create temporary undo.</a:t>
            </a:r>
          </a:p>
          <a:p>
            <a:pPr lvl="1"/>
            <a:r>
              <a:rPr lang="en-US" altLang="en-US" dirty="0">
                <a:latin typeface="Arial" charset="0"/>
              </a:rPr>
              <a:t>When a session uses temporary objects for the first time, the current value of the </a:t>
            </a:r>
            <a:r>
              <a:rPr lang="en-US" altLang="en-US" dirty="0">
                <a:latin typeface="Courier New" panose="02070309020205020404" pitchFamily="49" charset="0"/>
                <a:cs typeface="Courier New" panose="02070309020205020404" pitchFamily="49" charset="0"/>
              </a:rPr>
              <a:t>TEMP_UNDO_ENABLED</a:t>
            </a:r>
            <a:r>
              <a:rPr lang="en-US" altLang="en-US" dirty="0">
                <a:latin typeface="Arial" charset="0"/>
              </a:rPr>
              <a:t> initialization parameter is set for the rest of the session. Therefore, if temporary undo is enabled for a session and the session uses temporary objects, then temporary undo cannot be disabled for the session. Similarly, if temporary undo is disabled for a session and the session uses temporary objects, then temporary undo cannot be enabled for the session.</a:t>
            </a:r>
          </a:p>
          <a:p>
            <a:pPr lvl="1"/>
            <a:r>
              <a:rPr lang="en-US" altLang="en-US" b="1" dirty="0">
                <a:latin typeface="Arial" charset="0"/>
              </a:rPr>
              <a:t>Note: </a:t>
            </a:r>
            <a:r>
              <a:rPr lang="en-US" altLang="en-US" dirty="0">
                <a:latin typeface="Arial" charset="0"/>
              </a:rPr>
              <a:t>Temporary undo is enabled by default for a physical standby database with the Oracle Active Data Guard option. The </a:t>
            </a:r>
            <a:r>
              <a:rPr lang="en-US" altLang="en-US" dirty="0">
                <a:latin typeface="Courier New" panose="02070309020205020404" pitchFamily="49" charset="0"/>
                <a:cs typeface="Courier New" panose="02070309020205020404" pitchFamily="49" charset="0"/>
              </a:rPr>
              <a:t>TEMP_UNDO_ENABLED</a:t>
            </a:r>
            <a:r>
              <a:rPr lang="en-US" altLang="en-US" dirty="0">
                <a:latin typeface="Arial" charset="0"/>
              </a:rPr>
              <a:t> initialization parameter has no effect on a physical standby database with the Active Data Guard option because of the default setting.</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270</a:t>
            </a:fld>
            <a:endParaRPr lang="en-US" dirty="0"/>
          </a:p>
        </p:txBody>
      </p:sp>
    </p:spTree>
    <p:extLst>
      <p:ext uri="{BB962C8B-B14F-4D97-AF65-F5344CB8AC3E}">
        <p14:creationId xmlns:p14="http://schemas.microsoft.com/office/powerpoint/2010/main" val="182128104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0"/>
          <p:cNvSpPr>
            <a:spLocks noGrp="1" noChangeArrowheads="1"/>
          </p:cNvSpPr>
          <p:nvPr>
            <p:ph type="body" idx="1"/>
          </p:nvPr>
        </p:nvSpPr>
        <p:spPr>
          <a:noFill/>
          <a:ln/>
        </p:spPr>
        <p:txBody>
          <a:bodyPr/>
          <a:lstStyle/>
          <a:p>
            <a:pPr lvl="1"/>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shows various statistics related to the temporary undo log for this database instance. It displays a histogram of statistical data to show how the system is working. Each row in the view keeps statistics collected in the instance for a 10-minute interval. The rows are in descending order of the </a:t>
            </a:r>
            <a:r>
              <a:rPr lang="en-US" dirty="0">
                <a:latin typeface="Courier New" panose="02070309020205020404" pitchFamily="49" charset="0"/>
                <a:cs typeface="Courier New" panose="02070309020205020404" pitchFamily="49" charset="0"/>
              </a:rPr>
              <a:t>BEGIN_TIME</a:t>
            </a:r>
            <a:r>
              <a:rPr lang="en-US" dirty="0">
                <a:cs typeface="Arial" panose="020B0604020202020204" pitchFamily="34" charset="0"/>
              </a:rPr>
              <a:t> column value. This view contains a total of 576 rows, spanning a four-day cycle. This view is similar to the </a:t>
            </a:r>
            <a:r>
              <a:rPr lang="en-US" dirty="0">
                <a:latin typeface="Courier New" panose="02070309020205020404" pitchFamily="49" charset="0"/>
                <a:cs typeface="Courier New" panose="02070309020205020404" pitchFamily="49" charset="0"/>
              </a:rPr>
              <a:t>V$UNDOSTAT</a:t>
            </a:r>
            <a:r>
              <a:rPr lang="en-US" dirty="0">
                <a:cs typeface="Arial" panose="020B0604020202020204" pitchFamily="34" charset="0"/>
              </a:rPr>
              <a:t> view.</a:t>
            </a:r>
          </a:p>
          <a:p>
            <a:pPr lvl="1"/>
            <a:r>
              <a:rPr lang="en-US" dirty="0">
                <a:cs typeface="Arial" panose="020B0604020202020204" pitchFamily="34" charset="0"/>
              </a:rPr>
              <a:t>The example shows you some of the important columns of the </a:t>
            </a:r>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view:</a:t>
            </a:r>
          </a:p>
          <a:p>
            <a:pPr lvl="2"/>
            <a:r>
              <a:rPr lang="en-US" dirty="0">
                <a:latin typeface="Courier New" panose="02070309020205020404" pitchFamily="49" charset="0"/>
                <a:cs typeface="Courier New" panose="02070309020205020404" pitchFamily="49" charset="0"/>
              </a:rPr>
              <a:t>BEGIN_TIME</a:t>
            </a:r>
            <a:r>
              <a:rPr lang="en-US" dirty="0">
                <a:cs typeface="Arial" panose="020B0604020202020204" pitchFamily="34" charset="0"/>
              </a:rPr>
              <a:t>: The beginning of the time interval</a:t>
            </a:r>
          </a:p>
          <a:p>
            <a:pPr lvl="2"/>
            <a:r>
              <a:rPr lang="en-US" dirty="0">
                <a:latin typeface="Courier New" panose="02070309020205020404" pitchFamily="49" charset="0"/>
                <a:cs typeface="Courier New" panose="02070309020205020404" pitchFamily="49" charset="0"/>
              </a:rPr>
              <a:t>TXNCOUNT</a:t>
            </a:r>
            <a:r>
              <a:rPr lang="en-US" dirty="0">
                <a:cs typeface="Arial" panose="020B0604020202020204" pitchFamily="34" charset="0"/>
              </a:rPr>
              <a:t>: The total number of transactions that have bound to temp undo segment within the corresponding time interval</a:t>
            </a:r>
          </a:p>
          <a:p>
            <a:pPr lvl="2"/>
            <a:r>
              <a:rPr lang="en-US" dirty="0">
                <a:latin typeface="Courier New" panose="02070309020205020404" pitchFamily="49" charset="0"/>
                <a:cs typeface="Courier New" panose="02070309020205020404" pitchFamily="49" charset="0"/>
              </a:rPr>
              <a:t>MAXCONCURRENCY</a:t>
            </a:r>
            <a:r>
              <a:rPr lang="en-US" dirty="0">
                <a:cs typeface="Arial" panose="020B0604020202020204" pitchFamily="34" charset="0"/>
              </a:rPr>
              <a:t>: The highest number of transactions executed concurrently, which modified temporary objects within the corresponding time interval</a:t>
            </a:r>
          </a:p>
          <a:p>
            <a:pPr lvl="2"/>
            <a:r>
              <a:rPr lang="en-US" dirty="0">
                <a:latin typeface="Courier New" panose="02070309020205020404" pitchFamily="49" charset="0"/>
                <a:cs typeface="Courier New" panose="02070309020205020404" pitchFamily="49" charset="0"/>
              </a:rPr>
              <a:t>UNDOBLKCNT</a:t>
            </a:r>
            <a:r>
              <a:rPr lang="en-US" dirty="0">
                <a:cs typeface="Arial" panose="020B0604020202020204" pitchFamily="34" charset="0"/>
              </a:rPr>
              <a:t>: The total number of temporary undo blocks consumed during the corresponding time interval</a:t>
            </a:r>
          </a:p>
          <a:p>
            <a:pPr lvl="2"/>
            <a:r>
              <a:rPr lang="en-US" dirty="0">
                <a:latin typeface="Courier New" panose="02070309020205020404" pitchFamily="49" charset="0"/>
                <a:cs typeface="Courier New" panose="02070309020205020404" pitchFamily="49" charset="0"/>
              </a:rPr>
              <a:t>USCOUNT</a:t>
            </a:r>
            <a:r>
              <a:rPr lang="en-US" dirty="0">
                <a:cs typeface="Arial" panose="020B0604020202020204" pitchFamily="34" charset="0"/>
              </a:rPr>
              <a:t>: The temp undo segments created during the corresponding time interval</a:t>
            </a:r>
          </a:p>
          <a:p>
            <a:pPr lvl="2"/>
            <a:r>
              <a:rPr lang="en-US" dirty="0">
                <a:latin typeface="Courier New" panose="02070309020205020404" pitchFamily="49" charset="0"/>
                <a:cs typeface="Courier New" panose="02070309020205020404" pitchFamily="49" charset="0"/>
              </a:rPr>
              <a:t>NOSPACEERRCNT</a:t>
            </a:r>
            <a:r>
              <a:rPr lang="en-US" dirty="0">
                <a:cs typeface="Arial" panose="020B0604020202020204" pitchFamily="34" charset="0"/>
              </a:rPr>
              <a:t>: The total number of times the “no space left for temporary undo” error was raised during the corresponding time interval</a:t>
            </a:r>
          </a:p>
          <a:p>
            <a:pPr lvl="1"/>
            <a:r>
              <a:rPr lang="en-US" b="1" dirty="0">
                <a:cs typeface="Arial" panose="020B0604020202020204" pitchFamily="34" charset="0"/>
              </a:rPr>
              <a:t>Note: </a:t>
            </a:r>
            <a:r>
              <a:rPr lang="en-US" dirty="0">
                <a:cs typeface="Arial" panose="020B0604020202020204" pitchFamily="34" charset="0"/>
              </a:rPr>
              <a:t>For more information on </a:t>
            </a:r>
            <a:r>
              <a:rPr lang="en-US" dirty="0">
                <a:latin typeface="Courier New" panose="02070309020205020404" pitchFamily="49" charset="0"/>
                <a:cs typeface="Courier New" panose="02070309020205020404" pitchFamily="49" charset="0"/>
              </a:rPr>
              <a:t>V$TEMPUNDOSTAT</a:t>
            </a:r>
            <a:r>
              <a:rPr lang="en-US" dirty="0">
                <a:cs typeface="Arial" panose="020B0604020202020204" pitchFamily="34" charset="0"/>
              </a:rPr>
              <a:t>, refer to </a:t>
            </a:r>
            <a:r>
              <a:rPr lang="en-US" i="1" dirty="0">
                <a:cs typeface="Arial" panose="020B0604020202020204" pitchFamily="34" charset="0"/>
              </a:rPr>
              <a:t>Oracle Database Reference Guide</a:t>
            </a:r>
            <a:r>
              <a:rPr lang="en-US" dirty="0">
                <a:cs typeface="Arial" panose="020B0604020202020204" pitchFamily="34" charset="0"/>
              </a:rPr>
              <a:t>.</a:t>
            </a:r>
          </a:p>
          <a:p>
            <a:pPr lvl="1"/>
            <a:endParaRPr lang="en-US" dirty="0">
              <a:cs typeface="Arial" panose="020B0604020202020204" pitchFamily="34" charset="0"/>
            </a:endParaRPr>
          </a:p>
        </p:txBody>
      </p:sp>
      <p:sp>
        <p:nvSpPr>
          <p:cNvPr id="46084" name="Slide Image Placeholder 7"/>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271</a:t>
            </a:fld>
            <a:endParaRPr lang="en-US" dirty="0"/>
          </a:p>
        </p:txBody>
      </p:sp>
    </p:spTree>
    <p:extLst>
      <p:ext uri="{BB962C8B-B14F-4D97-AF65-F5344CB8AC3E}">
        <p14:creationId xmlns:p14="http://schemas.microsoft.com/office/powerpoint/2010/main" val="133586904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272</a:t>
            </a:fld>
            <a:endParaRPr lang="en-US" dirty="0"/>
          </a:p>
        </p:txBody>
      </p:sp>
    </p:spTree>
    <p:extLst>
      <p:ext uri="{BB962C8B-B14F-4D97-AF65-F5344CB8AC3E}">
        <p14:creationId xmlns:p14="http://schemas.microsoft.com/office/powerpoint/2010/main" val="349221520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18 - </a:t>
            </a:r>
            <a:fld id="{FD2152BB-FEFD-4D67-A417-1623F359D66D}" type="slidenum">
              <a:rPr lang="en-US" smtClean="0"/>
              <a:pPr>
                <a:defRPr/>
              </a:pPr>
              <a:t>273</a:t>
            </a:fld>
            <a:endParaRPr lang="en-US" dirty="0"/>
          </a:p>
        </p:txBody>
      </p:sp>
    </p:spTree>
    <p:extLst>
      <p:ext uri="{BB962C8B-B14F-4D97-AF65-F5344CB8AC3E}">
        <p14:creationId xmlns:p14="http://schemas.microsoft.com/office/powerpoint/2010/main" val="164240324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282083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275</a:t>
            </a:fld>
            <a:endParaRPr lang="en-US" dirty="0"/>
          </a:p>
        </p:txBody>
      </p:sp>
    </p:spTree>
    <p:extLst>
      <p:ext uri="{BB962C8B-B14F-4D97-AF65-F5344CB8AC3E}">
        <p14:creationId xmlns:p14="http://schemas.microsoft.com/office/powerpoint/2010/main" val="56023345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xfrm>
            <a:off x="292608" y="4434839"/>
            <a:ext cx="6400800" cy="4529773"/>
          </a:xfrm>
          <a:noFill/>
          <a:ln/>
        </p:spPr>
        <p:txBody>
          <a:bodyPr/>
          <a:lstStyle/>
          <a:p>
            <a:pPr lvl="1">
              <a:lnSpc>
                <a:spcPct val="98000"/>
              </a:lnSpc>
            </a:pPr>
            <a:r>
              <a:rPr lang="en-US" dirty="0" smtClean="0">
                <a:latin typeface="Arial" charset="0"/>
              </a:rPr>
              <a:t>To </a:t>
            </a:r>
            <a:r>
              <a:rPr lang="en-US" dirty="0">
                <a:latin typeface="Arial" charset="0"/>
              </a:rPr>
              <a:t>access the database, a user must specify a valid database user account and successfully authenticate as required by that user account. Each database user has a unique database account. Oracle recommends this to avoid potential security holes and provide meaningful data for certain audit activities. However, users may sometimes share a common database account. In these rare cases, the operating system and applications must provide adequate security for the database.</a:t>
            </a:r>
          </a:p>
          <a:p>
            <a:pPr lvl="1">
              <a:lnSpc>
                <a:spcPct val="98000"/>
              </a:lnSpc>
            </a:pPr>
            <a:r>
              <a:rPr lang="en-US" dirty="0">
                <a:latin typeface="Arial" charset="0"/>
              </a:rPr>
              <a:t>Each user account has the following, as illustrated in the slide:</a:t>
            </a:r>
          </a:p>
          <a:p>
            <a:pPr lvl="2">
              <a:lnSpc>
                <a:spcPct val="98000"/>
              </a:lnSpc>
            </a:pPr>
            <a:r>
              <a:rPr lang="en-US" b="1" dirty="0">
                <a:latin typeface="Arial" charset="0"/>
              </a:rPr>
              <a:t>Unique username:</a:t>
            </a:r>
            <a:r>
              <a:rPr lang="en-US" dirty="0">
                <a:latin typeface="Arial" charset="0"/>
              </a:rPr>
              <a:t> Usernames cannot exceed 30 bytes, cannot contain special characters, and must start with a letter</a:t>
            </a:r>
            <a:r>
              <a:rPr lang="en-US" dirty="0" smtClean="0">
                <a:latin typeface="Arial" charset="0"/>
              </a:rPr>
              <a:t>. Usernames are not case-sensitive.</a:t>
            </a:r>
            <a:endParaRPr lang="en-US" dirty="0">
              <a:latin typeface="Arial" charset="0"/>
            </a:endParaRPr>
          </a:p>
          <a:p>
            <a:pPr lvl="2">
              <a:lnSpc>
                <a:spcPct val="98000"/>
              </a:lnSpc>
            </a:pPr>
            <a:r>
              <a:rPr lang="en-US" b="1" dirty="0">
                <a:latin typeface="Arial" charset="0"/>
              </a:rPr>
              <a:t>Authentication method: </a:t>
            </a:r>
            <a:r>
              <a:rPr lang="en-US" dirty="0">
                <a:latin typeface="Arial" charset="0"/>
              </a:rPr>
              <a:t>The most common authentication method is a password.</a:t>
            </a:r>
          </a:p>
          <a:p>
            <a:pPr lvl="2">
              <a:lnSpc>
                <a:spcPct val="98000"/>
              </a:lnSpc>
            </a:pPr>
            <a:r>
              <a:rPr lang="en-US" b="1" dirty="0">
                <a:latin typeface="Arial" charset="0"/>
              </a:rPr>
              <a:t>Default tablespace: </a:t>
            </a:r>
            <a:r>
              <a:rPr lang="en-US" dirty="0">
                <a:latin typeface="Arial" charset="0"/>
              </a:rPr>
              <a:t>This is a place where a user creates objects if the user does not specify some other tablespace.</a:t>
            </a:r>
          </a:p>
          <a:p>
            <a:pPr lvl="3">
              <a:lnSpc>
                <a:spcPct val="98000"/>
              </a:lnSpc>
            </a:pPr>
            <a:r>
              <a:rPr lang="en-US" dirty="0">
                <a:latin typeface="Arial" charset="0"/>
              </a:rPr>
              <a:t>Having a default tablespace does not imply that the user has the privilege of creating objects, nor does the user have a quota of space in that tablespace in which to create objects. Both of these privileges are granted separately.</a:t>
            </a:r>
          </a:p>
          <a:p>
            <a:pPr lvl="3">
              <a:lnSpc>
                <a:spcPct val="98000"/>
              </a:lnSpc>
            </a:pPr>
            <a:r>
              <a:rPr lang="en-US" dirty="0">
                <a:latin typeface="Arial" charset="0"/>
              </a:rPr>
              <a:t>If a user does not specify a tablespace when creating an object, the object will be created in the default tablespace assigned to the object owner. This enables you to control where the user's objects are created.</a:t>
            </a:r>
          </a:p>
          <a:p>
            <a:pPr lvl="3">
              <a:lnSpc>
                <a:spcPct val="98000"/>
              </a:lnSpc>
            </a:pPr>
            <a:r>
              <a:rPr lang="en-US" dirty="0">
                <a:latin typeface="Arial" charset="0"/>
              </a:rPr>
              <a:t>If an administrator does not define a default tablespace, the system-defined default permanent tablespace is used</a:t>
            </a:r>
            <a:r>
              <a:rPr lang="en-US" dirty="0" smtClean="0">
                <a:latin typeface="Arial" charset="0"/>
              </a:rPr>
              <a:t>.</a:t>
            </a:r>
          </a:p>
          <a:p>
            <a:pPr lvl="3">
              <a:lnSpc>
                <a:spcPct val="98000"/>
              </a:lnSpc>
            </a:pPr>
            <a:r>
              <a:rPr lang="en-US" dirty="0">
                <a:latin typeface="Arial" charset="0"/>
              </a:rPr>
              <a:t>Quota for a specific tablespace is not granted through a privilege. It's done by using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command, which changes the attributes for a user. However, if a DBA grants the </a:t>
            </a:r>
            <a:r>
              <a:rPr lang="en-US" dirty="0">
                <a:latin typeface="Courier New" panose="02070309020205020404" pitchFamily="49" charset="0"/>
                <a:cs typeface="Courier New" panose="02070309020205020404" pitchFamily="49" charset="0"/>
              </a:rPr>
              <a:t>UNLIMITED</a:t>
            </a:r>
            <a:r>
              <a:rPr lang="en-US" dirty="0">
                <a:latin typeface="Arial" charset="0"/>
              </a:rPr>
              <a:t> </a:t>
            </a:r>
            <a:r>
              <a:rPr lang="en-US" dirty="0">
                <a:latin typeface="Courier New" panose="02070309020205020404" pitchFamily="49" charset="0"/>
                <a:cs typeface="Courier New" panose="02070309020205020404" pitchFamily="49" charset="0"/>
              </a:rPr>
              <a:t>TABLESPACE</a:t>
            </a:r>
            <a:r>
              <a:rPr lang="en-US" dirty="0">
                <a:latin typeface="Arial" charset="0"/>
              </a:rPr>
              <a:t> system privilege to a user, then that user can use all the space in any tablespace</a:t>
            </a:r>
            <a:r>
              <a:rPr lang="en-US" dirty="0" smtClean="0">
                <a:latin typeface="Arial" charset="0"/>
              </a:rPr>
              <a:t>.</a:t>
            </a:r>
            <a:endParaRPr lang="en-US" dirty="0">
              <a:latin typeface="Arial"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276</a:t>
            </a:fld>
            <a:endParaRPr lang="en-US" dirty="0"/>
          </a:p>
        </p:txBody>
      </p:sp>
    </p:spTree>
    <p:extLst>
      <p:ext uri="{BB962C8B-B14F-4D97-AF65-F5344CB8AC3E}">
        <p14:creationId xmlns:p14="http://schemas.microsoft.com/office/powerpoint/2010/main" val="318202134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lvl="2" eaLnBrk="1" hangingPunct="1"/>
            <a:r>
              <a:rPr lang="en-US" b="1" dirty="0" smtClean="0">
                <a:latin typeface="Arial" charset="0"/>
              </a:rPr>
              <a:t>Temporary </a:t>
            </a:r>
            <a:r>
              <a:rPr lang="en-US" b="1" dirty="0">
                <a:latin typeface="Arial" charset="0"/>
              </a:rPr>
              <a:t>tablespace: </a:t>
            </a:r>
            <a:r>
              <a:rPr lang="en-US" dirty="0">
                <a:latin typeface="Arial" charset="0"/>
              </a:rPr>
              <a:t>This is a place where temporary objects, such as sorts and temporary tables, are created on behalf of the user by the </a:t>
            </a:r>
            <a:r>
              <a:rPr lang="en-US" dirty="0" smtClean="0">
                <a:latin typeface="Arial" charset="0"/>
              </a:rPr>
              <a:t>server. </a:t>
            </a:r>
            <a:r>
              <a:rPr lang="en-US" dirty="0">
                <a:latin typeface="Arial" charset="0"/>
              </a:rPr>
              <a:t>No quota is applied to temporary tablespaces. If an administrator does not define a temporary tablespace for a user, the system-defined temporary tablespace is used when the user creates objects.</a:t>
            </a:r>
          </a:p>
          <a:p>
            <a:pPr lvl="2" eaLnBrk="1" hangingPunct="1"/>
            <a:r>
              <a:rPr lang="en-US" b="1" dirty="0">
                <a:latin typeface="Arial" charset="0"/>
              </a:rPr>
              <a:t>User profile: </a:t>
            </a:r>
            <a:r>
              <a:rPr lang="en-US" dirty="0">
                <a:latin typeface="Arial" charset="0"/>
              </a:rPr>
              <a:t>This is a set of resource and password restrictions assigned to the user.</a:t>
            </a:r>
          </a:p>
          <a:p>
            <a:pPr lvl="2" eaLnBrk="1" hangingPunct="1"/>
            <a:r>
              <a:rPr lang="en-US" b="1" dirty="0">
                <a:latin typeface="Arial" charset="0"/>
              </a:rPr>
              <a:t>Initial consumer group: </a:t>
            </a:r>
            <a:r>
              <a:rPr lang="en-US" dirty="0">
                <a:latin typeface="Arial" charset="0"/>
              </a:rPr>
              <a:t>This is used by the Resource Manager.</a:t>
            </a:r>
          </a:p>
          <a:p>
            <a:pPr lvl="2" eaLnBrk="1" hangingPunct="1"/>
            <a:r>
              <a:rPr lang="en-US" b="1" dirty="0">
                <a:latin typeface="Arial" charset="0"/>
              </a:rPr>
              <a:t>Account status: </a:t>
            </a:r>
            <a:r>
              <a:rPr lang="en-US" dirty="0">
                <a:latin typeface="Arial" charset="0"/>
              </a:rPr>
              <a:t>Users can access only “open” accounts. The account status may be “locked” and/or “expired.”</a:t>
            </a:r>
          </a:p>
          <a:p>
            <a:pPr lvl="1" eaLnBrk="1" hangingPunct="1"/>
            <a:r>
              <a:rPr lang="en-US" b="1" dirty="0">
                <a:latin typeface="Arial" charset="0"/>
              </a:rPr>
              <a:t>Note: </a:t>
            </a:r>
            <a:r>
              <a:rPr lang="en-US" dirty="0">
                <a:latin typeface="Arial" charset="0"/>
              </a:rPr>
              <a:t>A database user is not necessarily a person. It is a common practice to create a user that owns the database objects of a particular application, such as </a:t>
            </a:r>
            <a:r>
              <a:rPr lang="en-US" dirty="0">
                <a:latin typeface="Courier New" panose="02070309020205020404" pitchFamily="49" charset="0"/>
                <a:cs typeface="Courier New" panose="02070309020205020404" pitchFamily="49" charset="0"/>
              </a:rPr>
              <a:t>HR</a:t>
            </a:r>
            <a:r>
              <a:rPr lang="en-US" dirty="0">
                <a:latin typeface="Arial" charset="0"/>
              </a:rPr>
              <a:t>. The database user can be a device, an application, or just a way to group database objects for security purposes. The personal identifying information of a person is not needed for a database user.</a:t>
            </a:r>
          </a:p>
          <a:p>
            <a:pPr lvl="1" eaLnBrk="1" hangingPunct="1"/>
            <a:r>
              <a:rPr lang="en-US" b="1" dirty="0">
                <a:latin typeface="Arial" charset="0"/>
              </a:rPr>
              <a:t>Schemas</a:t>
            </a:r>
          </a:p>
          <a:p>
            <a:pPr lvl="1" eaLnBrk="1" hangingPunct="1"/>
            <a:r>
              <a:rPr lang="en-US" dirty="0">
                <a:latin typeface="Arial" charset="0"/>
              </a:rPr>
              <a:t>A schema is a collection of database objects that are owned by a database user. Schema objects are the logical structures that directly refer to the database’s data. Schema objects include such structures as tables, views, sequences, stored procedures, synonyms, indexes, clusters, and database links. In general, schema objects include everything that your application creates in the database.</a:t>
            </a:r>
          </a:p>
        </p:txBody>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277</a:t>
            </a:fld>
            <a:endParaRPr lang="en-US" dirty="0"/>
          </a:p>
        </p:txBody>
      </p:sp>
    </p:spTree>
    <p:extLst>
      <p:ext uri="{BB962C8B-B14F-4D97-AF65-F5344CB8AC3E}">
        <p14:creationId xmlns:p14="http://schemas.microsoft.com/office/powerpoint/2010/main" val="20305299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accounts are required accounts </a:t>
            </a:r>
            <a:r>
              <a:rPr lang="en-US" dirty="0" smtClean="0">
                <a:latin typeface="Arial" charset="0"/>
              </a:rPr>
              <a:t>and </a:t>
            </a:r>
            <a:r>
              <a:rPr lang="en-US" dirty="0">
                <a:latin typeface="Arial" charset="0"/>
              </a:rPr>
              <a:t>cannot be deleted. You supply their passwords when you create the database instance and database in DBCA.</a:t>
            </a:r>
          </a:p>
          <a:p>
            <a:pPr lvl="1"/>
            <a:r>
              <a:rPr lang="en-US" dirty="0">
                <a:latin typeface="Arial" charset="0"/>
              </a:rPr>
              <a:t>During installation and database creation, you can unlock and reset many of the Oracle-supplied database user accounts.</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278</a:t>
            </a:fld>
            <a:endParaRPr lang="en-US" dirty="0"/>
          </a:p>
        </p:txBody>
      </p:sp>
    </p:spTree>
    <p:extLst>
      <p:ext uri="{BB962C8B-B14F-4D97-AF65-F5344CB8AC3E}">
        <p14:creationId xmlns:p14="http://schemas.microsoft.com/office/powerpoint/2010/main" val="132681552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dirty="0" smtClean="0">
                <a:latin typeface="Arial" charset="0"/>
              </a:rPr>
              <a:t>You can create two types of database users in a </a:t>
            </a:r>
            <a:r>
              <a:rPr lang="en-US" dirty="0">
                <a:latin typeface="Arial" charset="0"/>
              </a:rPr>
              <a:t>multitenant </a:t>
            </a:r>
            <a:r>
              <a:rPr lang="en-US" dirty="0" smtClean="0">
                <a:latin typeface="Arial" charset="0"/>
              </a:rPr>
              <a:t>environment:</a:t>
            </a:r>
            <a:endParaRPr lang="en-US" dirty="0">
              <a:latin typeface="Arial" charset="0"/>
            </a:endParaRPr>
          </a:p>
          <a:p>
            <a:pPr lvl="2"/>
            <a:r>
              <a:rPr lang="en-US" b="1" dirty="0">
                <a:latin typeface="Arial" charset="0"/>
              </a:rPr>
              <a:t>Common user:</a:t>
            </a:r>
            <a:r>
              <a:rPr lang="en-US" dirty="0">
                <a:latin typeface="Arial" charset="0"/>
              </a:rPr>
              <a:t> The user is replicated in all existing and future containers. Oracle supplies several common user accounts for database administrators to use. A common user that you create, by default, must be given a name that starts with </a:t>
            </a:r>
            <a:r>
              <a:rPr lang="en-US" dirty="0">
                <a:latin typeface="Courier New" panose="02070309020205020404" pitchFamily="49" charset="0"/>
                <a:cs typeface="Courier New" panose="02070309020205020404" pitchFamily="49" charset="0"/>
              </a:rPr>
              <a:t>C##</a:t>
            </a:r>
            <a:r>
              <a:rPr lang="en-US" dirty="0">
                <a:cs typeface="Arial" panose="020B0604020202020204" pitchFamily="34" charset="0"/>
              </a:rPr>
              <a:t> </a:t>
            </a:r>
            <a:r>
              <a:rPr lang="en-US" dirty="0" smtClean="0">
                <a:latin typeface="Arial" charset="0"/>
              </a:rPr>
              <a:t>(for </a:t>
            </a:r>
            <a:r>
              <a:rPr lang="en-US" dirty="0">
                <a:latin typeface="Arial" charset="0"/>
              </a:rPr>
              <a:t>example, </a:t>
            </a:r>
            <a:r>
              <a:rPr lang="en-US" dirty="0">
                <a:latin typeface="Courier New" panose="02070309020205020404" pitchFamily="49" charset="0"/>
                <a:cs typeface="Courier New" panose="02070309020205020404" pitchFamily="49" charset="0"/>
              </a:rPr>
              <a:t>c##c_admin1</a:t>
            </a:r>
            <a:r>
              <a:rPr lang="en-US" dirty="0" smtClean="0">
                <a:cs typeface="Arial" panose="020B0604020202020204" pitchFamily="34" charset="0"/>
              </a:rPr>
              <a:t>).</a:t>
            </a:r>
            <a:r>
              <a:rPr lang="en-US" dirty="0">
                <a:latin typeface="Arial" charset="0"/>
              </a:rPr>
              <a:t> </a:t>
            </a:r>
            <a:r>
              <a:rPr lang="en-US" dirty="0" smtClean="0">
                <a:latin typeface="Arial" charset="0"/>
              </a:rPr>
              <a:t>Usernames are not case sensitive. The </a:t>
            </a:r>
            <a:r>
              <a:rPr lang="en-US" dirty="0">
                <a:latin typeface="Courier New" panose="02070309020205020404" pitchFamily="49" charset="0"/>
                <a:cs typeface="Courier New" panose="02070309020205020404" pitchFamily="49" charset="0"/>
              </a:rPr>
              <a:t>COMMON_USER_PREFIX</a:t>
            </a:r>
            <a:r>
              <a:rPr lang="en-US" dirty="0">
                <a:latin typeface="Arial" charset="0"/>
              </a:rPr>
              <a:t> parameter specifies a prefix for common users, roles, and profiles in a container database. To create a common user, log in to the root </a:t>
            </a:r>
            <a:r>
              <a:rPr lang="en-US" dirty="0" smtClean="0">
                <a:latin typeface="Arial" charset="0"/>
              </a:rPr>
              <a:t>container or application root, </a:t>
            </a:r>
            <a:r>
              <a:rPr lang="en-US" dirty="0">
                <a:latin typeface="Arial" charset="0"/>
              </a:rPr>
              <a:t>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command, and include the </a:t>
            </a:r>
            <a:r>
              <a:rPr lang="en-US" dirty="0">
                <a:latin typeface="Courier New" panose="02070309020205020404" pitchFamily="49" charset="0"/>
                <a:cs typeface="Courier New" panose="02070309020205020404" pitchFamily="49" charset="0"/>
              </a:rPr>
              <a:t>CONTAINER=ALL</a:t>
            </a:r>
            <a:r>
              <a:rPr lang="en-US" dirty="0">
                <a:latin typeface="Arial" charset="0"/>
              </a:rPr>
              <a:t> clause.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 AS SYSDBA</a:t>
            </a:r>
          </a:p>
          <a:p>
            <a:pPr marL="304746" lvl="2" indent="0">
              <a:buNone/>
            </a:pPr>
            <a:r>
              <a:rPr lang="en-US" dirty="0">
                <a:latin typeface="Courier New" panose="02070309020205020404" pitchFamily="49" charset="0"/>
                <a:cs typeface="Courier New" panose="02070309020205020404" pitchFamily="49" charset="0"/>
              </a:rPr>
              <a:t>	SQL&gt; CREATE USER c##c_admin1 IDENTIFIED BY x CONTAINER=ALL;</a:t>
            </a:r>
          </a:p>
          <a:p>
            <a:pPr lvl="2"/>
            <a:r>
              <a:rPr lang="en-US" b="1" dirty="0">
                <a:latin typeface="Arial" charset="0"/>
              </a:rPr>
              <a:t>Local user: </a:t>
            </a:r>
            <a:r>
              <a:rPr lang="en-US" dirty="0">
                <a:latin typeface="Arial" charset="0"/>
              </a:rPr>
              <a:t>The user is created in a single PDB only. Local users cannot be created in a root container or in an application root container. A local user cannot create a common user. To create a local user, log in to the PDB where you want to create the local user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command. For example:</a:t>
            </a:r>
          </a:p>
          <a:p>
            <a:pPr marL="304746" lvl="2" indent="0">
              <a:buNone/>
            </a:pPr>
            <a:r>
              <a:rPr lang="en-US" dirty="0">
                <a:latin typeface="Arial" charset="0"/>
              </a:rPr>
              <a:t>	</a:t>
            </a:r>
            <a:r>
              <a:rPr lang="en-US" dirty="0">
                <a:latin typeface="Courier New" panose="02070309020205020404" pitchFamily="49" charset="0"/>
                <a:cs typeface="Courier New" panose="02070309020205020404" pitchFamily="49" charset="0"/>
              </a:rPr>
              <a:t>SQL&gt; CONNECT SYS@PDB1 AS SYSDBA</a:t>
            </a:r>
          </a:p>
          <a:p>
            <a:pPr marL="304746" lvl="2" indent="0">
              <a:buNone/>
            </a:pPr>
            <a:r>
              <a:rPr lang="en-US" dirty="0">
                <a:latin typeface="Courier New" panose="02070309020205020404" pitchFamily="49" charset="0"/>
                <a:cs typeface="Courier New" panose="02070309020205020404" pitchFamily="49" charset="0"/>
              </a:rPr>
              <a:t>	SQL&gt; CREATE USER l_user1 … ;</a:t>
            </a:r>
          </a:p>
          <a:p>
            <a:pPr lvl="1"/>
            <a:r>
              <a:rPr lang="en-US" dirty="0">
                <a:latin typeface="Arial" charset="0"/>
              </a:rPr>
              <a:t>In the illustration in the slide, the common user </a:t>
            </a:r>
            <a:r>
              <a:rPr lang="en-US" dirty="0">
                <a:latin typeface="Courier New" panose="02070309020205020404" pitchFamily="49" charset="0"/>
                <a:cs typeface="Courier New" panose="02070309020205020404" pitchFamily="49" charset="0"/>
              </a:rPr>
              <a:t>c##c_admin1</a:t>
            </a:r>
            <a:r>
              <a:rPr lang="en-US" dirty="0">
                <a:latin typeface="Arial" charset="0"/>
              </a:rPr>
              <a:t> exists in the root container and all PDBs, while local user </a:t>
            </a:r>
            <a:r>
              <a:rPr lang="en-US" dirty="0">
                <a:latin typeface="Courier New" panose="02070309020205020404" pitchFamily="49" charset="0"/>
                <a:cs typeface="Courier New" panose="02070309020205020404" pitchFamily="49" charset="0"/>
              </a:rPr>
              <a:t>l_user1</a:t>
            </a:r>
            <a:r>
              <a:rPr lang="en-US" dirty="0">
                <a:latin typeface="Arial" charset="0"/>
              </a:rPr>
              <a:t> only exists in </a:t>
            </a:r>
            <a:r>
              <a:rPr lang="en-US" dirty="0">
                <a:latin typeface="Courier New" panose="02070309020205020404" pitchFamily="49" charset="0"/>
                <a:cs typeface="Courier New" panose="02070309020205020404" pitchFamily="49" charset="0"/>
              </a:rPr>
              <a:t>PDB1</a:t>
            </a:r>
            <a:r>
              <a:rPr lang="en-US" dirty="0">
                <a:latin typeface="Arial" charset="0"/>
              </a:rPr>
              <a:t> and local user </a:t>
            </a:r>
            <a:r>
              <a:rPr lang="en-US" dirty="0">
                <a:latin typeface="Courier New" panose="02070309020205020404" pitchFamily="49" charset="0"/>
                <a:cs typeface="Courier New" panose="02070309020205020404" pitchFamily="49" charset="0"/>
              </a:rPr>
              <a:t>l_user2</a:t>
            </a:r>
            <a:r>
              <a:rPr lang="en-US" dirty="0">
                <a:latin typeface="Arial" charset="0"/>
              </a:rPr>
              <a:t> only exists in </a:t>
            </a:r>
            <a:r>
              <a:rPr lang="en-US" dirty="0">
                <a:latin typeface="Courier New" panose="02070309020205020404" pitchFamily="49" charset="0"/>
                <a:cs typeface="Courier New" panose="02070309020205020404" pitchFamily="49" charset="0"/>
              </a:rPr>
              <a:t>PDB2</a:t>
            </a:r>
            <a:r>
              <a:rPr lang="en-US" dirty="0">
                <a:latin typeface="Arial" charset="0"/>
              </a:rPr>
              <a:t>.</a:t>
            </a:r>
          </a:p>
          <a:p>
            <a:pPr lvl="1"/>
            <a:r>
              <a:rPr lang="en-US" dirty="0">
                <a:latin typeface="Arial" charset="0"/>
              </a:rPr>
              <a:t>You can use tools such as SQL*Plus and </a:t>
            </a:r>
            <a:r>
              <a:rPr lang="en-US" dirty="0" smtClean="0">
                <a:latin typeface="Arial" charset="0"/>
              </a:rPr>
              <a:t>SQL Developer to </a:t>
            </a:r>
            <a:r>
              <a:rPr lang="en-US" dirty="0">
                <a:latin typeface="Arial" charset="0"/>
              </a:rPr>
              <a:t>create user accounts in the Oracle database.</a:t>
            </a:r>
          </a:p>
        </p:txBody>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279</a:t>
            </a:fld>
            <a:endParaRPr lang="en-US" dirty="0"/>
          </a:p>
        </p:txBody>
      </p:sp>
    </p:spTree>
    <p:extLst>
      <p:ext uri="{BB962C8B-B14F-4D97-AF65-F5344CB8AC3E}">
        <p14:creationId xmlns:p14="http://schemas.microsoft.com/office/powerpoint/2010/main" val="3540492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8"/>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One Management Tool to Oversee Them All</a:t>
            </a:r>
          </a:p>
          <a:p>
            <a:pPr lvl="1"/>
            <a:r>
              <a:rPr lang="en-US" altLang="en-US" dirty="0"/>
              <a:t>Enterprise Manager Cloud Control 13</a:t>
            </a:r>
            <a:r>
              <a:rPr lang="en-US" altLang="en-US" i="1" dirty="0"/>
              <a:t>c</a:t>
            </a:r>
            <a:r>
              <a:rPr lang="en-US" altLang="en-US" dirty="0"/>
              <a:t> has capabilities to intelligently manage traditional and cloud-based services, mitigating the need to use multiple management and monitoring tools for what were previously two disparate environments.</a:t>
            </a:r>
          </a:p>
          <a:p>
            <a:pPr lvl="2"/>
            <a:r>
              <a:rPr lang="en-US" altLang="en-US" dirty="0"/>
              <a:t>Complete solution for management of the Oracle stack, including engineered systems, with real-time integration of Oracle’s knowledge base with customer environments</a:t>
            </a:r>
          </a:p>
          <a:p>
            <a:pPr lvl="2"/>
            <a:r>
              <a:rPr lang="en-US" altLang="en-US" dirty="0"/>
              <a:t>End-to-end performance management and automation </a:t>
            </a:r>
          </a:p>
          <a:p>
            <a:pPr lvl="2"/>
            <a:r>
              <a:rPr lang="en-US" altLang="en-US" dirty="0"/>
              <a:t>Integrated Ops Center functionality to monitor and manage both hardware and software from a single interface</a:t>
            </a:r>
          </a:p>
          <a:p>
            <a:pPr lvl="2"/>
            <a:r>
              <a:rPr lang="en-US" altLang="en-US" dirty="0"/>
              <a:t>Common management practices applicable to on-premises targets and Oracle Cloud targets</a:t>
            </a:r>
          </a:p>
          <a:p>
            <a:pPr lvl="2"/>
            <a:r>
              <a:rPr lang="en-US" altLang="en-US" dirty="0"/>
              <a:t>Quality of Service (QoS) management to ensure delivery of the best service possible to internal and external customers</a:t>
            </a:r>
          </a:p>
          <a:p>
            <a:pPr lvl="2"/>
            <a:r>
              <a:rPr lang="en-US" altLang="en-US" dirty="0"/>
              <a:t>Life cycle and cloud management for simplified provisioning and patching of applications and platforms</a:t>
            </a:r>
          </a:p>
          <a:p>
            <a:pPr lvl="2"/>
            <a:r>
              <a:rPr lang="en-US" altLang="en-US" dirty="0"/>
              <a:t>Data governance and compliance controls for conforming with internal and external standards and requirements</a:t>
            </a:r>
          </a:p>
          <a:p>
            <a:pPr lvl="2"/>
            <a:r>
              <a:rPr lang="en-US" altLang="en-US" dirty="0"/>
              <a:t>Ability to back up to the cloud to leverage the Oracle Cloud capacity</a:t>
            </a:r>
          </a:p>
          <a:p>
            <a:pPr lvl="2"/>
            <a:r>
              <a:rPr lang="en-US" altLang="en-US" dirty="0"/>
              <a:t>Hybrid cloud option to move workloads and clone targets between on-premises and Oracle Cloud</a:t>
            </a:r>
          </a:p>
        </p:txBody>
      </p:sp>
      <p:sp>
        <p:nvSpPr>
          <p:cNvPr id="22531" name="Slide Image Placeholder 11"/>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28</a:t>
            </a:fld>
            <a:endParaRPr lang="en-US" dirty="0"/>
          </a:p>
        </p:txBody>
      </p:sp>
    </p:spTree>
    <p:extLst>
      <p:ext uri="{BB962C8B-B14F-4D97-AF65-F5344CB8AC3E}">
        <p14:creationId xmlns:p14="http://schemas.microsoft.com/office/powerpoint/2010/main" val="4970461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A common user is a user that has the same user name and authentication credentials across multiple PDBs of the CDB or an application container, unlike a local user that exists in only one PDB.</a:t>
            </a:r>
          </a:p>
          <a:p>
            <a:pPr lvl="1"/>
            <a:r>
              <a:rPr lang="en-US" altLang="en-US" dirty="0"/>
              <a:t>A common user cannot have the same name as any local user across all the PDBs. A common user can be created in the CDB </a:t>
            </a:r>
            <a:r>
              <a:rPr lang="en-US" altLang="en-US" dirty="0">
                <a:cs typeface="Courier New" panose="02070309020205020404" pitchFamily="49" charset="0"/>
              </a:rPr>
              <a:t>root</a:t>
            </a:r>
            <a:r>
              <a:rPr lang="en-US" altLang="en-US" dirty="0"/>
              <a:t> or in an application root: a common user</a:t>
            </a:r>
            <a:r>
              <a:rPr lang="en-US" altLang="en-US" dirty="0">
                <a:solidFill>
                  <a:schemeClr val="tx1"/>
                </a:solidFill>
              </a:rPr>
              <a:t> is </a:t>
            </a:r>
            <a:r>
              <a:rPr lang="en-US" altLang="en-US" dirty="0"/>
              <a:t>a database user that has the same identity in the CDB root and in every existing and future </a:t>
            </a:r>
            <a:r>
              <a:rPr lang="en-US" altLang="en-US" dirty="0" smtClean="0"/>
              <a:t>PDB </a:t>
            </a:r>
            <a:r>
              <a:rPr lang="en-US" altLang="en-US" dirty="0"/>
              <a:t>in the CDB or in an application root and in every existing and future application </a:t>
            </a:r>
            <a:r>
              <a:rPr lang="en-US" altLang="en-US" dirty="0" smtClean="0"/>
              <a:t>PDB </a:t>
            </a:r>
            <a:r>
              <a:rPr lang="en-US" altLang="en-US" dirty="0"/>
              <a:t>in the application container. An application common user does not require a prefix like a CDB common user.</a:t>
            </a:r>
          </a:p>
          <a:p>
            <a:pPr lvl="1"/>
            <a:r>
              <a:rPr lang="en-US" altLang="en-US" dirty="0"/>
              <a:t>To create an application common user, you must be logged in to the application root. The application common user is replicated in all application PDBs when the application PDBs are synchronized with the application root.</a:t>
            </a:r>
          </a:p>
          <a:p>
            <a:pPr lvl="1"/>
            <a:r>
              <a:rPr lang="en-US" altLang="en-US" dirty="0"/>
              <a:t>A local user can be created in a specific PDB and cannot be created in the CDB </a:t>
            </a:r>
            <a:r>
              <a:rPr lang="en-US" altLang="en-US" dirty="0">
                <a:cs typeface="Courier New" panose="02070309020205020404" pitchFamily="49" charset="0"/>
              </a:rPr>
              <a:t>root</a:t>
            </a:r>
            <a:r>
              <a:rPr lang="en-US" altLang="en-US" dirty="0"/>
              <a:t> or in an application root. A local user cannot create a common user.</a:t>
            </a:r>
          </a:p>
          <a:p>
            <a:pPr lvl="1"/>
            <a:r>
              <a:rPr lang="en-US" altLang="en-US" b="1" dirty="0"/>
              <a:t>Note: </a:t>
            </a:r>
            <a:r>
              <a:rPr lang="en-US" altLang="en-US" dirty="0"/>
              <a:t>If an application PDB is closed, the CDB common users, application common users, and local users of the application PDB are not visible because the metadata is retrieved from the PDB </a:t>
            </a:r>
            <a:r>
              <a:rPr lang="en-US" altLang="en-US" dirty="0">
                <a:latin typeface="Courier New" panose="02070309020205020404" pitchFamily="49" charset="0"/>
                <a:cs typeface="Courier New" panose="02070309020205020404" pitchFamily="49" charset="0"/>
              </a:rPr>
              <a:t>SYSTEM</a:t>
            </a:r>
            <a:r>
              <a:rPr lang="en-US" altLang="en-US" dirty="0"/>
              <a:t> tablespace</a:t>
            </a:r>
            <a:r>
              <a:rPr lang="en-US" altLang="en-US" dirty="0" smtClean="0"/>
              <a:t>.</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280</a:t>
            </a:fld>
            <a:endParaRPr lang="en-US" dirty="0"/>
          </a:p>
        </p:txBody>
      </p:sp>
    </p:spTree>
    <p:extLst>
      <p:ext uri="{BB962C8B-B14F-4D97-AF65-F5344CB8AC3E}">
        <p14:creationId xmlns:p14="http://schemas.microsoft.com/office/powerpoint/2010/main" val="377080411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Application designers may want to create accounts that contain the application data dictionary, but are not allowed to log in to the instance. This can be used to enforce data access through the application, separation of duties at the application level, and other security mechanisms.</a:t>
            </a:r>
          </a:p>
          <a:p>
            <a:pPr lvl="1"/>
            <a:r>
              <a:rPr lang="en-US" altLang="en-US" dirty="0"/>
              <a:t>In addition, utility accounts can be created but remain inaccessible by denying the ability to log in except under controlled situations.</a:t>
            </a:r>
          </a:p>
          <a:p>
            <a:pPr lvl="1"/>
            <a:r>
              <a:rPr lang="en-US" altLang="en-US" dirty="0" smtClean="0"/>
              <a:t>You can create a user account with </a:t>
            </a:r>
            <a:r>
              <a:rPr lang="en-US" altLang="en-US" dirty="0"/>
              <a:t>the </a:t>
            </a:r>
            <a:r>
              <a:rPr lang="en-US" altLang="en-US" dirty="0">
                <a:latin typeface="Courier New" panose="02070309020205020404" pitchFamily="49" charset="0"/>
                <a:cs typeface="Courier New" panose="02070309020205020404" pitchFamily="49" charset="0"/>
              </a:rPr>
              <a:t>NO AUTHENTICATION </a:t>
            </a:r>
            <a:r>
              <a:rPr lang="en-US" altLang="en-US" dirty="0"/>
              <a:t>clause to ensure that the account is not permitted to log in to the instance. Removing the password and the ability to log in essentially </a:t>
            </a:r>
            <a:r>
              <a:rPr lang="en-US" altLang="en-US" dirty="0" smtClean="0"/>
              <a:t>leaves just a </a:t>
            </a:r>
            <a:r>
              <a:rPr lang="en-US" altLang="en-US" dirty="0"/>
              <a:t>schema. The schema account can be altered to allow login, but can then have the password removed. The </a:t>
            </a:r>
            <a:r>
              <a:rPr lang="en-US" altLang="en-US" dirty="0">
                <a:latin typeface="Courier New" panose="02070309020205020404" pitchFamily="49" charset="0"/>
                <a:cs typeface="Courier New" panose="02070309020205020404" pitchFamily="49" charset="0"/>
              </a:rPr>
              <a:t>ALTER USER </a:t>
            </a:r>
            <a:r>
              <a:rPr lang="en-US" altLang="en-US" dirty="0"/>
              <a:t>statement can be used to disable or re-enable the login capability.   </a:t>
            </a:r>
          </a:p>
          <a:p>
            <a:pPr lvl="1"/>
            <a:r>
              <a:rPr lang="en-US" altLang="en-US" dirty="0" smtClean="0"/>
              <a:t>The </a:t>
            </a:r>
            <a:r>
              <a:rPr lang="en-US" altLang="en-US" dirty="0" smtClean="0">
                <a:latin typeface="Courier New" panose="02070309020205020404" pitchFamily="49" charset="0"/>
                <a:cs typeface="Courier New" panose="02070309020205020404" pitchFamily="49" charset="0"/>
              </a:rPr>
              <a:t>AUTHENTICATION_TYPE</a:t>
            </a:r>
            <a:r>
              <a:rPr lang="en-US" altLang="en-US" dirty="0" smtClean="0"/>
              <a:t> column in the </a:t>
            </a:r>
            <a:r>
              <a:rPr lang="en-US" altLang="en-US" dirty="0">
                <a:latin typeface="Courier New" panose="02070309020205020404" pitchFamily="49" charset="0"/>
                <a:cs typeface="Courier New" panose="02070309020205020404" pitchFamily="49" charset="0"/>
              </a:rPr>
              <a:t>DBA_USERS</a:t>
            </a:r>
            <a:r>
              <a:rPr lang="en-US" altLang="en-US" dirty="0"/>
              <a:t> view </a:t>
            </a:r>
            <a:r>
              <a:rPr lang="en-US" altLang="en-US" dirty="0" smtClean="0"/>
              <a:t>contains </a:t>
            </a:r>
            <a:r>
              <a:rPr lang="en-US" altLang="en-US" dirty="0">
                <a:latin typeface="Courier New" panose="02070309020205020404" pitchFamily="49" charset="0"/>
                <a:cs typeface="Courier New" panose="02070309020205020404" pitchFamily="49" charset="0"/>
              </a:rPr>
              <a:t>NONE</a:t>
            </a:r>
            <a:r>
              <a:rPr lang="en-US" altLang="en-US" dirty="0"/>
              <a:t> when </a:t>
            </a:r>
            <a:r>
              <a:rPr lang="en-US" altLang="en-US" dirty="0">
                <a:latin typeface="Courier New" panose="02070309020205020404" pitchFamily="49" charset="0"/>
                <a:cs typeface="Courier New" panose="02070309020205020404" pitchFamily="49" charset="0"/>
              </a:rPr>
              <a:t>NO</a:t>
            </a:r>
            <a:r>
              <a:rPr lang="en-US" altLang="en-US" dirty="0"/>
              <a:t> </a:t>
            </a:r>
            <a:r>
              <a:rPr lang="en-US" altLang="en-US" dirty="0">
                <a:latin typeface="Courier New" panose="02070309020205020404" pitchFamily="49" charset="0"/>
                <a:cs typeface="Courier New" panose="02070309020205020404" pitchFamily="49" charset="0"/>
              </a:rPr>
              <a:t>AUTHENTICATION</a:t>
            </a:r>
            <a:r>
              <a:rPr lang="en-US" altLang="en-US" dirty="0"/>
              <a:t> is set, and </a:t>
            </a:r>
            <a:r>
              <a:rPr lang="en-US" altLang="en-US" dirty="0">
                <a:latin typeface="Courier New" panose="02070309020205020404" pitchFamily="49" charset="0"/>
                <a:cs typeface="Courier New" panose="02070309020205020404" pitchFamily="49" charset="0"/>
              </a:rPr>
              <a:t>PASSWORD</a:t>
            </a:r>
            <a:r>
              <a:rPr lang="en-US" altLang="en-US" dirty="0"/>
              <a:t> when a password is </a:t>
            </a:r>
            <a:r>
              <a:rPr lang="en-US" altLang="en-US" dirty="0" smtClean="0"/>
              <a:t>set for the user account.</a:t>
            </a:r>
          </a:p>
          <a:p>
            <a:pPr lvl="1"/>
            <a:r>
              <a:rPr lang="en-US" dirty="0"/>
              <a:t>M</a:t>
            </a:r>
            <a:r>
              <a:rPr lang="en-US" dirty="0" smtClean="0"/>
              <a:t>ost </a:t>
            </a:r>
            <a:r>
              <a:rPr lang="en-US" dirty="0"/>
              <a:t>of the Oracle-supplied schemas </a:t>
            </a:r>
            <a:r>
              <a:rPr lang="en-US" dirty="0" smtClean="0"/>
              <a:t>are schema only accounts, including the </a:t>
            </a:r>
            <a:r>
              <a:rPr lang="en-US" dirty="0"/>
              <a:t>Database Vault–supplied schemas such as </a:t>
            </a:r>
            <a:r>
              <a:rPr lang="en-US" dirty="0" smtClean="0">
                <a:latin typeface="Courier New" panose="02070309020205020404" pitchFamily="49" charset="0"/>
                <a:cs typeface="Courier New" panose="02070309020205020404" pitchFamily="49" charset="0"/>
              </a:rPr>
              <a:t>DVSYS</a:t>
            </a:r>
            <a:r>
              <a:rPr lang="en-US" dirty="0" smtClean="0"/>
              <a:t> and </a:t>
            </a:r>
            <a:r>
              <a:rPr lang="en-US" dirty="0">
                <a:latin typeface="Courier New" panose="02070309020205020404" pitchFamily="49" charset="0"/>
                <a:cs typeface="Courier New" panose="02070309020205020404" pitchFamily="49" charset="0"/>
              </a:rPr>
              <a:t>DVF</a:t>
            </a:r>
            <a:r>
              <a:rPr lang="en-US" dirty="0"/>
              <a:t>, and the Oracle Label Security–supplied </a:t>
            </a:r>
            <a:r>
              <a:rPr lang="en-US" dirty="0">
                <a:latin typeface="Courier New" panose="02070309020205020404" pitchFamily="49" charset="0"/>
                <a:cs typeface="Courier New" panose="02070309020205020404" pitchFamily="49" charset="0"/>
              </a:rPr>
              <a:t>LBACSYS</a:t>
            </a:r>
            <a:r>
              <a:rPr lang="en-US" dirty="0"/>
              <a:t> schema. The benefit of this functionality is that administrators no longer have to periodically rotate the passwords for these Oracle Database–provided schemas. This functionality also reduces the security risk of attackers using default passwords to hack into these accounts.</a:t>
            </a:r>
          </a:p>
          <a:p>
            <a:pPr lvl="1"/>
            <a:r>
              <a:rPr lang="en-US" dirty="0" smtClean="0"/>
              <a:t>Accounts </a:t>
            </a:r>
            <a:r>
              <a:rPr lang="en-US" dirty="0"/>
              <a:t>with administrator privileges such as </a:t>
            </a:r>
            <a:r>
              <a:rPr lang="en-US" dirty="0">
                <a:latin typeface="Courier New" panose="02070309020205020404" pitchFamily="49" charset="0"/>
                <a:cs typeface="Courier New" panose="02070309020205020404" pitchFamily="49" charset="0"/>
              </a:rPr>
              <a:t>SYSOPER</a:t>
            </a:r>
            <a:r>
              <a:rPr lang="en-US" dirty="0"/>
              <a:t> or </a:t>
            </a:r>
            <a:r>
              <a:rPr lang="en-US" dirty="0">
                <a:latin typeface="Courier New" panose="02070309020205020404" pitchFamily="49" charset="0"/>
                <a:cs typeface="Courier New" panose="02070309020205020404" pitchFamily="49" charset="0"/>
              </a:rPr>
              <a:t>SYSBACKUP</a:t>
            </a:r>
            <a:r>
              <a:rPr lang="en-US" dirty="0"/>
              <a:t> can </a:t>
            </a:r>
            <a:r>
              <a:rPr lang="en-US" dirty="0" smtClean="0"/>
              <a:t>also </a:t>
            </a:r>
            <a:r>
              <a:rPr lang="en-US" dirty="0"/>
              <a:t>be schema-only accounts. Schema-only accounts can be granted administrator privileges</a:t>
            </a:r>
            <a:r>
              <a:rPr lang="en-US" dirty="0" smtClean="0"/>
              <a:t>.</a:t>
            </a:r>
            <a:endParaRPr lang="en-US" altLang="en-US" dirty="0"/>
          </a:p>
        </p:txBody>
      </p:sp>
      <p:sp>
        <p:nvSpPr>
          <p:cNvPr id="12292"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281</a:t>
            </a:fld>
            <a:endParaRPr lang="en-US" dirty="0"/>
          </a:p>
        </p:txBody>
      </p:sp>
    </p:spTree>
    <p:extLst>
      <p:ext uri="{BB962C8B-B14F-4D97-AF65-F5344CB8AC3E}">
        <p14:creationId xmlns:p14="http://schemas.microsoft.com/office/powerpoint/2010/main" val="406666844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Your choice of authentication is influenced by whether you intend to administer your database locally on the same system where the database resides or whether you intend to administer many different databases from a single remote client.</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282</a:t>
            </a:fld>
            <a:endParaRPr lang="en-US" dirty="0"/>
          </a:p>
        </p:txBody>
      </p:sp>
    </p:spTree>
    <p:extLst>
      <p:ext uri="{BB962C8B-B14F-4D97-AF65-F5344CB8AC3E}">
        <p14:creationId xmlns:p14="http://schemas.microsoft.com/office/powerpoint/2010/main" val="636475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dirty="0"/>
              <a:t>Password authentication is also referred to as “authentication by the Oracle Database server</a:t>
            </a:r>
            <a:r>
              <a:rPr lang="en-US" dirty="0" smtClean="0"/>
              <a:t>.”</a:t>
            </a:r>
            <a:endParaRPr lang="en-US" altLang="en-US" dirty="0" smtClean="0">
              <a:latin typeface="Arial" charset="0"/>
            </a:endParaRPr>
          </a:p>
          <a:p>
            <a:pPr lvl="1"/>
            <a:r>
              <a:rPr lang="en-US" altLang="en-US" dirty="0" smtClean="0">
                <a:latin typeface="Arial" charset="0"/>
              </a:rPr>
              <a:t>If </a:t>
            </a:r>
            <a:r>
              <a:rPr lang="en-US" altLang="en-US" dirty="0">
                <a:latin typeface="Arial" charset="0"/>
              </a:rPr>
              <a:t>you decide </a:t>
            </a:r>
            <a:r>
              <a:rPr lang="en-US" altLang="en-US" dirty="0" smtClean="0">
                <a:latin typeface="Arial" charset="0"/>
              </a:rPr>
              <a:t>to set password expiration, </a:t>
            </a:r>
            <a:r>
              <a:rPr lang="en-US" altLang="en-US" dirty="0">
                <a:latin typeface="Arial" charset="0"/>
              </a:rPr>
              <a:t>make sure that users have the ability to change the password. Some applications do not have this functionality</a:t>
            </a:r>
            <a:r>
              <a:rPr lang="en-US" altLang="en-US" dirty="0" smtClean="0">
                <a:latin typeface="Arial" charset="0"/>
              </a:rPr>
              <a:t>.</a:t>
            </a:r>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283</a:t>
            </a:fld>
            <a:endParaRPr lang="en-US" dirty="0"/>
          </a:p>
        </p:txBody>
      </p:sp>
    </p:spTree>
    <p:extLst>
      <p:ext uri="{BB962C8B-B14F-4D97-AF65-F5344CB8AC3E}">
        <p14:creationId xmlns:p14="http://schemas.microsoft.com/office/powerpoint/2010/main" val="211686090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For more information, see the following sources in </a:t>
            </a:r>
            <a:r>
              <a:rPr lang="en-US" altLang="en-US" i="1" dirty="0">
                <a:latin typeface="Arial" charset="0"/>
              </a:rPr>
              <a:t>Oracle Database Administrator's Guide</a:t>
            </a:r>
            <a:r>
              <a:rPr lang="en-US" altLang="en-US" dirty="0">
                <a:latin typeface="Arial" charset="0"/>
              </a:rPr>
              <a:t>:</a:t>
            </a:r>
          </a:p>
          <a:p>
            <a:pPr lvl="2"/>
            <a:r>
              <a:rPr lang="en-US" altLang="en-US" dirty="0">
                <a:latin typeface="Arial" charset="0"/>
              </a:rPr>
              <a:t>Preparing to Use Password File Authentication</a:t>
            </a:r>
          </a:p>
          <a:p>
            <a:pPr lvl="2"/>
            <a:r>
              <a:rPr lang="en-US" altLang="en-US" dirty="0">
                <a:latin typeface="Arial" charset="0"/>
              </a:rPr>
              <a:t>Connecting Using Password File Authentication</a:t>
            </a:r>
          </a:p>
          <a:p>
            <a:pPr lvl="1"/>
            <a:r>
              <a:rPr lang="en-US" altLang="en-US" dirty="0">
                <a:latin typeface="Arial" charset="0"/>
              </a:rPr>
              <a:t>On UNIX and Linux, the password file is called </a:t>
            </a:r>
            <a:r>
              <a:rPr lang="en-US" altLang="en-US" dirty="0">
                <a:latin typeface="Courier New" panose="02070309020205020404" pitchFamily="49" charset="0"/>
                <a:cs typeface="Courier New" panose="02070309020205020404" pitchFamily="49" charset="0"/>
              </a:rPr>
              <a:t>orapw</a:t>
            </a:r>
            <a:r>
              <a:rPr lang="en-US" altLang="en-US" i="1" dirty="0">
                <a:latin typeface="Courier New" panose="02070309020205020404" pitchFamily="49" charset="0"/>
                <a:cs typeface="Courier New" panose="02070309020205020404" pitchFamily="49" charset="0"/>
              </a:rPr>
              <a:t>ORACLE_SID</a:t>
            </a:r>
            <a:r>
              <a:rPr lang="en-US" altLang="en-US" dirty="0">
                <a:latin typeface="Arial" charset="0"/>
              </a:rPr>
              <a:t>  and is stored in </a:t>
            </a:r>
            <a:r>
              <a:rPr lang="en-US" altLang="en-US" dirty="0">
                <a:latin typeface="Courier New" panose="02070309020205020404" pitchFamily="49" charset="0"/>
                <a:cs typeface="Courier New" panose="02070309020205020404" pitchFamily="49" charset="0"/>
              </a:rPr>
              <a:t>$ORACLE_HOME/dbs</a:t>
            </a:r>
            <a:r>
              <a:rPr lang="en-US" altLang="en-US" dirty="0">
                <a:latin typeface="Arial" charset="0"/>
              </a:rPr>
              <a:t>. On Windows, the file is called </a:t>
            </a:r>
            <a:r>
              <a:rPr lang="en-US" altLang="en-US" dirty="0">
                <a:latin typeface="Courier New" panose="02070309020205020404" pitchFamily="49" charset="0"/>
                <a:cs typeface="Courier New" panose="02070309020205020404" pitchFamily="49" charset="0"/>
              </a:rPr>
              <a:t>PWD</a:t>
            </a:r>
            <a:r>
              <a:rPr lang="en-US" altLang="en-US" i="1" dirty="0">
                <a:latin typeface="Courier New" panose="02070309020205020404" pitchFamily="49" charset="0"/>
                <a:cs typeface="Courier New" panose="02070309020205020404" pitchFamily="49" charset="0"/>
              </a:rPr>
              <a:t>ORACLE_SID</a:t>
            </a:r>
            <a:r>
              <a:rPr lang="en-US" altLang="en-US" dirty="0">
                <a:latin typeface="Courier New" panose="02070309020205020404" pitchFamily="49" charset="0"/>
                <a:cs typeface="Courier New" panose="02070309020205020404" pitchFamily="49" charset="0"/>
              </a:rPr>
              <a:t>.ora</a:t>
            </a:r>
            <a:r>
              <a:rPr lang="en-US" altLang="en-US" dirty="0">
                <a:latin typeface="Arial" charset="0"/>
              </a:rPr>
              <a:t> and is stored in </a:t>
            </a:r>
            <a:r>
              <a:rPr lang="en-US" altLang="en-US" dirty="0">
                <a:latin typeface="Courier New" panose="02070309020205020404" pitchFamily="49" charset="0"/>
                <a:cs typeface="Courier New" panose="02070309020205020404" pitchFamily="49" charset="0"/>
              </a:rPr>
              <a:t>$ORACLE_HOME\database</a:t>
            </a:r>
            <a:r>
              <a:rPr lang="en-US" altLang="en-US" dirty="0">
                <a:latin typeface="Arial" charset="0"/>
              </a:rPr>
              <a:t>.</a:t>
            </a:r>
          </a:p>
          <a:p>
            <a:pPr lvl="1"/>
            <a:r>
              <a:rPr lang="en-US" altLang="en-US" dirty="0">
                <a:latin typeface="Arial" charset="0"/>
              </a:rPr>
              <a:t>If your concern is that the password file might be vulnerable or that the maintenance of many password files is a burden, strong authentication can be implemented. </a:t>
            </a:r>
            <a:endParaRPr lang="en-US" altLang="en-US" dirty="0" smtClean="0">
              <a:latin typeface="Arial" charset="0"/>
            </a:endParaRPr>
          </a:p>
          <a:p>
            <a:pPr lvl="1"/>
            <a:r>
              <a:rPr lang="en-US" altLang="en-US" dirty="0" smtClean="0">
                <a:latin typeface="Arial" charset="0"/>
              </a:rPr>
              <a:t>You </a:t>
            </a:r>
            <a:r>
              <a:rPr lang="en-US" altLang="en-US" dirty="0">
                <a:latin typeface="Arial" charset="0"/>
              </a:rPr>
              <a:t>can query </a:t>
            </a:r>
            <a:r>
              <a:rPr lang="en-US" altLang="en-US" dirty="0">
                <a:latin typeface="Courier New" panose="02070309020205020404" pitchFamily="49" charset="0"/>
                <a:cs typeface="Courier New" panose="02070309020205020404" pitchFamily="49" charset="0"/>
              </a:rPr>
              <a:t>V$PWFILE_USERS</a:t>
            </a:r>
            <a:r>
              <a:rPr lang="en-US" altLang="en-US" dirty="0">
                <a:latin typeface="Arial" charset="0"/>
              </a:rPr>
              <a:t> to view information in the password file.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284</a:t>
            </a:fld>
            <a:endParaRPr lang="en-US" dirty="0"/>
          </a:p>
        </p:txBody>
      </p:sp>
    </p:spTree>
    <p:extLst>
      <p:ext uri="{BB962C8B-B14F-4D97-AF65-F5344CB8AC3E}">
        <p14:creationId xmlns:p14="http://schemas.microsoft.com/office/powerpoint/2010/main" val="235998697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292608" y="4434840"/>
            <a:ext cx="6400800" cy="4473416"/>
          </a:xfrm>
          <a:noFill/>
          <a:ln/>
        </p:spPr>
        <p:txBody>
          <a:bodyPr/>
          <a:lstStyle/>
          <a:p>
            <a:pPr lvl="1"/>
            <a:r>
              <a:rPr lang="en-US" altLang="en-US" dirty="0" smtClean="0">
                <a:latin typeface="Arial" charset="0"/>
              </a:rPr>
              <a:t>Oracle </a:t>
            </a:r>
            <a:r>
              <a:rPr lang="en-US" altLang="en-US" dirty="0">
                <a:latin typeface="Arial" charset="0"/>
              </a:rPr>
              <a:t>Universal Installer creates operating system groups, assigns them specific names, and maps each group to a specific system privilege. The table in the next slide shows this mapping for a UNIX or Linux environment. Membership in one of these operating system groups enables a database administrator to authenticate to the database instance through the operating system rather than with a database username and password. This is known as operating system authentication.</a:t>
            </a:r>
          </a:p>
          <a:p>
            <a:pPr lvl="1"/>
            <a:r>
              <a:rPr lang="en-US" altLang="en-US" dirty="0" smtClean="0">
                <a:latin typeface="Arial" charset="0"/>
              </a:rPr>
              <a:t>The </a:t>
            </a:r>
            <a:r>
              <a:rPr lang="en-US" altLang="en-US" dirty="0">
                <a:latin typeface="Arial" charset="0"/>
              </a:rPr>
              <a:t>special system privileges are not exercised unless you include them in your </a:t>
            </a:r>
            <a:r>
              <a:rPr lang="en-US" altLang="en-US" dirty="0">
                <a:latin typeface="Courier New" panose="02070309020205020404" pitchFamily="49" charset="0"/>
                <a:cs typeface="Courier New" panose="02070309020205020404" pitchFamily="49" charset="0"/>
              </a:rPr>
              <a:t>CONNECT</a:t>
            </a:r>
            <a:r>
              <a:rPr lang="en-US" altLang="en-US" dirty="0">
                <a:latin typeface="Arial" charset="0"/>
              </a:rPr>
              <a:t> clause. For example, assume that the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user is granted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 and connects with that privilege. Notice that the current user becomes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CONNECT hr@PDB1 AS SYSDBA</a:t>
            </a:r>
          </a:p>
          <a:p>
            <a:pPr lvl="1"/>
            <a:r>
              <a:rPr lang="en-US" altLang="en-US" dirty="0">
                <a:latin typeface="Courier New" panose="02070309020205020404" pitchFamily="49" charset="0"/>
                <a:cs typeface="Courier New" panose="02070309020205020404" pitchFamily="49" charset="0"/>
              </a:rPr>
              <a:t>Enter password: ******</a:t>
            </a:r>
          </a:p>
          <a:p>
            <a:pPr lvl="1"/>
            <a:r>
              <a:rPr lang="en-US" altLang="en-US" dirty="0">
                <a:latin typeface="Courier New" panose="02070309020205020404" pitchFamily="49" charset="0"/>
                <a:cs typeface="Courier New" panose="02070309020205020404" pitchFamily="49" charset="0"/>
              </a:rPr>
              <a:t>Connected</a:t>
            </a:r>
            <a:r>
              <a:rPr lang="en-US" altLang="en-US" dirty="0" smtClean="0">
                <a:latin typeface="Courier New" panose="02070309020205020404" pitchFamily="49" charset="0"/>
                <a:cs typeface="Courier New" panose="02070309020205020404" pitchFamily="49" charset="0"/>
              </a:rPr>
              <a:t>.</a:t>
            </a:r>
          </a:p>
          <a:p>
            <a:pPr lvl="1"/>
            <a:r>
              <a:rPr lang="en-US" altLang="en-US" dirty="0" smtClean="0">
                <a:latin typeface="Courier New" panose="02070309020205020404" pitchFamily="49" charset="0"/>
                <a:cs typeface="Courier New" panose="02070309020205020404" pitchFamily="49" charset="0"/>
              </a:rPr>
              <a:t>SQL</a:t>
            </a:r>
            <a:r>
              <a:rPr lang="en-US" altLang="en-US" dirty="0">
                <a:latin typeface="Courier New" panose="02070309020205020404" pitchFamily="49" charset="0"/>
                <a:cs typeface="Courier New" panose="02070309020205020404" pitchFamily="49" charset="0"/>
              </a:rPr>
              <a:t>&gt; SHOW USER</a:t>
            </a:r>
          </a:p>
          <a:p>
            <a:pPr lvl="1"/>
            <a:r>
              <a:rPr lang="en-US" altLang="en-US" dirty="0">
                <a:latin typeface="Courier New" panose="02070309020205020404" pitchFamily="49" charset="0"/>
                <a:cs typeface="Courier New" panose="02070309020205020404" pitchFamily="49" charset="0"/>
              </a:rPr>
              <a:t>USER is "SYS"</a:t>
            </a:r>
          </a:p>
          <a:p>
            <a:pPr lvl="1"/>
            <a:r>
              <a:rPr lang="en-US" altLang="en-US" dirty="0">
                <a:latin typeface="Arial" charset="0"/>
              </a:rPr>
              <a:t>However, if the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user logs in to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without including the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clause, the current user is </a:t>
            </a:r>
            <a:r>
              <a:rPr lang="en-US" altLang="en-US" dirty="0">
                <a:latin typeface="Courier New" panose="02070309020205020404" pitchFamily="49" charset="0"/>
                <a:cs typeface="Courier New" panose="02070309020205020404" pitchFamily="49" charset="0"/>
              </a:rPr>
              <a:t>HR</a:t>
            </a:r>
            <a:r>
              <a:rPr lang="en-US" altLang="en-US" dirty="0">
                <a:latin typeface="Arial" charset="0"/>
              </a:rPr>
              <a:t> and the user does not have the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privilege.</a:t>
            </a:r>
          </a:p>
          <a:p>
            <a:pPr lvl="1"/>
            <a:r>
              <a:rPr lang="en-US" altLang="en-US" dirty="0">
                <a:latin typeface="Courier New" panose="02070309020205020404" pitchFamily="49" charset="0"/>
                <a:cs typeface="Courier New" panose="02070309020205020404" pitchFamily="49" charset="0"/>
              </a:rPr>
              <a:t>SQL&gt; CONNECT hr@PDB1</a:t>
            </a:r>
          </a:p>
          <a:p>
            <a:pPr lvl="1"/>
            <a:r>
              <a:rPr lang="en-US" altLang="en-US" dirty="0">
                <a:latin typeface="Courier New" panose="02070309020205020404" pitchFamily="49" charset="0"/>
                <a:cs typeface="Courier New" panose="02070309020205020404" pitchFamily="49" charset="0"/>
              </a:rPr>
              <a:t>Enter password: ******</a:t>
            </a:r>
          </a:p>
          <a:p>
            <a:pPr lvl="1"/>
            <a:r>
              <a:rPr lang="en-US" altLang="en-US" dirty="0">
                <a:latin typeface="Courier New" panose="02070309020205020404" pitchFamily="49" charset="0"/>
                <a:cs typeface="Courier New" panose="02070309020205020404" pitchFamily="49" charset="0"/>
              </a:rPr>
              <a:t>Connected</a:t>
            </a:r>
            <a:r>
              <a:rPr lang="en-US" altLang="en-US" dirty="0" smtClean="0">
                <a:latin typeface="Courier New" panose="02070309020205020404" pitchFamily="49" charset="0"/>
                <a:cs typeface="Courier New" panose="02070309020205020404" pitchFamily="49" charset="0"/>
              </a:rPr>
              <a:t>.</a:t>
            </a:r>
          </a:p>
          <a:p>
            <a:pPr lvl="1"/>
            <a:r>
              <a:rPr lang="en-US" altLang="en-US" dirty="0" smtClean="0">
                <a:latin typeface="Courier New" panose="02070309020205020404" pitchFamily="49" charset="0"/>
                <a:cs typeface="Courier New" panose="02070309020205020404" pitchFamily="49" charset="0"/>
              </a:rPr>
              <a:t>SQL</a:t>
            </a:r>
            <a:r>
              <a:rPr lang="en-US" altLang="en-US" dirty="0">
                <a:latin typeface="Courier New" panose="02070309020205020404" pitchFamily="49" charset="0"/>
                <a:cs typeface="Courier New" panose="02070309020205020404" pitchFamily="49" charset="0"/>
              </a:rPr>
              <a:t>&gt; SHOW USER</a:t>
            </a:r>
          </a:p>
          <a:p>
            <a:pPr lvl="1"/>
            <a:r>
              <a:rPr lang="en-US" altLang="en-US" dirty="0">
                <a:latin typeface="Courier New" panose="02070309020205020404" pitchFamily="49" charset="0"/>
                <a:cs typeface="Courier New" panose="02070309020205020404" pitchFamily="49" charset="0"/>
              </a:rPr>
              <a:t>USER is "HR"</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285</a:t>
            </a:fld>
            <a:endParaRPr lang="en-US" dirty="0"/>
          </a:p>
        </p:txBody>
      </p:sp>
    </p:spTree>
    <p:extLst>
      <p:ext uri="{BB962C8B-B14F-4D97-AF65-F5344CB8AC3E}">
        <p14:creationId xmlns:p14="http://schemas.microsoft.com/office/powerpoint/2010/main" val="367139637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smtClean="0">
                <a:latin typeface="Arial" charset="0"/>
              </a:rPr>
              <a:t>If </a:t>
            </a:r>
            <a:r>
              <a:rPr lang="en-US" dirty="0">
                <a:latin typeface="Arial" charset="0"/>
              </a:rPr>
              <a:t>your operating system permits, you can have it authenticate users. They will not need to provide a username or password when connecting to the database instance.</a:t>
            </a:r>
          </a:p>
          <a:p>
            <a:pPr lvl="1" eaLnBrk="1" hangingPunct="1"/>
            <a:r>
              <a:rPr lang="en-US" dirty="0">
                <a:latin typeface="Arial" charset="0"/>
              </a:rPr>
              <a:t>If you use operating system authentication, set the </a:t>
            </a:r>
            <a:r>
              <a:rPr lang="en-US" dirty="0">
                <a:latin typeface="Courier New" panose="02070309020205020404" pitchFamily="49" charset="0"/>
                <a:cs typeface="Courier New" panose="02070309020205020404" pitchFamily="49" charset="0"/>
              </a:rPr>
              <a:t>OS_AUTHENT_PREFIX</a:t>
            </a:r>
            <a:r>
              <a:rPr lang="en-US" dirty="0">
                <a:latin typeface="Arial" charset="0"/>
              </a:rPr>
              <a:t> initialization parameter and use this prefix in Oracle usernames. The </a:t>
            </a:r>
            <a:r>
              <a:rPr lang="en-US" dirty="0">
                <a:latin typeface="Courier New" panose="02070309020205020404" pitchFamily="49" charset="0"/>
                <a:cs typeface="Courier New" panose="02070309020205020404" pitchFamily="49" charset="0"/>
              </a:rPr>
              <a:t>OS_AUTHENT_PREFIX</a:t>
            </a:r>
            <a:r>
              <a:rPr lang="en-US" dirty="0">
                <a:latin typeface="Arial" charset="0"/>
              </a:rPr>
              <a:t> parameter defines a prefix that the Oracle database adds to the beginning of each user’s operating system account name. The default value of this parameter is </a:t>
            </a:r>
            <a:r>
              <a:rPr lang="en-US" dirty="0">
                <a:latin typeface="Courier New" panose="02070309020205020404" pitchFamily="49" charset="0"/>
                <a:cs typeface="Courier New" panose="02070309020205020404" pitchFamily="49" charset="0"/>
              </a:rPr>
              <a:t>OPS$</a:t>
            </a:r>
            <a:r>
              <a:rPr lang="en-US" dirty="0">
                <a:latin typeface="Arial" charset="0"/>
              </a:rPr>
              <a:t> for backward compatibility with the previous versions of the Oracle software. The Oracle database compares the prefixed username with the Oracle usernames in the database when a user attempts to connect. For example, assume that </a:t>
            </a:r>
            <a:r>
              <a:rPr lang="en-US" dirty="0">
                <a:latin typeface="Courier New" panose="02070309020205020404" pitchFamily="49" charset="0"/>
                <a:cs typeface="Courier New" panose="02070309020205020404" pitchFamily="49" charset="0"/>
              </a:rPr>
              <a:t>OS_AUTHENT_PREFIX</a:t>
            </a:r>
            <a:r>
              <a:rPr lang="en-US" dirty="0">
                <a:latin typeface="Arial" charset="0"/>
              </a:rPr>
              <a:t> is set as follows:</a:t>
            </a:r>
          </a:p>
          <a:p>
            <a:pPr lvl="1" eaLnBrk="1" hangingPunct="1"/>
            <a:r>
              <a:rPr lang="en-US" dirty="0">
                <a:latin typeface="Courier New" panose="02070309020205020404" pitchFamily="49" charset="0"/>
                <a:cs typeface="Courier New" panose="02070309020205020404" pitchFamily="49" charset="0"/>
              </a:rPr>
              <a:t>OS_AUTHENT_PREFIX=OPS$</a:t>
            </a:r>
          </a:p>
          <a:p>
            <a:pPr lvl="1" eaLnBrk="1" hangingPunct="1"/>
            <a:r>
              <a:rPr lang="en-US" dirty="0">
                <a:latin typeface="Arial" charset="0"/>
              </a:rPr>
              <a:t>If a user with an operating system account named </a:t>
            </a:r>
            <a:r>
              <a:rPr lang="en-US" dirty="0">
                <a:latin typeface="Courier New" panose="02070309020205020404" pitchFamily="49" charset="0"/>
                <a:cs typeface="Courier New" panose="02070309020205020404" pitchFamily="49" charset="0"/>
              </a:rPr>
              <a:t>tsmith</a:t>
            </a:r>
            <a:r>
              <a:rPr lang="en-US" dirty="0">
                <a:latin typeface="Arial" charset="0"/>
              </a:rPr>
              <a:t> needs to connect to an Oracle database and be authenticated by the operating system, the Oracle database checks whether there is a corresponding database user </a:t>
            </a:r>
            <a:r>
              <a:rPr lang="en-US" dirty="0">
                <a:latin typeface="Courier New" panose="02070309020205020404" pitchFamily="49" charset="0"/>
                <a:cs typeface="Courier New" panose="02070309020205020404" pitchFamily="49" charset="0"/>
              </a:rPr>
              <a:t>OPS$tsmith</a:t>
            </a:r>
            <a:r>
              <a:rPr lang="en-US" dirty="0">
                <a:latin typeface="Arial" charset="0"/>
              </a:rPr>
              <a:t> and, if so, allows the user to connect. All references to a user who is authenticated by the operating system must include the prefix, as seen in </a:t>
            </a:r>
            <a:r>
              <a:rPr lang="en-US" dirty="0">
                <a:latin typeface="Courier New" panose="02070309020205020404" pitchFamily="49" charset="0"/>
                <a:cs typeface="Courier New" panose="02070309020205020404" pitchFamily="49" charset="0"/>
              </a:rPr>
              <a:t>OPS$tsmith</a:t>
            </a:r>
            <a:r>
              <a:rPr lang="en-US" dirty="0">
                <a:latin typeface="Arial" charset="0"/>
              </a:rPr>
              <a:t>. The text of the </a:t>
            </a:r>
            <a:r>
              <a:rPr lang="en-US" dirty="0">
                <a:latin typeface="Courier New" panose="02070309020205020404" pitchFamily="49" charset="0"/>
                <a:cs typeface="Courier New" panose="02070309020205020404" pitchFamily="49" charset="0"/>
              </a:rPr>
              <a:t>OS_AUTHENT_PREFIX</a:t>
            </a:r>
            <a:r>
              <a:rPr lang="en-US" dirty="0">
                <a:latin typeface="Arial" charset="0"/>
              </a:rPr>
              <a:t> initialization parameter is case-sensitive on some operating systems.</a:t>
            </a:r>
          </a:p>
        </p:txBody>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286</a:t>
            </a:fld>
            <a:endParaRPr lang="en-US" dirty="0"/>
          </a:p>
        </p:txBody>
      </p:sp>
    </p:spTree>
    <p:extLst>
      <p:ext uri="{BB962C8B-B14F-4D97-AF65-F5344CB8AC3E}">
        <p14:creationId xmlns:p14="http://schemas.microsoft.com/office/powerpoint/2010/main" val="2971975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If you are not a member of one of the OS groups listed in the slide, you will not be able to connect as an administrative user via OS authentication. That is, </a:t>
            </a:r>
            <a:r>
              <a:rPr lang="en-US" dirty="0">
                <a:latin typeface="Courier New" panose="02070309020205020404" pitchFamily="49" charset="0"/>
                <a:cs typeface="Courier New" panose="02070309020205020404" pitchFamily="49" charset="0"/>
              </a:rPr>
              <a:t>CONNECT / AS SYSDBA </a:t>
            </a:r>
            <a:r>
              <a:rPr lang="en-US" dirty="0">
                <a:latin typeface="Arial" charset="0"/>
              </a:rPr>
              <a:t>will fail. However, you can still connect using other authentication methods (for example, network, password, or directory-based authentication).</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287</a:t>
            </a:fld>
            <a:endParaRPr lang="en-US" dirty="0"/>
          </a:p>
        </p:txBody>
      </p:sp>
    </p:spTree>
    <p:extLst>
      <p:ext uri="{BB962C8B-B14F-4D97-AF65-F5344CB8AC3E}">
        <p14:creationId xmlns:p14="http://schemas.microsoft.com/office/powerpoint/2010/main" val="124914884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t>A </a:t>
            </a:r>
            <a:r>
              <a:rPr lang="en-US" altLang="en-US" i="1" dirty="0"/>
              <a:t>quota</a:t>
            </a:r>
            <a:r>
              <a:rPr lang="en-US" altLang="en-US" dirty="0"/>
              <a:t> is a space allowance in a given tablespace. By default, a user has no quota on any of the tablespaces. </a:t>
            </a:r>
            <a:endParaRPr lang="en-US" altLang="en-US" dirty="0" smtClean="0"/>
          </a:p>
          <a:p>
            <a:pPr lvl="1"/>
            <a:r>
              <a:rPr lang="en-US" altLang="en-US" dirty="0" smtClean="0"/>
              <a:t>You </a:t>
            </a:r>
            <a:r>
              <a:rPr lang="en-US" altLang="en-US" dirty="0"/>
              <a:t>must not provide a quota to users on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SYSAUX</a:t>
            </a:r>
            <a:r>
              <a:rPr lang="en-US" altLang="en-US" dirty="0"/>
              <a:t> tablespaces. Typically, only the </a:t>
            </a:r>
            <a:r>
              <a:rPr lang="en-US" altLang="en-US" dirty="0">
                <a:latin typeface="Courier New" panose="02070309020205020404" pitchFamily="49" charset="0"/>
              </a:rPr>
              <a:t>SYS</a:t>
            </a:r>
            <a:r>
              <a:rPr lang="en-US" altLang="en-US" dirty="0"/>
              <a:t> and </a:t>
            </a:r>
            <a:r>
              <a:rPr lang="en-US" altLang="en-US" dirty="0">
                <a:latin typeface="Courier New" panose="02070309020205020404" pitchFamily="49" charset="0"/>
              </a:rPr>
              <a:t>SYSTEM</a:t>
            </a:r>
            <a:r>
              <a:rPr lang="en-US" altLang="en-US" dirty="0"/>
              <a:t> users are able to create objects in the </a:t>
            </a:r>
            <a:r>
              <a:rPr lang="en-US" altLang="en-US" dirty="0">
                <a:latin typeface="Courier New" panose="02070309020205020404" pitchFamily="49" charset="0"/>
              </a:rPr>
              <a:t>SYSTEM</a:t>
            </a:r>
            <a:r>
              <a:rPr lang="en-US" altLang="en-US" dirty="0"/>
              <a:t> or </a:t>
            </a:r>
            <a:r>
              <a:rPr lang="en-US" altLang="en-US" dirty="0">
                <a:latin typeface="Courier New" panose="02070309020205020404" pitchFamily="49" charset="0"/>
              </a:rPr>
              <a:t>SYSAUX</a:t>
            </a:r>
            <a:r>
              <a:rPr lang="en-US" altLang="en-US" dirty="0"/>
              <a:t> tablespaces.</a:t>
            </a:r>
          </a:p>
          <a:p>
            <a:pPr lvl="1"/>
            <a:r>
              <a:rPr lang="en-US" altLang="en-US" dirty="0"/>
              <a:t>You do not need a quota on an assigned temporary tablespace or any undo tablespaces. You do not need to have a quota to insert, update, and delete data in an Oracle database. The only users that need quota are the accounts that own the database objects. It is typical when installing application code that the installer creates database accounts to own the objects. Only these accounts need quotas. Other database users can be granted permission to use these objects without a quota</a:t>
            </a:r>
            <a:r>
              <a:rPr lang="en-US" altLang="en-US" dirty="0" smtClean="0"/>
              <a:t>.</a:t>
            </a:r>
          </a:p>
          <a:p>
            <a:pPr lvl="1">
              <a:spcBef>
                <a:spcPct val="25000"/>
              </a:spcBef>
            </a:pPr>
            <a:r>
              <a:rPr lang="en-US" altLang="en-US" dirty="0"/>
              <a:t>The Oracle server checks the quota when a user creates or extends a segment.</a:t>
            </a:r>
          </a:p>
          <a:p>
            <a:pPr lvl="1"/>
            <a:r>
              <a:rPr lang="en-US" altLang="en-US" dirty="0"/>
              <a:t>For activities that are assigned to a user schema, only those activities that use space in a tablespace count against the quota. Activities that do not use space in the assigned tablespace do not affect the quota (such as creating views or using temporary tablespaces).</a:t>
            </a:r>
          </a:p>
          <a:p>
            <a:pPr lvl="1"/>
            <a:r>
              <a:rPr lang="en-US" altLang="en-US" dirty="0"/>
              <a:t>The quota is replenished when objects owned by the user are dropped with the </a:t>
            </a:r>
            <a:r>
              <a:rPr lang="en-US" altLang="en-US" dirty="0">
                <a:latin typeface="Courier New" panose="02070309020205020404" pitchFamily="49" charset="0"/>
              </a:rPr>
              <a:t>PURGE</a:t>
            </a:r>
            <a:r>
              <a:rPr lang="en-US" altLang="en-US" dirty="0"/>
              <a:t> clause or when the objects owned by the user in the recycle bin are purged</a:t>
            </a:r>
            <a:r>
              <a:rPr lang="en-US" altLang="en-US" dirty="0" smtClean="0"/>
              <a:t>.</a:t>
            </a:r>
            <a:endParaRPr lang="en-US" altLang="en-US" dirty="0"/>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288</a:t>
            </a:fld>
            <a:endParaRPr lang="en-US" dirty="0"/>
          </a:p>
        </p:txBody>
      </p:sp>
    </p:spTree>
    <p:extLst>
      <p:ext uri="{BB962C8B-B14F-4D97-AF65-F5344CB8AC3E}">
        <p14:creationId xmlns:p14="http://schemas.microsoft.com/office/powerpoint/2010/main" val="349097713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have three options for providing a quota for a user on a tablespace:</a:t>
            </a:r>
          </a:p>
          <a:p>
            <a:pPr lvl="2"/>
            <a:r>
              <a:rPr lang="en-US" altLang="en-US" dirty="0">
                <a:latin typeface="Courier New" panose="02070309020205020404" pitchFamily="49" charset="0"/>
                <a:cs typeface="Courier New" panose="02070309020205020404" pitchFamily="49" charset="0"/>
              </a:rPr>
              <a:t>UNLIMITED</a:t>
            </a:r>
            <a:r>
              <a:rPr lang="en-US" altLang="en-US" dirty="0">
                <a:latin typeface="Arial" charset="0"/>
              </a:rPr>
              <a:t>: Allows the user to use as much space as is available in the tablespace</a:t>
            </a:r>
          </a:p>
          <a:p>
            <a:pPr lvl="2"/>
            <a:r>
              <a:rPr lang="en-US" altLang="en-US" dirty="0">
                <a:latin typeface="Arial" charset="0"/>
              </a:rPr>
              <a:t>Value: Number of kilobytes or megabytes that the user can use. This does not guarantee that the space is set aside for the user. This value can be larger or smaller than the current space that is available in the tablespace.</a:t>
            </a:r>
          </a:p>
          <a:p>
            <a:pPr lvl="2"/>
            <a:r>
              <a:rPr lang="en-US" altLang="en-US" dirty="0">
                <a:latin typeface="Courier New" panose="02070309020205020404" pitchFamily="49" charset="0"/>
                <a:cs typeface="Courier New" panose="02070309020205020404" pitchFamily="49" charset="0"/>
              </a:rPr>
              <a:t>UNLIMITED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system privilege: Overrides all individual tablespace quotas and gives the user unlimited quota on all tablespaces, including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SYSAUX</a:t>
            </a:r>
            <a:r>
              <a:rPr lang="en-US" altLang="en-US" dirty="0">
                <a:latin typeface="Arial" charset="0"/>
              </a:rPr>
              <a:t>. This privilege must be granted with caution</a:t>
            </a:r>
            <a:r>
              <a:rPr lang="en-US" altLang="en-US" dirty="0" smtClean="0">
                <a:latin typeface="Arial" charset="0"/>
              </a:rPr>
              <a:t>.</a:t>
            </a:r>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289</a:t>
            </a:fld>
            <a:endParaRPr lang="en-US" dirty="0"/>
          </a:p>
        </p:txBody>
      </p:sp>
    </p:spTree>
    <p:extLst>
      <p:ext uri="{BB962C8B-B14F-4D97-AF65-F5344CB8AC3E}">
        <p14:creationId xmlns:p14="http://schemas.microsoft.com/office/powerpoint/2010/main" val="1812941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xfrm>
            <a:off x="299254" y="4310618"/>
            <a:ext cx="6400800" cy="423116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Arial" pitchFamily="34" charset="0"/>
                <a:ea typeface="+mn-ea"/>
                <a:cs typeface="+mn-cs"/>
              </a:rPr>
              <a:t>Database management involves the monitoring, administration, and maintenance of the databases and database groups in your enterprise and with Enterprise Manager you receive:</a:t>
            </a:r>
          </a:p>
          <a:p>
            <a:r>
              <a:rPr lang="en-US" sz="1200" b="0" i="0" kern="1200" dirty="0" smtClean="0">
                <a:solidFill>
                  <a:schemeClr val="tx1"/>
                </a:solidFill>
                <a:effectLst/>
                <a:latin typeface="Arial" pitchFamily="34" charset="0"/>
                <a:ea typeface="+mn-ea"/>
                <a:cs typeface="+mn-cs"/>
              </a:rPr>
              <a:t>A complete set of integrated features for managing Oracle Database, which enables you to:</a:t>
            </a:r>
          </a:p>
          <a:p>
            <a:pPr marL="323823" lvl="1" indent="-171450">
              <a:buFont typeface="Arial" panose="020B0604020202020204" pitchFamily="34" charset="0"/>
              <a:buChar char="•"/>
            </a:pPr>
            <a:r>
              <a:rPr lang="en-US" b="0" i="0" kern="1200" dirty="0" smtClean="0">
                <a:solidFill>
                  <a:srgbClr val="000000"/>
                </a:solidFill>
                <a:effectLst/>
                <a:latin typeface="Arial" pitchFamily="34" charset="0"/>
                <a:ea typeface="+mn-ea"/>
                <a:cs typeface="+mn-cs"/>
              </a:rPr>
              <a:t>Perform day-to-day tasks and run repetitive jobs</a:t>
            </a:r>
          </a:p>
          <a:p>
            <a:pPr marL="323823" lvl="1" indent="-171450">
              <a:buFont typeface="Arial" panose="020B0604020202020204" pitchFamily="34" charset="0"/>
              <a:buChar char="•"/>
            </a:pPr>
            <a:r>
              <a:rPr lang="en-US" sz="1000" b="0" i="0" kern="1200" dirty="0" smtClean="0">
                <a:solidFill>
                  <a:srgbClr val="000000"/>
                </a:solidFill>
                <a:effectLst/>
                <a:latin typeface="Arial" pitchFamily="34" charset="0"/>
                <a:ea typeface="+mn-ea"/>
                <a:cs typeface="+mn-cs"/>
              </a:rPr>
              <a:t>Detect problems and use the available guided resolution workflows</a:t>
            </a:r>
          </a:p>
          <a:p>
            <a:pPr marL="323823" lvl="1" indent="-171450">
              <a:buFont typeface="Arial" panose="020B0604020202020204" pitchFamily="34" charset="0"/>
              <a:buChar char="•"/>
            </a:pPr>
            <a:r>
              <a:rPr lang="en-US" b="0" dirty="0" smtClean="0"/>
              <a:t>Scalability</a:t>
            </a:r>
            <a:r>
              <a:rPr lang="en-US" b="0" baseline="0" dirty="0" smtClean="0"/>
              <a:t> </a:t>
            </a:r>
            <a:r>
              <a:rPr lang="en-US" b="0" dirty="0" smtClean="0"/>
              <a:t>that </a:t>
            </a:r>
            <a:r>
              <a:rPr lang="en-US" b="0" dirty="0"/>
              <a:t>lets you manage a single database or thousands </a:t>
            </a:r>
            <a:r>
              <a:rPr lang="en-US" b="0" dirty="0" smtClean="0"/>
              <a:t>of database </a:t>
            </a:r>
            <a:r>
              <a:rPr lang="en-US" b="0" dirty="0"/>
              <a:t>instances.</a:t>
            </a:r>
          </a:p>
          <a:p>
            <a:pPr marL="323823" lvl="1" indent="-171450">
              <a:buFont typeface="Arial" panose="020B0604020202020204" pitchFamily="34" charset="0"/>
              <a:buChar char="•"/>
            </a:pPr>
            <a:r>
              <a:rPr lang="en-US" b="0" dirty="0"/>
              <a:t>An intuitive management product that leads the industry in ease of deployment and use</a:t>
            </a:r>
            <a:r>
              <a:rPr lang="en-US" b="0" dirty="0" smtClean="0"/>
              <a:t>.</a:t>
            </a:r>
            <a:endParaRPr lang="en-US" sz="1100" b="0" i="0" kern="1200" dirty="0" smtClean="0">
              <a:solidFill>
                <a:srgbClr val="000000"/>
              </a:solidFill>
              <a:effectLst/>
              <a:latin typeface="Arial" pitchFamily="34" charset="0"/>
              <a:ea typeface="+mn-ea"/>
              <a:cs typeface="+mn-cs"/>
            </a:endParaRPr>
          </a:p>
          <a:p>
            <a:r>
              <a:rPr lang="en-US" b="0" dirty="0"/>
              <a:t>Using Oracle Enterprise Manager Cloud Control you can keep your Oracle Databases available and running efficiently.</a:t>
            </a:r>
          </a:p>
          <a:p>
            <a:r>
              <a:rPr lang="en-US" b="0" dirty="0"/>
              <a:t>You can use the available administration tools to manage database objects and initiate database operations inside an Oracle Database.</a:t>
            </a:r>
          </a:p>
          <a:p>
            <a:r>
              <a:rPr lang="en-US" b="0" dirty="0"/>
              <a:t>The following list provides some of the database administration tasks you can perform:</a:t>
            </a:r>
          </a:p>
          <a:p>
            <a:pPr marL="171450" indent="-171450">
              <a:buFont typeface="Arial" panose="020B0604020202020204" pitchFamily="34" charset="0"/>
              <a:buChar char="•"/>
            </a:pPr>
            <a:r>
              <a:rPr lang="en-US" b="0" dirty="0"/>
              <a:t>Allocate system storage and plan future storage requirements.</a:t>
            </a:r>
          </a:p>
          <a:p>
            <a:pPr marL="171450" indent="-171450">
              <a:buFont typeface="Arial" panose="020B0604020202020204" pitchFamily="34" charset="0"/>
              <a:buChar char="•"/>
            </a:pPr>
            <a:r>
              <a:rPr lang="en-US" b="0" dirty="0"/>
              <a:t>Use the Oracle Scheduler to control when and where various tasks occur in the database environment.</a:t>
            </a:r>
          </a:p>
          <a:p>
            <a:pPr marL="171450" indent="-171450">
              <a:buFont typeface="Arial" panose="020B0604020202020204" pitchFamily="34" charset="0"/>
              <a:buChar char="•"/>
            </a:pPr>
            <a:r>
              <a:rPr lang="en-US" b="0" dirty="0"/>
              <a:t>Migrate your database storage to use Oracle Automatic Storage Management.</a:t>
            </a:r>
          </a:p>
          <a:p>
            <a:pPr lvl="1" eaLnBrk="1" hangingPunct="1"/>
            <a:endParaRPr lang="en-US" altLang="en-US" b="1"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29</a:t>
            </a:fld>
            <a:endParaRPr lang="en-US" dirty="0"/>
          </a:p>
        </p:txBody>
      </p:sp>
    </p:spTree>
    <p:extLst>
      <p:ext uri="{BB962C8B-B14F-4D97-AF65-F5344CB8AC3E}">
        <p14:creationId xmlns:p14="http://schemas.microsoft.com/office/powerpoint/2010/main" val="292507768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290</a:t>
            </a:fld>
            <a:endParaRPr lang="en-US" dirty="0"/>
          </a:p>
        </p:txBody>
      </p:sp>
    </p:spTree>
    <p:extLst>
      <p:ext uri="{BB962C8B-B14F-4D97-AF65-F5344CB8AC3E}">
        <p14:creationId xmlns:p14="http://schemas.microsoft.com/office/powerpoint/2010/main" val="99898239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19 - </a:t>
            </a:r>
            <a:fld id="{E0841242-2558-4C84-B03E-4E130DA2EFC4}" type="slidenum">
              <a:rPr lang="en-US" smtClean="0"/>
              <a:pPr>
                <a:defRPr/>
              </a:pPr>
              <a:t>291</a:t>
            </a:fld>
            <a:endParaRPr lang="en-US" dirty="0"/>
          </a:p>
        </p:txBody>
      </p:sp>
    </p:spTree>
    <p:extLst>
      <p:ext uri="{BB962C8B-B14F-4D97-AF65-F5344CB8AC3E}">
        <p14:creationId xmlns:p14="http://schemas.microsoft.com/office/powerpoint/2010/main" val="151415625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49184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293</a:t>
            </a:fld>
            <a:endParaRPr lang="en-US" dirty="0"/>
          </a:p>
        </p:txBody>
      </p:sp>
    </p:spTree>
    <p:extLst>
      <p:ext uri="{BB962C8B-B14F-4D97-AF65-F5344CB8AC3E}">
        <p14:creationId xmlns:p14="http://schemas.microsoft.com/office/powerpoint/2010/main" val="149806906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Image Placeholder 5"/>
          <p:cNvSpPr>
            <a:spLocks noGrp="1" noRot="1" noChangeAspect="1" noTextEdit="1"/>
          </p:cNvSpPr>
          <p:nvPr>
            <p:ph type="sldImg"/>
          </p:nvPr>
        </p:nvSpPr>
        <p:spPr>
          <a:ln/>
        </p:spPr>
      </p:sp>
      <p:sp>
        <p:nvSpPr>
          <p:cNvPr id="6758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 </a:t>
            </a:r>
            <a:r>
              <a:rPr lang="en-US" altLang="en-US" i="1" dirty="0"/>
              <a:t>privilege</a:t>
            </a:r>
            <a:r>
              <a:rPr lang="en-US" altLang="en-US" dirty="0"/>
              <a:t> is a right to execute a particular type of SQL statement or to access another user’s object. </a:t>
            </a:r>
          </a:p>
          <a:p>
            <a:pPr lvl="1"/>
            <a:r>
              <a:rPr lang="en-US" altLang="en-US" dirty="0"/>
              <a:t>Privileges are divided into two categories:</a:t>
            </a:r>
          </a:p>
          <a:p>
            <a:pPr lvl="2"/>
            <a:r>
              <a:rPr lang="en-US" altLang="en-US" b="1" dirty="0"/>
              <a:t>System privileges:</a:t>
            </a:r>
            <a:r>
              <a:rPr lang="en-US" altLang="en-US" dirty="0"/>
              <a:t> Each system privilege allows a user to perform a particular database operation or class of database operations. For example, the privilege to create tablespaces is a system privilege. System privileges can be granted by the administrator or by someone who has been given explicit permission to administer the privilege. There are more than 170 distinct system privileges. Many system privileges contain the </a:t>
            </a:r>
            <a:r>
              <a:rPr lang="en-US" altLang="en-US" dirty="0">
                <a:latin typeface="Courier New" panose="02070309020205020404" pitchFamily="49" charset="0"/>
              </a:rPr>
              <a:t>ANY</a:t>
            </a:r>
            <a:r>
              <a:rPr lang="en-US" altLang="en-US" dirty="0"/>
              <a:t> clause.</a:t>
            </a:r>
          </a:p>
          <a:p>
            <a:pPr lvl="2"/>
            <a:r>
              <a:rPr lang="en-US" altLang="en-US" b="1" dirty="0"/>
              <a:t>Object privileges:</a:t>
            </a:r>
            <a:r>
              <a:rPr lang="en-US" altLang="en-US" dirty="0"/>
              <a:t> Object privileges allow a user to perform a particular action on a specific object, such as a table, view, sequence, procedure, function, or package. Without specific permission, users can access only their own objects. Object privileges can be granted by the owner of an object, by the administrator, or by someone who has been explicitly given permission to grant privileges on the object.</a:t>
            </a:r>
          </a:p>
        </p:txBody>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294</a:t>
            </a:fld>
            <a:endParaRPr lang="en-US" dirty="0"/>
          </a:p>
        </p:txBody>
      </p:sp>
    </p:spTree>
    <p:extLst>
      <p:ext uri="{BB962C8B-B14F-4D97-AF65-F5344CB8AC3E}">
        <p14:creationId xmlns:p14="http://schemas.microsoft.com/office/powerpoint/2010/main" val="332925280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smtClean="0">
                <a:latin typeface="Arial" charset="0"/>
              </a:rPr>
              <a:t>Each </a:t>
            </a:r>
            <a:r>
              <a:rPr lang="en-US" altLang="en-US" dirty="0">
                <a:latin typeface="Arial" charset="0"/>
              </a:rPr>
              <a:t>system privilege allows a user to perform a particular database operation or class of database operations. System privileges can be granted by the administrator or by someone who has been given explicit permission to administer the privilege. You can administer system privileges when you create a user or at a later time. Carefully consider security requirements before granting system permissions.</a:t>
            </a:r>
          </a:p>
          <a:p>
            <a:pPr lvl="1"/>
            <a:r>
              <a:rPr lang="en-US" altLang="en-US" dirty="0">
                <a:latin typeface="Arial" charset="0"/>
              </a:rPr>
              <a:t>There are more than </a:t>
            </a:r>
            <a:r>
              <a:rPr lang="en-US" altLang="en-US" dirty="0" smtClean="0">
                <a:latin typeface="Arial" charset="0"/>
              </a:rPr>
              <a:t>250 </a:t>
            </a:r>
            <a:r>
              <a:rPr lang="en-US" altLang="en-US" dirty="0">
                <a:latin typeface="Arial" charset="0"/>
              </a:rPr>
              <a:t>distinct system privileges. A few are listed here:</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Enables a user to connect to a database instance</a:t>
            </a:r>
          </a:p>
          <a:p>
            <a:pPr lvl="2"/>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OBJECT</a:t>
            </a:r>
            <a:r>
              <a:rPr lang="en-US" altLang="en-US" dirty="0">
                <a:latin typeface="Arial" charset="0"/>
              </a:rPr>
              <a:t> </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DROP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LIBRARY</a:t>
            </a:r>
          </a:p>
          <a:p>
            <a:pPr lvl="2"/>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DIRECTORY</a:t>
            </a:r>
          </a:p>
          <a:p>
            <a:pPr lvl="2"/>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ANY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OBJECT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PRIVILEGE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p>
          <a:p>
            <a:pPr lvl="2"/>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295</a:t>
            </a:fld>
            <a:endParaRPr lang="en-US" dirty="0"/>
          </a:p>
        </p:txBody>
      </p:sp>
    </p:spTree>
    <p:extLst>
      <p:ext uri="{BB962C8B-B14F-4D97-AF65-F5344CB8AC3E}">
        <p14:creationId xmlns:p14="http://schemas.microsoft.com/office/powerpoint/2010/main" val="321954868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Courier New" panose="02070309020205020404" pitchFamily="49" charset="0"/>
                <a:cs typeface="Courier New" panose="02070309020205020404" pitchFamily="49" charset="0"/>
              </a:rPr>
              <a:t>ANY</a:t>
            </a:r>
            <a:r>
              <a:rPr lang="en-US" b="1" dirty="0">
                <a:latin typeface="Arial" charset="0"/>
              </a:rPr>
              <a:t> Clause</a:t>
            </a:r>
          </a:p>
          <a:p>
            <a:pPr lvl="1" eaLnBrk="1" hangingPunct="1"/>
            <a:r>
              <a:rPr lang="en-US" dirty="0">
                <a:latin typeface="Arial" charset="0"/>
              </a:rPr>
              <a:t>Many system privileges contain an </a:t>
            </a:r>
            <a:r>
              <a:rPr lang="en-US" dirty="0">
                <a:latin typeface="Courier New" panose="02070309020205020404" pitchFamily="49" charset="0"/>
                <a:cs typeface="Courier New" panose="02070309020205020404" pitchFamily="49" charset="0"/>
              </a:rPr>
              <a:t>ANY</a:t>
            </a:r>
            <a:r>
              <a:rPr lang="en-US" dirty="0">
                <a:latin typeface="Arial" charset="0"/>
              </a:rPr>
              <a:t> clause, which means the privilege applies to all schemas, not just your own. For example, 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allows you to retrieve data from all tables and views, including those from schemas owned by other users. The </a:t>
            </a:r>
            <a:r>
              <a:rPr lang="en-US" dirty="0">
                <a:latin typeface="Courier New" panose="02070309020205020404" pitchFamily="49" charset="0"/>
                <a:cs typeface="Courier New" panose="02070309020205020404" pitchFamily="49" charset="0"/>
              </a:rPr>
              <a:t>SYS</a:t>
            </a:r>
            <a:r>
              <a:rPr lang="en-US" dirty="0">
                <a:latin typeface="Arial" charset="0"/>
              </a:rPr>
              <a:t> user and users with the </a:t>
            </a:r>
            <a:r>
              <a:rPr lang="en-US" dirty="0">
                <a:latin typeface="Courier New" panose="02070309020205020404" pitchFamily="49" charset="0"/>
                <a:cs typeface="Courier New" panose="02070309020205020404" pitchFamily="49" charset="0"/>
              </a:rPr>
              <a:t>DBA</a:t>
            </a:r>
            <a:r>
              <a:rPr lang="en-US" dirty="0">
                <a:latin typeface="Arial" charset="0"/>
              </a:rPr>
              <a:t> role are granted all the </a:t>
            </a:r>
            <a:r>
              <a:rPr lang="en-US" dirty="0">
                <a:latin typeface="Courier New" panose="02070309020205020404" pitchFamily="49" charset="0"/>
                <a:cs typeface="Courier New" panose="02070309020205020404" pitchFamily="49" charset="0"/>
              </a:rPr>
              <a:t>ANY</a:t>
            </a:r>
            <a:r>
              <a:rPr lang="en-US" dirty="0">
                <a:latin typeface="Arial" charset="0"/>
              </a:rPr>
              <a:t> privileges; therefore, they can do anything to any data object. You can control the scope of all system privileges, including those with the </a:t>
            </a:r>
            <a:r>
              <a:rPr lang="en-US" dirty="0">
                <a:latin typeface="Courier New" panose="02070309020205020404" pitchFamily="49" charset="0"/>
                <a:cs typeface="Courier New" panose="02070309020205020404" pitchFamily="49" charset="0"/>
              </a:rPr>
              <a:t>ANY</a:t>
            </a:r>
            <a:r>
              <a:rPr lang="en-US" dirty="0">
                <a:latin typeface="Arial" charset="0"/>
              </a:rPr>
              <a:t> clause, by using Oracle Database Vault.</a:t>
            </a:r>
          </a:p>
          <a:p>
            <a:pPr lvl="1" eaLnBrk="1" hangingPunct="1"/>
            <a:r>
              <a:rPr lang="en-US" b="1" dirty="0">
                <a:latin typeface="Courier New" panose="02070309020205020404" pitchFamily="49" charset="0"/>
                <a:cs typeface="Courier New" panose="02070309020205020404" pitchFamily="49" charset="0"/>
              </a:rPr>
              <a:t>ADMIN</a:t>
            </a:r>
            <a:r>
              <a:rPr lang="en-US" b="1" dirty="0">
                <a:latin typeface="Arial" charset="0"/>
              </a:rPr>
              <a:t> </a:t>
            </a:r>
            <a:r>
              <a:rPr lang="en-US" b="1" dirty="0">
                <a:latin typeface="Courier New" panose="02070309020205020404" pitchFamily="49" charset="0"/>
                <a:cs typeface="Courier New" panose="02070309020205020404" pitchFamily="49" charset="0"/>
              </a:rPr>
              <a:t>OPTION</a:t>
            </a:r>
          </a:p>
          <a:p>
            <a:pPr lvl="1" eaLnBrk="1" hangingPunct="1"/>
            <a:r>
              <a:rPr lang="en-US" dirty="0">
                <a:latin typeface="Arial" charset="0"/>
              </a:rPr>
              <a:t>If you grant a system privilege with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enabled, you enable the grantee to administer the system privilege and grant it to other users. The SQL syntax for granting system privileges is:</a:t>
            </a:r>
          </a:p>
          <a:p>
            <a:pPr lvl="1" eaLnBrk="1" hangingPunct="1"/>
            <a:r>
              <a:rPr lang="en-US" dirty="0">
                <a:latin typeface="Courier New" panose="02070309020205020404" pitchFamily="49" charset="0"/>
                <a:cs typeface="Courier New" panose="02070309020205020404" pitchFamily="49" charset="0"/>
              </a:rPr>
              <a:t>SQL&gt; GRANT &lt;system_privilege&gt; TO &lt;grantee clause&gt; [WITH ADMIN OPTION]</a:t>
            </a:r>
          </a:p>
        </p:txBody>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296</a:t>
            </a:fld>
            <a:endParaRPr lang="en-US" dirty="0"/>
          </a:p>
        </p:txBody>
      </p:sp>
    </p:spTree>
    <p:extLst>
      <p:ext uri="{BB962C8B-B14F-4D97-AF65-F5344CB8AC3E}">
        <p14:creationId xmlns:p14="http://schemas.microsoft.com/office/powerpoint/2010/main" val="35728924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There are seven special system privileges that are usually granted only to administrators. Anyone who is granted one of these privileges is referred to as a system administrative privileged user (privileged user, for short).</a:t>
            </a:r>
          </a:p>
          <a:p>
            <a:pPr lvl="1"/>
            <a:r>
              <a:rPr lang="en-US" dirty="0">
                <a:latin typeface="Arial" charset="0"/>
              </a:rPr>
              <a:t>Only users who are granted the </a:t>
            </a:r>
            <a:r>
              <a:rPr lang="en-US" dirty="0">
                <a:latin typeface="Courier New" panose="02070309020205020404" pitchFamily="49" charset="0"/>
                <a:cs typeface="Courier New" panose="02070309020205020404" pitchFamily="49" charset="0"/>
              </a:rPr>
              <a:t>SYSDBA</a:t>
            </a:r>
            <a:r>
              <a:rPr lang="en-US" dirty="0">
                <a:latin typeface="Arial" charset="0"/>
              </a:rPr>
              <a:t>, </a:t>
            </a:r>
            <a:r>
              <a:rPr lang="en-US" dirty="0">
                <a:latin typeface="Courier New" panose="02070309020205020404" pitchFamily="49" charset="0"/>
                <a:cs typeface="Courier New" panose="02070309020205020404" pitchFamily="49" charset="0"/>
              </a:rPr>
              <a:t>SYSOPER</a:t>
            </a:r>
            <a:r>
              <a:rPr lang="en-US" dirty="0">
                <a:latin typeface="Arial" charset="0"/>
              </a:rPr>
              <a:t>, </a:t>
            </a:r>
            <a:r>
              <a:rPr lang="en-US" dirty="0">
                <a:latin typeface="Courier New" panose="02070309020205020404" pitchFamily="49" charset="0"/>
                <a:cs typeface="Courier New" panose="02070309020205020404" pitchFamily="49" charset="0"/>
              </a:rPr>
              <a:t>SYSASM</a:t>
            </a:r>
            <a:r>
              <a:rPr lang="en-US" dirty="0">
                <a:latin typeface="Arial" charset="0"/>
              </a:rPr>
              <a:t>, and </a:t>
            </a:r>
            <a:r>
              <a:rPr lang="en-US" dirty="0">
                <a:latin typeface="Courier New" panose="02070309020205020404" pitchFamily="49" charset="0"/>
                <a:cs typeface="Courier New" panose="02070309020205020404" pitchFamily="49" charset="0"/>
              </a:rPr>
              <a:t>SYSRAC</a:t>
            </a:r>
            <a:r>
              <a:rPr lang="en-US" dirty="0">
                <a:latin typeface="Arial" charset="0"/>
              </a:rPr>
              <a:t> privileges are allowed to start up and shut down the Oracle database.</a:t>
            </a:r>
          </a:p>
          <a:p>
            <a:pPr lvl="1"/>
            <a:r>
              <a:rPr lang="en-US" dirty="0">
                <a:latin typeface="Arial" charset="0"/>
              </a:rPr>
              <a:t>The </a:t>
            </a:r>
            <a:r>
              <a:rPr lang="en-US" dirty="0">
                <a:latin typeface="Courier New" panose="02070309020205020404" pitchFamily="49" charset="0"/>
                <a:cs typeface="Courier New" panose="02070309020205020404" pitchFamily="49" charset="0"/>
              </a:rPr>
              <a:t>SYSBACKUP</a:t>
            </a:r>
            <a:r>
              <a:rPr lang="en-US" dirty="0">
                <a:latin typeface="Arial" charset="0"/>
              </a:rPr>
              <a:t>, </a:t>
            </a:r>
            <a:r>
              <a:rPr lang="en-US" dirty="0">
                <a:latin typeface="Courier New" panose="02070309020205020404" pitchFamily="49" charset="0"/>
                <a:cs typeface="Courier New" panose="02070309020205020404" pitchFamily="49" charset="0"/>
              </a:rPr>
              <a:t>SYSDG</a:t>
            </a:r>
            <a:r>
              <a:rPr lang="en-US" dirty="0">
                <a:latin typeface="Arial" charset="0"/>
              </a:rPr>
              <a:t>, and </a:t>
            </a:r>
            <a:r>
              <a:rPr lang="en-US" dirty="0">
                <a:latin typeface="Courier New" panose="02070309020205020404" pitchFamily="49" charset="0"/>
                <a:cs typeface="Courier New" panose="02070309020205020404" pitchFamily="49" charset="0"/>
              </a:rPr>
              <a:t>SYSKM</a:t>
            </a:r>
            <a:r>
              <a:rPr lang="en-US" dirty="0">
                <a:latin typeface="Arial" charset="0"/>
              </a:rPr>
              <a:t> privileges enable you to connect to the database even if the database is not open.</a:t>
            </a:r>
          </a:p>
          <a:p>
            <a:pPr lvl="1"/>
            <a:r>
              <a:rPr lang="en-US" dirty="0">
                <a:latin typeface="Arial" charset="0"/>
              </a:rPr>
              <a:t>Users with explicit object privileges or those who connect with administrative </a:t>
            </a:r>
            <a:r>
              <a:rPr lang="en-US" dirty="0" smtClean="0">
                <a:latin typeface="Arial" charset="0"/>
              </a:rPr>
              <a:t>privileges (</a:t>
            </a:r>
            <a:r>
              <a:rPr lang="en-US" dirty="0" smtClean="0">
                <a:latin typeface="Courier New" panose="02070309020205020404" pitchFamily="49" charset="0"/>
                <a:cs typeface="Courier New" panose="02070309020205020404" pitchFamily="49" charset="0"/>
              </a:rPr>
              <a:t>SYSDBA</a:t>
            </a:r>
            <a:r>
              <a:rPr lang="en-US" dirty="0">
                <a:latin typeface="Arial" charset="0"/>
              </a:rPr>
              <a:t>) can access objects in the </a:t>
            </a:r>
            <a:r>
              <a:rPr lang="en-US" dirty="0">
                <a:latin typeface="Courier New" panose="02070309020205020404" pitchFamily="49" charset="0"/>
                <a:cs typeface="Courier New" panose="02070309020205020404" pitchFamily="49" charset="0"/>
              </a:rPr>
              <a:t>SYS</a:t>
            </a:r>
            <a:r>
              <a:rPr lang="en-US" dirty="0">
                <a:latin typeface="Arial" charset="0"/>
              </a:rPr>
              <a:t> schema</a:t>
            </a:r>
            <a:r>
              <a:rPr lang="en-US" dirty="0" smtClean="0">
                <a:latin typeface="Arial" charset="0"/>
              </a:rPr>
              <a:t>. You </a:t>
            </a:r>
            <a:r>
              <a:rPr lang="en-US" dirty="0">
                <a:latin typeface="Arial" charset="0"/>
              </a:rPr>
              <a:t>can grant 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DICTIONARY</a:t>
            </a:r>
            <a:r>
              <a:rPr lang="en-US" dirty="0">
                <a:latin typeface="Arial" charset="0"/>
              </a:rPr>
              <a:t> system privilege to users </a:t>
            </a:r>
            <a:r>
              <a:rPr lang="en-US" dirty="0" smtClean="0">
                <a:latin typeface="Arial" charset="0"/>
              </a:rPr>
              <a:t>who require </a:t>
            </a:r>
            <a:r>
              <a:rPr lang="en-US" dirty="0">
                <a:latin typeface="Arial" charset="0"/>
              </a:rPr>
              <a:t>access to tables created in the </a:t>
            </a:r>
            <a:r>
              <a:rPr lang="en-US" dirty="0">
                <a:latin typeface="Courier New" panose="02070309020205020404" pitchFamily="49" charset="0"/>
                <a:cs typeface="Courier New" panose="02070309020205020404" pitchFamily="49" charset="0"/>
              </a:rPr>
              <a:t>SYS</a:t>
            </a:r>
            <a:r>
              <a:rPr lang="en-US" dirty="0">
                <a:latin typeface="Arial" charset="0"/>
              </a:rPr>
              <a:t> schema. This system privilege allows </a:t>
            </a:r>
            <a:r>
              <a:rPr lang="en-US" dirty="0" smtClean="0">
                <a:latin typeface="Arial" charset="0"/>
              </a:rPr>
              <a:t>query access </a:t>
            </a:r>
            <a:r>
              <a:rPr lang="en-US" dirty="0">
                <a:latin typeface="Arial" charset="0"/>
              </a:rPr>
              <a:t>to any object in the </a:t>
            </a:r>
            <a:r>
              <a:rPr lang="en-US" dirty="0">
                <a:latin typeface="Courier New" panose="02070309020205020404" pitchFamily="49" charset="0"/>
                <a:cs typeface="Courier New" panose="02070309020205020404" pitchFamily="49" charset="0"/>
              </a:rPr>
              <a:t>SYS</a:t>
            </a:r>
            <a:r>
              <a:rPr lang="en-US" dirty="0">
                <a:latin typeface="Arial" charset="0"/>
              </a:rPr>
              <a:t> schema, including tables created in that schema.</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297</a:t>
            </a:fld>
            <a:endParaRPr lang="en-US" dirty="0"/>
          </a:p>
        </p:txBody>
      </p:sp>
    </p:spTree>
    <p:extLst>
      <p:ext uri="{BB962C8B-B14F-4D97-AF65-F5344CB8AC3E}">
        <p14:creationId xmlns:p14="http://schemas.microsoft.com/office/powerpoint/2010/main" val="179714729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dirty="0"/>
              <a:t>Object privileges allow a user to perform a particular action on a specific object, such as a table, view, sequence, procedure, function, or package</a:t>
            </a:r>
            <a:r>
              <a:rPr lang="en-US" dirty="0" smtClean="0"/>
              <a:t>.</a:t>
            </a:r>
          </a:p>
          <a:p>
            <a:pPr lvl="1"/>
            <a:r>
              <a:rPr lang="en-US" dirty="0"/>
              <a:t>Object privileges can be granted by the owner of an object, by the administrator, or by someone who has been explicitly given permission to grant privileges on the object</a:t>
            </a:r>
            <a:r>
              <a:rPr lang="en-US" dirty="0" smtClean="0"/>
              <a:t>.</a:t>
            </a:r>
            <a:endParaRPr lang="en-US" dirty="0"/>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298</a:t>
            </a:fld>
            <a:endParaRPr lang="en-US" dirty="0"/>
          </a:p>
        </p:txBody>
      </p:sp>
    </p:spTree>
    <p:extLst>
      <p:ext uri="{BB962C8B-B14F-4D97-AF65-F5344CB8AC3E}">
        <p14:creationId xmlns:p14="http://schemas.microsoft.com/office/powerpoint/2010/main" val="170821808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Arial" charset="0"/>
              </a:rPr>
              <a:t>In a multitenant environment, you can grant a privilege to a user in two </a:t>
            </a:r>
            <a:r>
              <a:rPr lang="en-US" dirty="0" smtClean="0">
                <a:latin typeface="Arial" charset="0"/>
              </a:rPr>
              <a:t>ways:</a:t>
            </a:r>
          </a:p>
          <a:p>
            <a:pPr lvl="2"/>
            <a:r>
              <a:rPr lang="en-US" b="1" dirty="0" smtClean="0">
                <a:latin typeface="Arial" charset="0"/>
              </a:rPr>
              <a:t>Commonly</a:t>
            </a:r>
            <a:r>
              <a:rPr lang="en-US" b="1" dirty="0">
                <a:latin typeface="Arial" charset="0"/>
              </a:rPr>
              <a:t>:</a:t>
            </a:r>
            <a:r>
              <a:rPr lang="en-US" dirty="0">
                <a:latin typeface="Arial" charset="0"/>
              </a:rPr>
              <a:t> You grant the user the privilege in all containers of a CDB. In an application container, a common privilege is granted to a grantee in the application root and application PDBs. To grant a privilege commonly, you must log in to the root container </a:t>
            </a:r>
            <a:r>
              <a:rPr lang="en-US" dirty="0" smtClean="0">
                <a:latin typeface="Arial" charset="0"/>
              </a:rPr>
              <a:t>or an application root container and </a:t>
            </a:r>
            <a:r>
              <a:rPr lang="en-US" dirty="0">
                <a:latin typeface="Arial" charset="0"/>
              </a:rPr>
              <a:t>issue the </a:t>
            </a:r>
            <a:r>
              <a:rPr lang="en-US" dirty="0">
                <a:latin typeface="Courier New" panose="02070309020205020404" pitchFamily="49" charset="0"/>
                <a:cs typeface="Courier New" panose="02070309020205020404" pitchFamily="49" charset="0"/>
              </a:rPr>
              <a:t>GRANT</a:t>
            </a:r>
            <a:r>
              <a:rPr lang="en-US" dirty="0">
                <a:latin typeface="Arial" charset="0"/>
              </a:rPr>
              <a:t> command with the </a:t>
            </a:r>
            <a:r>
              <a:rPr lang="en-US" dirty="0">
                <a:latin typeface="Courier New" panose="02070309020205020404" pitchFamily="49" charset="0"/>
                <a:cs typeface="Courier New" panose="02070309020205020404" pitchFamily="49" charset="0"/>
              </a:rPr>
              <a:t>CONTAINER=ALL</a:t>
            </a:r>
            <a:r>
              <a:rPr lang="en-US" dirty="0">
                <a:latin typeface="Arial" charset="0"/>
              </a:rPr>
              <a:t> </a:t>
            </a:r>
            <a:r>
              <a:rPr lang="en-US" dirty="0" smtClean="0">
                <a:latin typeface="Arial" charset="0"/>
              </a:rPr>
              <a:t>clause.</a:t>
            </a:r>
          </a:p>
          <a:p>
            <a:pPr lvl="2"/>
            <a:r>
              <a:rPr lang="en-US" b="1" dirty="0" smtClean="0">
                <a:latin typeface="Arial" charset="0"/>
              </a:rPr>
              <a:t>Locally</a:t>
            </a:r>
            <a:r>
              <a:rPr lang="en-US" b="1" dirty="0">
                <a:latin typeface="Arial" charset="0"/>
              </a:rPr>
              <a:t>:</a:t>
            </a:r>
            <a:r>
              <a:rPr lang="en-US" dirty="0">
                <a:latin typeface="Arial" charset="0"/>
              </a:rPr>
              <a:t> You grant the user the privilege in a single PDB only. To grant a privilege locally, log in to the PDB and issue the </a:t>
            </a:r>
            <a:r>
              <a:rPr lang="en-US" dirty="0">
                <a:latin typeface="Courier New" panose="02070309020205020404" pitchFamily="49" charset="0"/>
                <a:cs typeface="Courier New" panose="02070309020205020404" pitchFamily="49" charset="0"/>
              </a:rPr>
              <a:t>GRANT</a:t>
            </a:r>
            <a:r>
              <a:rPr lang="en-US" dirty="0">
                <a:latin typeface="Arial" charset="0"/>
              </a:rPr>
              <a:t> command</a:t>
            </a:r>
            <a:r>
              <a:rPr lang="en-US" dirty="0" smtClean="0">
                <a:latin typeface="Arial" charset="0"/>
              </a:rPr>
              <a:t>.</a:t>
            </a:r>
          </a:p>
          <a:p>
            <a:pPr lvl="1"/>
            <a:r>
              <a:rPr lang="en-US" dirty="0">
                <a:latin typeface="Arial" charset="0"/>
              </a:rPr>
              <a:t>To switch to a different container, a common user must have the </a:t>
            </a:r>
            <a:r>
              <a:rPr lang="en-US" dirty="0">
                <a:latin typeface="Courier New" panose="02070309020205020404" pitchFamily="49" charset="0"/>
                <a:cs typeface="Courier New" panose="02070309020205020404" pitchFamily="49" charset="0"/>
              </a:rPr>
              <a:t>SET</a:t>
            </a:r>
            <a:r>
              <a:rPr lang="en-US" dirty="0">
                <a:latin typeface="Arial" charset="0"/>
              </a:rPr>
              <a:t> </a:t>
            </a:r>
            <a:r>
              <a:rPr lang="en-US" dirty="0">
                <a:latin typeface="Courier New" panose="02070309020205020404" pitchFamily="49" charset="0"/>
                <a:cs typeface="Courier New" panose="02070309020205020404" pitchFamily="49" charset="0"/>
              </a:rPr>
              <a:t>CONTAINER</a:t>
            </a:r>
            <a:r>
              <a:rPr lang="en-US" dirty="0">
                <a:latin typeface="Arial" charset="0"/>
              </a:rPr>
              <a:t> privilege in the current container. Alternatively, a common user can start a new database session whose initial current container is the container the user wants, relying on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in that PDB. Be aware that commonly granted privileges that have been made to common users may interfere with the security configured for individual PDBs</a:t>
            </a:r>
            <a:r>
              <a:rPr lang="en-US" dirty="0" smtClean="0">
                <a:latin typeface="Arial" charset="0"/>
              </a:rPr>
              <a:t>.</a:t>
            </a:r>
            <a:endParaRPr lang="en-US" dirty="0">
              <a:latin typeface="Arial" charset="0"/>
            </a:endParaRPr>
          </a:p>
        </p:txBody>
      </p:sp>
      <p:sp>
        <p:nvSpPr>
          <p:cNvPr id="6" name="Footer Placeholder 5"/>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299</a:t>
            </a:fld>
            <a:endParaRPr lang="en-US" dirty="0"/>
          </a:p>
        </p:txBody>
      </p:sp>
    </p:spTree>
    <p:extLst>
      <p:ext uri="{BB962C8B-B14F-4D97-AF65-F5344CB8AC3E}">
        <p14:creationId xmlns:p14="http://schemas.microsoft.com/office/powerpoint/2010/main" val="102341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3</a:t>
            </a:fld>
            <a:endParaRPr lang="en-US" dirty="0"/>
          </a:p>
        </p:txBody>
      </p:sp>
    </p:spTree>
    <p:extLst>
      <p:ext uri="{BB962C8B-B14F-4D97-AF65-F5344CB8AC3E}">
        <p14:creationId xmlns:p14="http://schemas.microsoft.com/office/powerpoint/2010/main" val="305485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547689" y="449263"/>
            <a:ext cx="5942013" cy="8027986"/>
          </a:xfrm>
        </p:spPr>
        <p:txBody>
          <a:bodyPr/>
          <a:lstStyle/>
          <a:p>
            <a:r>
              <a:rPr lang="en-US" dirty="0" smtClean="0"/>
              <a:t>Oracle Enterprise Manager Database Details Page  (continued)</a:t>
            </a:r>
          </a:p>
          <a:p>
            <a:pPr marL="171450" indent="-171450">
              <a:buFont typeface="Arial" panose="020B0604020202020204" pitchFamily="34" charset="0"/>
              <a:buChar char="•"/>
            </a:pPr>
            <a:r>
              <a:rPr lang="en-US" b="0" dirty="0"/>
              <a:t>Use the Database Resource Manager to control the distribution of resources among various sessions by controlling the execution schedule inside the database.</a:t>
            </a:r>
          </a:p>
          <a:p>
            <a:pPr marL="171450" indent="-171450">
              <a:buFont typeface="Arial" panose="020B0604020202020204" pitchFamily="34" charset="0"/>
              <a:buChar char="•"/>
            </a:pPr>
            <a:r>
              <a:rPr lang="en-US" b="0" dirty="0"/>
              <a:t>Create and manage primary database objects such as tables, views, and indexes.</a:t>
            </a:r>
          </a:p>
          <a:p>
            <a:pPr marL="171450" indent="-171450">
              <a:buFont typeface="Arial" panose="020B0604020202020204" pitchFamily="34" charset="0"/>
              <a:buChar char="•"/>
            </a:pPr>
            <a:r>
              <a:rPr lang="en-US" b="0" dirty="0" smtClean="0"/>
              <a:t>.Perform </a:t>
            </a:r>
            <a:r>
              <a:rPr lang="en-US" b="0" dirty="0"/>
              <a:t>administration tasks for Oracle XML DB, such as viewing or editing parameters for the Oracle XML DB configuration file.</a:t>
            </a:r>
          </a:p>
          <a:p>
            <a:pPr marL="171450" indent="-171450">
              <a:buFont typeface="Arial" panose="020B0604020202020204" pitchFamily="34" charset="0"/>
              <a:buChar char="•"/>
            </a:pPr>
            <a:r>
              <a:rPr lang="en-US" b="0" dirty="0"/>
              <a:t>Create, manage, and perform specific actions against materialized views, which are schema objects that can be used to summarize, compute, replicate, and distribute data</a:t>
            </a:r>
            <a:endParaRPr lang="en-US" dirty="0"/>
          </a:p>
        </p:txBody>
      </p:sp>
      <p:sp>
        <p:nvSpPr>
          <p:cNvPr id="5" name="Footer Placeholder 4"/>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30</a:t>
            </a:fld>
            <a:endParaRPr lang="en-US" dirty="0"/>
          </a:p>
        </p:txBody>
      </p:sp>
    </p:spTree>
    <p:extLst>
      <p:ext uri="{BB962C8B-B14F-4D97-AF65-F5344CB8AC3E}">
        <p14:creationId xmlns:p14="http://schemas.microsoft.com/office/powerpoint/2010/main" val="255351137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eaLnBrk="1" hangingPunct="1"/>
            <a:r>
              <a:rPr lang="en-US" dirty="0">
                <a:latin typeface="Arial" charset="0"/>
              </a:rPr>
              <a:t>The diagram in the slide illustrates the following:</a:t>
            </a:r>
          </a:p>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c##c_admin1</a:t>
            </a:r>
            <a:r>
              <a:rPr lang="en-US" dirty="0">
                <a:latin typeface="Arial" charset="0"/>
              </a:rPr>
              <a:t> common user is granted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commonly, which applies the privilege to that user in all containers. In </a:t>
            </a:r>
            <a:r>
              <a:rPr lang="en-US" dirty="0">
                <a:latin typeface="Courier New" panose="02070309020205020404" pitchFamily="49" charset="0"/>
                <a:cs typeface="Courier New" panose="02070309020205020404" pitchFamily="49" charset="0"/>
              </a:rPr>
              <a:t>PDB2</a:t>
            </a:r>
            <a:r>
              <a:rPr lang="en-US" dirty="0">
                <a:latin typeface="Arial" charset="0"/>
              </a:rPr>
              <a:t>, </a:t>
            </a:r>
            <a:r>
              <a:rPr lang="en-US" dirty="0">
                <a:latin typeface="Courier New" panose="02070309020205020404" pitchFamily="49" charset="0"/>
                <a:cs typeface="Courier New" panose="02070309020205020404" pitchFamily="49" charset="0"/>
              </a:rPr>
              <a:t>c##c_admin1</a:t>
            </a:r>
            <a:r>
              <a:rPr lang="en-US" dirty="0">
                <a:latin typeface="Arial" charset="0"/>
              </a:rPr>
              <a:t> is also granted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locally. </a:t>
            </a:r>
            <a:r>
              <a:rPr lang="en-US" dirty="0">
                <a:latin typeface="Courier New" panose="02070309020205020404" pitchFamily="49" charset="0"/>
                <a:cs typeface="Courier New" panose="02070309020205020404" pitchFamily="49" charset="0"/>
              </a:rPr>
              <a:t>c##c_admin1</a:t>
            </a:r>
            <a:r>
              <a:rPr lang="en-US" dirty="0">
                <a:latin typeface="Arial" charset="0"/>
              </a:rPr>
              <a:t> does not have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in any other container.</a:t>
            </a:r>
          </a:p>
          <a:p>
            <a:pPr lvl="2" eaLnBrk="1" hangingPunct="1"/>
            <a:r>
              <a:rPr lang="en-US" dirty="0">
                <a:latin typeface="Arial" charset="0"/>
              </a:rPr>
              <a:t>The local user </a:t>
            </a:r>
            <a:r>
              <a:rPr lang="en-US" dirty="0">
                <a:latin typeface="Courier New" panose="02070309020205020404" pitchFamily="49" charset="0"/>
                <a:cs typeface="Courier New" panose="02070309020205020404" pitchFamily="49" charset="0"/>
              </a:rPr>
              <a:t>l_user1</a:t>
            </a:r>
            <a:r>
              <a:rPr lang="en-US" dirty="0">
                <a:latin typeface="Arial" charset="0"/>
              </a:rPr>
              <a:t> exists in </a:t>
            </a:r>
            <a:r>
              <a:rPr lang="en-US" dirty="0">
                <a:latin typeface="Courier New" panose="02070309020205020404" pitchFamily="49" charset="0"/>
                <a:cs typeface="Courier New" panose="02070309020205020404" pitchFamily="49" charset="0"/>
              </a:rPr>
              <a:t>PDB1</a:t>
            </a:r>
            <a:r>
              <a:rPr lang="en-US" dirty="0">
                <a:latin typeface="Arial" charset="0"/>
              </a:rPr>
              <a:t> only and is granted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If the same user existed in another PDB (as a totally separate user), the </a:t>
            </a:r>
            <a:r>
              <a:rPr lang="en-US" dirty="0">
                <a:latin typeface="Courier New" panose="02070309020205020404" pitchFamily="49" charset="0"/>
                <a:cs typeface="Courier New" panose="02070309020205020404" pitchFamily="49" charset="0"/>
              </a:rPr>
              <a:t>LOGMINING</a:t>
            </a:r>
            <a:r>
              <a:rPr lang="en-US" dirty="0">
                <a:latin typeface="Arial" charset="0"/>
              </a:rPr>
              <a:t> privilege would not be applied</a:t>
            </a:r>
            <a:r>
              <a:rPr lang="en-US" dirty="0" smtClean="0">
                <a:latin typeface="Arial" charset="0"/>
              </a:rPr>
              <a:t>.</a:t>
            </a:r>
          </a:p>
          <a:p>
            <a:pPr lvl="1" eaLnBrk="1" hangingPunct="1"/>
            <a:r>
              <a:rPr lang="en-US" b="1" dirty="0" smtClean="0">
                <a:latin typeface="Arial" charset="0"/>
              </a:rPr>
              <a:t>Considerations</a:t>
            </a:r>
            <a:endParaRPr lang="en-US" b="1" dirty="0">
              <a:latin typeface="Arial" charset="0"/>
            </a:endParaRPr>
          </a:p>
          <a:p>
            <a:pPr lvl="1" eaLnBrk="1" hangingPunct="1"/>
            <a:r>
              <a:rPr lang="en-US" dirty="0">
                <a:latin typeface="Arial" charset="0"/>
              </a:rPr>
              <a:t>Step 1: Create a common user when the same user has to perform the same actions in all PDBs in the CDB. Otherwise, create the user as a local user in a PDB.</a:t>
            </a:r>
          </a:p>
          <a:p>
            <a:pPr lvl="1" eaLnBrk="1" hangingPunct="1"/>
            <a:r>
              <a:rPr lang="en-US" dirty="0">
                <a:latin typeface="Arial" charset="0"/>
              </a:rPr>
              <a:t>Step 2: Ask yourself, do you want the common user who exists in each PDB to have the same privilege(s) in the PDBs?</a:t>
            </a:r>
          </a:p>
          <a:p>
            <a:pPr lvl="2" eaLnBrk="1" hangingPunct="1"/>
            <a:r>
              <a:rPr lang="en-US" dirty="0">
                <a:latin typeface="Arial" charset="0"/>
              </a:rPr>
              <a:t>If yes, then you commonly grant the privilege(s) to the common user. Connect to the CDB as a user who is privileged enough to do it and grant privilege1, privilege2, and so on to the common user by using the </a:t>
            </a:r>
            <a:r>
              <a:rPr lang="en-US" dirty="0">
                <a:latin typeface="Courier New" panose="02070309020205020404" pitchFamily="49" charset="0"/>
                <a:cs typeface="Courier New" panose="02070309020205020404" pitchFamily="49" charset="0"/>
              </a:rPr>
              <a:t>CONTAINER=ALL</a:t>
            </a:r>
            <a:r>
              <a:rPr lang="en-US" dirty="0">
                <a:latin typeface="Arial" charset="0"/>
              </a:rPr>
              <a:t> clause.</a:t>
            </a:r>
          </a:p>
          <a:p>
            <a:pPr lvl="2" eaLnBrk="1" hangingPunct="1"/>
            <a:r>
              <a:rPr lang="en-US" dirty="0">
                <a:latin typeface="Arial" charset="0"/>
              </a:rPr>
              <a:t>If no, then you locally grant the privilege(s) to the common user. Connect to the PDB as a user who is privileged enough to do it and grant privilege1, privilege2, and so on to the common user</a:t>
            </a:r>
            <a:r>
              <a:rPr lang="en-US" dirty="0" smtClean="0">
                <a:latin typeface="Arial" charset="0"/>
              </a:rPr>
              <a:t>.</a:t>
            </a:r>
            <a:endParaRPr lang="en-US" dirty="0">
              <a:latin typeface="Arial" charset="0"/>
            </a:endParaRPr>
          </a:p>
          <a:p>
            <a:pPr lvl="1"/>
            <a:endParaRPr lang="en-US" dirty="0">
              <a:cs typeface="Arial" panose="020B0604020202020204" pitchFamily="34"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300</a:t>
            </a:fld>
            <a:endParaRPr lang="en-US" dirty="0"/>
          </a:p>
        </p:txBody>
      </p:sp>
    </p:spTree>
    <p:extLst>
      <p:ext uri="{BB962C8B-B14F-4D97-AF65-F5344CB8AC3E}">
        <p14:creationId xmlns:p14="http://schemas.microsoft.com/office/powerpoint/2010/main" val="395094873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Image Placeholder 5"/>
          <p:cNvSpPr>
            <a:spLocks noGrp="1" noRot="1" noChangeAspect="1" noTextEdit="1"/>
          </p:cNvSpPr>
          <p:nvPr>
            <p:ph type="sldImg"/>
          </p:nvPr>
        </p:nvSpPr>
        <p:spPr>
          <a:ln/>
        </p:spPr>
      </p:sp>
      <p:sp>
        <p:nvSpPr>
          <p:cNvPr id="7475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ct val="25000"/>
              </a:spcBef>
            </a:pPr>
            <a:r>
              <a:rPr lang="en-US" altLang="en-US" dirty="0"/>
              <a:t>A role is a named group of related privileges that are granted to users or to other roles.</a:t>
            </a:r>
          </a:p>
          <a:p>
            <a:pPr lvl="1">
              <a:spcBef>
                <a:spcPct val="25000"/>
              </a:spcBef>
            </a:pPr>
            <a:r>
              <a:rPr lang="en-US" altLang="en-US" dirty="0"/>
              <a:t>You can use roles to administer database privileges. You can add privileges to a role and grant the role to a user. The user can then enable the role and exercise the privileges granted by the role. A role contains all privileges that are granted to that role and all privileges of other roles that are granted to it.</a:t>
            </a:r>
          </a:p>
          <a:p>
            <a:pPr lvl="1">
              <a:spcBef>
                <a:spcPct val="25000"/>
              </a:spcBef>
            </a:pPr>
            <a:r>
              <a:rPr lang="en-US" altLang="en-US" dirty="0"/>
              <a:t>Roles provide the following benefits with respect to managing privileges:</a:t>
            </a:r>
          </a:p>
          <a:p>
            <a:pPr lvl="2">
              <a:spcBef>
                <a:spcPct val="25000"/>
              </a:spcBef>
            </a:pPr>
            <a:r>
              <a:rPr lang="en-US" altLang="en-US" b="1" dirty="0"/>
              <a:t>Easier privilege management: </a:t>
            </a:r>
            <a:r>
              <a:rPr lang="en-US" altLang="en-US" dirty="0"/>
              <a:t>Use roles to simplify privilege management. Rather than granting the same set of privileges to several users, you can grant the privileges to a role and then grant that role to each user. </a:t>
            </a:r>
          </a:p>
          <a:p>
            <a:pPr lvl="2"/>
            <a:r>
              <a:rPr lang="en-US" altLang="en-US" b="1" dirty="0"/>
              <a:t>Dynamic privilege management: </a:t>
            </a:r>
            <a:r>
              <a:rPr lang="en-US" altLang="en-US" dirty="0"/>
              <a:t>If the privileges associated with a role are modified, all users who are granted the role acquire the modified privileges automatically and immediately.</a:t>
            </a:r>
          </a:p>
          <a:p>
            <a:pPr lvl="2"/>
            <a:r>
              <a:rPr lang="en-US" altLang="en-US" b="1" dirty="0"/>
              <a:t>Selective availability of privileges: </a:t>
            </a:r>
            <a:r>
              <a:rPr lang="en-US" altLang="en-US" dirty="0"/>
              <a:t>Roles can be enabled and disabled to turn privileges on and off temporarily. This allows the privileges of the user to be controlled in a given situation.</a:t>
            </a:r>
          </a:p>
        </p:txBody>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301</a:t>
            </a:fld>
            <a:endParaRPr lang="en-US" dirty="0"/>
          </a:p>
        </p:txBody>
      </p:sp>
    </p:spTree>
    <p:extLst>
      <p:ext uri="{BB962C8B-B14F-4D97-AF65-F5344CB8AC3E}">
        <p14:creationId xmlns:p14="http://schemas.microsoft.com/office/powerpoint/2010/main" val="173871747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Image Placeholder 5"/>
          <p:cNvSpPr>
            <a:spLocks noGrp="1" noRot="1" noChangeAspect="1" noTextEdit="1"/>
          </p:cNvSpPr>
          <p:nvPr>
            <p:ph type="sldImg"/>
          </p:nvPr>
        </p:nvSpPr>
        <p:spPr>
          <a:ln/>
        </p:spPr>
      </p:sp>
      <p:sp>
        <p:nvSpPr>
          <p:cNvPr id="7578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most systems, it is time-consuming and error-prone to grant necessary privileges to each user individually. Oracle software provides for easy and controlled privilege management through roles. Roles are named groups of related privileges that are granted to users or to other roles. Roles are designed to ease the administration of privileges in the database and, therefore, improve security.</a:t>
            </a:r>
          </a:p>
          <a:p>
            <a:pPr lvl="1"/>
            <a:r>
              <a:rPr lang="en-US" altLang="en-US" b="1" dirty="0"/>
              <a:t>Role Characteristics</a:t>
            </a:r>
            <a:endParaRPr lang="en-US" altLang="en-US" dirty="0"/>
          </a:p>
          <a:p>
            <a:pPr lvl="2"/>
            <a:r>
              <a:rPr lang="en-US" altLang="en-US" dirty="0"/>
              <a:t>Privileges are granted to and revoked from roles as though the role were a user.</a:t>
            </a:r>
          </a:p>
          <a:p>
            <a:pPr lvl="2"/>
            <a:r>
              <a:rPr lang="en-US" altLang="en-US" dirty="0"/>
              <a:t>Roles are granted to and revoked from users or other roles as though they were system privileges.</a:t>
            </a:r>
          </a:p>
          <a:p>
            <a:pPr lvl="2"/>
            <a:r>
              <a:rPr lang="en-US" altLang="en-US" dirty="0"/>
              <a:t>A role can consist of both system and object privileges.</a:t>
            </a:r>
          </a:p>
          <a:p>
            <a:pPr lvl="2"/>
            <a:r>
              <a:rPr lang="en-US" altLang="en-US" dirty="0"/>
              <a:t>A role can be enabled or disabled for each user who is granted the role.</a:t>
            </a:r>
          </a:p>
          <a:p>
            <a:pPr lvl="2"/>
            <a:r>
              <a:rPr lang="en-US" altLang="en-US" dirty="0"/>
              <a:t>A role can require a password to be enabled.</a:t>
            </a:r>
          </a:p>
          <a:p>
            <a:pPr lvl="2"/>
            <a:r>
              <a:rPr lang="en-US" altLang="en-US" dirty="0"/>
              <a:t>Roles are not owned by anyone, and they are not in any schema.</a:t>
            </a:r>
          </a:p>
          <a:p>
            <a:pPr lvl="1"/>
            <a:r>
              <a:rPr lang="en-US" altLang="en-US" dirty="0"/>
              <a:t>In the example in the slide, the </a:t>
            </a:r>
            <a:r>
              <a:rPr lang="en-US" altLang="en-US" dirty="0">
                <a:latin typeface="Courier New" panose="02070309020205020404" pitchFamily="49" charset="0"/>
              </a:rPr>
              <a:t>SELECT</a:t>
            </a:r>
            <a:r>
              <a:rPr lang="en-US" altLang="en-US" dirty="0"/>
              <a:t> and </a:t>
            </a:r>
            <a:r>
              <a:rPr lang="en-US" altLang="en-US" dirty="0">
                <a:latin typeface="Courier New" panose="02070309020205020404" pitchFamily="49" charset="0"/>
              </a:rPr>
              <a:t>UPDATE</a:t>
            </a:r>
            <a:r>
              <a:rPr lang="en-US" altLang="en-US" dirty="0"/>
              <a:t> privileges on the </a:t>
            </a:r>
            <a:r>
              <a:rPr lang="en-US" altLang="en-US" dirty="0">
                <a:latin typeface="Courier New" panose="02070309020205020404" pitchFamily="49" charset="0"/>
              </a:rPr>
              <a:t>employees</a:t>
            </a:r>
            <a:r>
              <a:rPr lang="en-US" altLang="en-US" dirty="0"/>
              <a:t> table </a:t>
            </a:r>
            <a:r>
              <a:rPr lang="en-US" altLang="en-US" i="1" dirty="0"/>
              <a:t>and</a:t>
            </a:r>
            <a:r>
              <a:rPr lang="en-US" altLang="en-US" dirty="0"/>
              <a:t> the </a:t>
            </a:r>
            <a:r>
              <a:rPr lang="en-US" altLang="en-US" dirty="0">
                <a:latin typeface="Courier New" panose="02070309020205020404" pitchFamily="49" charset="0"/>
              </a:rPr>
              <a:t>CREATE</a:t>
            </a:r>
            <a:r>
              <a:rPr lang="en-US" altLang="en-US" dirty="0"/>
              <a:t> </a:t>
            </a:r>
            <a:r>
              <a:rPr lang="en-US" altLang="en-US" dirty="0">
                <a:latin typeface="Courier New" panose="02070309020205020404" pitchFamily="49" charset="0"/>
              </a:rPr>
              <a:t>JOB</a:t>
            </a:r>
            <a:r>
              <a:rPr lang="en-US" altLang="en-US" dirty="0"/>
              <a:t> system privilege are granted to the </a:t>
            </a:r>
            <a:r>
              <a:rPr lang="en-US" altLang="en-US" dirty="0">
                <a:latin typeface="Courier New" panose="02070309020205020404" pitchFamily="49" charset="0"/>
              </a:rPr>
              <a:t>HR_CLERK</a:t>
            </a:r>
            <a:r>
              <a:rPr lang="en-US" altLang="en-US" dirty="0"/>
              <a:t> role. </a:t>
            </a:r>
            <a:r>
              <a:rPr lang="en-US" altLang="en-US" dirty="0">
                <a:latin typeface="Courier New" panose="02070309020205020404" pitchFamily="49" charset="0"/>
              </a:rPr>
              <a:t>DELETE</a:t>
            </a:r>
            <a:r>
              <a:rPr lang="en-US" altLang="en-US" dirty="0"/>
              <a:t> and </a:t>
            </a:r>
            <a:r>
              <a:rPr lang="en-US" altLang="en-US" dirty="0">
                <a:latin typeface="Courier New" panose="02070309020205020404" pitchFamily="49" charset="0"/>
              </a:rPr>
              <a:t>INSERT</a:t>
            </a:r>
            <a:r>
              <a:rPr lang="en-US" altLang="en-US" dirty="0"/>
              <a:t> privileges on the </a:t>
            </a:r>
            <a:r>
              <a:rPr lang="en-US" altLang="en-US" dirty="0">
                <a:latin typeface="Courier New" panose="02070309020205020404" pitchFamily="49" charset="0"/>
              </a:rPr>
              <a:t>employees</a:t>
            </a:r>
            <a:r>
              <a:rPr lang="en-US" altLang="en-US" dirty="0"/>
              <a:t> table </a:t>
            </a:r>
            <a:r>
              <a:rPr lang="en-US" altLang="en-US" i="1" dirty="0"/>
              <a:t>and</a:t>
            </a:r>
            <a:r>
              <a:rPr lang="en-US" altLang="en-US" dirty="0"/>
              <a:t> the </a:t>
            </a:r>
            <a:r>
              <a:rPr lang="en-US" altLang="en-US" dirty="0">
                <a:latin typeface="Courier New" panose="02070309020205020404" pitchFamily="49" charset="0"/>
              </a:rPr>
              <a:t>HR_CLERK</a:t>
            </a:r>
            <a:r>
              <a:rPr lang="en-US" altLang="en-US" dirty="0"/>
              <a:t> role are granted to the </a:t>
            </a:r>
            <a:r>
              <a:rPr lang="en-US" altLang="en-US" dirty="0">
                <a:latin typeface="Courier New" panose="02070309020205020404" pitchFamily="49" charset="0"/>
              </a:rPr>
              <a:t>HR_MGR</a:t>
            </a:r>
            <a:r>
              <a:rPr lang="en-US" altLang="en-US" dirty="0"/>
              <a:t> role.</a:t>
            </a:r>
            <a:br>
              <a:rPr lang="en-US" altLang="en-US" dirty="0"/>
            </a:br>
            <a:r>
              <a:rPr lang="en-US" altLang="en-US" dirty="0"/>
              <a:t>The manager is granted the </a:t>
            </a:r>
            <a:r>
              <a:rPr lang="en-US" altLang="en-US" dirty="0">
                <a:latin typeface="Courier New" panose="02070309020205020404" pitchFamily="49" charset="0"/>
              </a:rPr>
              <a:t>HR_MGR</a:t>
            </a:r>
            <a:r>
              <a:rPr lang="en-US" altLang="en-US" dirty="0"/>
              <a:t> role and can now select, delete, insert, and update the </a:t>
            </a:r>
            <a:r>
              <a:rPr lang="en-US" altLang="en-US" dirty="0">
                <a:latin typeface="Courier New" panose="02070309020205020404" pitchFamily="49" charset="0"/>
              </a:rPr>
              <a:t>employees</a:t>
            </a:r>
            <a:r>
              <a:rPr lang="en-US" altLang="en-US" dirty="0"/>
              <a:t> table.</a:t>
            </a:r>
          </a:p>
        </p:txBody>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302</a:t>
            </a:fld>
            <a:endParaRPr lang="en-US" dirty="0"/>
          </a:p>
        </p:txBody>
      </p:sp>
    </p:spTree>
    <p:extLst>
      <p:ext uri="{BB962C8B-B14F-4D97-AF65-F5344CB8AC3E}">
        <p14:creationId xmlns:p14="http://schemas.microsoft.com/office/powerpoint/2010/main" val="234765782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a:latin typeface="Arial" charset="0"/>
              </a:rPr>
              <a:t>The table in the slide lists some commonly used predefined roles in Oracle Database.</a:t>
            </a:r>
          </a:p>
          <a:p>
            <a:pPr lvl="1"/>
            <a:r>
              <a:rPr lang="en-US" dirty="0">
                <a:latin typeface="Arial" charset="0"/>
              </a:rPr>
              <a:t>You must not alter the privileges granted to Oracle-supplied roles without the assistance of Oracle Support because you may inadvertently disable the needed functionality. The </a:t>
            </a:r>
            <a:r>
              <a:rPr lang="en-US" dirty="0">
                <a:latin typeface="Courier New" panose="02070309020205020404" pitchFamily="49" charset="0"/>
                <a:cs typeface="Courier New" panose="02070309020205020404" pitchFamily="49" charset="0"/>
              </a:rPr>
              <a:t>SYS</a:t>
            </a:r>
            <a:r>
              <a:rPr lang="en-US" dirty="0">
                <a:latin typeface="Arial" charset="0"/>
              </a:rPr>
              <a:t> and </a:t>
            </a:r>
            <a:r>
              <a:rPr lang="en-US" dirty="0">
                <a:latin typeface="Courier New" panose="02070309020205020404" pitchFamily="49" charset="0"/>
                <a:cs typeface="Courier New" panose="02070309020205020404" pitchFamily="49" charset="0"/>
              </a:rPr>
              <a:t>SYSTEM</a:t>
            </a:r>
            <a:r>
              <a:rPr lang="en-US" dirty="0">
                <a:latin typeface="Arial" charset="0"/>
              </a:rPr>
              <a:t> accounts have the </a:t>
            </a:r>
            <a:r>
              <a:rPr lang="en-US" dirty="0">
                <a:latin typeface="Courier New" panose="02070309020205020404" pitchFamily="49" charset="0"/>
                <a:cs typeface="Courier New" panose="02070309020205020404" pitchFamily="49" charset="0"/>
              </a:rPr>
              <a:t>DBA</a:t>
            </a:r>
            <a:r>
              <a:rPr lang="en-US" dirty="0">
                <a:latin typeface="Arial" charset="0"/>
              </a:rPr>
              <a:t> role granted to them by default</a:t>
            </a:r>
            <a:r>
              <a:rPr lang="en-US" dirty="0" smtClean="0">
                <a:latin typeface="Arial" charset="0"/>
              </a:rPr>
              <a:t>.</a:t>
            </a:r>
            <a:endParaRPr lang="en-US" dirty="0">
              <a:latin typeface="Arial" charset="0"/>
            </a:endParaRPr>
          </a:p>
        </p:txBody>
      </p:sp>
      <p:sp>
        <p:nvSpPr>
          <p:cNvPr id="48132"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303</a:t>
            </a:fld>
            <a:endParaRPr lang="en-US" dirty="0"/>
          </a:p>
        </p:txBody>
      </p:sp>
    </p:spTree>
    <p:extLst>
      <p:ext uri="{BB962C8B-B14F-4D97-AF65-F5344CB8AC3E}">
        <p14:creationId xmlns:p14="http://schemas.microsoft.com/office/powerpoint/2010/main" val="284630168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smtClean="0">
                <a:latin typeface="Arial" charset="0"/>
              </a:rPr>
              <a:t>There </a:t>
            </a:r>
            <a:r>
              <a:rPr lang="en-US" altLang="en-US" dirty="0">
                <a:latin typeface="Arial" charset="0"/>
              </a:rPr>
              <a:t>are two ways to grant a role in a multitenant architecture:</a:t>
            </a:r>
          </a:p>
          <a:p>
            <a:pPr lvl="2"/>
            <a:r>
              <a:rPr lang="en-US" altLang="en-US" b="1" dirty="0">
                <a:latin typeface="Arial" charset="0"/>
              </a:rPr>
              <a:t>Commonly: </a:t>
            </a:r>
            <a:r>
              <a:rPr lang="en-US" altLang="en-US" dirty="0">
                <a:latin typeface="Arial" charset="0"/>
              </a:rPr>
              <a:t>You grant the role to the user (or role) in all containers. Do this if the user needs to perform the same operation in all containers. To grant a role commonly, log in to the root container </a:t>
            </a:r>
            <a:r>
              <a:rPr lang="en-US" altLang="en-US" dirty="0" smtClean="0">
                <a:latin typeface="Arial" charset="0"/>
              </a:rPr>
              <a:t>or an application root container and </a:t>
            </a:r>
            <a:r>
              <a:rPr lang="en-US" altLang="en-US" dirty="0">
                <a:latin typeface="Arial" charset="0"/>
              </a:rPr>
              <a:t>issue the </a:t>
            </a:r>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command to a common user (or common role) with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 The role that you grant must be a common role before you can grant it commonly. </a:t>
            </a:r>
            <a:endParaRPr lang="en-US" altLang="en-US" dirty="0" smtClean="0">
              <a:latin typeface="Arial" charset="0"/>
            </a:endParaRPr>
          </a:p>
          <a:p>
            <a:pPr lvl="2"/>
            <a:r>
              <a:rPr lang="en-US" altLang="en-US" b="1" dirty="0" smtClean="0">
                <a:latin typeface="Arial" charset="0"/>
              </a:rPr>
              <a:t>Locally</a:t>
            </a:r>
            <a:r>
              <a:rPr lang="en-US" altLang="en-US" b="1" dirty="0">
                <a:latin typeface="Arial" charset="0"/>
              </a:rPr>
              <a:t>: </a:t>
            </a:r>
            <a:r>
              <a:rPr lang="en-US" altLang="en-US" dirty="0">
                <a:latin typeface="Arial" charset="0"/>
              </a:rPr>
              <a:t>You grant the role to a user (or role) in one PDB only. To grant a role locally, log in to the PDB where the user exists and issue the </a:t>
            </a:r>
            <a:r>
              <a:rPr lang="en-US" altLang="en-US" dirty="0">
                <a:latin typeface="Courier New" panose="02070309020205020404" pitchFamily="49" charset="0"/>
                <a:cs typeface="Courier New" panose="02070309020205020404" pitchFamily="49" charset="0"/>
              </a:rPr>
              <a:t>GRANT</a:t>
            </a:r>
            <a:r>
              <a:rPr lang="en-US" altLang="en-US" dirty="0">
                <a:latin typeface="Arial" charset="0"/>
              </a:rPr>
              <a:t> command without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 The role that you grant can be a common or local role</a:t>
            </a:r>
            <a:r>
              <a:rPr lang="en-US" altLang="en-US" dirty="0" smtClean="0">
                <a:latin typeface="Arial" charset="0"/>
              </a:rPr>
              <a:t>.</a:t>
            </a:r>
            <a:endParaRPr lang="en-US" altLang="en-US" dirty="0">
              <a:latin typeface="Courier New" panose="02070309020205020404" pitchFamily="49" charset="0"/>
              <a:cs typeface="Courier New" panose="02070309020205020404" pitchFamily="49"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304</a:t>
            </a:fld>
            <a:endParaRPr lang="en-US" dirty="0"/>
          </a:p>
        </p:txBody>
      </p:sp>
    </p:spTree>
    <p:extLst>
      <p:ext uri="{BB962C8B-B14F-4D97-AF65-F5344CB8AC3E}">
        <p14:creationId xmlns:p14="http://schemas.microsoft.com/office/powerpoint/2010/main" val="2276408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eaLnBrk="1" hangingPunct="1"/>
            <a:r>
              <a:rPr lang="en-US" dirty="0">
                <a:latin typeface="Arial" charset="0"/>
              </a:rPr>
              <a:t>The diagram on the slide illustrates:</a:t>
            </a:r>
          </a:p>
          <a:p>
            <a:pPr lvl="2" eaLnBrk="1" hangingPunct="1"/>
            <a:r>
              <a:rPr lang="en-US" dirty="0">
                <a:latin typeface="Arial" charset="0"/>
              </a:rPr>
              <a:t>A common role named </a:t>
            </a:r>
            <a:r>
              <a:rPr lang="en-US" dirty="0">
                <a:latin typeface="Courier New" panose="02070309020205020404" pitchFamily="49" charset="0"/>
                <a:cs typeface="Courier New" panose="02070309020205020404" pitchFamily="49" charset="0"/>
              </a:rPr>
              <a:t>c##CDB_ADMIN</a:t>
            </a:r>
            <a:r>
              <a:rPr lang="en-US" dirty="0">
                <a:latin typeface="Arial" charset="0"/>
              </a:rPr>
              <a:t> is created in all containers. This role consists of the </a:t>
            </a:r>
            <a:r>
              <a:rPr lang="en-US" dirty="0">
                <a:latin typeface="Courier New" panose="02070309020205020404" pitchFamily="49" charset="0"/>
                <a:cs typeface="Courier New" panose="02070309020205020404" pitchFamily="49" charset="0"/>
              </a:rPr>
              <a:t>SYSDBA</a:t>
            </a:r>
            <a:r>
              <a:rPr lang="en-US" dirty="0">
                <a:latin typeface="Arial" charset="0"/>
              </a:rPr>
              <a:t> privilege and is created for users who need to perform maintenance operations on the entire CDB. The common user </a:t>
            </a:r>
            <a:r>
              <a:rPr lang="en-US" dirty="0">
                <a:latin typeface="Courier New" panose="02070309020205020404" pitchFamily="49" charset="0"/>
                <a:cs typeface="Courier New" panose="02070309020205020404" pitchFamily="49" charset="0"/>
              </a:rPr>
              <a:t>c##c_admin1</a:t>
            </a:r>
            <a:r>
              <a:rPr lang="en-US" dirty="0">
                <a:latin typeface="Arial" charset="0"/>
              </a:rPr>
              <a:t>, who exists in every container, is granted the </a:t>
            </a:r>
            <a:r>
              <a:rPr lang="en-US" dirty="0">
                <a:latin typeface="Courier New" panose="02070309020205020404" pitchFamily="49" charset="0"/>
                <a:cs typeface="Courier New" panose="02070309020205020404" pitchFamily="49" charset="0"/>
              </a:rPr>
              <a:t>c##CDB_ADMIN</a:t>
            </a:r>
            <a:r>
              <a:rPr lang="en-US" dirty="0">
                <a:latin typeface="Arial" charset="0"/>
              </a:rPr>
              <a:t> role commonly; meaning, </a:t>
            </a:r>
            <a:r>
              <a:rPr lang="en-US" dirty="0">
                <a:latin typeface="Courier New" panose="02070309020205020404" pitchFamily="49" charset="0"/>
                <a:cs typeface="Courier New" panose="02070309020205020404" pitchFamily="49" charset="0"/>
              </a:rPr>
              <a:t>c##c_admin1</a:t>
            </a:r>
            <a:r>
              <a:rPr lang="en-US" dirty="0">
                <a:latin typeface="Arial" charset="0"/>
              </a:rPr>
              <a:t> is granted that role in every container.</a:t>
            </a:r>
          </a:p>
          <a:p>
            <a:pPr lvl="2" eaLnBrk="1" hangingPunct="1"/>
            <a:r>
              <a:rPr lang="en-US" dirty="0">
                <a:latin typeface="Arial" charset="0"/>
              </a:rPr>
              <a:t>A local role named </a:t>
            </a:r>
            <a:r>
              <a:rPr lang="en-US" dirty="0">
                <a:latin typeface="Courier New" panose="02070309020205020404" pitchFamily="49" charset="0"/>
                <a:cs typeface="Courier New" panose="02070309020205020404" pitchFamily="49" charset="0"/>
              </a:rPr>
              <a:t>PDB1_ADMIN</a:t>
            </a:r>
            <a:r>
              <a:rPr lang="en-US" dirty="0">
                <a:latin typeface="Arial" charset="0"/>
              </a:rPr>
              <a:t> is created and available in </a:t>
            </a:r>
            <a:r>
              <a:rPr lang="en-US" dirty="0">
                <a:latin typeface="Courier New" panose="02070309020205020404" pitchFamily="49" charset="0"/>
                <a:cs typeface="Courier New" panose="02070309020205020404" pitchFamily="49" charset="0"/>
              </a:rPr>
              <a:t>PDB1</a:t>
            </a:r>
            <a:r>
              <a:rPr lang="en-US" dirty="0">
                <a:latin typeface="Arial" charset="0"/>
              </a:rPr>
              <a:t> only. This role consists of the </a:t>
            </a:r>
            <a:r>
              <a:rPr lang="en-US" dirty="0">
                <a:latin typeface="Courier New" panose="02070309020205020404" pitchFamily="49" charset="0"/>
                <a:cs typeface="Courier New" panose="02070309020205020404" pitchFamily="49" charset="0"/>
              </a:rPr>
              <a:t>DBA</a:t>
            </a:r>
            <a:r>
              <a:rPr lang="en-US" dirty="0">
                <a:latin typeface="Arial" charset="0"/>
              </a:rPr>
              <a:t> role and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SESSION</a:t>
            </a:r>
            <a:r>
              <a:rPr lang="en-US" dirty="0">
                <a:latin typeface="Arial" charset="0"/>
              </a:rPr>
              <a:t> privilege and is created for users who manage </a:t>
            </a:r>
            <a:r>
              <a:rPr lang="en-US" dirty="0">
                <a:latin typeface="Courier New" panose="02070309020205020404" pitchFamily="49" charset="0"/>
                <a:cs typeface="Courier New" panose="02070309020205020404" pitchFamily="49" charset="0"/>
              </a:rPr>
              <a:t>PDB1</a:t>
            </a:r>
            <a:r>
              <a:rPr lang="en-US" dirty="0">
                <a:latin typeface="Arial" charset="0"/>
              </a:rPr>
              <a:t>. The common user named </a:t>
            </a:r>
            <a:r>
              <a:rPr lang="en-US" dirty="0">
                <a:latin typeface="Courier New" panose="02070309020205020404" pitchFamily="49" charset="0"/>
                <a:cs typeface="Courier New" panose="02070309020205020404" pitchFamily="49" charset="0"/>
              </a:rPr>
              <a:t>c##c_admin1</a:t>
            </a:r>
            <a:r>
              <a:rPr lang="en-US" dirty="0">
                <a:latin typeface="Arial" charset="0"/>
              </a:rPr>
              <a:t> is granted this role only in </a:t>
            </a:r>
            <a:r>
              <a:rPr lang="en-US" dirty="0">
                <a:latin typeface="Courier New" panose="02070309020205020404" pitchFamily="49" charset="0"/>
                <a:cs typeface="Courier New" panose="02070309020205020404" pitchFamily="49" charset="0"/>
              </a:rPr>
              <a:t>PDB1</a:t>
            </a:r>
            <a:r>
              <a:rPr lang="en-US" dirty="0">
                <a:latin typeface="Arial" charset="0"/>
              </a:rPr>
              <a:t>.</a:t>
            </a:r>
          </a:p>
          <a:p>
            <a:pPr lvl="2" eaLnBrk="1" hangingPunct="1"/>
            <a:r>
              <a:rPr lang="en-US" dirty="0">
                <a:latin typeface="Arial" charset="0"/>
              </a:rPr>
              <a:t>A local role named </a:t>
            </a:r>
            <a:r>
              <a:rPr lang="en-US" dirty="0">
                <a:latin typeface="Courier New" panose="02070309020205020404" pitchFamily="49" charset="0"/>
                <a:cs typeface="Courier New" panose="02070309020205020404" pitchFamily="49" charset="0"/>
              </a:rPr>
              <a:t>PDB2_USER</a:t>
            </a:r>
            <a:r>
              <a:rPr lang="en-US" dirty="0">
                <a:latin typeface="Arial" charset="0"/>
              </a:rPr>
              <a:t> is created and available in </a:t>
            </a:r>
            <a:r>
              <a:rPr lang="en-US" dirty="0">
                <a:latin typeface="Courier New" panose="02070309020205020404" pitchFamily="49" charset="0"/>
                <a:cs typeface="Courier New" panose="02070309020205020404" pitchFamily="49" charset="0"/>
              </a:rPr>
              <a:t>PDB2</a:t>
            </a:r>
            <a:r>
              <a:rPr lang="en-US" dirty="0">
                <a:latin typeface="Arial" charset="0"/>
              </a:rPr>
              <a:t> only. The local user named </a:t>
            </a:r>
            <a:r>
              <a:rPr lang="en-US" dirty="0">
                <a:latin typeface="Courier New" panose="02070309020205020404" pitchFamily="49" charset="0"/>
                <a:cs typeface="Courier New" panose="02070309020205020404" pitchFamily="49" charset="0"/>
              </a:rPr>
              <a:t>tsmith</a:t>
            </a:r>
            <a:r>
              <a:rPr lang="en-US" dirty="0">
                <a:latin typeface="Arial" charset="0"/>
              </a:rPr>
              <a:t>, who exists </a:t>
            </a:r>
            <a:r>
              <a:rPr lang="en-US" dirty="0" smtClean="0">
                <a:latin typeface="Arial" charset="0"/>
              </a:rPr>
              <a:t>only in </a:t>
            </a:r>
            <a:r>
              <a:rPr lang="en-US" dirty="0">
                <a:latin typeface="Courier New" panose="02070309020205020404" pitchFamily="49" charset="0"/>
                <a:cs typeface="Courier New" panose="02070309020205020404" pitchFamily="49" charset="0"/>
              </a:rPr>
              <a:t>PDB2</a:t>
            </a:r>
            <a:r>
              <a:rPr lang="en-US" dirty="0">
                <a:latin typeface="Arial" charset="0"/>
              </a:rPr>
              <a:t>, is granted the </a:t>
            </a:r>
            <a:r>
              <a:rPr lang="en-US" dirty="0">
                <a:latin typeface="Courier New" panose="02070309020205020404" pitchFamily="49" charset="0"/>
                <a:cs typeface="Courier New" panose="02070309020205020404" pitchFamily="49" charset="0"/>
              </a:rPr>
              <a:t>PDB2_USER</a:t>
            </a:r>
            <a:r>
              <a:rPr lang="en-US" dirty="0">
                <a:latin typeface="Arial" charset="0"/>
              </a:rPr>
              <a:t> role</a:t>
            </a:r>
            <a:r>
              <a:rPr lang="en-US" dirty="0" smtClean="0">
                <a:latin typeface="Arial" charset="0"/>
              </a:rPr>
              <a:t>.</a:t>
            </a:r>
            <a:endParaRPr lang="en-US" dirty="0">
              <a:latin typeface="Arial"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305</a:t>
            </a:fld>
            <a:endParaRPr lang="en-US" dirty="0"/>
          </a:p>
        </p:txBody>
      </p:sp>
    </p:spTree>
    <p:extLst>
      <p:ext uri="{BB962C8B-B14F-4D97-AF65-F5344CB8AC3E}">
        <p14:creationId xmlns:p14="http://schemas.microsoft.com/office/powerpoint/2010/main" val="158330658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3000"/>
              </a:lnSpc>
            </a:pPr>
            <a:r>
              <a:rPr lang="en-US" altLang="en-US" dirty="0">
                <a:latin typeface="Arial" charset="0"/>
              </a:rPr>
              <a:t>You can use the following security measures to make roles more secure:</a:t>
            </a:r>
          </a:p>
          <a:p>
            <a:pPr lvl="2">
              <a:lnSpc>
                <a:spcPct val="93000"/>
              </a:lnSpc>
            </a:pPr>
            <a:r>
              <a:rPr lang="en-US" altLang="en-US" dirty="0">
                <a:latin typeface="Arial" charset="0"/>
              </a:rPr>
              <a:t>Make a role nondefault. Not all privileges and roles granted to a user need to be available to that user at logon. You can configure specific roles to be enabled by default and set the other roles to be nondefault (disabled). The user can enable the nondefault roles when needed by using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command. For example, a user </a:t>
            </a:r>
            <a:r>
              <a:rPr lang="en-US" altLang="en-US" dirty="0">
                <a:latin typeface="Courier New" panose="02070309020205020404" pitchFamily="49" charset="0"/>
                <a:cs typeface="Courier New" panose="02070309020205020404" pitchFamily="49" charset="0"/>
              </a:rPr>
              <a:t>tsmith</a:t>
            </a:r>
            <a:r>
              <a:rPr lang="en-US" altLang="en-US" dirty="0">
                <a:latin typeface="Arial" charset="0"/>
              </a:rPr>
              <a:t> is granted both the </a:t>
            </a:r>
            <a:r>
              <a:rPr lang="en-US" altLang="en-US" dirty="0">
                <a:latin typeface="Courier New" panose="02070309020205020404" pitchFamily="49" charset="0"/>
                <a:cs typeface="Courier New" panose="02070309020205020404" pitchFamily="49" charset="0"/>
              </a:rPr>
              <a:t>HRCLERK</a:t>
            </a:r>
            <a:r>
              <a:rPr lang="en-US" altLang="en-US" dirty="0">
                <a:latin typeface="Arial" charset="0"/>
              </a:rPr>
              <a:t> and </a:t>
            </a:r>
            <a:r>
              <a:rPr lang="en-US" altLang="en-US" dirty="0" smtClean="0">
                <a:latin typeface="Courier New" panose="02070309020205020404" pitchFamily="49" charset="0"/>
                <a:cs typeface="Courier New" panose="02070309020205020404" pitchFamily="49" charset="0"/>
              </a:rPr>
              <a:t>HRMANAGER</a:t>
            </a:r>
            <a:r>
              <a:rPr lang="en-US" altLang="en-US" dirty="0" smtClean="0">
                <a:latin typeface="Arial" charset="0"/>
              </a:rPr>
              <a:t> on </a:t>
            </a:r>
            <a:r>
              <a:rPr lang="en-US" altLang="en-US" dirty="0">
                <a:latin typeface="Arial" charset="0"/>
              </a:rPr>
              <a:t>to the PDB, she automatically is granted the </a:t>
            </a:r>
            <a:r>
              <a:rPr lang="en-US" altLang="en-US" dirty="0" smtClean="0">
                <a:latin typeface="Courier New" panose="02070309020205020404" pitchFamily="49" charset="0"/>
                <a:cs typeface="Courier New" panose="02070309020205020404" pitchFamily="49" charset="0"/>
              </a:rPr>
              <a:t>HRCL</a:t>
            </a:r>
            <a:r>
              <a:rPr lang="en-US" altLang="en-US" dirty="0" smtClean="0">
                <a:latin typeface="Arial" charset="0"/>
              </a:rPr>
              <a:t> roles. The </a:t>
            </a:r>
            <a:r>
              <a:rPr lang="en-US" altLang="en-US" dirty="0" smtClean="0">
                <a:latin typeface="Courier New" panose="02070309020205020404" pitchFamily="49" charset="0"/>
                <a:cs typeface="Courier New" panose="02070309020205020404" pitchFamily="49" charset="0"/>
              </a:rPr>
              <a:t>HRMANAGER</a:t>
            </a:r>
            <a:r>
              <a:rPr lang="en-US" altLang="en-US" dirty="0" smtClean="0">
                <a:latin typeface="Arial" charset="0"/>
              </a:rPr>
              <a:t> role has more privileges and contains the </a:t>
            </a:r>
            <a:r>
              <a:rPr lang="en-US" altLang="en-US" dirty="0" smtClean="0">
                <a:latin typeface="Courier New" panose="02070309020205020404" pitchFamily="49" charset="0"/>
                <a:cs typeface="Courier New" panose="02070309020205020404" pitchFamily="49" charset="0"/>
              </a:rPr>
              <a:t>HRCLERK</a:t>
            </a:r>
            <a:r>
              <a:rPr lang="en-US" altLang="en-US" dirty="0" smtClean="0">
                <a:latin typeface="Arial" charset="0"/>
              </a:rPr>
              <a:t> role. You configure </a:t>
            </a:r>
            <a:r>
              <a:rPr lang="en-US" altLang="en-US" dirty="0" smtClean="0">
                <a:latin typeface="Courier New" panose="02070309020205020404" pitchFamily="49" charset="0"/>
                <a:cs typeface="Courier New" panose="02070309020205020404" pitchFamily="49" charset="0"/>
              </a:rPr>
              <a:t>tsmith's</a:t>
            </a:r>
            <a:r>
              <a:rPr lang="en-US" altLang="en-US" dirty="0" smtClean="0">
                <a:latin typeface="Arial" charset="0"/>
              </a:rPr>
              <a:t> default role to be </a:t>
            </a:r>
            <a:r>
              <a:rPr lang="en-US" altLang="en-US" dirty="0" smtClean="0">
                <a:latin typeface="Courier New" panose="02070309020205020404" pitchFamily="49" charset="0"/>
                <a:cs typeface="Courier New" panose="02070309020205020404" pitchFamily="49" charset="0"/>
              </a:rPr>
              <a:t>HRCLERK</a:t>
            </a:r>
            <a:r>
              <a:rPr lang="en-US" altLang="en-US" dirty="0" smtClean="0">
                <a:latin typeface="Arial" charset="0"/>
              </a:rPr>
              <a:t>, so when </a:t>
            </a:r>
            <a:r>
              <a:rPr lang="en-US" altLang="en-US" dirty="0" smtClean="0">
                <a:latin typeface="Courier New" panose="02070309020205020404" pitchFamily="49" charset="0"/>
                <a:cs typeface="Courier New" panose="02070309020205020404" pitchFamily="49" charset="0"/>
              </a:rPr>
              <a:t>tsmith</a:t>
            </a:r>
            <a:r>
              <a:rPr lang="en-US" altLang="en-US" dirty="0" smtClean="0">
                <a:latin typeface="Arial" charset="0"/>
              </a:rPr>
              <a:t> logs </a:t>
            </a:r>
            <a:r>
              <a:rPr lang="en-US" altLang="en-US" dirty="0" smtClean="0">
                <a:latin typeface="Courier New" panose="02070309020205020404" pitchFamily="49" charset="0"/>
                <a:cs typeface="Courier New" panose="02070309020205020404" pitchFamily="49" charset="0"/>
              </a:rPr>
              <a:t>ERK</a:t>
            </a:r>
            <a:r>
              <a:rPr lang="en-US" altLang="en-US" dirty="0" smtClean="0">
                <a:latin typeface="Arial" charset="0"/>
              </a:rPr>
              <a:t> </a:t>
            </a:r>
            <a:r>
              <a:rPr lang="en-US" altLang="en-US" dirty="0">
                <a:latin typeface="Arial" charset="0"/>
              </a:rPr>
              <a:t>role. When she needs to operate as the manager, she enables the </a:t>
            </a:r>
            <a:r>
              <a:rPr lang="en-US" altLang="en-US" dirty="0">
                <a:latin typeface="Courier New" panose="02070309020205020404" pitchFamily="49" charset="0"/>
                <a:cs typeface="Courier New" panose="02070309020205020404" pitchFamily="49" charset="0"/>
              </a:rPr>
              <a:t>HRMANAGER</a:t>
            </a:r>
            <a:r>
              <a:rPr lang="en-US" altLang="en-US" dirty="0">
                <a:latin typeface="Arial" charset="0"/>
              </a:rPr>
              <a:t> role.</a:t>
            </a:r>
          </a:p>
          <a:p>
            <a:pPr lvl="3">
              <a:lnSpc>
                <a:spcPct val="93000"/>
              </a:lnSpc>
            </a:pPr>
            <a:r>
              <a:rPr lang="en-US" altLang="en-US" dirty="0">
                <a:latin typeface="Arial" charset="0"/>
              </a:rPr>
              <a:t>To configure default roles for a user,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DEFAULT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clause. In the </a:t>
            </a:r>
            <a:r>
              <a:rPr lang="en-US" altLang="en-US" dirty="0">
                <a:latin typeface="Courier New" panose="02070309020205020404" pitchFamily="49" charset="0"/>
                <a:cs typeface="Courier New" panose="02070309020205020404" pitchFamily="49" charset="0"/>
              </a:rPr>
              <a:t>DEFAULT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clause, you cannot specify a role that is a member of another role (that is, a subrole).</a:t>
            </a:r>
          </a:p>
          <a:p>
            <a:pPr lvl="3">
              <a:lnSpc>
                <a:spcPct val="93000"/>
              </a:lnSpc>
            </a:pPr>
            <a:r>
              <a:rPr lang="en-US" altLang="en-US" dirty="0">
                <a:latin typeface="Arial" charset="0"/>
              </a:rPr>
              <a:t>Note that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command disables roles you don't specify in the command.</a:t>
            </a:r>
          </a:p>
          <a:p>
            <a:pPr lvl="2">
              <a:lnSpc>
                <a:spcPct val="93000"/>
              </a:lnSpc>
            </a:pPr>
            <a:r>
              <a:rPr lang="en-US" altLang="en-US" dirty="0">
                <a:latin typeface="Arial" charset="0"/>
              </a:rPr>
              <a:t>Use role authentication. Have a role require additional authentication by using the </a:t>
            </a:r>
            <a:r>
              <a:rPr lang="en-US" altLang="en-US" dirty="0">
                <a:latin typeface="Courier New" panose="02070309020205020404" pitchFamily="49" charset="0"/>
                <a:cs typeface="Courier New" panose="02070309020205020404" pitchFamily="49" charset="0"/>
              </a:rPr>
              <a:t>IDENTIFIED</a:t>
            </a:r>
            <a:r>
              <a:rPr lang="en-US" altLang="en-US" dirty="0">
                <a:latin typeface="Arial" charset="0"/>
              </a:rPr>
              <a:t> clause to indicate that a user must be authorized by a specified method before the role is enabled with the </a:t>
            </a:r>
            <a:r>
              <a:rPr lang="en-US" altLang="en-US" dirty="0">
                <a:latin typeface="Courier New" panose="02070309020205020404" pitchFamily="49" charset="0"/>
                <a:cs typeface="Courier New" panose="02070309020205020404" pitchFamily="49" charset="0"/>
              </a:rPr>
              <a:t>SET</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ROLE</a:t>
            </a:r>
            <a:r>
              <a:rPr lang="en-US" altLang="en-US" dirty="0">
                <a:latin typeface="Arial" charset="0"/>
              </a:rPr>
              <a:t> statement. The default authentication for a role is </a:t>
            </a:r>
            <a:r>
              <a:rPr lang="en-US" altLang="en-US" dirty="0">
                <a:latin typeface="Courier New" panose="02070309020205020404" pitchFamily="49" charset="0"/>
                <a:cs typeface="Courier New" panose="02070309020205020404" pitchFamily="49" charset="0"/>
              </a:rPr>
              <a:t>None</a:t>
            </a:r>
            <a:r>
              <a:rPr lang="en-US" altLang="en-US" dirty="0">
                <a:latin typeface="Arial" charset="0"/>
              </a:rPr>
              <a:t>. You can define role authentication in Enterprise Manager Cloud Control, but not in Enterprise Manager Database Express.</a:t>
            </a:r>
          </a:p>
          <a:p>
            <a:pPr lvl="2">
              <a:lnSpc>
                <a:spcPct val="93000"/>
              </a:lnSpc>
            </a:pPr>
            <a:r>
              <a:rPr lang="en-US" altLang="en-US" dirty="0">
                <a:latin typeface="Arial" charset="0"/>
              </a:rPr>
              <a:t>Create application roles. Create secure application roles that a user must enable by executing a PL/SQL procedure successfully. The PL/SQL procedure can check things, such as the user’s network address, the program that the user is running, the time of day, and other elements needed, to properly secure a group of permissions.</a:t>
            </a:r>
          </a:p>
          <a:p>
            <a:pPr marL="304746" lvl="2" indent="0">
              <a:lnSpc>
                <a:spcPct val="93000"/>
              </a:lnSpc>
              <a:buNone/>
            </a:pPr>
            <a:r>
              <a:rPr lang="en-US" altLang="en-US" dirty="0">
                <a:latin typeface="Courier New" panose="02070309020205020404" pitchFamily="49" charset="0"/>
                <a:cs typeface="Courier New" panose="02070309020205020404" pitchFamily="49" charset="0"/>
              </a:rPr>
              <a:t>	CREATE ROLE secure_application_role IDENTIFIED USING 	&lt;security_procedure_name&gt;</a:t>
            </a:r>
          </a:p>
        </p:txBody>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306</a:t>
            </a:fld>
            <a:endParaRPr lang="en-US" dirty="0"/>
          </a:p>
        </p:txBody>
      </p:sp>
    </p:spTree>
    <p:extLst>
      <p:ext uri="{BB962C8B-B14F-4D97-AF65-F5344CB8AC3E}">
        <p14:creationId xmlns:p14="http://schemas.microsoft.com/office/powerpoint/2010/main" val="269353472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307</a:t>
            </a:fld>
            <a:endParaRPr lang="en-US" dirty="0"/>
          </a:p>
        </p:txBody>
      </p:sp>
    </p:spTree>
    <p:extLst>
      <p:ext uri="{BB962C8B-B14F-4D97-AF65-F5344CB8AC3E}">
        <p14:creationId xmlns:p14="http://schemas.microsoft.com/office/powerpoint/2010/main" val="402846304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System privileges that have been granted directly with a </a:t>
            </a:r>
            <a:r>
              <a:rPr lang="en-US" dirty="0">
                <a:latin typeface="Courier New" panose="02070309020205020404" pitchFamily="49" charset="0"/>
                <a:cs typeface="Courier New" panose="02070309020205020404" pitchFamily="49" charset="0"/>
              </a:rPr>
              <a:t>GRANT</a:t>
            </a:r>
            <a:r>
              <a:rPr lang="en-US" dirty="0">
                <a:latin typeface="Arial" charset="0"/>
              </a:rPr>
              <a:t> command can be revoked by using the </a:t>
            </a:r>
            <a:r>
              <a:rPr lang="en-US" dirty="0">
                <a:latin typeface="Courier New" panose="02070309020205020404" pitchFamily="49" charset="0"/>
                <a:cs typeface="Courier New" panose="02070309020205020404" pitchFamily="49" charset="0"/>
              </a:rPr>
              <a:t>REVOKE</a:t>
            </a:r>
            <a:r>
              <a:rPr lang="en-US" dirty="0">
                <a:latin typeface="Arial" charset="0"/>
              </a:rPr>
              <a:t> command in SQL*Plus. Users with the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for a system privilege can revoke the privilege from any other database user. The revoker does not have to be the same user who originally granted the privilege.</a:t>
            </a:r>
          </a:p>
          <a:p>
            <a:pPr lvl="1"/>
            <a:r>
              <a:rPr lang="en-US" dirty="0">
                <a:latin typeface="Arial" charset="0"/>
              </a:rPr>
              <a:t>There are no cascading effects when a system privilege is revoked, regardless of whether it is given the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lvl="1"/>
            <a:r>
              <a:rPr lang="en-US" dirty="0">
                <a:latin typeface="Arial" charset="0"/>
              </a:rPr>
              <a:t>The SQL syntax for revoking system privileges is:</a:t>
            </a:r>
          </a:p>
          <a:p>
            <a:pPr lvl="1"/>
            <a:r>
              <a:rPr lang="en-US" dirty="0">
                <a:latin typeface="Courier New" panose="02070309020205020404" pitchFamily="49" charset="0"/>
                <a:cs typeface="Courier New" panose="02070309020205020404" pitchFamily="49" charset="0"/>
              </a:rPr>
              <a:t>SQL&gt; REVOKE &lt;system_privilege&gt; FROM &lt;grantee clause&gt;</a:t>
            </a:r>
          </a:p>
          <a:p>
            <a:pPr lvl="1"/>
            <a:r>
              <a:rPr lang="en-US" dirty="0">
                <a:latin typeface="Arial" charset="0"/>
              </a:rPr>
              <a:t>The diagram in the slide illustrates the following events:</a:t>
            </a:r>
          </a:p>
          <a:p>
            <a:pPr lvl="2">
              <a:buFont typeface="+mj-lt"/>
              <a:buAutoNum type="arabicPeriod"/>
            </a:pPr>
            <a:r>
              <a:rPr lang="en-US" dirty="0">
                <a:latin typeface="Arial" charset="0"/>
              </a:rPr>
              <a:t>The DBA grants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to the user Joe with </a:t>
            </a:r>
            <a:r>
              <a:rPr lang="en-US" dirty="0">
                <a:latin typeface="Courier New" panose="02070309020205020404" pitchFamily="49" charset="0"/>
                <a:cs typeface="Courier New" panose="02070309020205020404" pitchFamily="49" charset="0"/>
              </a:rPr>
              <a:t>ADMIN</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lvl="2">
              <a:buFont typeface="+mj-lt"/>
              <a:buAutoNum type="arabicPeriod"/>
            </a:pPr>
            <a:r>
              <a:rPr lang="en-US" dirty="0">
                <a:latin typeface="Arial" charset="0"/>
              </a:rPr>
              <a:t>Joe creates a table.</a:t>
            </a:r>
          </a:p>
          <a:p>
            <a:pPr lvl="2">
              <a:buFont typeface="+mj-lt"/>
              <a:buAutoNum type="arabicPeriod"/>
            </a:pPr>
            <a:r>
              <a:rPr lang="en-US" dirty="0">
                <a:latin typeface="Arial" charset="0"/>
              </a:rPr>
              <a:t>Joe grants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to the user Emily.</a:t>
            </a:r>
          </a:p>
          <a:p>
            <a:pPr lvl="2">
              <a:buFont typeface="+mj-lt"/>
              <a:buAutoNum type="arabicPeriod"/>
            </a:pPr>
            <a:r>
              <a:rPr lang="en-US" dirty="0">
                <a:latin typeface="Arial" charset="0"/>
              </a:rPr>
              <a:t>Emily creates a table.</a:t>
            </a:r>
          </a:p>
          <a:p>
            <a:pPr lvl="2">
              <a:buFont typeface="+mj-lt"/>
              <a:buAutoNum type="arabicPeriod"/>
            </a:pPr>
            <a:r>
              <a:rPr lang="en-US" dirty="0">
                <a:latin typeface="Arial" charset="0"/>
              </a:rPr>
              <a:t>The DBA revokes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 from Joe.</a:t>
            </a:r>
          </a:p>
          <a:p>
            <a:pPr lvl="2">
              <a:buFont typeface="+mj-lt"/>
              <a:buAutoNum type="arabicPeriod"/>
            </a:pPr>
            <a:r>
              <a:rPr lang="en-US" dirty="0">
                <a:latin typeface="Arial" charset="0"/>
              </a:rPr>
              <a:t>The result is that Joe’s table still exists and he can still access it, but he can't create new tables. Emily’s table still exists, and she still has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system privilege.</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308</a:t>
            </a:fld>
            <a:endParaRPr lang="en-US" dirty="0"/>
          </a:p>
        </p:txBody>
      </p:sp>
    </p:spTree>
    <p:extLst>
      <p:ext uri="{BB962C8B-B14F-4D97-AF65-F5344CB8AC3E}">
        <p14:creationId xmlns:p14="http://schemas.microsoft.com/office/powerpoint/2010/main" val="81957677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Cascading effects can be observed when revoking a system privilege that is related to a data manipulation language (DML) operation. For example, if the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privilege is granted to a user, and if that user has created procedures that use the table, all procedures that are contained in the user’s schema must be recompiled before they can be used again.</a:t>
            </a:r>
          </a:p>
          <a:p>
            <a:pPr lvl="1"/>
            <a:r>
              <a:rPr lang="en-US" dirty="0">
                <a:latin typeface="Arial" charset="0"/>
              </a:rPr>
              <a:t>Revoking object privileges also cascades when given with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 As a user, you can revoke only those privileges that you have granted. For example, Bob cannot revoke the object privilege that Joe granted to Emily. Only the grantee or a user with the privilege called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OBJECT</a:t>
            </a:r>
            <a:r>
              <a:rPr lang="en-US" dirty="0">
                <a:latin typeface="Arial" charset="0"/>
              </a:rPr>
              <a:t> </a:t>
            </a:r>
            <a:r>
              <a:rPr lang="en-US" dirty="0">
                <a:latin typeface="Courier New" panose="02070309020205020404" pitchFamily="49" charset="0"/>
                <a:cs typeface="Courier New" panose="02070309020205020404" pitchFamily="49" charset="0"/>
              </a:rPr>
              <a:t>PRIVILEGE</a:t>
            </a:r>
            <a:r>
              <a:rPr lang="en-US" dirty="0">
                <a:latin typeface="Arial" charset="0"/>
              </a:rPr>
              <a:t> can revoke object privileges.</a:t>
            </a:r>
          </a:p>
          <a:p>
            <a:pPr lvl="1"/>
            <a:r>
              <a:rPr lang="en-US" dirty="0">
                <a:latin typeface="Arial" charset="0"/>
              </a:rPr>
              <a:t>The diagram in the slide illustrates object privileges being revoked. Assume that the following events occur:</a:t>
            </a:r>
          </a:p>
          <a:p>
            <a:pPr marL="593725" lvl="1" indent="-304800">
              <a:buFont typeface="+mj-lt"/>
              <a:buAutoNum type="arabicPeriod"/>
            </a:pPr>
            <a:r>
              <a:rPr lang="en-US" dirty="0">
                <a:latin typeface="Arial" charset="0"/>
              </a:rPr>
              <a:t>A DBA grants Joe the </a:t>
            </a:r>
            <a:r>
              <a:rPr lang="en-US" dirty="0">
                <a:latin typeface="Courier New" panose="02070309020205020404" pitchFamily="49" charset="0"/>
                <a:cs typeface="Courier New" panose="02070309020205020404" pitchFamily="49" charset="0"/>
              </a:rPr>
              <a:t>SELECT</a:t>
            </a:r>
            <a:r>
              <a:rPr lang="en-US" dirty="0">
                <a:latin typeface="Arial" charset="0"/>
              </a:rPr>
              <a:t> object privilege on the </a:t>
            </a:r>
            <a:r>
              <a:rPr lang="en-US" dirty="0">
                <a:latin typeface="Courier New" panose="02070309020205020404" pitchFamily="49" charset="0"/>
                <a:cs typeface="Courier New" panose="02070309020205020404" pitchFamily="49" charset="0"/>
              </a:rPr>
              <a:t>EMPLOYEES</a:t>
            </a:r>
            <a:r>
              <a:rPr lang="en-US" dirty="0">
                <a:latin typeface="Arial" charset="0"/>
              </a:rPr>
              <a:t> table with the </a:t>
            </a:r>
            <a:r>
              <a:rPr lang="en-US" dirty="0">
                <a:latin typeface="Courier New" panose="02070309020205020404" pitchFamily="49" charset="0"/>
                <a:cs typeface="Courier New" panose="02070309020205020404" pitchFamily="49" charset="0"/>
              </a:rPr>
              <a:t>GRANT</a:t>
            </a:r>
            <a:r>
              <a:rPr lang="en-US" dirty="0">
                <a:latin typeface="Arial" charset="0"/>
              </a:rPr>
              <a:t> </a:t>
            </a:r>
            <a:r>
              <a:rPr lang="en-US" dirty="0">
                <a:latin typeface="Courier New" panose="02070309020205020404" pitchFamily="49" charset="0"/>
                <a:cs typeface="Courier New" panose="02070309020205020404" pitchFamily="49" charset="0"/>
              </a:rPr>
              <a:t>OPTION</a:t>
            </a:r>
            <a:r>
              <a:rPr lang="en-US" dirty="0">
                <a:latin typeface="Arial" charset="0"/>
              </a:rPr>
              <a:t>.</a:t>
            </a:r>
          </a:p>
          <a:p>
            <a:pPr marL="593725" lvl="1" indent="-304800">
              <a:buFont typeface="+mj-lt"/>
              <a:buAutoNum type="arabicPeriod"/>
            </a:pPr>
            <a:r>
              <a:rPr lang="en-US" dirty="0">
                <a:latin typeface="Arial" charset="0"/>
              </a:rPr>
              <a:t>Joe grants the </a:t>
            </a:r>
            <a:r>
              <a:rPr lang="en-US" dirty="0">
                <a:latin typeface="Courier New" panose="02070309020205020404" pitchFamily="49" charset="0"/>
                <a:cs typeface="Courier New" panose="02070309020205020404" pitchFamily="49" charset="0"/>
              </a:rPr>
              <a:t>SELECT</a:t>
            </a:r>
            <a:r>
              <a:rPr lang="en-US" dirty="0">
                <a:latin typeface="Arial" charset="0"/>
              </a:rPr>
              <a:t> privilege on the </a:t>
            </a:r>
            <a:r>
              <a:rPr lang="en-US" dirty="0">
                <a:latin typeface="Courier New" panose="02070309020205020404" pitchFamily="49" charset="0"/>
                <a:cs typeface="Courier New" panose="02070309020205020404" pitchFamily="49" charset="0"/>
              </a:rPr>
              <a:t>EMPLOYEES</a:t>
            </a:r>
            <a:r>
              <a:rPr lang="en-US" dirty="0">
                <a:latin typeface="Arial" charset="0"/>
              </a:rPr>
              <a:t> table to Emily.</a:t>
            </a:r>
          </a:p>
          <a:p>
            <a:pPr marL="593725" lvl="1" indent="-304800">
              <a:buFont typeface="+mj-lt"/>
              <a:buAutoNum type="arabicPeriod"/>
            </a:pPr>
            <a:r>
              <a:rPr lang="en-US" dirty="0">
                <a:latin typeface="Arial" charset="0"/>
              </a:rPr>
              <a:t>The DBA revokes the </a:t>
            </a:r>
            <a:r>
              <a:rPr lang="en-US" dirty="0">
                <a:latin typeface="Courier New" panose="02070309020205020404" pitchFamily="49" charset="0"/>
                <a:cs typeface="Courier New" panose="02070309020205020404" pitchFamily="49" charset="0"/>
              </a:rPr>
              <a:t>SELECT</a:t>
            </a:r>
            <a:r>
              <a:rPr lang="en-US" dirty="0">
                <a:latin typeface="Arial" charset="0"/>
              </a:rPr>
              <a:t> privilege from Joe.</a:t>
            </a:r>
          </a:p>
          <a:p>
            <a:pPr marL="593725" lvl="1" indent="-304800">
              <a:buFont typeface="+mj-lt"/>
              <a:buAutoNum type="arabicPeriod"/>
            </a:pPr>
            <a:r>
              <a:rPr lang="en-US" dirty="0">
                <a:latin typeface="Arial" charset="0"/>
              </a:rPr>
              <a:t>The result is that the revoke takes away Joe's ability to access the </a:t>
            </a:r>
            <a:r>
              <a:rPr lang="en-US" dirty="0">
                <a:latin typeface="Courier New" panose="02070309020205020404" pitchFamily="49" charset="0"/>
                <a:cs typeface="Courier New" panose="02070309020205020404" pitchFamily="49" charset="0"/>
              </a:rPr>
              <a:t>EMPLOYEES</a:t>
            </a:r>
            <a:r>
              <a:rPr lang="en-US" dirty="0">
                <a:latin typeface="Arial" charset="0"/>
              </a:rPr>
              <a:t> table, and the revoke is cascaded to Emily as well.</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309</a:t>
            </a:fld>
            <a:endParaRPr lang="en-US" dirty="0"/>
          </a:p>
        </p:txBody>
      </p:sp>
    </p:spTree>
    <p:extLst>
      <p:ext uri="{BB962C8B-B14F-4D97-AF65-F5344CB8AC3E}">
        <p14:creationId xmlns:p14="http://schemas.microsoft.com/office/powerpoint/2010/main" val="51360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2 - </a:t>
            </a:r>
            <a:fld id="{8FF021EF-F80B-4549-8FCF-F03B1004CE1A}" type="slidenum">
              <a:rPr lang="en-US" smtClean="0"/>
              <a:pPr>
                <a:defRPr/>
              </a:pPr>
              <a:t>31</a:t>
            </a:fld>
            <a:endParaRPr lang="en-US" dirty="0"/>
          </a:p>
        </p:txBody>
      </p:sp>
    </p:spTree>
    <p:extLst>
      <p:ext uri="{BB962C8B-B14F-4D97-AF65-F5344CB8AC3E}">
        <p14:creationId xmlns:p14="http://schemas.microsoft.com/office/powerpoint/2010/main" val="3080558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20 - </a:t>
            </a:r>
            <a:fld id="{922D6FE0-FD90-4B80-B7A3-81662BCCB17B}" type="slidenum">
              <a:rPr lang="en-US" smtClean="0"/>
              <a:pPr>
                <a:defRPr/>
              </a:pPr>
              <a:t>310</a:t>
            </a:fld>
            <a:endParaRPr lang="en-US" dirty="0"/>
          </a:p>
        </p:txBody>
      </p:sp>
    </p:spTree>
    <p:extLst>
      <p:ext uri="{BB962C8B-B14F-4D97-AF65-F5344CB8AC3E}">
        <p14:creationId xmlns:p14="http://schemas.microsoft.com/office/powerpoint/2010/main" val="270886024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33145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964000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313</a:t>
            </a:fld>
            <a:endParaRPr lang="en-US" dirty="0"/>
          </a:p>
        </p:txBody>
      </p:sp>
    </p:spTree>
    <p:extLst>
      <p:ext uri="{BB962C8B-B14F-4D97-AF65-F5344CB8AC3E}">
        <p14:creationId xmlns:p14="http://schemas.microsoft.com/office/powerpoint/2010/main" val="2999155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Image Placeholder 5"/>
          <p:cNvSpPr>
            <a:spLocks noGrp="1" noRot="1" noChangeAspect="1" noTextEdit="1"/>
          </p:cNvSpPr>
          <p:nvPr>
            <p:ph type="sldImg"/>
          </p:nvPr>
        </p:nvSpPr>
        <p:spPr>
          <a:ln/>
        </p:spPr>
      </p:sp>
      <p:sp>
        <p:nvSpPr>
          <p:cNvPr id="8294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Profiles impose a named set of resource limits on database usage and instance resources. Profiles also manage the account status and place limitations on users’ passwords (length, expiration time, and so on). Every user is assigned a profile and may belong to only one profile at any given time. If users have already logged in when you change their profile, the change does not take effect until their next login.</a:t>
            </a:r>
          </a:p>
          <a:p>
            <a:pPr lvl="1"/>
            <a:r>
              <a:rPr lang="en-US" altLang="en-US" dirty="0"/>
              <a:t>The </a:t>
            </a:r>
            <a:r>
              <a:rPr lang="en-US" altLang="en-US" dirty="0">
                <a:latin typeface="Courier New" panose="02070309020205020404" pitchFamily="49" charset="0"/>
              </a:rPr>
              <a:t>DEFAULT</a:t>
            </a:r>
            <a:r>
              <a:rPr lang="en-US" altLang="en-US" dirty="0"/>
              <a:t> profile serves as the basis for all other profiles. Limitations for a profile can be implicitly specified (as in CPU/Session), can be unlimited (as in CPU/Call), or can reference whatever setting is in the </a:t>
            </a:r>
            <a:r>
              <a:rPr lang="en-US" altLang="en-US" dirty="0">
                <a:latin typeface="Courier New" panose="02070309020205020404" pitchFamily="49" charset="0"/>
              </a:rPr>
              <a:t>DEFAULT</a:t>
            </a:r>
            <a:r>
              <a:rPr lang="en-US" altLang="en-US" dirty="0"/>
              <a:t> profile (as in Connect Time).</a:t>
            </a:r>
          </a:p>
          <a:p>
            <a:pPr lvl="1"/>
            <a:r>
              <a:rPr lang="en-US" altLang="en-US" dirty="0"/>
              <a:t>Profiles cannot impose resource limitations on users unless the </a:t>
            </a:r>
            <a:r>
              <a:rPr lang="en-US" altLang="en-US" dirty="0">
                <a:latin typeface="Courier New" panose="02070309020205020404" pitchFamily="49" charset="0"/>
              </a:rPr>
              <a:t>RESOURCE_LIMIT</a:t>
            </a:r>
            <a:r>
              <a:rPr lang="en-US" altLang="en-US" dirty="0"/>
              <a:t> initialization parameter is set to </a:t>
            </a:r>
            <a:r>
              <a:rPr lang="en-US" altLang="en-US" dirty="0" smtClean="0">
                <a:latin typeface="Courier New" panose="02070309020205020404" pitchFamily="49" charset="0"/>
              </a:rPr>
              <a:t>TRUE</a:t>
            </a:r>
            <a:r>
              <a:rPr lang="en-US" altLang="en-US" dirty="0" smtClean="0"/>
              <a:t>, which is the default value. Profile </a:t>
            </a:r>
            <a:r>
              <a:rPr lang="en-US" altLang="en-US" dirty="0"/>
              <a:t>password settings are always enforced.</a:t>
            </a:r>
          </a:p>
        </p:txBody>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314</a:t>
            </a:fld>
            <a:endParaRPr lang="en-US" dirty="0"/>
          </a:p>
        </p:txBody>
      </p:sp>
    </p:spTree>
    <p:extLst>
      <p:ext uri="{BB962C8B-B14F-4D97-AF65-F5344CB8AC3E}">
        <p14:creationId xmlns:p14="http://schemas.microsoft.com/office/powerpoint/2010/main" val="292239739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smtClean="0">
                <a:latin typeface="Arial" charset="0"/>
              </a:rPr>
              <a:t>In </a:t>
            </a:r>
            <a:r>
              <a:rPr lang="en-US" dirty="0">
                <a:latin typeface="Arial" charset="0"/>
              </a:rPr>
              <a:t>a multitenant environment, you can create two types of profiles:</a:t>
            </a:r>
          </a:p>
          <a:p>
            <a:pPr lvl="2"/>
            <a:r>
              <a:rPr lang="en-US" b="1" dirty="0">
                <a:latin typeface="Arial" charset="0"/>
              </a:rPr>
              <a:t>Common profile: </a:t>
            </a:r>
            <a:r>
              <a:rPr lang="en-US" dirty="0">
                <a:latin typeface="Arial" charset="0"/>
              </a:rPr>
              <a:t>The profile is replicated in all current and future containers. To create a common profile by using SQL*Plus, log in to the root container </a:t>
            </a:r>
            <a:r>
              <a:rPr lang="en-US" dirty="0" smtClean="0">
                <a:latin typeface="Arial" charset="0"/>
              </a:rPr>
              <a:t>or an application root container and </a:t>
            </a:r>
            <a:r>
              <a:rPr lang="en-US" dirty="0">
                <a:latin typeface="Arial" charset="0"/>
              </a:rPr>
              <a:t>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 with the </a:t>
            </a:r>
            <a:r>
              <a:rPr lang="en-US" dirty="0">
                <a:latin typeface="Courier New" panose="02070309020205020404" pitchFamily="49" charset="0"/>
                <a:cs typeface="Courier New" panose="02070309020205020404" pitchFamily="49" charset="0"/>
              </a:rPr>
              <a:t>CONTAINER=ALL</a:t>
            </a:r>
            <a:r>
              <a:rPr lang="en-US" dirty="0">
                <a:latin typeface="Arial" charset="0"/>
              </a:rPr>
              <a:t> </a:t>
            </a:r>
            <a:r>
              <a:rPr lang="en-US" dirty="0" smtClean="0">
                <a:latin typeface="Arial" charset="0"/>
              </a:rPr>
              <a:t>clause.</a:t>
            </a:r>
          </a:p>
          <a:p>
            <a:pPr lvl="2"/>
            <a:r>
              <a:rPr lang="en-US" b="1" dirty="0" smtClean="0">
                <a:latin typeface="Arial" charset="0"/>
              </a:rPr>
              <a:t>Local </a:t>
            </a:r>
            <a:r>
              <a:rPr lang="en-US" b="1" dirty="0">
                <a:latin typeface="Arial" charset="0"/>
              </a:rPr>
              <a:t>profile: </a:t>
            </a:r>
            <a:r>
              <a:rPr lang="en-US" dirty="0">
                <a:latin typeface="Arial" charset="0"/>
              </a:rPr>
              <a:t>The profile is created in a single PDB and can be used within that PDB only. To create a local profile by using SQL*Plus, log in to the PDB and issue the </a:t>
            </a:r>
            <a:r>
              <a:rPr lang="en-US" dirty="0">
                <a:latin typeface="Courier New" panose="02070309020205020404" pitchFamily="49" charset="0"/>
                <a:cs typeface="Courier New" panose="02070309020205020404" pitchFamily="49" charset="0"/>
              </a:rPr>
              <a:t>CREATE</a:t>
            </a:r>
            <a:r>
              <a:rPr lang="en-US" dirty="0">
                <a:latin typeface="Arial" charset="0"/>
              </a:rPr>
              <a:t> </a:t>
            </a:r>
            <a:r>
              <a:rPr lang="en-US" dirty="0">
                <a:latin typeface="Courier New" panose="02070309020205020404" pitchFamily="49" charset="0"/>
                <a:cs typeface="Courier New" panose="02070309020205020404" pitchFamily="49" charset="0"/>
              </a:rPr>
              <a:t>PROFILE</a:t>
            </a:r>
            <a:r>
              <a:rPr lang="en-US" dirty="0">
                <a:latin typeface="Arial" charset="0"/>
              </a:rPr>
              <a:t> command without the </a:t>
            </a:r>
            <a:r>
              <a:rPr lang="en-US" dirty="0">
                <a:latin typeface="Courier New" panose="02070309020205020404" pitchFamily="49" charset="0"/>
                <a:cs typeface="Courier New" panose="02070309020205020404" pitchFamily="49" charset="0"/>
              </a:rPr>
              <a:t>CONTAINER=ALL</a:t>
            </a:r>
            <a:r>
              <a:rPr lang="en-US" dirty="0">
                <a:latin typeface="Arial" charset="0"/>
              </a:rPr>
              <a:t> clause</a:t>
            </a:r>
            <a:r>
              <a:rPr lang="en-US" dirty="0" smtClean="0">
                <a:latin typeface="Arial" charset="0"/>
              </a:rPr>
              <a:t>.</a:t>
            </a:r>
          </a:p>
          <a:p>
            <a:pPr lvl="1" eaLnBrk="1" hangingPunct="1"/>
            <a:r>
              <a:rPr lang="en-US" dirty="0">
                <a:latin typeface="Arial" charset="0"/>
              </a:rPr>
              <a:t>In Enterprise Manager Database Express, you cannot drop a profile that is used by users. However, if you drop a profile with the </a:t>
            </a:r>
            <a:r>
              <a:rPr lang="en-US" dirty="0">
                <a:latin typeface="Courier New" panose="02070309020205020404" pitchFamily="49" charset="0"/>
                <a:cs typeface="Courier New" panose="02070309020205020404" pitchFamily="49" charset="0"/>
              </a:rPr>
              <a:t>CASCADE</a:t>
            </a:r>
            <a:r>
              <a:rPr lang="en-US" dirty="0">
                <a:latin typeface="Arial" charset="0"/>
              </a:rPr>
              <a:t> option (for example, in SQL*Plus), all users who have that profile are automatically assigned the </a:t>
            </a:r>
            <a:r>
              <a:rPr lang="en-US" dirty="0">
                <a:latin typeface="Courier New" panose="02070309020205020404" pitchFamily="49" charset="0"/>
                <a:cs typeface="Courier New" panose="02070309020205020404" pitchFamily="49" charset="0"/>
              </a:rPr>
              <a:t>DEFAULT</a:t>
            </a:r>
            <a:r>
              <a:rPr lang="en-US" dirty="0">
                <a:latin typeface="Arial" charset="0"/>
              </a:rPr>
              <a:t> profile. </a:t>
            </a:r>
          </a:p>
          <a:p>
            <a:pPr lvl="1" eaLnBrk="1" hangingPunct="1"/>
            <a:r>
              <a:rPr lang="en-US" dirty="0">
                <a:latin typeface="Arial" charset="0"/>
              </a:rPr>
              <a:t>If users have already logged in when you change their profile, the change does not take effect until their next login</a:t>
            </a:r>
            <a:r>
              <a:rPr lang="en-US" dirty="0" smtClean="0">
                <a:latin typeface="Arial" charset="0"/>
              </a:rPr>
              <a:t>.</a:t>
            </a:r>
            <a:endParaRPr lang="en-US" dirty="0">
              <a:latin typeface="Arial"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315</a:t>
            </a:fld>
            <a:endParaRPr lang="en-US" dirty="0"/>
          </a:p>
        </p:txBody>
      </p:sp>
    </p:spTree>
    <p:extLst>
      <p:ext uri="{BB962C8B-B14F-4D97-AF65-F5344CB8AC3E}">
        <p14:creationId xmlns:p14="http://schemas.microsoft.com/office/powerpoint/2010/main" val="302497734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eaLnBrk="1" hangingPunct="1"/>
            <a:r>
              <a:rPr lang="en-US" dirty="0" smtClean="0">
                <a:latin typeface="Arial" charset="0"/>
              </a:rPr>
              <a:t>In </a:t>
            </a:r>
            <a:r>
              <a:rPr lang="en-US" dirty="0">
                <a:latin typeface="Arial" charset="0"/>
              </a:rPr>
              <a:t>the diagram in the slide, the common profile named </a:t>
            </a:r>
            <a:r>
              <a:rPr lang="en-US" dirty="0">
                <a:latin typeface="Courier New" panose="02070309020205020404" pitchFamily="49" charset="0"/>
                <a:cs typeface="Courier New" panose="02070309020205020404" pitchFamily="49" charset="0"/>
              </a:rPr>
              <a:t>c##cprofile_dev</a:t>
            </a:r>
            <a:r>
              <a:rPr lang="en-US" dirty="0">
                <a:latin typeface="Arial" charset="0"/>
              </a:rPr>
              <a:t> is created commonly at the CDB level. The </a:t>
            </a:r>
            <a:r>
              <a:rPr lang="en-US" dirty="0">
                <a:latin typeface="Courier New" panose="02070309020205020404" pitchFamily="49" charset="0"/>
                <a:cs typeface="Courier New" panose="02070309020205020404" pitchFamily="49" charset="0"/>
              </a:rPr>
              <a:t>CREATE</a:t>
            </a:r>
            <a:r>
              <a:rPr lang="en-US" dirty="0">
                <a:latin typeface="Arial" charset="0"/>
              </a:rPr>
              <a:t> operation is replicated in all containers, including the root container where it was initially created. Consequently, the same profile </a:t>
            </a:r>
            <a:r>
              <a:rPr lang="en-US" dirty="0">
                <a:latin typeface="Courier New" panose="02070309020205020404" pitchFamily="49" charset="0"/>
                <a:cs typeface="Courier New" panose="02070309020205020404" pitchFamily="49" charset="0"/>
              </a:rPr>
              <a:t>c##cprofile_dev</a:t>
            </a:r>
            <a:r>
              <a:rPr lang="en-US" dirty="0">
                <a:latin typeface="Arial" charset="0"/>
              </a:rPr>
              <a:t> is created in </a:t>
            </a:r>
            <a:r>
              <a:rPr lang="en-US" dirty="0">
                <a:latin typeface="Courier New" panose="02070309020205020404" pitchFamily="49" charset="0"/>
                <a:cs typeface="Courier New" panose="02070309020205020404" pitchFamily="49" charset="0"/>
              </a:rPr>
              <a:t>PDB1</a:t>
            </a:r>
            <a:r>
              <a:rPr lang="en-US" dirty="0">
                <a:latin typeface="Arial" charset="0"/>
              </a:rPr>
              <a:t>. The profile named </a:t>
            </a:r>
            <a:r>
              <a:rPr lang="en-US" dirty="0">
                <a:latin typeface="Courier New" panose="02070309020205020404" pitchFamily="49" charset="0"/>
                <a:cs typeface="Courier New" panose="02070309020205020404" pitchFamily="49" charset="0"/>
              </a:rPr>
              <a:t>lprofile_PDB1</a:t>
            </a:r>
            <a:r>
              <a:rPr lang="en-US" dirty="0">
                <a:latin typeface="Arial" charset="0"/>
              </a:rPr>
              <a:t> is created locally in </a:t>
            </a:r>
            <a:r>
              <a:rPr lang="en-US" dirty="0">
                <a:latin typeface="Courier New" panose="02070309020205020404" pitchFamily="49" charset="0"/>
                <a:cs typeface="Courier New" panose="02070309020205020404" pitchFamily="49" charset="0"/>
              </a:rPr>
              <a:t>PDB1</a:t>
            </a:r>
            <a:r>
              <a:rPr lang="en-US" dirty="0">
                <a:latin typeface="Arial" charset="0"/>
              </a:rPr>
              <a:t> and exists only in </a:t>
            </a:r>
            <a:r>
              <a:rPr lang="en-US" dirty="0">
                <a:latin typeface="Courier New" panose="02070309020205020404" pitchFamily="49" charset="0"/>
                <a:cs typeface="Courier New" panose="02070309020205020404" pitchFamily="49" charset="0"/>
              </a:rPr>
              <a:t>PDB1</a:t>
            </a:r>
            <a:r>
              <a:rPr lang="en-US" dirty="0">
                <a:latin typeface="Arial" charset="0"/>
              </a:rPr>
              <a:t>.</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316</a:t>
            </a:fld>
            <a:endParaRPr lang="en-US" dirty="0"/>
          </a:p>
        </p:txBody>
      </p:sp>
    </p:spTree>
    <p:extLst>
      <p:ext uri="{BB962C8B-B14F-4D97-AF65-F5344CB8AC3E}">
        <p14:creationId xmlns:p14="http://schemas.microsoft.com/office/powerpoint/2010/main" val="383568424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xfrm>
            <a:off x="292608" y="4434839"/>
            <a:ext cx="6400800" cy="4529773"/>
          </a:xfrm>
          <a:noFill/>
          <a:ln/>
        </p:spPr>
        <p:txBody>
          <a:bodyPr/>
          <a:lstStyle/>
          <a:p>
            <a:pPr lvl="1"/>
            <a:r>
              <a:rPr lang="en-US" altLang="en-US" b="1" dirty="0">
                <a:latin typeface="Arial" charset="0"/>
              </a:rPr>
              <a:t>CPU Resources</a:t>
            </a:r>
          </a:p>
          <a:p>
            <a:pPr lvl="1"/>
            <a:r>
              <a:rPr lang="en-US" altLang="en-US" dirty="0">
                <a:latin typeface="Arial" charset="0"/>
              </a:rPr>
              <a:t>CPU resources may be limited on a per-session or per-call basis. A CPU/Session limitation of 1,000 means that if any individual session that uses this profile consumes more than 10 seconds of CPU time (CPU time limitations are in hundredths of a second), that session receives the following error message and is logged off:</a:t>
            </a:r>
          </a:p>
          <a:p>
            <a:pPr lvl="1"/>
            <a:r>
              <a:rPr lang="en-US" altLang="en-US" dirty="0">
                <a:latin typeface="Courier New" panose="02070309020205020404" pitchFamily="49" charset="0"/>
                <a:cs typeface="Courier New" panose="02070309020205020404" pitchFamily="49" charset="0"/>
              </a:rPr>
              <a:t>ORA-02392: exceeded session limit on CPU usage, you are being logged off.</a:t>
            </a:r>
          </a:p>
          <a:p>
            <a:pPr lvl="1"/>
            <a:r>
              <a:rPr lang="en-US" altLang="en-US" dirty="0">
                <a:latin typeface="Arial" charset="0"/>
              </a:rPr>
              <a:t>A per-call limitation does the same thing, but instead of limiting the user’s overall session, it prevents any single command from consuming too much CPU. If CPU/Call is limited and the user exceeds the limitation, the command aborts. The user receives an error message, such as:</a:t>
            </a:r>
          </a:p>
          <a:p>
            <a:pPr lvl="1"/>
            <a:r>
              <a:rPr lang="en-US" altLang="en-US" dirty="0">
                <a:latin typeface="Courier New" panose="02070309020205020404" pitchFamily="49" charset="0"/>
                <a:cs typeface="Courier New" panose="02070309020205020404" pitchFamily="49" charset="0"/>
              </a:rPr>
              <a:t>ORA-02393: exceeded call limit on CPU </a:t>
            </a:r>
            <a:r>
              <a:rPr lang="en-US" altLang="en-US" dirty="0" smtClean="0">
                <a:latin typeface="Courier New" panose="02070309020205020404" pitchFamily="49" charset="0"/>
                <a:cs typeface="Courier New" panose="02070309020205020404" pitchFamily="49" charset="0"/>
              </a:rPr>
              <a:t>usage.</a:t>
            </a:r>
            <a:endParaRPr lang="en-US" altLang="en-US" dirty="0">
              <a:latin typeface="Courier New" panose="02070309020205020404" pitchFamily="49" charset="0"/>
              <a:cs typeface="Courier New" panose="02070309020205020404" pitchFamily="49" charset="0"/>
            </a:endParaRPr>
          </a:p>
          <a:p>
            <a:pPr lvl="1"/>
            <a:r>
              <a:rPr lang="en-US" altLang="en-US" b="1" dirty="0">
                <a:latin typeface="Arial" charset="0"/>
              </a:rPr>
              <a:t>Network and Memory Resources</a:t>
            </a:r>
          </a:p>
          <a:p>
            <a:pPr lvl="1"/>
            <a:r>
              <a:rPr lang="en-US" altLang="en-US" dirty="0">
                <a:latin typeface="Arial" charset="0"/>
              </a:rPr>
              <a:t>Each database session consumes system memory resources and (if the session is from a user who is not local to the server) network resources. You can specify the following:</a:t>
            </a:r>
          </a:p>
          <a:p>
            <a:pPr lvl="2"/>
            <a:r>
              <a:rPr lang="en-US" altLang="en-US" b="1" dirty="0">
                <a:latin typeface="Arial" charset="0"/>
              </a:rPr>
              <a:t>Connect Time: </a:t>
            </a:r>
            <a:r>
              <a:rPr lang="en-US" altLang="en-US" dirty="0">
                <a:latin typeface="Arial" charset="0"/>
              </a:rPr>
              <a:t>Indicates for how many minutes a user can be connected before being automatically logged </a:t>
            </a:r>
            <a:r>
              <a:rPr lang="en-US" altLang="en-US" dirty="0" smtClean="0">
                <a:latin typeface="Arial" charset="0"/>
              </a:rPr>
              <a:t>off</a:t>
            </a:r>
            <a:endParaRPr lang="en-US" altLang="en-US" dirty="0">
              <a:latin typeface="Arial" charset="0"/>
            </a:endParaRPr>
          </a:p>
          <a:p>
            <a:pPr lvl="2"/>
            <a:r>
              <a:rPr lang="en-US" altLang="en-US" b="1" dirty="0">
                <a:latin typeface="Arial" charset="0"/>
              </a:rPr>
              <a:t>Idle Time: </a:t>
            </a:r>
            <a:r>
              <a:rPr lang="en-US" altLang="en-US" dirty="0">
                <a:latin typeface="Arial" charset="0"/>
              </a:rPr>
              <a:t>Indicates for how many minutes a user’s session can remain idle before being automatically logged off. Idle time is calculated for the server process only. It does not take into account application activity. The </a:t>
            </a:r>
            <a:r>
              <a:rPr lang="en-US" altLang="en-US" dirty="0">
                <a:latin typeface="Courier New" panose="02070309020205020404" pitchFamily="49" charset="0"/>
                <a:cs typeface="Courier New" panose="02070309020205020404" pitchFamily="49" charset="0"/>
              </a:rPr>
              <a:t>IDLE_TIME</a:t>
            </a:r>
            <a:r>
              <a:rPr lang="en-US" altLang="en-US" dirty="0">
                <a:latin typeface="Arial" charset="0"/>
              </a:rPr>
              <a:t> limit is not affected by long-running queries and other operations.</a:t>
            </a:r>
          </a:p>
          <a:p>
            <a:pPr lvl="2"/>
            <a:r>
              <a:rPr lang="en-US" altLang="en-US" b="1" dirty="0">
                <a:latin typeface="Arial" charset="0"/>
              </a:rPr>
              <a:t>Concurrent Sessions: </a:t>
            </a:r>
            <a:r>
              <a:rPr lang="en-US" altLang="en-US" dirty="0">
                <a:latin typeface="Arial" charset="0"/>
              </a:rPr>
              <a:t>Indicates how many concurrent sessions can be created by using a database user </a:t>
            </a:r>
            <a:r>
              <a:rPr lang="en-US" altLang="en-US" dirty="0" smtClean="0">
                <a:latin typeface="Arial" charset="0"/>
              </a:rPr>
              <a:t>account</a:t>
            </a:r>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317</a:t>
            </a:fld>
            <a:endParaRPr lang="en-US" dirty="0"/>
          </a:p>
        </p:txBody>
      </p:sp>
    </p:spTree>
    <p:extLst>
      <p:ext uri="{BB962C8B-B14F-4D97-AF65-F5344CB8AC3E}">
        <p14:creationId xmlns:p14="http://schemas.microsoft.com/office/powerpoint/2010/main" val="160911909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2" eaLnBrk="1" hangingPunct="1"/>
            <a:r>
              <a:rPr lang="en-US" b="1" dirty="0">
                <a:latin typeface="Arial" charset="0"/>
              </a:rPr>
              <a:t>Private SGA: </a:t>
            </a:r>
            <a:r>
              <a:rPr lang="en-US" dirty="0">
                <a:latin typeface="Arial" charset="0"/>
              </a:rPr>
              <a:t>Limits the amount of space consumed in the System Global Area (SGA) for sorting, merging bitmaps, and so on. This restriction takes effect only if the session uses a shared server configuration.</a:t>
            </a:r>
          </a:p>
          <a:p>
            <a:pPr lvl="1" eaLnBrk="1" hangingPunct="1"/>
            <a:r>
              <a:rPr lang="en-US" b="1" dirty="0">
                <a:latin typeface="Arial" charset="0"/>
              </a:rPr>
              <a:t>Disk I/O Resources</a:t>
            </a:r>
          </a:p>
          <a:p>
            <a:pPr lvl="1" eaLnBrk="1" hangingPunct="1"/>
            <a:r>
              <a:rPr lang="en-US" dirty="0">
                <a:latin typeface="Arial" charset="0"/>
              </a:rPr>
              <a:t>Disk I/O resources limit the amount of data a user can read at the per-session level or per-call level. Reads/Session and Reads/Call place a limitation on the total number of reads from both memory and the disk. This can be done to ensure that no I/O-intensive statements overuse memory and disks.</a:t>
            </a:r>
          </a:p>
        </p:txBody>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318</a:t>
            </a:fld>
            <a:endParaRPr lang="en-US" dirty="0"/>
          </a:p>
        </p:txBody>
      </p:sp>
    </p:spTree>
    <p:extLst>
      <p:ext uri="{BB962C8B-B14F-4D97-AF65-F5344CB8AC3E}">
        <p14:creationId xmlns:p14="http://schemas.microsoft.com/office/powerpoint/2010/main" val="221868757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r>
              <a:rPr lang="en-US" altLang="en-US" b="1" dirty="0">
                <a:latin typeface="Arial" charset="0"/>
              </a:rPr>
              <a:t>Account Locking</a:t>
            </a:r>
          </a:p>
          <a:p>
            <a:pPr lvl="1"/>
            <a:r>
              <a:rPr lang="en-US" altLang="en-US" dirty="0">
                <a:latin typeface="Arial" charset="0"/>
              </a:rPr>
              <a:t>Account locking enables automatic locking of accounts for a set duration when users fail to log in to the system in the specified number of attempts or when accounts sit inactive for a predefined number of days (users have not attempted to log in to their accounts). Configure the following profile parameters:</a:t>
            </a:r>
          </a:p>
          <a:p>
            <a:pPr lvl="2"/>
            <a:r>
              <a:rPr lang="en-US" altLang="en-US" dirty="0">
                <a:latin typeface="Courier New" panose="02070309020205020404" pitchFamily="49" charset="0"/>
                <a:cs typeface="Courier New" panose="02070309020205020404" pitchFamily="49" charset="0"/>
              </a:rPr>
              <a:t>FAILED_LOGIN_ATTEMPTS</a:t>
            </a:r>
            <a:r>
              <a:rPr lang="en-US" altLang="en-US" dirty="0">
                <a:latin typeface="Arial" charset="0"/>
              </a:rPr>
              <a:t> specifies the number of failed login attempts before the lockout of the account.</a:t>
            </a:r>
          </a:p>
          <a:p>
            <a:pPr lvl="2"/>
            <a:r>
              <a:rPr lang="en-US" altLang="en-US" dirty="0">
                <a:latin typeface="Courier New" panose="02070309020205020404" pitchFamily="49" charset="0"/>
                <a:cs typeface="Courier New" panose="02070309020205020404" pitchFamily="49" charset="0"/>
              </a:rPr>
              <a:t>PASSWORD_LOCK_TIME</a:t>
            </a:r>
            <a:r>
              <a:rPr lang="en-US" altLang="en-US" dirty="0">
                <a:latin typeface="Arial" charset="0"/>
              </a:rPr>
              <a:t> specifies the number of days for which the account is locked after the specified number of failed login attempts.</a:t>
            </a:r>
          </a:p>
          <a:p>
            <a:pPr lvl="2"/>
            <a:r>
              <a:rPr lang="en-US" altLang="en-US" dirty="0">
                <a:latin typeface="Courier New" panose="02070309020205020404" pitchFamily="49" charset="0"/>
                <a:cs typeface="Courier New" panose="02070309020205020404" pitchFamily="49" charset="0"/>
              </a:rPr>
              <a:t>INACTIVE_ACCOUNT_TIME</a:t>
            </a:r>
            <a:r>
              <a:rPr lang="en-US" altLang="en-US" dirty="0">
                <a:latin typeface="Arial" charset="0"/>
              </a:rPr>
              <a:t> specifies the number of days an account can be inactive before it is locked.</a:t>
            </a:r>
          </a:p>
          <a:p>
            <a:pPr lvl="1"/>
            <a:r>
              <a:rPr lang="en-US" altLang="en-US" b="1" dirty="0">
                <a:latin typeface="Arial" charset="0"/>
              </a:rPr>
              <a:t>Password Aging and Expiration</a:t>
            </a:r>
          </a:p>
          <a:p>
            <a:pPr lvl="1"/>
            <a:r>
              <a:rPr lang="en-US" altLang="en-US" dirty="0">
                <a:latin typeface="Arial" charset="0"/>
              </a:rPr>
              <a:t>Password aging and expiration enables user passwords to have a lifetime, after which the passwords expire and must be changed. Configure the following profile parameters:</a:t>
            </a:r>
          </a:p>
          <a:p>
            <a:pPr lvl="2"/>
            <a:r>
              <a:rPr lang="en-US" altLang="en-US" dirty="0">
                <a:latin typeface="Courier New" panose="02070309020205020404" pitchFamily="49" charset="0"/>
                <a:cs typeface="Courier New" panose="02070309020205020404" pitchFamily="49" charset="0"/>
              </a:rPr>
              <a:t>PASSWORD_LIFE_TIME</a:t>
            </a:r>
            <a:r>
              <a:rPr lang="en-US" altLang="en-US" dirty="0">
                <a:latin typeface="Arial" charset="0"/>
              </a:rPr>
              <a:t> determines the lifetime of the password in days, after which the password expires.</a:t>
            </a:r>
          </a:p>
          <a:p>
            <a:pPr lvl="2"/>
            <a:r>
              <a:rPr lang="en-US" altLang="en-US" dirty="0">
                <a:latin typeface="Courier New" panose="02070309020205020404" pitchFamily="49" charset="0"/>
                <a:cs typeface="Courier New" panose="02070309020205020404" pitchFamily="49" charset="0"/>
              </a:rPr>
              <a:t>PASSWORD_GRACE_TIME</a:t>
            </a:r>
            <a:r>
              <a:rPr lang="en-US" altLang="en-US" dirty="0">
                <a:latin typeface="Arial" charset="0"/>
              </a:rPr>
              <a:t> specifies a grace period in days for changing the password after the first successful login after the password has expired.</a:t>
            </a:r>
          </a:p>
          <a:p>
            <a:pPr lvl="1"/>
            <a:r>
              <a:rPr lang="en-US" altLang="en-US" dirty="0">
                <a:latin typeface="Arial" charset="0"/>
              </a:rPr>
              <a:t>Expiring passwords and locking the </a:t>
            </a:r>
            <a:r>
              <a:rPr lang="en-US" altLang="en-US" dirty="0">
                <a:latin typeface="Courier New" panose="02070309020205020404" pitchFamily="49" charset="0"/>
                <a:cs typeface="Courier New" panose="02070309020205020404" pitchFamily="49" charset="0"/>
              </a:rPr>
              <a:t>SYS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SYSMAN</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DBSNMP</a:t>
            </a:r>
            <a:r>
              <a:rPr lang="en-US" altLang="en-US" dirty="0">
                <a:latin typeface="Arial" charset="0"/>
              </a:rPr>
              <a:t> accounts prevent Enterprise Manager from functioning properly. The applications must catch the “password expired” warning message and handle the password change; otherwise, the grace period expires and the user is locked out without knowing the reason.</a:t>
            </a:r>
          </a:p>
        </p:txBody>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319</a:t>
            </a:fld>
            <a:endParaRPr lang="en-US" dirty="0"/>
          </a:p>
        </p:txBody>
      </p:sp>
    </p:spTree>
    <p:extLst>
      <p:ext uri="{BB962C8B-B14F-4D97-AF65-F5344CB8AC3E}">
        <p14:creationId xmlns:p14="http://schemas.microsoft.com/office/powerpoint/2010/main" val="3089901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826605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Password History</a:t>
            </a:r>
          </a:p>
          <a:p>
            <a:pPr lvl="1" eaLnBrk="1" hangingPunct="1"/>
            <a:r>
              <a:rPr lang="en-US" dirty="0">
                <a:latin typeface="Arial" charset="0"/>
              </a:rPr>
              <a:t>Password history checks the new password to ensure that the password is not reused for a specified amount of time or a specified number of password changes. Configure one of the following parameters:</a:t>
            </a:r>
          </a:p>
          <a:p>
            <a:pPr lvl="2" eaLnBrk="1" hangingPunct="1"/>
            <a:r>
              <a:rPr lang="en-US" dirty="0">
                <a:latin typeface="Courier New" panose="02070309020205020404" pitchFamily="49" charset="0"/>
                <a:cs typeface="Courier New" panose="02070309020205020404" pitchFamily="49" charset="0"/>
              </a:rPr>
              <a:t>PASSWORD_REUSE_TIME</a:t>
            </a:r>
            <a:r>
              <a:rPr lang="en-US" dirty="0">
                <a:latin typeface="Arial" charset="0"/>
              </a:rPr>
              <a:t> specifies that a user cannot reuse a password for a given number of days.</a:t>
            </a:r>
          </a:p>
          <a:p>
            <a:pPr lvl="2" eaLnBrk="1" hangingPunct="1"/>
            <a:r>
              <a:rPr lang="en-US" dirty="0">
                <a:latin typeface="Courier New" panose="02070309020205020404" pitchFamily="49" charset="0"/>
                <a:cs typeface="Courier New" panose="02070309020205020404" pitchFamily="49" charset="0"/>
              </a:rPr>
              <a:t>PASSWORD_REUSE_MAX</a:t>
            </a:r>
            <a:r>
              <a:rPr lang="en-US" dirty="0">
                <a:latin typeface="Arial" charset="0"/>
              </a:rPr>
              <a:t> specifies the number of password changes that are required before the current password can be reused.</a:t>
            </a:r>
          </a:p>
          <a:p>
            <a:pPr lvl="2" eaLnBrk="1" hangingPunct="1"/>
            <a:r>
              <a:rPr lang="en-US" dirty="0">
                <a:latin typeface="Courier New" panose="02070309020205020404" pitchFamily="49" charset="0"/>
                <a:cs typeface="Courier New" panose="02070309020205020404" pitchFamily="49" charset="0"/>
              </a:rPr>
              <a:t>PASSWORD_VERIFY_FUNCTION</a:t>
            </a:r>
            <a:r>
              <a:rPr lang="en-US" dirty="0">
                <a:latin typeface="Arial" charset="0"/>
              </a:rPr>
              <a:t> checks for password complexity for the </a:t>
            </a:r>
            <a:r>
              <a:rPr lang="en-US" dirty="0">
                <a:latin typeface="Courier New" panose="02070309020205020404" pitchFamily="49" charset="0"/>
                <a:cs typeface="Courier New" panose="02070309020205020404" pitchFamily="49" charset="0"/>
              </a:rPr>
              <a:t>SYS</a:t>
            </a:r>
            <a:r>
              <a:rPr lang="en-US" dirty="0">
                <a:latin typeface="Arial" charset="0"/>
              </a:rPr>
              <a:t> user.</a:t>
            </a:r>
          </a:p>
          <a:p>
            <a:pPr lvl="1" eaLnBrk="1" hangingPunct="1"/>
            <a:r>
              <a:rPr lang="en-US" dirty="0">
                <a:latin typeface="Arial" charset="0"/>
              </a:rPr>
              <a:t>Recall that the values of the profile parameters are either set or inherited from the </a:t>
            </a:r>
            <a:r>
              <a:rPr lang="en-US" dirty="0">
                <a:latin typeface="Courier New" panose="02070309020205020404" pitchFamily="49" charset="0"/>
                <a:cs typeface="Courier New" panose="02070309020205020404" pitchFamily="49" charset="0"/>
              </a:rPr>
              <a:t>DEFAULT</a:t>
            </a:r>
            <a:r>
              <a:rPr lang="en-US" dirty="0">
                <a:latin typeface="Arial" charset="0"/>
              </a:rPr>
              <a:t> profile.</a:t>
            </a:r>
          </a:p>
          <a:p>
            <a:pPr lvl="1" eaLnBrk="1" hangingPunct="1"/>
            <a:r>
              <a:rPr lang="en-US" dirty="0">
                <a:latin typeface="Arial" charset="0"/>
              </a:rPr>
              <a:t>If both password history parameters have a value of </a:t>
            </a:r>
            <a:r>
              <a:rPr lang="en-US" dirty="0">
                <a:latin typeface="Courier New" panose="02070309020205020404" pitchFamily="49" charset="0"/>
                <a:cs typeface="Courier New" panose="02070309020205020404" pitchFamily="49" charset="0"/>
              </a:rPr>
              <a:t>UNLIMITED</a:t>
            </a:r>
            <a:r>
              <a:rPr lang="en-US" dirty="0">
                <a:latin typeface="Arial" charset="0"/>
              </a:rPr>
              <a:t>, Oracle Database ignores both. The user can reuse any password at any time, which is not a good security practice. If both parameters are set, password reuse is allowed, but only after meeting both conditions. The user must have changed the password the specified number of times, and the specified number of days must have passed since the old password was last used. For example, the profile of user </a:t>
            </a:r>
            <a:r>
              <a:rPr lang="en-US" dirty="0">
                <a:latin typeface="Courier New" panose="02070309020205020404" pitchFamily="49" charset="0"/>
                <a:cs typeface="Courier New" panose="02070309020205020404" pitchFamily="49" charset="0"/>
              </a:rPr>
              <a:t>ALFRED</a:t>
            </a:r>
            <a:r>
              <a:rPr lang="en-US" dirty="0">
                <a:latin typeface="Arial" charset="0"/>
              </a:rPr>
              <a:t> has </a:t>
            </a:r>
            <a:r>
              <a:rPr lang="en-US" dirty="0">
                <a:latin typeface="Courier New" panose="02070309020205020404" pitchFamily="49" charset="0"/>
                <a:cs typeface="Courier New" panose="02070309020205020404" pitchFamily="49" charset="0"/>
              </a:rPr>
              <a:t>PASSWORD_REUSE_MAX</a:t>
            </a:r>
            <a:r>
              <a:rPr lang="en-US" dirty="0">
                <a:latin typeface="Arial" charset="0"/>
              </a:rPr>
              <a:t> set to </a:t>
            </a:r>
            <a:r>
              <a:rPr lang="en-US" dirty="0">
                <a:latin typeface="Courier New" panose="02070309020205020404" pitchFamily="49" charset="0"/>
                <a:cs typeface="Courier New" panose="02070309020205020404" pitchFamily="49" charset="0"/>
              </a:rPr>
              <a:t>10</a:t>
            </a:r>
            <a:r>
              <a:rPr lang="en-US" dirty="0">
                <a:latin typeface="Arial" charset="0"/>
              </a:rPr>
              <a:t> and </a:t>
            </a:r>
            <a:r>
              <a:rPr lang="en-US" dirty="0">
                <a:latin typeface="Courier New" panose="02070309020205020404" pitchFamily="49" charset="0"/>
                <a:cs typeface="Courier New" panose="02070309020205020404" pitchFamily="49" charset="0"/>
              </a:rPr>
              <a:t>PASSWORD_REUSE_TIME</a:t>
            </a:r>
            <a:r>
              <a:rPr lang="en-US" dirty="0">
                <a:latin typeface="Arial" charset="0"/>
              </a:rPr>
              <a:t> set to </a:t>
            </a:r>
            <a:r>
              <a:rPr lang="en-US" dirty="0">
                <a:latin typeface="Courier New" panose="02070309020205020404" pitchFamily="49" charset="0"/>
                <a:cs typeface="Courier New" panose="02070309020205020404" pitchFamily="49" charset="0"/>
              </a:rPr>
              <a:t>30</a:t>
            </a:r>
            <a:r>
              <a:rPr lang="en-US" dirty="0">
                <a:latin typeface="Arial" charset="0"/>
              </a:rPr>
              <a:t>. User </a:t>
            </a:r>
            <a:r>
              <a:rPr lang="en-US" dirty="0">
                <a:latin typeface="Courier New" panose="02070309020205020404" pitchFamily="49" charset="0"/>
                <a:cs typeface="Courier New" panose="02070309020205020404" pitchFamily="49" charset="0"/>
              </a:rPr>
              <a:t>ALFRED</a:t>
            </a:r>
            <a:r>
              <a:rPr lang="en-US" dirty="0">
                <a:latin typeface="Arial" charset="0"/>
              </a:rPr>
              <a:t> cannot reuse a password until he has reset the password 10 times and until 30 days have passed since the password was last used. If one parameter is set to a number and the other parameter is specified as </a:t>
            </a:r>
            <a:r>
              <a:rPr lang="en-US" dirty="0">
                <a:latin typeface="Courier New" panose="02070309020205020404" pitchFamily="49" charset="0"/>
                <a:cs typeface="Courier New" panose="02070309020205020404" pitchFamily="49" charset="0"/>
              </a:rPr>
              <a:t>UNLIMITED</a:t>
            </a:r>
            <a:r>
              <a:rPr lang="en-US" dirty="0">
                <a:latin typeface="Arial" charset="0"/>
              </a:rPr>
              <a:t>, then the user can never reuse a password.</a:t>
            </a:r>
          </a:p>
          <a:p>
            <a:pPr lvl="1" eaLnBrk="1" hangingPunct="1"/>
            <a:r>
              <a:rPr lang="en-US" b="1" dirty="0">
                <a:latin typeface="Arial" charset="0"/>
              </a:rPr>
              <a:t>Password Complexity Verification</a:t>
            </a:r>
          </a:p>
          <a:p>
            <a:pPr lvl="1" eaLnBrk="1" hangingPunct="1"/>
            <a:r>
              <a:rPr lang="en-US" dirty="0">
                <a:latin typeface="Arial" charset="0"/>
              </a:rPr>
              <a:t>Password complexity verification makes a complexity check on the password to verify that it meets certain rules. The check must ensure that the password is complex enough to provide protection against intruders who may try to break into the system by guessing the password.</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PASSWORD_VERIFY_FUNCTION</a:t>
            </a:r>
            <a:r>
              <a:rPr lang="en-US" dirty="0">
                <a:latin typeface="Arial" charset="0"/>
              </a:rPr>
              <a:t> parameter names a PL/SQL function that performs a password complexity check before a password is assigned. Password verification functions must be owned by the </a:t>
            </a:r>
            <a:r>
              <a:rPr lang="en-US" dirty="0">
                <a:latin typeface="Courier New" panose="02070309020205020404" pitchFamily="49" charset="0"/>
                <a:cs typeface="Courier New" panose="02070309020205020404" pitchFamily="49" charset="0"/>
              </a:rPr>
              <a:t>SYS</a:t>
            </a:r>
            <a:r>
              <a:rPr lang="en-US" dirty="0">
                <a:latin typeface="Arial" charset="0"/>
              </a:rPr>
              <a:t> user and return a Boolean value (</a:t>
            </a:r>
            <a:r>
              <a:rPr lang="en-US" dirty="0">
                <a:latin typeface="Courier New" panose="02070309020205020404" pitchFamily="49" charset="0"/>
                <a:cs typeface="Courier New" panose="02070309020205020404" pitchFamily="49" charset="0"/>
              </a:rPr>
              <a:t>TRUE</a:t>
            </a:r>
            <a:r>
              <a:rPr lang="en-US" dirty="0">
                <a:latin typeface="Arial" charset="0"/>
              </a:rPr>
              <a:t> or </a:t>
            </a:r>
            <a:r>
              <a:rPr lang="en-US" dirty="0">
                <a:latin typeface="Courier New" panose="02070309020205020404" pitchFamily="49" charset="0"/>
                <a:cs typeface="Courier New" panose="02070309020205020404" pitchFamily="49" charset="0"/>
              </a:rPr>
              <a:t>FALSE</a:t>
            </a:r>
            <a:r>
              <a:rPr lang="en-US" dirty="0">
                <a:latin typeface="Arial" charset="0"/>
              </a:rPr>
              <a:t>). A model password verification function is provided in the </a:t>
            </a:r>
            <a:r>
              <a:rPr lang="en-US" dirty="0">
                <a:latin typeface="Courier New" panose="02070309020205020404" pitchFamily="49" charset="0"/>
                <a:cs typeface="Courier New" panose="02070309020205020404" pitchFamily="49" charset="0"/>
              </a:rPr>
              <a:t>utlpwdmg.sql</a:t>
            </a:r>
            <a:r>
              <a:rPr lang="en-US" dirty="0">
                <a:latin typeface="Arial" charset="0"/>
              </a:rPr>
              <a:t> script found in the following directories:</a:t>
            </a:r>
          </a:p>
          <a:p>
            <a:pPr lvl="2" eaLnBrk="1" hangingPunct="1"/>
            <a:r>
              <a:rPr lang="en-US" dirty="0">
                <a:latin typeface="Arial" charset="0"/>
              </a:rPr>
              <a:t>UNIX and Linux platforms: </a:t>
            </a:r>
            <a:r>
              <a:rPr lang="en-US" dirty="0">
                <a:latin typeface="Courier New" panose="02070309020205020404" pitchFamily="49" charset="0"/>
                <a:cs typeface="Courier New" panose="02070309020205020404" pitchFamily="49" charset="0"/>
              </a:rPr>
              <a:t>$ORACLE_HOME/rdbms/admin</a:t>
            </a:r>
          </a:p>
          <a:p>
            <a:pPr lvl="2" eaLnBrk="1" hangingPunct="1"/>
            <a:r>
              <a:rPr lang="en-US" dirty="0">
                <a:latin typeface="Arial" charset="0"/>
              </a:rPr>
              <a:t>Windows platforms: </a:t>
            </a:r>
            <a:r>
              <a:rPr lang="en-US" dirty="0">
                <a:latin typeface="Courier New" panose="02070309020205020404" pitchFamily="49" charset="0"/>
                <a:cs typeface="Courier New" panose="02070309020205020404" pitchFamily="49" charset="0"/>
              </a:rPr>
              <a:t>%ORACLE_HOME%\</a:t>
            </a:r>
            <a:r>
              <a:rPr lang="en-US" dirty="0" smtClean="0">
                <a:latin typeface="Courier New" panose="02070309020205020404" pitchFamily="49" charset="0"/>
                <a:cs typeface="Courier New" panose="02070309020205020404" pitchFamily="49" charset="0"/>
              </a:rPr>
              <a:t>rdbms\admin</a:t>
            </a:r>
            <a:endParaRPr lang="en-US" dirty="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320</a:t>
            </a:fld>
            <a:endParaRPr lang="en-US" dirty="0"/>
          </a:p>
        </p:txBody>
      </p:sp>
    </p:spTree>
    <p:extLst>
      <p:ext uri="{BB962C8B-B14F-4D97-AF65-F5344CB8AC3E}">
        <p14:creationId xmlns:p14="http://schemas.microsoft.com/office/powerpoint/2010/main" val="149387646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Complexity Verification</a:t>
            </a:r>
          </a:p>
          <a:p>
            <a:pPr lvl="1"/>
            <a:r>
              <a:rPr lang="en-US" altLang="en-US" dirty="0">
                <a:latin typeface="Arial" charset="0"/>
              </a:rPr>
              <a:t>Complexity verification checks that each password is complex enough to provide reasonable protection against intruders who try to break into the system by guessing passwords. Using a complexity verification function forces users to create strong, secure passwords for database user accounts. You must ensure that the passwords for your users are complex enough to provide reasonable protection against intruders who try to break into the system by guessing passwords.</a:t>
            </a:r>
          </a:p>
          <a:p>
            <a:pPr lvl="1"/>
            <a:r>
              <a:rPr lang="en-US" altLang="en-US" b="1" dirty="0">
                <a:latin typeface="Arial" charset="0"/>
              </a:rPr>
              <a:t>Oracle-Supplied Functions</a:t>
            </a:r>
          </a:p>
          <a:p>
            <a:pPr lvl="1"/>
            <a:r>
              <a:rPr lang="en-US" altLang="en-US" dirty="0" smtClean="0">
                <a:latin typeface="Arial" charset="0"/>
              </a:rPr>
              <a:t>You can create your own password verification functions; however, Oracle </a:t>
            </a:r>
            <a:r>
              <a:rPr lang="en-US" altLang="en-US" dirty="0">
                <a:latin typeface="Arial" charset="0"/>
              </a:rPr>
              <a:t>Database provides the following functions </a:t>
            </a:r>
            <a:r>
              <a:rPr lang="en-US" altLang="en-US" dirty="0" smtClean="0">
                <a:latin typeface="Arial" charset="0"/>
              </a:rPr>
              <a:t>by default:</a:t>
            </a:r>
            <a:endParaRPr lang="en-US" altLang="en-US" dirty="0">
              <a:latin typeface="Arial" charset="0"/>
            </a:endParaRPr>
          </a:p>
          <a:p>
            <a:pPr lvl="2"/>
            <a:r>
              <a:rPr lang="en-US" altLang="en-US" dirty="0" smtClean="0">
                <a:latin typeface="Courier New" panose="02070309020205020404" pitchFamily="49" charset="0"/>
                <a:cs typeface="Courier New" panose="02070309020205020404" pitchFamily="49" charset="0"/>
              </a:rPr>
              <a:t>ORA12C_VERIFY_FUNCTION</a:t>
            </a:r>
            <a:r>
              <a:rPr lang="en-US" altLang="en-US" dirty="0">
                <a:latin typeface="Arial" charset="0"/>
              </a:rPr>
              <a:t>: This function performs the minimum complexity checks such as checking for a minimum password length and that the password is not the same as the username.</a:t>
            </a:r>
          </a:p>
          <a:p>
            <a:pPr lvl="2"/>
            <a:r>
              <a:rPr lang="en-US" altLang="en-US" dirty="0" smtClean="0">
                <a:latin typeface="Courier New" panose="02070309020205020404" pitchFamily="49" charset="0"/>
                <a:cs typeface="Courier New" panose="02070309020205020404" pitchFamily="49" charset="0"/>
              </a:rPr>
              <a:t>ORA12C_STRONG_VERIFY_FUNCTION</a:t>
            </a:r>
            <a:r>
              <a:rPr lang="en-US" altLang="en-US" dirty="0">
                <a:latin typeface="Arial" charset="0"/>
              </a:rPr>
              <a:t>: This function provides a stronger password complexity function that takes into consideration recommendations from the US Department of Defense Database Security Technical Implementation Guide</a:t>
            </a:r>
            <a:r>
              <a:rPr lang="en-US" altLang="en-US" dirty="0" smtClean="0">
                <a:latin typeface="Arial" charset="0"/>
              </a:rPr>
              <a:t>.</a:t>
            </a:r>
          </a:p>
          <a:p>
            <a:pPr lvl="2"/>
            <a:r>
              <a:rPr lang="en-US" altLang="en-US" dirty="0">
                <a:latin typeface="Courier New" panose="02070309020205020404" pitchFamily="49" charset="0"/>
                <a:cs typeface="Courier New" panose="02070309020205020404" pitchFamily="49" charset="0"/>
              </a:rPr>
              <a:t>ORA12C_STIG_VERIFY_FUNCTION</a:t>
            </a:r>
            <a:r>
              <a:rPr lang="en-US" altLang="en-US" dirty="0">
                <a:latin typeface="Arial" charset="0"/>
              </a:rPr>
              <a:t>: </a:t>
            </a:r>
            <a:r>
              <a:rPr lang="en-US" altLang="en-US" dirty="0" smtClean="0">
                <a:latin typeface="Arial" charset="0"/>
              </a:rPr>
              <a:t>This function </a:t>
            </a:r>
            <a:r>
              <a:rPr lang="en-US" altLang="en-US" dirty="0">
                <a:latin typeface="Arial" charset="0"/>
              </a:rPr>
              <a:t>fulfills the Security </a:t>
            </a:r>
            <a:r>
              <a:rPr lang="en-US" altLang="en-US" dirty="0" smtClean="0">
                <a:latin typeface="Arial" charset="0"/>
              </a:rPr>
              <a:t>Technical Implementation </a:t>
            </a:r>
            <a:r>
              <a:rPr lang="en-US" altLang="en-US" dirty="0">
                <a:latin typeface="Arial" charset="0"/>
              </a:rPr>
              <a:t>Guides (STIG) </a:t>
            </a:r>
            <a:r>
              <a:rPr lang="en-US" altLang="en-US" dirty="0" smtClean="0">
                <a:latin typeface="Arial" charset="0"/>
              </a:rPr>
              <a:t>requirements and is </a:t>
            </a:r>
            <a:r>
              <a:rPr lang="en-US" altLang="en-US" dirty="0">
                <a:latin typeface="Arial" charset="0"/>
              </a:rPr>
              <a:t>the default the default handler for </a:t>
            </a:r>
            <a:r>
              <a:rPr lang="en-US" altLang="en-US" dirty="0" smtClean="0">
                <a:latin typeface="Arial" charset="0"/>
              </a:rPr>
              <a:t>the </a:t>
            </a:r>
            <a:r>
              <a:rPr lang="en-US" altLang="en-US" dirty="0" smtClean="0">
                <a:latin typeface="Courier New" panose="02070309020205020404" pitchFamily="49" charset="0"/>
                <a:cs typeface="Courier New" panose="02070309020205020404" pitchFamily="49" charset="0"/>
              </a:rPr>
              <a:t>ORA_STIG_PROFILE</a:t>
            </a:r>
            <a:r>
              <a:rPr lang="en-US" altLang="en-US" dirty="0" smtClean="0">
                <a:latin typeface="Arial" charset="0"/>
              </a:rPr>
              <a:t> profile.</a:t>
            </a:r>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321</a:t>
            </a:fld>
            <a:endParaRPr lang="en-US" dirty="0"/>
          </a:p>
        </p:txBody>
      </p:sp>
    </p:spTree>
    <p:extLst>
      <p:ext uri="{BB962C8B-B14F-4D97-AF65-F5344CB8AC3E}">
        <p14:creationId xmlns:p14="http://schemas.microsoft.com/office/powerpoint/2010/main" val="374267340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There are two ways to assign a profile to a user:</a:t>
            </a:r>
          </a:p>
          <a:p>
            <a:pPr lvl="2"/>
            <a:r>
              <a:rPr lang="en-US" altLang="en-US" b="1" dirty="0">
                <a:latin typeface="Arial" charset="0"/>
              </a:rPr>
              <a:t>Commonly: </a:t>
            </a:r>
            <a:r>
              <a:rPr lang="en-US" altLang="en-US" dirty="0">
                <a:latin typeface="Arial" charset="0"/>
              </a:rPr>
              <a:t>The profile assignment is replicated in all current and future containers. The user must be a common user and the profile must be a common profile. Do this if the user needs the same profile in all containers. To assign a profile commonly, log in to the root container and 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PROFILE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clauses.</a:t>
            </a:r>
          </a:p>
          <a:p>
            <a:pPr lvl="2"/>
            <a:r>
              <a:rPr lang="en-US" altLang="en-US" b="1" dirty="0">
                <a:latin typeface="Arial" charset="0"/>
              </a:rPr>
              <a:t>Locally: </a:t>
            </a:r>
            <a:r>
              <a:rPr lang="en-US" altLang="en-US" dirty="0">
                <a:latin typeface="Arial" charset="0"/>
              </a:rPr>
              <a:t>The profile assignment occurs in one PDB (stand-alone or application container) only. The user can be common or local, and the profile can be common or local. To assign a profile locally, log in to the PDB where the user exists and issue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USER</a:t>
            </a:r>
            <a:r>
              <a:rPr lang="en-US" altLang="en-US" dirty="0">
                <a:latin typeface="Arial" charset="0"/>
              </a:rPr>
              <a:t> command with the </a:t>
            </a:r>
            <a:r>
              <a:rPr lang="en-US" altLang="en-US" dirty="0">
                <a:latin typeface="Courier New" panose="02070309020205020404" pitchFamily="49" charset="0"/>
                <a:cs typeface="Courier New" panose="02070309020205020404" pitchFamily="49" charset="0"/>
              </a:rPr>
              <a:t>PROFILE</a:t>
            </a:r>
            <a:r>
              <a:rPr lang="en-US" altLang="en-US" dirty="0">
                <a:latin typeface="Arial" charset="0"/>
              </a:rPr>
              <a:t> clause. Exclude the </a:t>
            </a:r>
            <a:r>
              <a:rPr lang="en-US" altLang="en-US" dirty="0">
                <a:latin typeface="Courier New" panose="02070309020205020404" pitchFamily="49" charset="0"/>
                <a:cs typeface="Courier New" panose="02070309020205020404" pitchFamily="49" charset="0"/>
              </a:rPr>
              <a:t>CONTAINER=ALL</a:t>
            </a:r>
            <a:r>
              <a:rPr lang="en-US" altLang="en-US" dirty="0">
                <a:latin typeface="Arial" charset="0"/>
              </a:rPr>
              <a:t> clause.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322</a:t>
            </a:fld>
            <a:endParaRPr lang="en-US" dirty="0"/>
          </a:p>
        </p:txBody>
      </p:sp>
    </p:spTree>
    <p:extLst>
      <p:ext uri="{BB962C8B-B14F-4D97-AF65-F5344CB8AC3E}">
        <p14:creationId xmlns:p14="http://schemas.microsoft.com/office/powerpoint/2010/main" val="4216701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323</a:t>
            </a:fld>
            <a:endParaRPr lang="en-US" dirty="0"/>
          </a:p>
        </p:txBody>
      </p:sp>
    </p:spTree>
    <p:extLst>
      <p:ext uri="{BB962C8B-B14F-4D97-AF65-F5344CB8AC3E}">
        <p14:creationId xmlns:p14="http://schemas.microsoft.com/office/powerpoint/2010/main" val="284487918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21 - </a:t>
            </a:r>
            <a:fld id="{9DA6D7D8-5262-4DBE-8DF7-84C72F7D16B9}" type="slidenum">
              <a:rPr lang="en-US" smtClean="0"/>
              <a:pPr>
                <a:defRPr/>
              </a:pPr>
              <a:t>324</a:t>
            </a:fld>
            <a:endParaRPr lang="en-US" dirty="0"/>
          </a:p>
        </p:txBody>
      </p:sp>
    </p:spTree>
    <p:extLst>
      <p:ext uri="{BB962C8B-B14F-4D97-AF65-F5344CB8AC3E}">
        <p14:creationId xmlns:p14="http://schemas.microsoft.com/office/powerpoint/2010/main" val="233124291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71529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326</a:t>
            </a:fld>
            <a:endParaRPr lang="en-US" dirty="0"/>
          </a:p>
        </p:txBody>
      </p:sp>
    </p:spTree>
    <p:extLst>
      <p:ext uri="{BB962C8B-B14F-4D97-AF65-F5344CB8AC3E}">
        <p14:creationId xmlns:p14="http://schemas.microsoft.com/office/powerpoint/2010/main" val="24857484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5"/>
          <p:cNvSpPr>
            <a:spLocks noGrp="1" noRot="1" noChangeAspect="1" noTextEdit="1"/>
          </p:cNvSpPr>
          <p:nvPr>
            <p:ph type="sldImg"/>
          </p:nvPr>
        </p:nvSpPr>
        <p:spPr>
          <a:ln/>
        </p:spPr>
      </p:sp>
      <p:sp>
        <p:nvSpPr>
          <p:cNvPr id="419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Oracle Database provides the industry’s best framework for a secure system. But for that framework to be effective, the database administrator must follow best practices and continually monitor database activity.</a:t>
            </a:r>
          </a:p>
          <a:p>
            <a:pPr lvl="1"/>
            <a:r>
              <a:rPr lang="en-US" altLang="en-US" b="1" dirty="0" smtClean="0"/>
              <a:t>Restricting Access to Data and Services</a:t>
            </a:r>
            <a:endParaRPr lang="en-US" altLang="en-US" dirty="0" smtClean="0"/>
          </a:p>
          <a:p>
            <a:pPr lvl="1"/>
            <a:r>
              <a:rPr lang="en-US" altLang="en-US" dirty="0" smtClean="0"/>
              <a:t>All users must not have access to all data. Depending on what is stored in your database, restricted access can be mandated by business requirements, by customer expectations, and (increasingly) by legal restrictions. Credit card information, health-care data, identity information, and so on must be protected from unauthorized access. The Oracle Database server provides extremely fine-grained authorization controls to limit database access. Restricting access must include applying the principle of least privilege.</a:t>
            </a:r>
          </a:p>
          <a:p>
            <a:pPr lvl="1"/>
            <a:r>
              <a:rPr lang="en-US" altLang="en-US" b="1" dirty="0"/>
              <a:t>Authenticating Users</a:t>
            </a:r>
          </a:p>
          <a:p>
            <a:pPr lvl="1"/>
            <a:r>
              <a:rPr lang="en-US" altLang="en-US" dirty="0"/>
              <a:t>To enforce access controls on sensitive data, the system must first know who is trying to access the data. Compromised authentication can render all other security precautions useless. The most basic form of user authentication is challenging users to provide something that they know, such as a password. Ensuring that passwords follow simple rules can greatly increase the security of your system. Stronger authentication methods include requiring users to provide something that they have, such as a token or public key infrastructure (PKI) certificate. An even stronger form of authentication is to identify users through a unique biometric characteristic such as a fingerprint, an iris scan, bone structure patterns, and so on. The Oracle Database server supports advanced authentication techniques (such as token-, biometric-, and certificate-based identification) through the Oracle Advanced Security option. User accounts that are not in use must be locked to prevent attempts to compromise authentication</a:t>
            </a:r>
            <a:r>
              <a:rPr lang="en-US" altLang="en-US" dirty="0" smtClean="0"/>
              <a:t>.</a:t>
            </a:r>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327</a:t>
            </a:fld>
            <a:endParaRPr lang="en-US" dirty="0"/>
          </a:p>
        </p:txBody>
      </p:sp>
    </p:spTree>
    <p:extLst>
      <p:ext uri="{BB962C8B-B14F-4D97-AF65-F5344CB8AC3E}">
        <p14:creationId xmlns:p14="http://schemas.microsoft.com/office/powerpoint/2010/main" val="78224607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49263"/>
            <a:ext cx="6400800" cy="8191817"/>
          </a:xfrm>
        </p:spPr>
        <p:txBody>
          <a:bodyPr/>
          <a:lstStyle/>
          <a:p>
            <a:pPr lvl="1">
              <a:buSzTx/>
            </a:pPr>
            <a:r>
              <a:rPr lang="en-US" altLang="en-US" b="1" dirty="0"/>
              <a:t>Monitoring for Suspicious Activity</a:t>
            </a:r>
          </a:p>
          <a:p>
            <a:pPr lvl="1">
              <a:buSzTx/>
            </a:pPr>
            <a:r>
              <a:rPr lang="en-US" altLang="en-US" dirty="0"/>
              <a:t>Even authorized and authenticated users can sometimes compromise your system. Identifying unusual database activity (such as an employee who suddenly begins querying large amounts of credit card information, research results, or other sensitive information) can be the first step to detecting information theft. The Oracle Database server provides a rich set of auditing tools to track user activity and identify suspicious trends</a:t>
            </a:r>
            <a:r>
              <a:rPr lang="en-US" altLang="en-US" dirty="0" smtClean="0"/>
              <a:t>.</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328</a:t>
            </a:fld>
            <a:endParaRPr lang="en-US" dirty="0"/>
          </a:p>
        </p:txBody>
      </p:sp>
    </p:spTree>
    <p:extLst>
      <p:ext uri="{BB962C8B-B14F-4D97-AF65-F5344CB8AC3E}">
        <p14:creationId xmlns:p14="http://schemas.microsoft.com/office/powerpoint/2010/main" val="68980588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5"/>
          <p:cNvSpPr>
            <a:spLocks noGrp="1" noRot="1" noChangeAspect="1" noTextEdit="1"/>
          </p:cNvSpPr>
          <p:nvPr>
            <p:ph type="sldImg"/>
          </p:nvPr>
        </p:nvSpPr>
        <p:spPr>
          <a:ln/>
        </p:spPr>
      </p:sp>
      <p:sp>
        <p:nvSpPr>
          <p:cNvPr id="4403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Auditing, which means capturing and storing information about what is happening in the system, increases the amount of work the system must do. Auditing must be focused so that only events that are of interest are captured. Properly focused auditing has minimal impact on system performance. Improperly focused auditing can significantly affect performance.</a:t>
            </a:r>
          </a:p>
          <a:p>
            <a:pPr lvl="2"/>
            <a:r>
              <a:rPr lang="en-US" altLang="en-US" b="1" dirty="0" smtClean="0"/>
              <a:t>Mandatory auditing:</a:t>
            </a:r>
            <a:r>
              <a:rPr lang="en-US" altLang="en-US" dirty="0" smtClean="0"/>
              <a:t> All Oracle databases audit certain actions regardless of other audit options or parameters. The reason for mandatory audit logs is that the database needs to record some database activities, such as connections by privileged users.</a:t>
            </a:r>
          </a:p>
          <a:p>
            <a:pPr lvl="2">
              <a:buSzTx/>
            </a:pPr>
            <a:r>
              <a:rPr lang="en-US" altLang="en-US" b="1" dirty="0" smtClean="0"/>
              <a:t>Standard database auditing:</a:t>
            </a:r>
            <a:r>
              <a:rPr lang="en-US" altLang="en-US" dirty="0" smtClean="0"/>
              <a:t> Select the objects and privileges that you want to audit and create the appropriate audit policies.</a:t>
            </a:r>
          </a:p>
          <a:p>
            <a:pPr lvl="2">
              <a:buSzTx/>
            </a:pPr>
            <a:r>
              <a:rPr lang="en-US" altLang="en-US" b="1" dirty="0" smtClean="0"/>
              <a:t>Value-based auditing:</a:t>
            </a:r>
            <a:r>
              <a:rPr lang="en-US" altLang="en-US" dirty="0" smtClean="0"/>
              <a:t> Extends standard database auditing, capturing not only the audited event that occurred but also the actual values that were inserted, updated, or deleted. Value-based auditing is implemented through database triggers.</a:t>
            </a:r>
          </a:p>
          <a:p>
            <a:pPr lvl="2"/>
            <a:r>
              <a:rPr lang="en-US" altLang="en-US" b="1" dirty="0" smtClean="0"/>
              <a:t>Fine-grained auditing</a:t>
            </a:r>
            <a:r>
              <a:rPr lang="en-US" altLang="en-US" dirty="0" smtClean="0"/>
              <a:t> </a:t>
            </a:r>
            <a:r>
              <a:rPr lang="en-US" altLang="en-US" b="1" dirty="0" smtClean="0"/>
              <a:t>(FGA):</a:t>
            </a:r>
            <a:r>
              <a:rPr lang="en-US" altLang="en-US" dirty="0" smtClean="0"/>
              <a:t> Extends standard database auditing, capturing the actual SQL statement that was issued rather than only the fact that the event occurred.</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329</a:t>
            </a:fld>
            <a:endParaRPr lang="en-US" dirty="0"/>
          </a:p>
        </p:txBody>
      </p:sp>
    </p:spTree>
    <p:extLst>
      <p:ext uri="{BB962C8B-B14F-4D97-AF65-F5344CB8AC3E}">
        <p14:creationId xmlns:p14="http://schemas.microsoft.com/office/powerpoint/2010/main" val="3105858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33</a:t>
            </a:fld>
            <a:endParaRPr lang="en-US" dirty="0"/>
          </a:p>
        </p:txBody>
      </p:sp>
    </p:spTree>
    <p:extLst>
      <p:ext uri="{BB962C8B-B14F-4D97-AF65-F5344CB8AC3E}">
        <p14:creationId xmlns:p14="http://schemas.microsoft.com/office/powerpoint/2010/main" val="72360968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5"/>
          <p:cNvSpPr>
            <a:spLocks noGrp="1" noRot="1" noChangeAspect="1" noTextEdit="1"/>
          </p:cNvSpPr>
          <p:nvPr>
            <p:ph type="sldImg"/>
          </p:nvPr>
        </p:nvSpPr>
        <p:spPr>
          <a:ln/>
        </p:spPr>
      </p:sp>
      <p:sp>
        <p:nvSpPr>
          <p:cNvPr id="4505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solidFill>
                  <a:schemeClr val="tx1"/>
                </a:solidFill>
              </a:rPr>
              <a:t>Through the use of auditing policies, you can configure audit settings for the following activities:</a:t>
            </a:r>
          </a:p>
          <a:p>
            <a:pPr lvl="2"/>
            <a:r>
              <a:rPr lang="en-US" altLang="en-US" dirty="0" smtClean="0">
                <a:solidFill>
                  <a:schemeClr val="tx1"/>
                </a:solidFill>
              </a:rPr>
              <a:t>Logging on to the database and the use of privileges and roles</a:t>
            </a:r>
          </a:p>
          <a:p>
            <a:pPr lvl="2"/>
            <a:r>
              <a:rPr lang="en-US" altLang="en-US" dirty="0" smtClean="0">
                <a:solidFill>
                  <a:schemeClr val="tx1"/>
                </a:solidFill>
              </a:rPr>
              <a:t>Executing SQL statements against specific database objects</a:t>
            </a:r>
          </a:p>
          <a:p>
            <a:pPr lvl="2"/>
            <a:r>
              <a:rPr lang="en-US" altLang="en-US" dirty="0" smtClean="0">
                <a:solidFill>
                  <a:schemeClr val="tx1"/>
                </a:solidFill>
              </a:rPr>
              <a:t>Application context values</a:t>
            </a:r>
          </a:p>
          <a:p>
            <a:pPr lvl="2"/>
            <a:r>
              <a:rPr lang="en-US" altLang="en-US" dirty="0" smtClean="0">
                <a:solidFill>
                  <a:schemeClr val="tx1"/>
                </a:solidFill>
              </a:rPr>
              <a:t>Utilities and features:</a:t>
            </a:r>
          </a:p>
          <a:p>
            <a:pPr lvl="3"/>
            <a:r>
              <a:rPr lang="en-US" altLang="en-US" dirty="0" smtClean="0">
                <a:solidFill>
                  <a:schemeClr val="tx1"/>
                </a:solidFill>
              </a:rPr>
              <a:t>Oracle Data Pump</a:t>
            </a:r>
          </a:p>
          <a:p>
            <a:pPr lvl="3"/>
            <a:r>
              <a:rPr lang="en-US" altLang="en-US" dirty="0" smtClean="0">
                <a:solidFill>
                  <a:schemeClr val="tx1"/>
                </a:solidFill>
              </a:rPr>
              <a:t>Oracle Database Real Application Security</a:t>
            </a:r>
          </a:p>
          <a:p>
            <a:pPr lvl="3"/>
            <a:r>
              <a:rPr lang="en-US" altLang="en-US" dirty="0" smtClean="0">
                <a:solidFill>
                  <a:schemeClr val="tx1"/>
                </a:solidFill>
              </a:rPr>
              <a:t>Oracle Database Vault</a:t>
            </a:r>
          </a:p>
          <a:p>
            <a:pPr lvl="3"/>
            <a:r>
              <a:rPr lang="en-US" altLang="en-US" dirty="0" smtClean="0">
                <a:solidFill>
                  <a:schemeClr val="tx1"/>
                </a:solidFill>
              </a:rPr>
              <a:t>Oracle Label Security</a:t>
            </a:r>
          </a:p>
          <a:p>
            <a:pPr lvl="3"/>
            <a:r>
              <a:rPr lang="en-US" altLang="en-US" dirty="0" smtClean="0">
                <a:solidFill>
                  <a:schemeClr val="tx1"/>
                </a:solidFill>
              </a:rPr>
              <a:t>Oracle Recovery Manager</a:t>
            </a:r>
          </a:p>
          <a:p>
            <a:pPr lvl="3"/>
            <a:r>
              <a:rPr lang="en-US" altLang="en-US" dirty="0" smtClean="0">
                <a:solidFill>
                  <a:schemeClr val="tx1"/>
                </a:solidFill>
              </a:rPr>
              <a:t>Oracle SQL*Loader Direct Load</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330</a:t>
            </a:fld>
            <a:endParaRPr lang="en-US" dirty="0"/>
          </a:p>
        </p:txBody>
      </p:sp>
    </p:spTree>
    <p:extLst>
      <p:ext uri="{BB962C8B-B14F-4D97-AF65-F5344CB8AC3E}">
        <p14:creationId xmlns:p14="http://schemas.microsoft.com/office/powerpoint/2010/main" val="235556708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5"/>
          <p:cNvSpPr>
            <a:spLocks noGrp="1" noRot="1" noChangeAspect="1" noTextEdit="1"/>
          </p:cNvSpPr>
          <p:nvPr>
            <p:ph type="sldImg"/>
          </p:nvPr>
        </p:nvSpPr>
        <p:spPr>
          <a:ln/>
        </p:spPr>
      </p:sp>
      <p:sp>
        <p:nvSpPr>
          <p:cNvPr id="460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The following audit-related activities are mandatorily audited:</a:t>
            </a:r>
          </a:p>
          <a:p>
            <a:pPr lvl="2"/>
            <a:r>
              <a:rPr lang="en-US" altLang="en-US" dirty="0" smtClean="0">
                <a:latin typeface="Courier New" panose="02070309020205020404" pitchFamily="49" charset="0"/>
                <a:cs typeface="Courier New" panose="02070309020205020404" pitchFamily="49" charset="0"/>
              </a:rPr>
              <a:t>CREATE/ALTER/DROP</a:t>
            </a:r>
            <a:r>
              <a:rPr lang="en-US" altLang="en-US" dirty="0" smtClean="0"/>
              <a:t> </a:t>
            </a:r>
            <a:r>
              <a:rPr lang="en-US" altLang="en-US" dirty="0" smtClean="0">
                <a:latin typeface="Courier New" panose="02070309020205020404" pitchFamily="49" charset="0"/>
                <a:cs typeface="Courier New" panose="02070309020205020404" pitchFamily="49" charset="0"/>
              </a:rPr>
              <a:t>AUDIT</a:t>
            </a:r>
            <a:r>
              <a:rPr lang="en-US" altLang="en-US" dirty="0" smtClean="0"/>
              <a:t> </a:t>
            </a:r>
            <a:r>
              <a:rPr lang="en-US" altLang="en-US" dirty="0" smtClean="0">
                <a:latin typeface="Courier New" panose="02070309020205020404" pitchFamily="49" charset="0"/>
                <a:cs typeface="Courier New" panose="02070309020205020404" pitchFamily="49" charset="0"/>
              </a:rPr>
              <a:t>POLICY</a:t>
            </a:r>
          </a:p>
          <a:p>
            <a:pPr lvl="2"/>
            <a:r>
              <a:rPr lang="en-US" altLang="en-US" dirty="0" smtClean="0">
                <a:latin typeface="Courier New" panose="02070309020205020404" pitchFamily="49" charset="0"/>
                <a:cs typeface="Courier New" panose="02070309020205020404" pitchFamily="49" charset="0"/>
              </a:rPr>
              <a:t>AUDIT/NOAUDIT</a:t>
            </a:r>
          </a:p>
          <a:p>
            <a:pPr lvl="2"/>
            <a:r>
              <a:rPr lang="en-US" altLang="en-US" dirty="0" smtClean="0">
                <a:latin typeface="Courier New" panose="02070309020205020404" pitchFamily="49" charset="0"/>
                <a:cs typeface="Courier New" panose="02070309020205020404" pitchFamily="49" charset="0"/>
              </a:rPr>
              <a:t>EXECUTE</a:t>
            </a:r>
            <a:r>
              <a:rPr lang="en-US" altLang="en-US" dirty="0" smtClean="0"/>
              <a:t> of the </a:t>
            </a:r>
            <a:r>
              <a:rPr lang="en-US" altLang="en-US" dirty="0" smtClean="0">
                <a:latin typeface="Courier New" panose="02070309020205020404" pitchFamily="49" charset="0"/>
                <a:cs typeface="Courier New" panose="02070309020205020404" pitchFamily="49" charset="0"/>
              </a:rPr>
              <a:t>DBMS_FGA</a:t>
            </a:r>
            <a:r>
              <a:rPr lang="en-US" altLang="en-US" dirty="0" smtClean="0"/>
              <a:t> PL/SQL package</a:t>
            </a:r>
          </a:p>
          <a:p>
            <a:pPr lvl="2"/>
            <a:r>
              <a:rPr lang="en-US" altLang="en-US" dirty="0" smtClean="0">
                <a:latin typeface="Courier New" panose="02070309020205020404" pitchFamily="49" charset="0"/>
                <a:cs typeface="Courier New" panose="02070309020205020404" pitchFamily="49" charset="0"/>
              </a:rPr>
              <a:t>EXECUTE</a:t>
            </a:r>
            <a:r>
              <a:rPr lang="en-US" altLang="en-US" dirty="0" smtClean="0"/>
              <a:t> of the </a:t>
            </a:r>
            <a:r>
              <a:rPr lang="en-US" altLang="en-US" dirty="0" smtClean="0">
                <a:latin typeface="Courier New" panose="02070309020205020404" pitchFamily="49" charset="0"/>
                <a:cs typeface="Courier New" panose="02070309020205020404" pitchFamily="49" charset="0"/>
              </a:rPr>
              <a:t>DBMS_AUDIT_MGMT</a:t>
            </a:r>
            <a:r>
              <a:rPr lang="en-US" altLang="en-US" dirty="0" smtClean="0"/>
              <a:t> PL/SQL package</a:t>
            </a:r>
          </a:p>
          <a:p>
            <a:pPr lvl="2"/>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TABLE</a:t>
            </a:r>
            <a:r>
              <a:rPr lang="en-US" altLang="en-US" dirty="0" smtClean="0"/>
              <a:t> attempts on the </a:t>
            </a:r>
            <a:r>
              <a:rPr lang="en-US" altLang="en-US" dirty="0" smtClean="0">
                <a:latin typeface="Courier New" panose="02070309020205020404" pitchFamily="49" charset="0"/>
                <a:cs typeface="Courier New" panose="02070309020205020404" pitchFamily="49" charset="0"/>
              </a:rPr>
              <a:t>AUDSYS</a:t>
            </a:r>
            <a:r>
              <a:rPr lang="en-US" altLang="en-US" dirty="0" smtClean="0"/>
              <a:t> audit trail table</a:t>
            </a:r>
          </a:p>
          <a:p>
            <a:pPr lvl="2"/>
            <a:r>
              <a:rPr lang="en-US" altLang="en-US" dirty="0" smtClean="0"/>
              <a:t>Top-level statements by </a:t>
            </a:r>
            <a:r>
              <a:rPr lang="en-US" altLang="en-US" dirty="0" smtClean="0">
                <a:latin typeface="Courier New" panose="02070309020205020404" pitchFamily="49" charset="0"/>
                <a:cs typeface="Courier New" panose="02070309020205020404" pitchFamily="49" charset="0"/>
              </a:rPr>
              <a:t>SYS</a:t>
            </a:r>
            <a:r>
              <a:rPr lang="en-US" altLang="en-US" dirty="0" smtClean="0"/>
              <a:t>, </a:t>
            </a:r>
            <a:r>
              <a:rPr lang="en-US" altLang="en-US" dirty="0" smtClean="0">
                <a:latin typeface="Courier New" panose="02070309020205020404" pitchFamily="49" charset="0"/>
                <a:cs typeface="Courier New" panose="02070309020205020404" pitchFamily="49" charset="0"/>
              </a:rPr>
              <a:t>SYSDBA</a:t>
            </a:r>
            <a:r>
              <a:rPr lang="en-US" altLang="en-US" dirty="0" smtClean="0"/>
              <a:t>, </a:t>
            </a:r>
            <a:r>
              <a:rPr lang="en-US" altLang="en-US" dirty="0" smtClean="0">
                <a:latin typeface="Courier New" panose="02070309020205020404" pitchFamily="49" charset="0"/>
                <a:cs typeface="Courier New" panose="02070309020205020404" pitchFamily="49" charset="0"/>
              </a:rPr>
              <a:t>SYSOPER</a:t>
            </a:r>
            <a:r>
              <a:rPr lang="en-US" altLang="en-US" dirty="0" smtClean="0"/>
              <a:t>, </a:t>
            </a:r>
            <a:r>
              <a:rPr lang="en-US" altLang="en-US" dirty="0" smtClean="0">
                <a:latin typeface="Courier New" panose="02070309020205020404" pitchFamily="49" charset="0"/>
                <a:cs typeface="Courier New" panose="02070309020205020404" pitchFamily="49" charset="0"/>
              </a:rPr>
              <a:t>SYSASM</a:t>
            </a:r>
            <a:r>
              <a:rPr lang="en-US" altLang="en-US" dirty="0" smtClean="0"/>
              <a:t>, </a:t>
            </a:r>
            <a:r>
              <a:rPr lang="en-US" altLang="en-US" dirty="0" smtClean="0">
                <a:latin typeface="Courier New" panose="02070309020205020404" pitchFamily="49" charset="0"/>
                <a:cs typeface="Courier New" panose="02070309020205020404" pitchFamily="49" charset="0"/>
              </a:rPr>
              <a:t>SYSBACKUP</a:t>
            </a:r>
            <a:r>
              <a:rPr lang="en-US" altLang="en-US" dirty="0" smtClean="0"/>
              <a:t>, </a:t>
            </a:r>
            <a:r>
              <a:rPr lang="en-US" altLang="en-US" dirty="0" smtClean="0">
                <a:latin typeface="Courier New" panose="02070309020205020404" pitchFamily="49" charset="0"/>
                <a:cs typeface="Courier New" panose="02070309020205020404" pitchFamily="49" charset="0"/>
              </a:rPr>
              <a:t>SYSDG</a:t>
            </a:r>
            <a:r>
              <a:rPr lang="en-US" altLang="en-US" dirty="0" smtClean="0"/>
              <a:t>, and </a:t>
            </a:r>
            <a:r>
              <a:rPr lang="en-US" altLang="en-US" dirty="0" smtClean="0">
                <a:latin typeface="Courier New" panose="02070309020205020404" pitchFamily="49" charset="0"/>
                <a:cs typeface="Courier New" panose="02070309020205020404" pitchFamily="49" charset="0"/>
              </a:rPr>
              <a:t>SYSKM</a:t>
            </a:r>
            <a:r>
              <a:rPr lang="en-US" altLang="en-US" dirty="0" smtClean="0"/>
              <a:t> until the database opens. After the database opens these users are audited based on the defined audit settings.</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331</a:t>
            </a:fld>
            <a:endParaRPr lang="en-US" dirty="0"/>
          </a:p>
        </p:txBody>
      </p:sp>
    </p:spTree>
    <p:extLst>
      <p:ext uri="{BB962C8B-B14F-4D97-AF65-F5344CB8AC3E}">
        <p14:creationId xmlns:p14="http://schemas.microsoft.com/office/powerpoint/2010/main" val="13924779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5"/>
          <p:cNvSpPr>
            <a:spLocks noGrp="1" noRot="1" noChangeAspect="1" noTextEdit="1"/>
          </p:cNvSpPr>
          <p:nvPr>
            <p:ph type="sldImg"/>
          </p:nvPr>
        </p:nvSpPr>
        <p:spPr>
          <a:ln/>
        </p:spPr>
      </p:sp>
      <p:sp>
        <p:nvSpPr>
          <p:cNvPr id="4710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Prior to Oracle Database 12</a:t>
            </a:r>
            <a:r>
              <a:rPr lang="en-US" altLang="en-US" i="1" dirty="0" smtClean="0"/>
              <a:t>c</a:t>
            </a:r>
            <a:r>
              <a:rPr lang="en-US" altLang="en-US" dirty="0" smtClean="0"/>
              <a:t>, audit records from various sources were stored in different locations. </a:t>
            </a:r>
            <a:r>
              <a:rPr lang="en-US" altLang="en-US" i="1" dirty="0"/>
              <a:t>U</a:t>
            </a:r>
            <a:r>
              <a:rPr lang="en-US" altLang="en-US" i="1" dirty="0" smtClean="0"/>
              <a:t>nified auditing</a:t>
            </a:r>
            <a:r>
              <a:rPr lang="en-US" altLang="en-US" dirty="0" smtClean="0"/>
              <a:t>, in which all audit records are stored in a single audit table, was introduced in Oracle Database 12c.</a:t>
            </a:r>
          </a:p>
          <a:p>
            <a:pPr lvl="1"/>
            <a:r>
              <a:rPr lang="en-US" altLang="en-US" dirty="0" smtClean="0"/>
              <a:t>When you create a new database, mixed mode auditing is enabled. This mode enables you to use the auditing features available before Oracle Database 12</a:t>
            </a:r>
            <a:r>
              <a:rPr lang="en-US" altLang="en-US" i="1" dirty="0" smtClean="0"/>
              <a:t>c</a:t>
            </a:r>
            <a:r>
              <a:rPr lang="en-US" altLang="en-US" dirty="0" smtClean="0"/>
              <a:t> and also the unified auditing features. Mixed mode auditing is enabled by default through the </a:t>
            </a:r>
            <a:r>
              <a:rPr lang="en-US" altLang="en-US" dirty="0" smtClean="0">
                <a:latin typeface="Courier New" panose="02070309020205020404" pitchFamily="49" charset="0"/>
                <a:cs typeface="Courier New" panose="02070309020205020404" pitchFamily="49" charset="0"/>
              </a:rPr>
              <a:t>ORA_SECURECONFIG</a:t>
            </a:r>
            <a:r>
              <a:rPr lang="en-US" altLang="en-US" dirty="0" smtClean="0">
                <a:cs typeface="Arial" panose="020B0604020202020204" pitchFamily="34" charset="0"/>
              </a:rPr>
              <a:t> </a:t>
            </a:r>
            <a:r>
              <a:rPr lang="en-US" altLang="en-US" dirty="0" smtClean="0"/>
              <a:t>predefined auditing policy for newly created databases.</a:t>
            </a:r>
          </a:p>
          <a:p>
            <a:pPr lvl="1"/>
            <a:r>
              <a:rPr lang="en-US" altLang="en-US" b="1" dirty="0" smtClean="0"/>
              <a:t>Note:</a:t>
            </a:r>
            <a:r>
              <a:rPr lang="en-US" altLang="en-US" dirty="0" smtClean="0"/>
              <a:t> Oracle recommends that you migrate to pure unified auditing. See the </a:t>
            </a:r>
            <a:r>
              <a:rPr lang="en-US" altLang="en-US" i="1" dirty="0" smtClean="0"/>
              <a:t>Oracle Database Upgrade Guide</a:t>
            </a:r>
            <a:r>
              <a:rPr lang="en-US" altLang="en-US" dirty="0" smtClean="0"/>
              <a:t> for details.</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332</a:t>
            </a:fld>
            <a:endParaRPr lang="en-US" dirty="0"/>
          </a:p>
        </p:txBody>
      </p:sp>
    </p:spTree>
    <p:extLst>
      <p:ext uri="{BB962C8B-B14F-4D97-AF65-F5344CB8AC3E}">
        <p14:creationId xmlns:p14="http://schemas.microsoft.com/office/powerpoint/2010/main" val="304505133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5"/>
          <p:cNvSpPr>
            <a:spLocks noGrp="1" noRot="1" noChangeAspect="1" noTextEdit="1"/>
          </p:cNvSpPr>
          <p:nvPr>
            <p:ph type="sldImg"/>
          </p:nvPr>
        </p:nvSpPr>
        <p:spPr>
          <a:ln/>
        </p:spPr>
      </p:sp>
      <p:sp>
        <p:nvSpPr>
          <p:cNvPr id="4813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Users must be granted the appropriate privilege to configure auditing and view audit data. To support separation of duty, two default roles are provided:</a:t>
            </a:r>
          </a:p>
          <a:p>
            <a:pPr lvl="2"/>
            <a:r>
              <a:rPr lang="en-US" altLang="en-US" dirty="0" smtClean="0">
                <a:latin typeface="Courier New" panose="02070309020205020404" pitchFamily="49" charset="0"/>
                <a:cs typeface="Courier New" panose="02070309020205020404" pitchFamily="49" charset="0"/>
              </a:rPr>
              <a:t>AUDIT_ADMIN</a:t>
            </a:r>
            <a:r>
              <a:rPr lang="en-US" altLang="en-US" dirty="0" smtClean="0"/>
              <a:t>: Enables the grantee to configure auditing settings, create and administer audit policies (unified and find-grained), and view and analyze audit data. This role is typically granted to a security administrator.</a:t>
            </a:r>
          </a:p>
          <a:p>
            <a:pPr lvl="2"/>
            <a:r>
              <a:rPr lang="en-US" altLang="en-US" dirty="0" smtClean="0">
                <a:latin typeface="Courier New" panose="02070309020205020404" pitchFamily="49" charset="0"/>
                <a:cs typeface="Courier New" panose="02070309020205020404" pitchFamily="49" charset="0"/>
              </a:rPr>
              <a:t>AUDIT_VIEWER</a:t>
            </a:r>
            <a:r>
              <a:rPr lang="en-US" altLang="en-US" dirty="0" smtClean="0"/>
              <a:t>: Enables the grantee to view and analyze audit data. This role is typically granted to external auditors.</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333</a:t>
            </a:fld>
            <a:endParaRPr lang="en-US" dirty="0"/>
          </a:p>
        </p:txBody>
      </p:sp>
    </p:spTree>
    <p:extLst>
      <p:ext uri="{BB962C8B-B14F-4D97-AF65-F5344CB8AC3E}">
        <p14:creationId xmlns:p14="http://schemas.microsoft.com/office/powerpoint/2010/main" val="181271302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6"/>
          <p:cNvSpPr>
            <a:spLocks noGrp="1"/>
          </p:cNvSpPr>
          <p:nvPr>
            <p:ph type="body" idx="1"/>
          </p:nvPr>
        </p:nvSpPr>
        <p:spPr>
          <a:xfrm>
            <a:off x="295275" y="4435475"/>
            <a:ext cx="6400800" cy="4205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Auditing is enabled by default</a:t>
            </a:r>
            <a:r>
              <a:rPr lang="en-US" altLang="en-US" dirty="0" smtClean="0"/>
              <a:t>. You can query </a:t>
            </a:r>
            <a:r>
              <a:rPr lang="en-US" altLang="en-US" dirty="0" smtClean="0">
                <a:latin typeface="Courier New" panose="02070309020205020404" pitchFamily="49" charset="0"/>
                <a:cs typeface="Courier New" panose="02070309020205020404" pitchFamily="49" charset="0"/>
              </a:rPr>
              <a:t>V$OPTION</a:t>
            </a:r>
            <a:r>
              <a:rPr lang="en-US" altLang="en-US" dirty="0" smtClean="0"/>
              <a:t> to verify that unified auditing is enabled as shown in this example:</a:t>
            </a:r>
          </a:p>
          <a:p>
            <a:pPr lvl="1"/>
            <a:r>
              <a:rPr lang="en-US" altLang="en-US" dirty="0">
                <a:latin typeface="Courier New" panose="02070309020205020404" pitchFamily="49" charset="0"/>
                <a:cs typeface="Courier New" panose="02070309020205020404" pitchFamily="49" charset="0"/>
              </a:rPr>
              <a:t>SELECT VALUE FROM V$OPTION WHERE PARAMETER = 'Unified Auditing</a:t>
            </a:r>
            <a:r>
              <a:rPr lang="en-US" altLang="en-US" dirty="0" smtClean="0">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lvl="1"/>
            <a:r>
              <a:rPr lang="en-US" altLang="en-US" dirty="0">
                <a:latin typeface="Courier New" panose="02070309020205020404" pitchFamily="49" charset="0"/>
                <a:cs typeface="Courier New" panose="02070309020205020404" pitchFamily="49" charset="0"/>
              </a:rPr>
              <a:t>PARAMETER        VALUE</a:t>
            </a:r>
          </a:p>
          <a:p>
            <a:pPr lvl="1"/>
            <a:r>
              <a:rPr lang="en-US" altLang="en-US" dirty="0">
                <a:latin typeface="Courier New" panose="02070309020205020404" pitchFamily="49" charset="0"/>
                <a:cs typeface="Courier New" panose="02070309020205020404" pitchFamily="49" charset="0"/>
              </a:rPr>
              <a:t>---------------- ----------</a:t>
            </a:r>
          </a:p>
          <a:p>
            <a:pPr lvl="1"/>
            <a:r>
              <a:rPr lang="en-US" altLang="en-US" dirty="0">
                <a:latin typeface="Courier New" panose="02070309020205020404" pitchFamily="49" charset="0"/>
                <a:cs typeface="Courier New" panose="02070309020205020404" pitchFamily="49" charset="0"/>
              </a:rPr>
              <a:t>Unified Auditing </a:t>
            </a:r>
            <a:r>
              <a:rPr lang="en-US" altLang="en-US" dirty="0" smtClean="0">
                <a:latin typeface="Courier New" panose="02070309020205020404" pitchFamily="49" charset="0"/>
                <a:cs typeface="Courier New" panose="02070309020205020404" pitchFamily="49" charset="0"/>
              </a:rPr>
              <a:t>TRUE</a:t>
            </a:r>
          </a:p>
          <a:p>
            <a:pPr lvl="1"/>
            <a:r>
              <a:rPr lang="en-US" altLang="en-US" b="1" dirty="0" smtClean="0">
                <a:cs typeface="Arial" panose="020B0604020202020204" pitchFamily="34" charset="0"/>
              </a:rPr>
              <a:t>Note:</a:t>
            </a:r>
            <a:r>
              <a:rPr lang="en-US" altLang="en-US" dirty="0" smtClean="0">
                <a:cs typeface="Arial" panose="020B0604020202020204" pitchFamily="34" charset="0"/>
              </a:rPr>
              <a:t> By </a:t>
            </a:r>
            <a:r>
              <a:rPr lang="en-US" altLang="en-US" dirty="0">
                <a:cs typeface="Arial" panose="020B0604020202020204" pitchFamily="34" charset="0"/>
              </a:rPr>
              <a:t>default, unified auditing is not enabled for </a:t>
            </a:r>
            <a:r>
              <a:rPr lang="en-US" altLang="en-US" i="1" dirty="0">
                <a:cs typeface="Arial" panose="020B0604020202020204" pitchFamily="34" charset="0"/>
              </a:rPr>
              <a:t>upgraded</a:t>
            </a:r>
            <a:r>
              <a:rPr lang="en-US" altLang="en-US" dirty="0">
                <a:cs typeface="Arial" panose="020B0604020202020204" pitchFamily="34" charset="0"/>
              </a:rPr>
              <a:t> databases. If you </a:t>
            </a:r>
            <a:r>
              <a:rPr lang="en-US" altLang="en-US" dirty="0" smtClean="0">
                <a:cs typeface="Arial" panose="020B0604020202020204" pitchFamily="34" charset="0"/>
              </a:rPr>
              <a:t>have upgraded </a:t>
            </a:r>
            <a:r>
              <a:rPr lang="en-US" altLang="en-US" dirty="0">
                <a:cs typeface="Arial" panose="020B0604020202020204" pitchFamily="34" charset="0"/>
              </a:rPr>
              <a:t>from </a:t>
            </a:r>
            <a:r>
              <a:rPr lang="en-US" altLang="en-US" dirty="0" smtClean="0">
                <a:cs typeface="Arial" panose="020B0604020202020204" pitchFamily="34" charset="0"/>
              </a:rPr>
              <a:t>a </a:t>
            </a:r>
            <a:r>
              <a:rPr lang="en-US" altLang="en-US" dirty="0">
                <a:cs typeface="Arial" panose="020B0604020202020204" pitchFamily="34" charset="0"/>
              </a:rPr>
              <a:t>release </a:t>
            </a:r>
            <a:r>
              <a:rPr lang="en-US" altLang="en-US" dirty="0" smtClean="0">
                <a:cs typeface="Arial" panose="020B0604020202020204" pitchFamily="34" charset="0"/>
              </a:rPr>
              <a:t>prior to Oracle </a:t>
            </a:r>
            <a:r>
              <a:rPr lang="en-US" altLang="en-US" dirty="0">
                <a:cs typeface="Arial" panose="020B0604020202020204" pitchFamily="34" charset="0"/>
              </a:rPr>
              <a:t>Database 12c, </a:t>
            </a:r>
            <a:r>
              <a:rPr lang="en-US" altLang="en-US" dirty="0" smtClean="0">
                <a:cs typeface="Arial" panose="020B0604020202020204" pitchFamily="34" charset="0"/>
              </a:rPr>
              <a:t>your </a:t>
            </a:r>
            <a:r>
              <a:rPr lang="en-US" altLang="en-US" dirty="0">
                <a:cs typeface="Arial" panose="020B0604020202020204" pitchFamily="34" charset="0"/>
              </a:rPr>
              <a:t>database </a:t>
            </a:r>
            <a:r>
              <a:rPr lang="en-US" altLang="en-US" dirty="0" smtClean="0">
                <a:cs typeface="Arial" panose="020B0604020202020204" pitchFamily="34" charset="0"/>
              </a:rPr>
              <a:t>uses the </a:t>
            </a:r>
            <a:r>
              <a:rPr lang="en-US" altLang="en-US" dirty="0">
                <a:cs typeface="Arial" panose="020B0604020202020204" pitchFamily="34" charset="0"/>
              </a:rPr>
              <a:t>same auditing functionality that was used in the earlier release. </a:t>
            </a:r>
            <a:r>
              <a:rPr lang="en-US" altLang="en-US" dirty="0" smtClean="0">
                <a:cs typeface="Arial" panose="020B0604020202020204" pitchFamily="34" charset="0"/>
              </a:rPr>
              <a:t>After you complete </a:t>
            </a:r>
            <a:r>
              <a:rPr lang="en-US" altLang="en-US" dirty="0">
                <a:cs typeface="Arial" panose="020B0604020202020204" pitchFamily="34" charset="0"/>
              </a:rPr>
              <a:t>the migration to unified auditing, traditional auditing is disabled, and the </a:t>
            </a:r>
            <a:r>
              <a:rPr lang="en-US" altLang="en-US" dirty="0" smtClean="0">
                <a:cs typeface="Arial" panose="020B0604020202020204" pitchFamily="34" charset="0"/>
              </a:rPr>
              <a:t>new audit </a:t>
            </a:r>
            <a:r>
              <a:rPr lang="en-US" altLang="en-US" dirty="0">
                <a:cs typeface="Arial" panose="020B0604020202020204" pitchFamily="34" charset="0"/>
              </a:rPr>
              <a:t>records write to the unified audit </a:t>
            </a:r>
            <a:r>
              <a:rPr lang="en-US" altLang="en-US" dirty="0" smtClean="0">
                <a:cs typeface="Arial" panose="020B0604020202020204" pitchFamily="34" charset="0"/>
              </a:rPr>
              <a:t>trail. See the </a:t>
            </a:r>
            <a:r>
              <a:rPr lang="en-US" altLang="en-US" i="1" dirty="0" smtClean="0">
                <a:cs typeface="Arial" panose="020B0604020202020204" pitchFamily="34" charset="0"/>
              </a:rPr>
              <a:t>Oracle Database Upgrade Guide</a:t>
            </a:r>
            <a:r>
              <a:rPr lang="en-US" altLang="en-US" dirty="0" smtClean="0">
                <a:cs typeface="Arial" panose="020B0604020202020204" pitchFamily="34" charset="0"/>
              </a:rPr>
              <a:t> for detailed information on migrating to unified auditing.</a:t>
            </a:r>
            <a:endParaRPr lang="en-US" altLang="en-US" dirty="0"/>
          </a:p>
          <a:p>
            <a:pPr lvl="1"/>
            <a:r>
              <a:rPr lang="en-US" altLang="en-US" dirty="0" smtClean="0"/>
              <a:t>You must create and enable unified audit policies to specify which activities should be audited.</a:t>
            </a:r>
          </a:p>
          <a:p>
            <a:pPr lvl="1"/>
            <a:r>
              <a:rPr lang="en-US" altLang="en-US" dirty="0" smtClean="0"/>
              <a:t>When a user executes a command or performs an activity that is defined in an auditing policy, audit records are generated. The audit records are written to an internal relational table in the </a:t>
            </a:r>
            <a:r>
              <a:rPr lang="en-US" altLang="en-US" dirty="0" smtClean="0">
                <a:latin typeface="Courier New" panose="02070309020205020404" pitchFamily="49" charset="0"/>
                <a:cs typeface="Courier New" panose="02070309020205020404" pitchFamily="49" charset="0"/>
              </a:rPr>
              <a:t>AUDSYS</a:t>
            </a:r>
            <a:r>
              <a:rPr lang="en-US" altLang="en-US" dirty="0" smtClean="0"/>
              <a:t> schema and can be viewed by querying the </a:t>
            </a:r>
            <a:r>
              <a:rPr lang="en-US" altLang="en-US" dirty="0" smtClean="0">
                <a:latin typeface="Courier New" panose="02070309020205020404" pitchFamily="49" charset="0"/>
                <a:cs typeface="Courier New" panose="02070309020205020404" pitchFamily="49" charset="0"/>
              </a:rPr>
              <a:t>UNIFIED_AUDIT_TRAIL</a:t>
            </a:r>
            <a:r>
              <a:rPr lang="en-US" altLang="en-US" dirty="0" smtClean="0"/>
              <a:t> view.</a:t>
            </a:r>
          </a:p>
          <a:p>
            <a:pPr lvl="1"/>
            <a:r>
              <a:rPr lang="en-US" altLang="en-US" dirty="0" smtClean="0"/>
              <a:t>Maintaining the audit trail is an important administrative task. Depending on the focus of the audit options, the audit trail can grow very large very quickly. If not properly maintained, the audit trail can create so many records that it affects the performance of the system. Audit overhead is directly related to the number of records that are produced.</a:t>
            </a:r>
          </a:p>
          <a:p>
            <a:pPr lvl="1"/>
            <a:r>
              <a:rPr lang="en-US" altLang="en-US" dirty="0" smtClean="0"/>
              <a:t>Detailed information on all these steps is provided later in this lesson.</a:t>
            </a:r>
          </a:p>
        </p:txBody>
      </p:sp>
      <p:sp>
        <p:nvSpPr>
          <p:cNvPr id="3" name="Slide Image Placeholder 2"/>
          <p:cNvSpPr>
            <a:spLocks noGrp="1" noRot="1" noChangeAspect="1"/>
          </p:cNvSpPr>
          <p:nvPr>
            <p:ph type="sldImg"/>
          </p:nvPr>
        </p:nvSpPr>
        <p:spPr/>
      </p:sp>
      <p:sp>
        <p:nvSpPr>
          <p:cNvPr id="6" name="Footer Placeholder 5"/>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334</a:t>
            </a:fld>
            <a:endParaRPr lang="en-US" dirty="0"/>
          </a:p>
        </p:txBody>
      </p:sp>
    </p:spTree>
    <p:extLst>
      <p:ext uri="{BB962C8B-B14F-4D97-AF65-F5344CB8AC3E}">
        <p14:creationId xmlns:p14="http://schemas.microsoft.com/office/powerpoint/2010/main" val="87040314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6"/>
          <p:cNvSpPr>
            <a:spLocks noGrp="1" noRot="1" noChangeAspect="1" noChangeArrowheads="1" noTextEdit="1"/>
          </p:cNvSpPr>
          <p:nvPr>
            <p:ph type="sldImg"/>
          </p:nvPr>
        </p:nvSpPr>
        <p:spPr>
          <a:ln/>
        </p:spPr>
      </p:sp>
      <p:sp>
        <p:nvSpPr>
          <p:cNvPr id="52227" name="Rectangle 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smtClean="0"/>
              <a:t>You can configure auditing by grouping audit settings into a unified audit policy.</a:t>
            </a:r>
          </a:p>
          <a:p>
            <a:pPr lvl="1" eaLnBrk="1" hangingPunct="1"/>
            <a:r>
              <a:rPr lang="en-US" altLang="en-US" dirty="0" smtClean="0"/>
              <a:t>Oracle Database includes predefined unified audit policies, which include commonly used security audit settings. </a:t>
            </a:r>
            <a:r>
              <a:rPr lang="en-US" altLang="en-US" dirty="0"/>
              <a:t>See </a:t>
            </a:r>
            <a:r>
              <a:rPr lang="en-US" altLang="en-US" i="1" dirty="0" smtClean="0"/>
              <a:t>Oracle Database Security Guide</a:t>
            </a:r>
            <a:r>
              <a:rPr lang="en-US" altLang="en-US" dirty="0" smtClean="0"/>
              <a:t> for a list of the predefined audit policies.</a:t>
            </a:r>
          </a:p>
          <a:p>
            <a:pPr lvl="1" eaLnBrk="1" hangingPunct="1"/>
            <a:r>
              <a:rPr lang="en-US" altLang="en-US" dirty="0" smtClean="0"/>
              <a:t>Fine-grained audit policies enable you to define specific conditions that generate an audit record. </a:t>
            </a:r>
          </a:p>
          <a:p>
            <a:pPr lvl="1" eaLnBrk="1" hangingPunct="1"/>
            <a:r>
              <a:rPr lang="en-US" altLang="en-US" dirty="0" smtClean="0"/>
              <a:t>Additional information about these methods is provided later in the lesson.</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335</a:t>
            </a:fld>
            <a:endParaRPr lang="en-US" dirty="0"/>
          </a:p>
        </p:txBody>
      </p:sp>
    </p:spTree>
    <p:extLst>
      <p:ext uri="{BB962C8B-B14F-4D97-AF65-F5344CB8AC3E}">
        <p14:creationId xmlns:p14="http://schemas.microsoft.com/office/powerpoint/2010/main" val="66857421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5"/>
          <p:cNvSpPr>
            <a:spLocks noGrp="1" noRot="1" noChangeAspect="1" noTextEdit="1"/>
          </p:cNvSpPr>
          <p:nvPr>
            <p:ph type="sldImg"/>
          </p:nvPr>
        </p:nvSpPr>
        <p:spPr>
          <a:ln/>
        </p:spPr>
      </p:sp>
      <p:sp>
        <p:nvSpPr>
          <p:cNvPr id="5427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solidFill>
                  <a:schemeClr val="tx1"/>
                </a:solidFill>
              </a:rPr>
              <a:t>Use the </a:t>
            </a:r>
            <a:r>
              <a:rPr lang="en-US" altLang="en-US" dirty="0" smtClean="0">
                <a:solidFill>
                  <a:schemeClr val="tx1"/>
                </a:solidFill>
                <a:latin typeface="Courier New" panose="02070309020205020404" pitchFamily="49" charset="0"/>
                <a:cs typeface="Courier New" panose="02070309020205020404" pitchFamily="49" charset="0"/>
              </a:rPr>
              <a:t>CREATE</a:t>
            </a:r>
            <a:r>
              <a:rPr lang="en-US" altLang="en-US" dirty="0" smtClean="0">
                <a:solidFill>
                  <a:schemeClr val="tx1"/>
                </a:solidFill>
              </a:rPr>
              <a:t> </a:t>
            </a:r>
            <a:r>
              <a:rPr lang="en-US" altLang="en-US" dirty="0" smtClean="0">
                <a:solidFill>
                  <a:schemeClr val="tx1"/>
                </a:solidFill>
                <a:latin typeface="Courier New" panose="02070309020205020404" pitchFamily="49" charset="0"/>
                <a:cs typeface="Courier New" panose="02070309020205020404" pitchFamily="49" charset="0"/>
              </a:rPr>
              <a:t>AUDIT</a:t>
            </a:r>
            <a:r>
              <a:rPr lang="en-US" altLang="en-US" dirty="0" smtClean="0">
                <a:solidFill>
                  <a:schemeClr val="tx1"/>
                </a:solidFill>
              </a:rPr>
              <a:t> </a:t>
            </a:r>
            <a:r>
              <a:rPr lang="en-US" altLang="en-US" dirty="0" smtClean="0">
                <a:solidFill>
                  <a:schemeClr val="tx1"/>
                </a:solidFill>
                <a:latin typeface="Courier New" panose="02070309020205020404" pitchFamily="49" charset="0"/>
                <a:cs typeface="Courier New" panose="02070309020205020404" pitchFamily="49" charset="0"/>
              </a:rPr>
              <a:t>POLICY</a:t>
            </a:r>
            <a:r>
              <a:rPr lang="en-US" altLang="en-US" dirty="0" smtClean="0">
                <a:solidFill>
                  <a:schemeClr val="tx1"/>
                </a:solidFill>
              </a:rPr>
              <a:t> statement to create a unified audit policy. </a:t>
            </a:r>
            <a:r>
              <a:rPr lang="en-US" altLang="en-US" dirty="0">
                <a:solidFill>
                  <a:schemeClr val="tx1"/>
                </a:solidFill>
              </a:rPr>
              <a:t>The unified audit policy syntax is designed so that you can </a:t>
            </a:r>
            <a:r>
              <a:rPr lang="en-US" altLang="en-US" dirty="0" smtClean="0">
                <a:solidFill>
                  <a:schemeClr val="tx1"/>
                </a:solidFill>
              </a:rPr>
              <a:t>create </a:t>
            </a:r>
            <a:r>
              <a:rPr lang="en-US" altLang="en-US" dirty="0">
                <a:solidFill>
                  <a:schemeClr val="tx1"/>
                </a:solidFill>
              </a:rPr>
              <a:t>one policy that </a:t>
            </a:r>
            <a:r>
              <a:rPr lang="en-US" altLang="en-US" dirty="0" smtClean="0">
                <a:solidFill>
                  <a:schemeClr val="tx1"/>
                </a:solidFill>
              </a:rPr>
              <a:t>covers all </a:t>
            </a:r>
            <a:r>
              <a:rPr lang="en-US" altLang="en-US" dirty="0">
                <a:solidFill>
                  <a:schemeClr val="tx1"/>
                </a:solidFill>
              </a:rPr>
              <a:t>the audit settings that your database needs. A good practice is to group </a:t>
            </a:r>
            <a:r>
              <a:rPr lang="en-US" altLang="en-US" dirty="0" smtClean="0">
                <a:solidFill>
                  <a:schemeClr val="tx1"/>
                </a:solidFill>
              </a:rPr>
              <a:t>related options </a:t>
            </a:r>
            <a:r>
              <a:rPr lang="en-US" altLang="en-US" dirty="0">
                <a:solidFill>
                  <a:schemeClr val="tx1"/>
                </a:solidFill>
              </a:rPr>
              <a:t>into a single policy instead of creating multiple small policies. This enables </a:t>
            </a:r>
            <a:r>
              <a:rPr lang="en-US" altLang="en-US" dirty="0" smtClean="0">
                <a:solidFill>
                  <a:schemeClr val="tx1"/>
                </a:solidFill>
              </a:rPr>
              <a:t>you to </a:t>
            </a:r>
            <a:r>
              <a:rPr lang="en-US" altLang="en-US" dirty="0">
                <a:solidFill>
                  <a:schemeClr val="tx1"/>
                </a:solidFill>
              </a:rPr>
              <a:t>manage the policies </a:t>
            </a:r>
            <a:r>
              <a:rPr lang="en-US" altLang="en-US" dirty="0" smtClean="0">
                <a:solidFill>
                  <a:schemeClr val="tx1"/>
                </a:solidFill>
              </a:rPr>
              <a:t>more easily.</a:t>
            </a:r>
            <a:endParaRPr lang="en-US" altLang="en-US" dirty="0">
              <a:solidFill>
                <a:schemeClr val="tx1"/>
              </a:solidFill>
            </a:endParaRPr>
          </a:p>
          <a:p>
            <a:pPr lvl="1"/>
            <a:r>
              <a:rPr lang="en-US" altLang="en-US" dirty="0" smtClean="0">
                <a:solidFill>
                  <a:schemeClr val="tx1"/>
                </a:solidFill>
              </a:rPr>
              <a:t>The example in the slide shows how to create an audit policy named </a:t>
            </a:r>
            <a:r>
              <a:rPr lang="en-US" altLang="en-US" dirty="0" smtClean="0">
                <a:solidFill>
                  <a:schemeClr val="tx1"/>
                </a:solidFill>
                <a:latin typeface="Courier New" panose="02070309020205020404" pitchFamily="49" charset="0"/>
                <a:cs typeface="Courier New" panose="02070309020205020404" pitchFamily="49" charset="0"/>
              </a:rPr>
              <a:t>SELECT_EMP_POL</a:t>
            </a:r>
            <a:r>
              <a:rPr lang="en-US" altLang="en-US" dirty="0" smtClean="0">
                <a:solidFill>
                  <a:schemeClr val="tx1"/>
                </a:solidFill>
              </a:rPr>
              <a:t>. This policy specifies that </a:t>
            </a:r>
            <a:r>
              <a:rPr lang="en-US" altLang="en-US" dirty="0" smtClean="0">
                <a:solidFill>
                  <a:schemeClr val="tx1"/>
                </a:solidFill>
                <a:latin typeface="Courier New" panose="02070309020205020404" pitchFamily="49" charset="0"/>
                <a:cs typeface="Courier New" panose="02070309020205020404" pitchFamily="49" charset="0"/>
              </a:rPr>
              <a:t>SELECT</a:t>
            </a:r>
            <a:r>
              <a:rPr lang="en-US" altLang="en-US" dirty="0" smtClean="0">
                <a:solidFill>
                  <a:schemeClr val="tx1"/>
                </a:solidFill>
              </a:rPr>
              <a:t> statements against the </a:t>
            </a:r>
            <a:r>
              <a:rPr lang="en-US" altLang="en-US" dirty="0" smtClean="0">
                <a:solidFill>
                  <a:schemeClr val="tx1"/>
                </a:solidFill>
                <a:latin typeface="Courier New" panose="02070309020205020404" pitchFamily="49" charset="0"/>
                <a:cs typeface="Courier New" panose="02070309020205020404" pitchFamily="49" charset="0"/>
              </a:rPr>
              <a:t>HR.EMPLOYEES</a:t>
            </a:r>
            <a:r>
              <a:rPr lang="en-US" altLang="en-US" dirty="0" smtClean="0">
                <a:solidFill>
                  <a:schemeClr val="tx1"/>
                </a:solidFill>
              </a:rPr>
              <a:t> table will be audited.</a:t>
            </a:r>
          </a:p>
          <a:p>
            <a:pPr lvl="1"/>
            <a:r>
              <a:rPr lang="en-US" altLang="en-US" dirty="0" smtClean="0">
                <a:solidFill>
                  <a:schemeClr val="tx1"/>
                </a:solidFill>
              </a:rPr>
              <a:t>You can also create audit policies by using Enterprise Manager Cloud Control.</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336</a:t>
            </a:fld>
            <a:endParaRPr lang="en-US" dirty="0"/>
          </a:p>
        </p:txBody>
      </p:sp>
    </p:spTree>
    <p:extLst>
      <p:ext uri="{BB962C8B-B14F-4D97-AF65-F5344CB8AC3E}">
        <p14:creationId xmlns:p14="http://schemas.microsoft.com/office/powerpoint/2010/main" val="147310499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5"/>
          <p:cNvSpPr>
            <a:spLocks noGrp="1" noRot="1" noChangeAspect="1" noTextEdit="1"/>
          </p:cNvSpPr>
          <p:nvPr>
            <p:ph type="sldImg"/>
          </p:nvPr>
        </p:nvSpPr>
        <p:spPr>
          <a:ln/>
        </p:spPr>
      </p:sp>
      <p:sp>
        <p:nvSpPr>
          <p:cNvPr id="5529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You can create an audit policy with system-wide or object-specific audit options. </a:t>
            </a:r>
          </a:p>
          <a:p>
            <a:pPr lvl="1"/>
            <a:r>
              <a:rPr lang="en-US" altLang="en-US" dirty="0" smtClean="0"/>
              <a:t>The system-wide options can be of three types:</a:t>
            </a:r>
          </a:p>
          <a:p>
            <a:pPr lvl="2"/>
            <a:r>
              <a:rPr lang="en-US" altLang="en-US" dirty="0" smtClean="0"/>
              <a:t>The privilege audit option audits all events that exercise the specified system privilege, as in the first example in the slide.</a:t>
            </a:r>
          </a:p>
          <a:p>
            <a:pPr lvl="2"/>
            <a:r>
              <a:rPr lang="en-US" altLang="en-US" dirty="0" smtClean="0"/>
              <a:t>The action audit option indicates which RDBMS action should be audited, such as the </a:t>
            </a:r>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TRIGGER</a:t>
            </a:r>
            <a:r>
              <a:rPr lang="en-US" altLang="en-US" dirty="0" smtClean="0"/>
              <a:t> action in the second example.</a:t>
            </a:r>
          </a:p>
          <a:p>
            <a:pPr lvl="2"/>
            <a:r>
              <a:rPr lang="en-US" altLang="en-US" dirty="0" smtClean="0"/>
              <a:t>The role audit option audits the use of all system or object privileges granted directly to the </a:t>
            </a:r>
            <a:r>
              <a:rPr lang="en-US" altLang="en-US" dirty="0" smtClean="0">
                <a:latin typeface="Courier New" panose="02070309020205020404" pitchFamily="49" charset="0"/>
                <a:cs typeface="Courier New" panose="02070309020205020404" pitchFamily="49" charset="0"/>
              </a:rPr>
              <a:t>MGR_ROLE</a:t>
            </a:r>
            <a:r>
              <a:rPr lang="en-US" altLang="en-US" dirty="0" smtClean="0"/>
              <a:t> role, as in the third example.</a:t>
            </a:r>
          </a:p>
          <a:p>
            <a:pPr lvl="1"/>
            <a:r>
              <a:rPr lang="en-US" altLang="en-US" dirty="0" smtClean="0"/>
              <a:t>You can configure privilege, action, and role audit options together in the same audit policy, as shown in the fourth example.</a:t>
            </a:r>
          </a:p>
          <a:p>
            <a:pPr lvl="1"/>
            <a:r>
              <a:rPr lang="en-US" altLang="en-US" dirty="0" smtClean="0"/>
              <a:t>You can find a list of auditable system-wide options in the </a:t>
            </a:r>
            <a:r>
              <a:rPr lang="en-US" altLang="en-US" dirty="0" smtClean="0">
                <a:latin typeface="Courier New" panose="02070309020205020404" pitchFamily="49" charset="0"/>
                <a:cs typeface="Courier New" panose="02070309020205020404" pitchFamily="49" charset="0"/>
              </a:rPr>
              <a:t>SYS.AUDITABLE_SYSTEM_ACTIONS</a:t>
            </a:r>
            <a:r>
              <a:rPr lang="en-US" altLang="en-US" dirty="0" smtClean="0">
                <a:cs typeface="Arial" panose="020B0604020202020204" pitchFamily="34" charset="0"/>
              </a:rPr>
              <a:t> </a:t>
            </a:r>
            <a:r>
              <a:rPr lang="en-US" altLang="en-US" dirty="0" smtClean="0"/>
              <a:t>table.</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337</a:t>
            </a:fld>
            <a:endParaRPr lang="en-US" dirty="0"/>
          </a:p>
        </p:txBody>
      </p:sp>
    </p:spTree>
    <p:extLst>
      <p:ext uri="{BB962C8B-B14F-4D97-AF65-F5344CB8AC3E}">
        <p14:creationId xmlns:p14="http://schemas.microsoft.com/office/powerpoint/2010/main" val="419559895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solidFill>
                  <a:schemeClr val="tx1"/>
                </a:solidFill>
              </a:rPr>
              <a:t>Object-specific options are the second type of audit options. These options are actions that are specific to objects in the database. </a:t>
            </a:r>
          </a:p>
          <a:p>
            <a:pPr lvl="1"/>
            <a:r>
              <a:rPr lang="en-US" altLang="en-US" dirty="0" smtClean="0">
                <a:solidFill>
                  <a:schemeClr val="tx1"/>
                </a:solidFill>
              </a:rPr>
              <a:t>The first example in the slide creates an audit policy to audit any select and update action on any object, and any lock on the </a:t>
            </a:r>
            <a:r>
              <a:rPr lang="en-US" altLang="en-US" dirty="0" smtClean="0">
                <a:solidFill>
                  <a:schemeClr val="tx1"/>
                </a:solidFill>
                <a:latin typeface="Courier New" panose="02070309020205020404" pitchFamily="49" charset="0"/>
                <a:cs typeface="Courier New" panose="02070309020205020404" pitchFamily="49" charset="0"/>
              </a:rPr>
              <a:t>HR.EMPLOYEES</a:t>
            </a:r>
            <a:r>
              <a:rPr lang="en-US" altLang="en-US" dirty="0" smtClean="0">
                <a:solidFill>
                  <a:schemeClr val="tx1"/>
                </a:solidFill>
                <a:cs typeface="Arial" panose="020B0604020202020204" pitchFamily="34" charset="0"/>
              </a:rPr>
              <a:t> </a:t>
            </a:r>
            <a:r>
              <a:rPr lang="en-US" altLang="en-US" dirty="0" smtClean="0">
                <a:solidFill>
                  <a:schemeClr val="tx1"/>
                </a:solidFill>
              </a:rPr>
              <a:t>table.</a:t>
            </a:r>
          </a:p>
          <a:p>
            <a:pPr lvl="1"/>
            <a:r>
              <a:rPr lang="en-US" altLang="en-US" dirty="0" smtClean="0">
                <a:solidFill>
                  <a:schemeClr val="tx1"/>
                </a:solidFill>
              </a:rPr>
              <a:t>The second example creates an audit policy to audit any object-specific action on any object.</a:t>
            </a:r>
          </a:p>
          <a:p>
            <a:pPr lvl="1"/>
            <a:r>
              <a:rPr lang="en-US" altLang="en-US" dirty="0" smtClean="0">
                <a:solidFill>
                  <a:schemeClr val="tx1"/>
                </a:solidFill>
              </a:rPr>
              <a:t>The third example creates an audit policy to audit any execute action on any procedural object, and any grant on the </a:t>
            </a:r>
            <a:r>
              <a:rPr lang="en-US" altLang="en-US" dirty="0" smtClean="0">
                <a:solidFill>
                  <a:schemeClr val="tx1"/>
                </a:solidFill>
                <a:latin typeface="Courier New" panose="02070309020205020404" pitchFamily="49" charset="0"/>
                <a:cs typeface="Courier New" panose="02070309020205020404" pitchFamily="49" charset="0"/>
              </a:rPr>
              <a:t>HR.RAISE_SALARY_PROC</a:t>
            </a:r>
            <a:r>
              <a:rPr lang="en-US" altLang="en-US" dirty="0" smtClean="0">
                <a:solidFill>
                  <a:schemeClr val="tx1"/>
                </a:solidFill>
                <a:cs typeface="Arial" panose="020B0604020202020204" pitchFamily="34" charset="0"/>
              </a:rPr>
              <a:t> procedure</a:t>
            </a:r>
            <a:r>
              <a:rPr lang="en-US" altLang="en-US" dirty="0" smtClean="0">
                <a:solidFill>
                  <a:schemeClr val="tx1"/>
                </a:solidFill>
              </a:rPr>
              <a:t>.</a:t>
            </a:r>
          </a:p>
          <a:p>
            <a:pPr lvl="1"/>
            <a:r>
              <a:rPr lang="en-US" altLang="en-US" dirty="0" smtClean="0">
                <a:solidFill>
                  <a:schemeClr val="tx1"/>
                </a:solidFill>
              </a:rPr>
              <a:t>The object-level audit options are dynamic. That is, changes in these options become applicable for current and subsequent user sessions.</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338</a:t>
            </a:fld>
            <a:endParaRPr lang="en-US" dirty="0"/>
          </a:p>
        </p:txBody>
      </p:sp>
    </p:spTree>
    <p:extLst>
      <p:ext uri="{BB962C8B-B14F-4D97-AF65-F5344CB8AC3E}">
        <p14:creationId xmlns:p14="http://schemas.microsoft.com/office/powerpoint/2010/main" val="232933319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solidFill>
                  <a:schemeClr val="tx1"/>
                </a:solidFill>
              </a:rPr>
              <a:t>Audit policies can evaluate the condition per statement, once per session or once per instance.</a:t>
            </a:r>
          </a:p>
          <a:p>
            <a:pPr lvl="1"/>
            <a:r>
              <a:rPr lang="en-US" altLang="en-US" dirty="0" smtClean="0">
                <a:solidFill>
                  <a:schemeClr val="tx1"/>
                </a:solidFill>
              </a:rPr>
              <a:t>The first example in the slide creates an audit policy to audit any rename action on the </a:t>
            </a:r>
            <a:r>
              <a:rPr lang="en-US" altLang="en-US" dirty="0" smtClean="0">
                <a:solidFill>
                  <a:schemeClr val="tx1"/>
                </a:solidFill>
                <a:latin typeface="Courier New" panose="02070309020205020404" pitchFamily="49" charset="0"/>
                <a:cs typeface="Courier New" panose="02070309020205020404" pitchFamily="49" charset="0"/>
              </a:rPr>
              <a:t>HR.EMPLOYEES</a:t>
            </a:r>
            <a:r>
              <a:rPr lang="en-US" altLang="en-US" dirty="0" smtClean="0">
                <a:solidFill>
                  <a:schemeClr val="tx1"/>
                </a:solidFill>
                <a:cs typeface="Arial" panose="020B0604020202020204" pitchFamily="34" charset="0"/>
              </a:rPr>
              <a:t> </a:t>
            </a:r>
            <a:r>
              <a:rPr lang="en-US" altLang="en-US" dirty="0" smtClean="0">
                <a:solidFill>
                  <a:schemeClr val="tx1"/>
                </a:solidFill>
              </a:rPr>
              <a:t>table, and any alter action on the </a:t>
            </a:r>
            <a:r>
              <a:rPr lang="en-US" altLang="en-US" dirty="0" smtClean="0">
                <a:solidFill>
                  <a:schemeClr val="tx1"/>
                </a:solidFill>
                <a:latin typeface="Courier New" panose="02070309020205020404" pitchFamily="49" charset="0"/>
                <a:cs typeface="Courier New" panose="02070309020205020404" pitchFamily="49" charset="0"/>
              </a:rPr>
              <a:t>HR.JOBS</a:t>
            </a:r>
            <a:r>
              <a:rPr lang="en-US" altLang="en-US" dirty="0" smtClean="0">
                <a:solidFill>
                  <a:schemeClr val="tx1"/>
                </a:solidFill>
                <a:cs typeface="Arial" panose="020B0604020202020204" pitchFamily="34" charset="0"/>
              </a:rPr>
              <a:t> table, provided that the user executing the audited statement is </a:t>
            </a:r>
            <a:r>
              <a:rPr lang="en-US" altLang="en-US" dirty="0" smtClean="0">
                <a:solidFill>
                  <a:schemeClr val="tx1"/>
                </a:solidFill>
                <a:latin typeface="Courier New" panose="02070309020205020404" pitchFamily="49" charset="0"/>
                <a:cs typeface="Courier New" panose="02070309020205020404" pitchFamily="49" charset="0"/>
              </a:rPr>
              <a:t>JIM</a:t>
            </a:r>
            <a:r>
              <a:rPr lang="en-US" altLang="en-US" dirty="0" smtClean="0">
                <a:solidFill>
                  <a:schemeClr val="tx1"/>
                </a:solidFill>
                <a:cs typeface="Arial" panose="020B0604020202020204" pitchFamily="34" charset="0"/>
              </a:rPr>
              <a:t>. The condition is evaluated only once in the session.</a:t>
            </a:r>
          </a:p>
          <a:p>
            <a:pPr lvl="1"/>
            <a:r>
              <a:rPr lang="en-US" altLang="en-US" dirty="0" smtClean="0">
                <a:solidFill>
                  <a:schemeClr val="tx1"/>
                </a:solidFill>
              </a:rPr>
              <a:t>The second example creates an audit policy to audit any alter action on the </a:t>
            </a:r>
            <a:r>
              <a:rPr lang="en-US" altLang="en-US" dirty="0" smtClean="0">
                <a:solidFill>
                  <a:schemeClr val="tx1"/>
                </a:solidFill>
                <a:latin typeface="Courier New" panose="02070309020205020404" pitchFamily="49" charset="0"/>
                <a:cs typeface="Courier New" panose="02070309020205020404" pitchFamily="49" charset="0"/>
              </a:rPr>
              <a:t>OE.ORDERS</a:t>
            </a:r>
            <a:r>
              <a:rPr lang="en-US" altLang="en-US" dirty="0" smtClean="0">
                <a:solidFill>
                  <a:schemeClr val="tx1"/>
                </a:solidFill>
              </a:rPr>
              <a:t> table, </a:t>
            </a:r>
            <a:r>
              <a:rPr lang="en-US" altLang="en-US" dirty="0" smtClean="0">
                <a:solidFill>
                  <a:schemeClr val="tx1"/>
                </a:solidFill>
                <a:cs typeface="Arial" panose="020B0604020202020204" pitchFamily="34" charset="0"/>
              </a:rPr>
              <a:t>provided that the user executing the audited statement is the schema owner </a:t>
            </a:r>
            <a:r>
              <a:rPr lang="en-US" altLang="en-US" dirty="0" smtClean="0">
                <a:solidFill>
                  <a:schemeClr val="tx1"/>
                </a:solidFill>
                <a:latin typeface="Courier New" panose="02070309020205020404" pitchFamily="49" charset="0"/>
                <a:cs typeface="Courier New" panose="02070309020205020404" pitchFamily="49" charset="0"/>
              </a:rPr>
              <a:t>OE</a:t>
            </a:r>
            <a:r>
              <a:rPr lang="en-US" altLang="en-US" dirty="0" smtClean="0">
                <a:solidFill>
                  <a:schemeClr val="tx1"/>
                </a:solidFill>
                <a:cs typeface="Arial" panose="020B0604020202020204" pitchFamily="34" charset="0"/>
              </a:rPr>
              <a:t>. The condition is evaluated each time an </a:t>
            </a:r>
            <a:r>
              <a:rPr lang="en-US" altLang="en-US" dirty="0" smtClean="0">
                <a:solidFill>
                  <a:schemeClr val="tx1"/>
                </a:solidFill>
                <a:latin typeface="Courier New" panose="02070309020205020404" pitchFamily="49" charset="0"/>
                <a:cs typeface="Courier New" panose="02070309020205020404" pitchFamily="49" charset="0"/>
              </a:rPr>
              <a:t>ALTER</a:t>
            </a:r>
            <a:r>
              <a:rPr lang="en-US" altLang="en-US" dirty="0" smtClean="0">
                <a:solidFill>
                  <a:schemeClr val="tx1"/>
                </a:solidFill>
                <a:cs typeface="Arial" panose="020B0604020202020204" pitchFamily="34" charset="0"/>
              </a:rPr>
              <a:t> statement is executed on the </a:t>
            </a:r>
            <a:r>
              <a:rPr lang="en-US" altLang="en-US" dirty="0" smtClean="0">
                <a:solidFill>
                  <a:schemeClr val="tx1"/>
                </a:solidFill>
                <a:latin typeface="Courier New" panose="02070309020205020404" pitchFamily="49" charset="0"/>
                <a:cs typeface="Courier New" panose="02070309020205020404" pitchFamily="49" charset="0"/>
              </a:rPr>
              <a:t>OE.ORDERS</a:t>
            </a:r>
            <a:r>
              <a:rPr lang="en-US" altLang="en-US" dirty="0" smtClean="0">
                <a:solidFill>
                  <a:schemeClr val="tx1"/>
                </a:solidFill>
              </a:rPr>
              <a:t> table</a:t>
            </a:r>
            <a:r>
              <a:rPr lang="en-US" altLang="en-US" dirty="0" smtClean="0">
                <a:solidFill>
                  <a:schemeClr val="tx1"/>
                </a:solidFill>
                <a:cs typeface="Arial" panose="020B0604020202020204" pitchFamily="34" charset="0"/>
              </a:rPr>
              <a:t>.</a:t>
            </a:r>
            <a:endParaRPr lang="en-US" altLang="en-US" dirty="0" smtClean="0">
              <a:solidFill>
                <a:schemeClr val="tx1"/>
              </a:solidFill>
            </a:endParaRPr>
          </a:p>
          <a:p>
            <a:pPr lvl="1"/>
            <a:r>
              <a:rPr lang="en-US" altLang="en-US" dirty="0" smtClean="0">
                <a:solidFill>
                  <a:schemeClr val="tx1"/>
                </a:solidFill>
              </a:rPr>
              <a:t>The third example creates an audit policy to audit any privilege granted to the DBA role</a:t>
            </a:r>
            <a:r>
              <a:rPr lang="en-US" altLang="en-US" dirty="0" smtClean="0">
                <a:solidFill>
                  <a:schemeClr val="tx1"/>
                </a:solidFill>
                <a:cs typeface="Arial" panose="020B0604020202020204" pitchFamily="34" charset="0"/>
              </a:rPr>
              <a:t>, provided that the instance name is “</a:t>
            </a:r>
            <a:r>
              <a:rPr lang="en-US" altLang="en-US" dirty="0" smtClean="0">
                <a:solidFill>
                  <a:schemeClr val="tx1"/>
                </a:solidFill>
                <a:latin typeface="Courier New" panose="02070309020205020404" pitchFamily="49" charset="0"/>
                <a:cs typeface="Courier New" panose="02070309020205020404" pitchFamily="49" charset="0"/>
              </a:rPr>
              <a:t>sales</a:t>
            </a:r>
            <a:r>
              <a:rPr lang="en-US" altLang="en-US" dirty="0" smtClean="0">
                <a:solidFill>
                  <a:schemeClr val="tx1"/>
                </a:solidFill>
                <a:cs typeface="Arial" panose="020B0604020202020204" pitchFamily="34" charset="0"/>
              </a:rPr>
              <a:t>.” The condition is evaluated only once </a:t>
            </a:r>
            <a:r>
              <a:rPr lang="en-US" altLang="en-US" dirty="0" smtClean="0"/>
              <a:t>during the database instance lifetime. After Oracle Database evaluates the condition, it caches and reuses the result for the remainder of the instance lifetime.</a:t>
            </a:r>
            <a:endParaRPr lang="en-US" altLang="en-US" dirty="0" smtClean="0">
              <a:solidFill>
                <a:schemeClr val="tx1"/>
              </a:solidFill>
            </a:endParaRP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339</a:t>
            </a:fld>
            <a:endParaRPr lang="en-US" dirty="0"/>
          </a:p>
        </p:txBody>
      </p:sp>
    </p:spTree>
    <p:extLst>
      <p:ext uri="{BB962C8B-B14F-4D97-AF65-F5344CB8AC3E}">
        <p14:creationId xmlns:p14="http://schemas.microsoft.com/office/powerpoint/2010/main" val="1282870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It is important to plan how the logical storage structure of the database will affect system performance and various database management operations. For example, before creating any tablespaces for your database, you should know how many data files will make up the tablespace, what type of information will be stored in each tablespace, and where the data files will be physically stored. Information such as the availability of network attached storage (NAS) and the bandwidth for the private storage network is important. If storage area networks (SAN) are going to be used, knowing how the logical volumes are configured and the stripe size is useful. </a:t>
            </a:r>
          </a:p>
          <a:p>
            <a:pPr lvl="1"/>
            <a:r>
              <a:rPr lang="en-US" dirty="0"/>
              <a:t>When planning the overall logical storage of the database structure, take into account the effects that this structure will have when the database is actually created and running. You may have database objects that have special storage requirements due to type or size.</a:t>
            </a:r>
          </a:p>
          <a:p>
            <a:pPr lvl="1"/>
            <a:r>
              <a:rPr lang="en-US" dirty="0"/>
              <a:t>In distributed database environments, this planning stage is extremely important. The physical location of frequently accessed data dramatically affects application performance.</a:t>
            </a:r>
          </a:p>
          <a:p>
            <a:pPr lvl="1"/>
            <a:r>
              <a:rPr lang="en-US" dirty="0"/>
              <a:t>During the planning stage, develop a backup strategy for the database. You can alter the logical storage structure or design of the database to improve backup efficiency. Backup strategies are introduced in a later lesson.</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34</a:t>
            </a:fld>
            <a:endParaRPr lang="en-US" dirty="0"/>
          </a:p>
        </p:txBody>
      </p:sp>
    </p:spTree>
    <p:extLst>
      <p:ext uri="{BB962C8B-B14F-4D97-AF65-F5344CB8AC3E}">
        <p14:creationId xmlns:p14="http://schemas.microsoft.com/office/powerpoint/2010/main" val="91904406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After creating the audit policy, you must </a:t>
            </a:r>
            <a:r>
              <a:rPr lang="en-US" altLang="en-US" dirty="0" smtClean="0">
                <a:solidFill>
                  <a:schemeClr val="tx1"/>
                </a:solidFill>
              </a:rPr>
              <a:t>enable it by using the </a:t>
            </a:r>
            <a:r>
              <a:rPr lang="en-US" altLang="en-US" dirty="0" smtClean="0">
                <a:solidFill>
                  <a:schemeClr val="tx1"/>
                </a:solidFill>
                <a:latin typeface="Courier New" panose="02070309020205020404" pitchFamily="49" charset="0"/>
                <a:cs typeface="Courier New" panose="02070309020205020404" pitchFamily="49" charset="0"/>
              </a:rPr>
              <a:t>AUDIT</a:t>
            </a:r>
            <a:r>
              <a:rPr lang="en-US" altLang="en-US" dirty="0" smtClean="0">
                <a:solidFill>
                  <a:schemeClr val="tx1"/>
                </a:solidFill>
              </a:rPr>
              <a:t> statement. </a:t>
            </a:r>
          </a:p>
          <a:p>
            <a:pPr lvl="1"/>
            <a:r>
              <a:rPr lang="en-US" altLang="en-US" dirty="0" smtClean="0">
                <a:solidFill>
                  <a:schemeClr val="tx1"/>
                </a:solidFill>
              </a:rPr>
              <a:t>All users are audited by default, except if you define a list of those audited. </a:t>
            </a:r>
            <a:r>
              <a:rPr lang="en-US" altLang="en-US" dirty="0" smtClean="0"/>
              <a:t>Apply the audit policy to one or more users by using the </a:t>
            </a:r>
            <a:r>
              <a:rPr lang="en-US" altLang="en-US" dirty="0" smtClean="0">
                <a:latin typeface="Courier New" panose="02070309020205020404" pitchFamily="49" charset="0"/>
                <a:cs typeface="Courier New" panose="02070309020205020404" pitchFamily="49" charset="0"/>
              </a:rPr>
              <a:t>BY</a:t>
            </a:r>
            <a:r>
              <a:rPr lang="en-US" altLang="en-US" dirty="0" smtClean="0">
                <a:cs typeface="Arial" panose="020B0604020202020204" pitchFamily="34" charset="0"/>
              </a:rPr>
              <a:t> </a:t>
            </a:r>
            <a:r>
              <a:rPr lang="en-US" altLang="en-US" dirty="0" smtClean="0"/>
              <a:t>clause. The a</a:t>
            </a:r>
            <a:r>
              <a:rPr lang="en-US" altLang="en-US" dirty="0" smtClean="0">
                <a:solidFill>
                  <a:schemeClr val="tx1"/>
                </a:solidFill>
              </a:rPr>
              <a:t>udit administrator audits </a:t>
            </a:r>
            <a:r>
              <a:rPr lang="en-US" altLang="en-US" dirty="0" smtClean="0">
                <a:solidFill>
                  <a:schemeClr val="tx1"/>
                </a:solidFill>
                <a:latin typeface="Courier New" panose="02070309020205020404" pitchFamily="49" charset="0"/>
                <a:cs typeface="Courier New" panose="02070309020205020404" pitchFamily="49" charset="0"/>
              </a:rPr>
              <a:t>SYS</a:t>
            </a:r>
            <a:r>
              <a:rPr lang="en-US" altLang="en-US" dirty="0" smtClean="0">
                <a:solidFill>
                  <a:schemeClr val="tx1"/>
                </a:solidFill>
              </a:rPr>
              <a:t>-user-specific actions </a:t>
            </a:r>
            <a:r>
              <a:rPr lang="en-US" altLang="en-US" dirty="0" smtClean="0"/>
              <a:t>the same way as other user actions. </a:t>
            </a:r>
            <a:r>
              <a:rPr lang="en-US" altLang="en-US" dirty="0" smtClean="0">
                <a:solidFill>
                  <a:schemeClr val="tx1"/>
                </a:solidFill>
              </a:rPr>
              <a:t>Exclude some users by using the </a:t>
            </a:r>
            <a:r>
              <a:rPr lang="en-US" altLang="en-US" dirty="0" smtClean="0">
                <a:solidFill>
                  <a:schemeClr val="tx1"/>
                </a:solidFill>
                <a:latin typeface="Courier New" panose="02070309020205020404" pitchFamily="49" charset="0"/>
                <a:cs typeface="Courier New" panose="02070309020205020404" pitchFamily="49" charset="0"/>
              </a:rPr>
              <a:t>EXCEPT</a:t>
            </a:r>
            <a:r>
              <a:rPr lang="en-US" altLang="en-US" dirty="0" smtClean="0">
                <a:solidFill>
                  <a:schemeClr val="tx1"/>
                </a:solidFill>
                <a:cs typeface="Arial" panose="020B0604020202020204" pitchFamily="34" charset="0"/>
              </a:rPr>
              <a:t> </a:t>
            </a:r>
            <a:r>
              <a:rPr lang="en-US" altLang="en-US" dirty="0" smtClean="0">
                <a:solidFill>
                  <a:schemeClr val="tx1"/>
                </a:solidFill>
              </a:rPr>
              <a:t>clause.</a:t>
            </a:r>
            <a:br>
              <a:rPr lang="en-US" altLang="en-US" dirty="0" smtClean="0">
                <a:solidFill>
                  <a:schemeClr val="tx1"/>
                </a:solidFill>
              </a:rPr>
            </a:br>
            <a:r>
              <a:rPr lang="en-US" altLang="en-US" dirty="0" smtClean="0"/>
              <a:t>You cannot have a </a:t>
            </a:r>
            <a:r>
              <a:rPr lang="en-US" altLang="en-US" dirty="0" smtClean="0">
                <a:latin typeface="Courier New" panose="02070309020205020404" pitchFamily="49" charset="0"/>
                <a:cs typeface="Courier New" panose="02070309020205020404" pitchFamily="49" charset="0"/>
              </a:rPr>
              <a:t>BY</a:t>
            </a:r>
            <a:r>
              <a:rPr lang="en-US" altLang="en-US" dirty="0" smtClean="0">
                <a:cs typeface="Arial" panose="020B0604020202020204" pitchFamily="34" charset="0"/>
              </a:rPr>
              <a:t> list </a:t>
            </a:r>
            <a:r>
              <a:rPr lang="en-US" altLang="en-US" dirty="0" smtClean="0"/>
              <a:t>and an </a:t>
            </a:r>
            <a:r>
              <a:rPr lang="en-US" altLang="en-US" dirty="0" smtClean="0">
                <a:latin typeface="Courier New" panose="02070309020205020404" pitchFamily="49" charset="0"/>
                <a:cs typeface="Courier New" panose="02070309020205020404" pitchFamily="49" charset="0"/>
              </a:rPr>
              <a:t>EXCEPT</a:t>
            </a:r>
            <a:r>
              <a:rPr lang="en-US" altLang="en-US" dirty="0" smtClean="0">
                <a:cs typeface="Arial" panose="020B0604020202020204" pitchFamily="34" charset="0"/>
              </a:rPr>
              <a:t> </a:t>
            </a:r>
            <a:r>
              <a:rPr lang="en-US" altLang="en-US" dirty="0" smtClean="0"/>
              <a:t>list in the same policy enablement statement</a:t>
            </a:r>
          </a:p>
          <a:p>
            <a:pPr lvl="1"/>
            <a:r>
              <a:rPr lang="en-US" altLang="en-US" dirty="0" smtClean="0"/>
              <a:t>Audit records are generated whether the user’s actions failed or succeeded. If you want to audit actions only when the user’s actions failed, use the </a:t>
            </a:r>
            <a:r>
              <a:rPr lang="en-US" altLang="en-US" dirty="0" smtClean="0">
                <a:latin typeface="Courier New" panose="02070309020205020404" pitchFamily="49" charset="0"/>
                <a:cs typeface="Courier New" panose="02070309020205020404" pitchFamily="49" charset="0"/>
              </a:rPr>
              <a:t>WHENEVER NOT SUCCESSFUL</a:t>
            </a:r>
            <a:r>
              <a:rPr lang="en-US" altLang="en-US" dirty="0" smtClean="0">
                <a:cs typeface="Arial" panose="020B0604020202020204" pitchFamily="34" charset="0"/>
              </a:rPr>
              <a:t> </a:t>
            </a:r>
            <a:r>
              <a:rPr lang="en-US" altLang="en-US" dirty="0" smtClean="0"/>
              <a:t>clause. If you want to audit actions only when the user’s actions succeeded, use the </a:t>
            </a:r>
            <a:r>
              <a:rPr lang="en-US" altLang="en-US" dirty="0" smtClean="0">
                <a:latin typeface="Courier New" panose="02070309020205020404" pitchFamily="49" charset="0"/>
                <a:cs typeface="Courier New" panose="02070309020205020404" pitchFamily="49" charset="0"/>
              </a:rPr>
              <a:t>WHENEVER SUCCESSFUL</a:t>
            </a:r>
            <a:r>
              <a:rPr lang="en-US" altLang="en-US" dirty="0" smtClean="0">
                <a:cs typeface="Arial" panose="020B0604020202020204" pitchFamily="34" charset="0"/>
              </a:rPr>
              <a:t> </a:t>
            </a:r>
            <a:r>
              <a:rPr lang="en-US" altLang="en-US" dirty="0" smtClean="0"/>
              <a:t>clause. When you omit the </a:t>
            </a:r>
            <a:r>
              <a:rPr lang="en-US" altLang="en-US" dirty="0" smtClean="0">
                <a:latin typeface="Courier New" panose="02070309020205020404" pitchFamily="49" charset="0"/>
                <a:cs typeface="Courier New" panose="02070309020205020404" pitchFamily="49" charset="0"/>
              </a:rPr>
              <a:t>WHENEVER</a:t>
            </a:r>
            <a:r>
              <a:rPr lang="en-US" altLang="en-US" dirty="0" smtClean="0">
                <a:cs typeface="Arial" panose="020B0604020202020204" pitchFamily="34" charset="0"/>
              </a:rPr>
              <a:t> clause, the statement is audited</a:t>
            </a:r>
            <a:r>
              <a:rPr lang="en-US" altLang="en-US" dirty="0" smtClean="0"/>
              <a:t> whether the action is successful or not, and the </a:t>
            </a:r>
            <a:r>
              <a:rPr lang="en-US" altLang="en-US" dirty="0" smtClean="0">
                <a:latin typeface="Courier New" panose="02070309020205020404" pitchFamily="49" charset="0"/>
                <a:cs typeface="Courier New" panose="02070309020205020404" pitchFamily="49" charset="0"/>
              </a:rPr>
              <a:t>RETURN_CODE</a:t>
            </a:r>
            <a:r>
              <a:rPr lang="en-US" altLang="en-US" dirty="0" smtClean="0"/>
              <a:t> column displays whether the action succeeded or not.</a:t>
            </a:r>
            <a:endParaRPr lang="en-US" altLang="en-US" dirty="0" smtClean="0">
              <a:cs typeface="Arial" panose="020B0604020202020204" pitchFamily="34" charset="0"/>
            </a:endParaRPr>
          </a:p>
          <a:p>
            <a:pPr lvl="1"/>
            <a:r>
              <a:rPr lang="en-US" altLang="en-US" dirty="0" smtClean="0">
                <a:solidFill>
                  <a:schemeClr val="tx1"/>
                </a:solidFill>
              </a:rPr>
              <a:t>To disable an audit policy, use the </a:t>
            </a:r>
            <a:r>
              <a:rPr lang="en-US" altLang="en-US" dirty="0" smtClean="0">
                <a:solidFill>
                  <a:schemeClr val="tx1"/>
                </a:solidFill>
                <a:latin typeface="Courier New" panose="02070309020205020404" pitchFamily="49" charset="0"/>
                <a:cs typeface="Courier New" panose="02070309020205020404" pitchFamily="49" charset="0"/>
              </a:rPr>
              <a:t>NOAUDIT</a:t>
            </a:r>
            <a:r>
              <a:rPr lang="en-US" altLang="en-US" dirty="0" smtClean="0">
                <a:solidFill>
                  <a:schemeClr val="tx1"/>
                </a:solidFill>
              </a:rPr>
              <a:t> command.</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340</a:t>
            </a:fld>
            <a:endParaRPr lang="en-US" dirty="0"/>
          </a:p>
        </p:txBody>
      </p:sp>
    </p:spTree>
    <p:extLst>
      <p:ext uri="{BB962C8B-B14F-4D97-AF65-F5344CB8AC3E}">
        <p14:creationId xmlns:p14="http://schemas.microsoft.com/office/powerpoint/2010/main" val="355391026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2608" y="4434840"/>
            <a:ext cx="6400800" cy="4473416"/>
          </a:xfrm>
        </p:spPr>
        <p:txBody>
          <a:bodyPr/>
          <a:lstStyle/>
          <a:p>
            <a:pPr lvl="1"/>
            <a:r>
              <a:rPr lang="en-US" dirty="0"/>
              <a:t>You can create a unified audit policy commonly at the CDB level for the whole CDB. If you create the unified audit policy in the application root, it applies to all application PDBs that belong to the application container. If you create the unified audit policy locally, it applies to the local container, whether it is an application PDB or regular PDB.</a:t>
            </a:r>
          </a:p>
          <a:p>
            <a:pPr lvl="1"/>
            <a:r>
              <a:rPr lang="en-US" dirty="0"/>
              <a:t>Enabled in the CDB root, in the application root, or in a PDB, the unified audit policy provides the ability to audit the system privileges used or actions performed in all PDBs in the CDB or the object privileges used on common objects by application common users in all application PDBs in an application container or exclusively in a specific PDB.</a:t>
            </a:r>
          </a:p>
          <a:p>
            <a:pPr lvl="1"/>
            <a:r>
              <a:rPr lang="en-US" dirty="0"/>
              <a:t>Application common unified audit policies need NOT be explicitly synchronized in application PDBs with the application root. An implicit application </a:t>
            </a:r>
            <a:r>
              <a:rPr lang="en-US" dirty="0">
                <a:latin typeface="Courier New" panose="02070309020205020404" pitchFamily="49" charset="0"/>
                <a:cs typeface="Courier New" panose="02070309020205020404" pitchFamily="49" charset="0"/>
              </a:rPr>
              <a:t>BEGIN-END</a:t>
            </a:r>
            <a:r>
              <a:rPr lang="en-US" dirty="0"/>
              <a:t> block is added for application common unified audit policies when the end user does not create them inside an explicit application </a:t>
            </a:r>
            <a:r>
              <a:rPr lang="en-US" dirty="0">
                <a:latin typeface="Courier New" panose="02070309020205020404" pitchFamily="49" charset="0"/>
                <a:cs typeface="Courier New" panose="02070309020205020404" pitchFamily="49" charset="0"/>
              </a:rPr>
              <a:t>BEGIN-END</a:t>
            </a:r>
            <a:r>
              <a:rPr lang="en-US" dirty="0"/>
              <a:t> block. In this case, the creation of application common unified audit policies does not require explicit application </a:t>
            </a:r>
            <a:r>
              <a:rPr lang="en-US" dirty="0">
                <a:latin typeface="Courier New" panose="02070309020205020404" pitchFamily="49" charset="0"/>
                <a:cs typeface="Courier New" panose="02070309020205020404" pitchFamily="49" charset="0"/>
              </a:rPr>
              <a:t>BEGIN-END</a:t>
            </a:r>
            <a:r>
              <a:rPr lang="en-US" dirty="0"/>
              <a:t> block statements. However, application common unified audit policies, when created within an explicit application </a:t>
            </a:r>
            <a:r>
              <a:rPr lang="en-US" dirty="0">
                <a:latin typeface="Courier New" panose="02070309020205020404" pitchFamily="49" charset="0"/>
                <a:cs typeface="Courier New" panose="02070309020205020404" pitchFamily="49" charset="0"/>
              </a:rPr>
              <a:t>BEGIN</a:t>
            </a:r>
            <a:r>
              <a:rPr lang="en-US" dirty="0"/>
              <a:t> statement, would require an explicit application </a:t>
            </a:r>
            <a:r>
              <a:rPr lang="en-US" dirty="0">
                <a:latin typeface="Courier New" panose="02070309020205020404" pitchFamily="49" charset="0"/>
                <a:cs typeface="Courier New" panose="02070309020205020404" pitchFamily="49" charset="0"/>
              </a:rPr>
              <a:t>END</a:t>
            </a:r>
            <a:r>
              <a:rPr lang="en-US" dirty="0"/>
              <a:t> statement.</a:t>
            </a:r>
          </a:p>
          <a:p>
            <a:pPr lvl="1"/>
            <a:r>
              <a:rPr lang="en-US" dirty="0"/>
              <a:t>In the example in the slide, the </a:t>
            </a:r>
            <a:r>
              <a:rPr lang="en-US" dirty="0" smtClean="0">
                <a:latin typeface="Courier New" panose="02070309020205020404" pitchFamily="49" charset="0"/>
                <a:cs typeface="Courier New" panose="02070309020205020404" pitchFamily="49" charset="0"/>
              </a:rPr>
              <a:t>POL_USER_CDB</a:t>
            </a:r>
            <a:r>
              <a:rPr lang="en-US" dirty="0" smtClean="0"/>
              <a:t> </a:t>
            </a:r>
            <a:r>
              <a:rPr lang="en-US" dirty="0"/>
              <a:t>unified audit policy that is created in the CDB root audits any </a:t>
            </a:r>
            <a:r>
              <a:rPr lang="en-US" dirty="0">
                <a:latin typeface="Courier New" panose="02070309020205020404" pitchFamily="49" charset="0"/>
                <a:cs typeface="Courier New" panose="02070309020205020404" pitchFamily="49" charset="0"/>
              </a:rPr>
              <a:t>CREATE</a:t>
            </a:r>
            <a:r>
              <a:rPr lang="en-US" dirty="0"/>
              <a:t> or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USER</a:t>
            </a:r>
            <a:r>
              <a:rPr lang="en-US" dirty="0"/>
              <a:t> statement that is performed by specific users (</a:t>
            </a:r>
            <a:r>
              <a:rPr lang="en-US" dirty="0">
                <a:latin typeface="Courier New" panose="02070309020205020404" pitchFamily="49" charset="0"/>
                <a:cs typeface="Courier New" panose="02070309020205020404" pitchFamily="49" charset="0"/>
              </a:rPr>
              <a:t>c##_kim</a:t>
            </a:r>
            <a:r>
              <a:rPr lang="en-US" dirty="0"/>
              <a:t>, </a:t>
            </a:r>
            <a:r>
              <a:rPr lang="en-US" dirty="0">
                <a:latin typeface="Courier New" panose="02070309020205020404" pitchFamily="49" charset="0"/>
                <a:cs typeface="Courier New" panose="02070309020205020404" pitchFamily="49" charset="0"/>
              </a:rPr>
              <a:t>c##_tom</a:t>
            </a:r>
            <a:r>
              <a:rPr lang="en-US" dirty="0"/>
              <a:t>, and </a:t>
            </a:r>
            <a:r>
              <a:rPr lang="en-US" dirty="0">
                <a:latin typeface="Courier New" panose="02070309020205020404" pitchFamily="49" charset="0"/>
                <a:cs typeface="Courier New" panose="02070309020205020404" pitchFamily="49" charset="0"/>
              </a:rPr>
              <a:t>c##_ann</a:t>
            </a:r>
            <a:r>
              <a:rPr lang="en-US" dirty="0"/>
              <a:t>).</a:t>
            </a:r>
          </a:p>
          <a:p>
            <a:pPr lvl="1"/>
            <a:r>
              <a:rPr lang="en-US" dirty="0"/>
              <a:t>The </a:t>
            </a:r>
            <a:r>
              <a:rPr lang="en-US" dirty="0" smtClean="0">
                <a:latin typeface="Courier New" panose="02070309020205020404" pitchFamily="49" charset="0"/>
                <a:cs typeface="Courier New" panose="02070309020205020404" pitchFamily="49" charset="0"/>
              </a:rPr>
              <a:t>POL_USER_APP</a:t>
            </a:r>
            <a:r>
              <a:rPr lang="en-US" dirty="0" smtClean="0"/>
              <a:t> </a:t>
            </a:r>
            <a:r>
              <a:rPr lang="en-US" dirty="0"/>
              <a:t>unified audit policy that is created in the </a:t>
            </a:r>
            <a:r>
              <a:rPr lang="en-US" dirty="0">
                <a:latin typeface="Courier New" panose="02070309020205020404" pitchFamily="49" charset="0"/>
                <a:cs typeface="Courier New" panose="02070309020205020404" pitchFamily="49" charset="0"/>
              </a:rPr>
              <a:t>PDB_APP</a:t>
            </a:r>
            <a:r>
              <a:rPr lang="en-US" dirty="0"/>
              <a:t> application root audits any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VIEW</a:t>
            </a:r>
            <a:r>
              <a:rPr lang="en-US" dirty="0"/>
              <a:t> operation performed by application common users (</a:t>
            </a:r>
            <a:r>
              <a:rPr lang="en-US" dirty="0">
                <a:latin typeface="Courier New" panose="02070309020205020404" pitchFamily="49" charset="0"/>
                <a:cs typeface="Courier New" panose="02070309020205020404" pitchFamily="49" charset="0"/>
              </a:rPr>
              <a:t>hr</a:t>
            </a:r>
            <a:r>
              <a:rPr lang="en-US" dirty="0"/>
              <a:t> and </a:t>
            </a:r>
            <a:r>
              <a:rPr lang="en-US" dirty="0">
                <a:latin typeface="Courier New" panose="02070309020205020404" pitchFamily="49" charset="0"/>
                <a:cs typeface="Courier New" panose="02070309020205020404" pitchFamily="49" charset="0"/>
              </a:rPr>
              <a:t>oe</a:t>
            </a:r>
            <a:r>
              <a:rPr lang="en-US" dirty="0"/>
              <a:t>). </a:t>
            </a:r>
          </a:p>
          <a:p>
            <a:pPr lvl="1"/>
            <a:r>
              <a:rPr lang="en-US" dirty="0"/>
              <a:t>The </a:t>
            </a:r>
            <a:r>
              <a:rPr lang="en-US" dirty="0">
                <a:latin typeface="Courier New" panose="02070309020205020404" pitchFamily="49" charset="0"/>
                <a:cs typeface="Courier New" panose="02070309020205020404" pitchFamily="49" charset="0"/>
              </a:rPr>
              <a:t>pol_user_PDBC</a:t>
            </a:r>
            <a:r>
              <a:rPr lang="en-US" dirty="0"/>
              <a:t> unified audit policy that is created in the regular </a:t>
            </a:r>
            <a:r>
              <a:rPr lang="en-US" dirty="0">
                <a:latin typeface="Courier New" panose="02070309020205020404" pitchFamily="49" charset="0"/>
                <a:cs typeface="Courier New" panose="02070309020205020404" pitchFamily="49" charset="0"/>
              </a:rPr>
              <a:t>PDBC</a:t>
            </a:r>
            <a:r>
              <a:rPr lang="en-US" dirty="0"/>
              <a:t> PDB audits any </a:t>
            </a:r>
            <a:r>
              <a:rPr lang="en-US" dirty="0">
                <a:latin typeface="Courier New" panose="02070309020205020404" pitchFamily="49" charset="0"/>
                <a:cs typeface="Courier New" panose="02070309020205020404" pitchFamily="49" charset="0"/>
              </a:rPr>
              <a:t>CREATE</a:t>
            </a:r>
            <a:r>
              <a:rPr lang="en-US" dirty="0"/>
              <a:t> or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USER</a:t>
            </a:r>
            <a:r>
              <a:rPr lang="en-US" dirty="0"/>
              <a:t> performed by local users (</a:t>
            </a:r>
            <a:r>
              <a:rPr lang="en-US" dirty="0">
                <a:latin typeface="Courier New" panose="02070309020205020404" pitchFamily="49" charset="0"/>
                <a:cs typeface="Courier New" panose="02070309020205020404" pitchFamily="49" charset="0"/>
              </a:rPr>
              <a:t>jim</a:t>
            </a:r>
            <a:r>
              <a:rPr lang="en-US" dirty="0"/>
              <a:t>, </a:t>
            </a:r>
            <a:r>
              <a:rPr lang="en-US" dirty="0">
                <a:latin typeface="Courier New" panose="02070309020205020404" pitchFamily="49" charset="0"/>
                <a:cs typeface="Courier New" panose="02070309020205020404" pitchFamily="49" charset="0"/>
              </a:rPr>
              <a:t>lee</a:t>
            </a:r>
            <a:r>
              <a:rPr lang="en-US" dirty="0"/>
              <a:t>, and </a:t>
            </a:r>
            <a:r>
              <a:rPr lang="en-US" dirty="0">
                <a:latin typeface="Courier New" panose="02070309020205020404" pitchFamily="49" charset="0"/>
                <a:cs typeface="Courier New" panose="02070309020205020404" pitchFamily="49" charset="0"/>
              </a:rPr>
              <a:t>bob</a:t>
            </a:r>
            <a:r>
              <a:rPr lang="en-US" dirty="0" smtClean="0"/>
              <a:t>).</a:t>
            </a:r>
            <a:endParaRPr lang="en-US" dirty="0"/>
          </a:p>
        </p:txBody>
      </p:sp>
      <p:sp>
        <p:nvSpPr>
          <p:cNvPr id="7" name="Footer Placeholder 6"/>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341</a:t>
            </a:fld>
            <a:endParaRPr lang="en-US" dirty="0"/>
          </a:p>
        </p:txBody>
      </p:sp>
    </p:spTree>
    <p:extLst>
      <p:ext uri="{BB962C8B-B14F-4D97-AF65-F5344CB8AC3E}">
        <p14:creationId xmlns:p14="http://schemas.microsoft.com/office/powerpoint/2010/main" val="380197554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idx="1"/>
          </p:nvPr>
        </p:nvSpPr>
        <p:spPr>
          <a:xfrm>
            <a:off x="292608" y="449263"/>
            <a:ext cx="6400800" cy="8191817"/>
          </a:xfrm>
        </p:spPr>
        <p:txBody>
          <a:bodyPr/>
          <a:lstStyle/>
          <a:p>
            <a:pPr lvl="1"/>
            <a:r>
              <a:rPr lang="en-US" altLang="en-US" dirty="0">
                <a:solidFill>
                  <a:schemeClr val="tx1"/>
                </a:solidFill>
              </a:rPr>
              <a:t>The audit records are generated in the container’s own audit trail and are generated in the container where the action was executed.</a:t>
            </a:r>
          </a:p>
          <a:p>
            <a:pPr lvl="1"/>
            <a:r>
              <a:rPr lang="en-US" altLang="en-US" dirty="0">
                <a:solidFill>
                  <a:schemeClr val="tx1"/>
                </a:solidFill>
              </a:rPr>
              <a:t>A local unified audit policy can be enabled on local and common roles and becomes effective for users to whom the local or common role is granted directly. A common unified audit policy, alternatively, can be enabled only on common roles and becomes effective only for common users to whom the common role is granted. The clause used is </a:t>
            </a:r>
            <a:r>
              <a:rPr lang="en-US" altLang="en-US" dirty="0">
                <a:solidFill>
                  <a:schemeClr val="tx1"/>
                </a:solidFill>
                <a:latin typeface="Courier New" panose="02070309020205020404" pitchFamily="49" charset="0"/>
                <a:cs typeface="Courier New" panose="02070309020205020404" pitchFamily="49" charset="0"/>
              </a:rPr>
              <a:t>BY</a:t>
            </a:r>
            <a:r>
              <a:rPr lang="en-US" altLang="en-US" dirty="0">
                <a:solidFill>
                  <a:schemeClr val="tx1"/>
                </a:solidFill>
              </a:rPr>
              <a:t> </a:t>
            </a:r>
            <a:r>
              <a:rPr lang="en-US" altLang="en-US" dirty="0">
                <a:solidFill>
                  <a:schemeClr val="tx1"/>
                </a:solidFill>
                <a:latin typeface="Courier New" panose="02070309020205020404" pitchFamily="49" charset="0"/>
                <a:cs typeface="Courier New" panose="02070309020205020404" pitchFamily="49" charset="0"/>
              </a:rPr>
              <a:t>USERS</a:t>
            </a:r>
            <a:r>
              <a:rPr lang="en-US" altLang="en-US" dirty="0">
                <a:solidFill>
                  <a:schemeClr val="tx1"/>
                </a:solidFill>
              </a:rPr>
              <a:t> </a:t>
            </a:r>
            <a:r>
              <a:rPr lang="en-US" altLang="en-US" dirty="0">
                <a:solidFill>
                  <a:schemeClr val="tx1"/>
                </a:solidFill>
                <a:latin typeface="Courier New" panose="02070309020205020404" pitchFamily="49" charset="0"/>
                <a:cs typeface="Courier New" panose="02070309020205020404" pitchFamily="49" charset="0"/>
              </a:rPr>
              <a:t>WITH</a:t>
            </a:r>
            <a:r>
              <a:rPr lang="en-US" altLang="en-US" dirty="0">
                <a:solidFill>
                  <a:schemeClr val="tx1"/>
                </a:solidFill>
              </a:rPr>
              <a:t> </a:t>
            </a:r>
            <a:r>
              <a:rPr lang="en-US" altLang="en-US" dirty="0">
                <a:solidFill>
                  <a:schemeClr val="tx1"/>
                </a:solidFill>
                <a:latin typeface="Courier New" panose="02070309020205020404" pitchFamily="49" charset="0"/>
                <a:cs typeface="Courier New" panose="02070309020205020404" pitchFamily="49" charset="0"/>
              </a:rPr>
              <a:t>GRANTED</a:t>
            </a:r>
            <a:r>
              <a:rPr lang="en-US" altLang="en-US" dirty="0">
                <a:solidFill>
                  <a:schemeClr val="tx1"/>
                </a:solidFill>
              </a:rPr>
              <a:t> </a:t>
            </a:r>
            <a:r>
              <a:rPr lang="en-US" altLang="en-US" dirty="0">
                <a:solidFill>
                  <a:schemeClr val="tx1"/>
                </a:solidFill>
                <a:latin typeface="Courier New" panose="02070309020205020404" pitchFamily="49" charset="0"/>
                <a:cs typeface="Courier New" panose="02070309020205020404" pitchFamily="49" charset="0"/>
              </a:rPr>
              <a:t>ROLES</a:t>
            </a:r>
            <a:r>
              <a:rPr lang="en-US" altLang="en-US" dirty="0">
                <a:solidFill>
                  <a:schemeClr val="tx1"/>
                </a:solidFill>
              </a:rPr>
              <a:t> </a:t>
            </a:r>
            <a:r>
              <a:rPr lang="en-US" altLang="en-US" dirty="0">
                <a:solidFill>
                  <a:schemeClr val="tx1"/>
                </a:solidFill>
                <a:latin typeface="Courier New" panose="02070309020205020404" pitchFamily="49" charset="0"/>
                <a:cs typeface="Courier New" panose="02070309020205020404" pitchFamily="49" charset="0"/>
              </a:rPr>
              <a:t>role_list</a:t>
            </a:r>
            <a:r>
              <a:rPr lang="en-US" altLang="en-US" dirty="0">
                <a:solidFill>
                  <a:schemeClr val="tx1"/>
                </a:solidFill>
              </a:rPr>
              <a:t>.</a:t>
            </a:r>
          </a:p>
          <a:p>
            <a:pPr lvl="1"/>
            <a:r>
              <a:rPr lang="en-US" altLang="en-US" dirty="0">
                <a:solidFill>
                  <a:schemeClr val="tx1"/>
                </a:solidFill>
              </a:rPr>
              <a:t>A good example of using this capability is the</a:t>
            </a:r>
            <a:r>
              <a:rPr lang="en-US" altLang="en-US" dirty="0"/>
              <a:t> predefined role called </a:t>
            </a:r>
            <a:r>
              <a:rPr lang="en-US" altLang="en-US" dirty="0">
                <a:latin typeface="Courier New" panose="02070309020205020404" pitchFamily="49" charset="0"/>
                <a:cs typeface="Courier New" panose="02070309020205020404" pitchFamily="49" charset="0"/>
              </a:rPr>
              <a:t>DBA</a:t>
            </a:r>
            <a:r>
              <a:rPr lang="en-US" altLang="en-US" dirty="0"/>
              <a:t>, which contains most of the system privileges, granted to special privileged users, which might be considered for auditing. </a:t>
            </a:r>
          </a:p>
          <a:p>
            <a:pPr lvl="1"/>
            <a:r>
              <a:rPr lang="en-US" altLang="en-US" dirty="0"/>
              <a:t>The audit-administrator does not have to enable the unified audit policies on all the individual users explicitly. Over a period of time, there could be new users with the </a:t>
            </a:r>
            <a:r>
              <a:rPr lang="en-US" altLang="en-US" dirty="0">
                <a:latin typeface="Courier New" panose="02070309020205020404" pitchFamily="49" charset="0"/>
                <a:cs typeface="Courier New" panose="02070309020205020404" pitchFamily="49" charset="0"/>
              </a:rPr>
              <a:t>DBA</a:t>
            </a:r>
            <a:r>
              <a:rPr lang="en-US" altLang="en-US" dirty="0"/>
              <a:t> role granted. Some of the earlier DBA users might no longer have the </a:t>
            </a:r>
            <a:r>
              <a:rPr lang="en-US" altLang="en-US" dirty="0">
                <a:latin typeface="Courier New" panose="02070309020205020404" pitchFamily="49" charset="0"/>
                <a:cs typeface="Courier New" panose="02070309020205020404" pitchFamily="49" charset="0"/>
              </a:rPr>
              <a:t>DBA</a:t>
            </a:r>
            <a:r>
              <a:rPr lang="en-US" altLang="en-US" dirty="0"/>
              <a:t> role. The audit-administrator does not have to keep track of such changing auditing requirements and enable the unified  audit policies appropriately for a new set of DBA users. Similarly the users, who no longer have the </a:t>
            </a:r>
            <a:r>
              <a:rPr lang="en-US" altLang="en-US" dirty="0">
                <a:latin typeface="Courier New" panose="02070309020205020404" pitchFamily="49" charset="0"/>
                <a:cs typeface="Courier New" panose="02070309020205020404" pitchFamily="49" charset="0"/>
              </a:rPr>
              <a:t>DBA</a:t>
            </a:r>
            <a:r>
              <a:rPr lang="en-US" altLang="en-US" dirty="0"/>
              <a:t> role granted, will automatically be excluded from auditing and thus avoid generating unnecessary audit records</a:t>
            </a:r>
            <a:r>
              <a:rPr lang="en-US" altLang="en-US" dirty="0" smtClean="0"/>
              <a:t>.</a:t>
            </a:r>
            <a:endParaRPr lang="en-US" altLang="en-US" dirty="0">
              <a:solidFill>
                <a:srgbClr val="FF0000"/>
              </a:solidFill>
            </a:endParaRPr>
          </a:p>
        </p:txBody>
      </p:sp>
      <p:sp>
        <p:nvSpPr>
          <p:cNvPr id="5" name="Footer Placeholder 4"/>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342</a:t>
            </a:fld>
            <a:endParaRPr lang="en-US" dirty="0"/>
          </a:p>
        </p:txBody>
      </p:sp>
    </p:spTree>
    <p:extLst>
      <p:ext uri="{BB962C8B-B14F-4D97-AF65-F5344CB8AC3E}">
        <p14:creationId xmlns:p14="http://schemas.microsoft.com/office/powerpoint/2010/main" val="220629079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5"/>
          <p:cNvSpPr>
            <a:spLocks noGrp="1" noRot="1" noChangeAspect="1" noTextEdit="1"/>
          </p:cNvSpPr>
          <p:nvPr>
            <p:ph type="sldImg"/>
          </p:nvPr>
        </p:nvSpPr>
        <p:spPr>
          <a:ln/>
        </p:spPr>
      </p:sp>
      <p:sp>
        <p:nvSpPr>
          <p:cNvPr id="593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You can change most properties in a unified audit policy, except a </a:t>
            </a:r>
            <a:r>
              <a:rPr lang="en-US" altLang="en-US" dirty="0" smtClean="0">
                <a:latin typeface="Courier New" panose="02070309020205020404" pitchFamily="49" charset="0"/>
                <a:cs typeface="Courier New" panose="02070309020205020404" pitchFamily="49" charset="0"/>
              </a:rPr>
              <a:t>CONTAINER</a:t>
            </a:r>
            <a:r>
              <a:rPr lang="en-US" altLang="en-US" dirty="0" smtClean="0"/>
              <a:t> setting. You can make changes to enabled and disabled audit policies. You do not need to re-enable an audit policy after altering it.</a:t>
            </a:r>
          </a:p>
          <a:p>
            <a:pPr lvl="1"/>
            <a:r>
              <a:rPr lang="en-US" altLang="en-US" dirty="0" smtClean="0"/>
              <a:t>For an object unified audit policy, the new audit settings take place immediately after it has been altered, for both the active and subsequent user sessions. If you alter system audit options, or audit conditions of the policy, then they are activated for new user sessions, but not the current user session.</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343</a:t>
            </a:fld>
            <a:endParaRPr lang="en-US" dirty="0"/>
          </a:p>
        </p:txBody>
      </p:sp>
    </p:spTree>
    <p:extLst>
      <p:ext uri="{BB962C8B-B14F-4D97-AF65-F5344CB8AC3E}">
        <p14:creationId xmlns:p14="http://schemas.microsoft.com/office/powerpoint/2010/main" val="192215180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You can audit </a:t>
            </a:r>
            <a:r>
              <a:rPr lang="en-US" dirty="0"/>
              <a:t>only top-level user directly issued</a:t>
            </a:r>
            <a:r>
              <a:rPr lang="en-US" b="1" dirty="0"/>
              <a:t> </a:t>
            </a:r>
            <a:r>
              <a:rPr lang="en-US" dirty="0"/>
              <a:t>events, without the overhead of indirect SQL statements. Top-level statements are SQL statements that users directly issue. These statements can be important for both security and compliance. SQL statements run from within PL/SQL procedures or functions are not considered top level because they may be less relevant for auditing purposes.</a:t>
            </a:r>
          </a:p>
          <a:p>
            <a:pPr lvl="1"/>
            <a:r>
              <a:rPr lang="en-US" dirty="0"/>
              <a:t>The </a:t>
            </a:r>
            <a:r>
              <a:rPr lang="en-US" dirty="0">
                <a:latin typeface="Courier New" panose="02070309020205020404" pitchFamily="49" charset="0"/>
                <a:cs typeface="Courier New" panose="02070309020205020404" pitchFamily="49" charset="0"/>
              </a:rPr>
              <a:t>CREATE AUDIT POLICY</a:t>
            </a:r>
            <a:r>
              <a:rPr lang="en-US" dirty="0">
                <a:cs typeface="Arial" panose="020B0604020202020204" pitchFamily="34" charset="0"/>
              </a:rPr>
              <a:t> </a:t>
            </a:r>
            <a:r>
              <a:rPr lang="en-US" dirty="0"/>
              <a:t>statement can include or exclude top-level statement audit records in the unified audit trail for any user by using the </a:t>
            </a:r>
            <a:r>
              <a:rPr lang="en-US" dirty="0">
                <a:latin typeface="Courier New" panose="02070309020205020404" pitchFamily="49" charset="0"/>
                <a:cs typeface="Courier New" panose="02070309020205020404" pitchFamily="49" charset="0"/>
              </a:rPr>
              <a:t>ONLY TOPLEVEL</a:t>
            </a:r>
            <a:r>
              <a:rPr lang="en-US" dirty="0">
                <a:cs typeface="Arial" panose="020B0604020202020204" pitchFamily="34" charset="0"/>
              </a:rPr>
              <a:t> </a:t>
            </a:r>
            <a:r>
              <a:rPr lang="en-US" dirty="0"/>
              <a:t>clause.</a:t>
            </a:r>
          </a:p>
          <a:p>
            <a:pPr lvl="1"/>
            <a:r>
              <a:rPr lang="en-US" dirty="0"/>
              <a:t>The first example in the slide shows how to define an audit policy that captures all top-level statements executed by the </a:t>
            </a:r>
            <a:r>
              <a:rPr lang="en-US" dirty="0">
                <a:latin typeface="Courier New" panose="02070309020205020404" pitchFamily="49" charset="0"/>
                <a:cs typeface="Courier New" panose="02070309020205020404" pitchFamily="49" charset="0"/>
              </a:rPr>
              <a:t>SYS</a:t>
            </a:r>
            <a:r>
              <a:rPr lang="en-US" dirty="0">
                <a:cs typeface="Arial" panose="020B0604020202020204" pitchFamily="34" charset="0"/>
              </a:rPr>
              <a:t> </a:t>
            </a:r>
            <a:r>
              <a:rPr lang="en-US" dirty="0"/>
              <a:t>user.</a:t>
            </a:r>
          </a:p>
          <a:p>
            <a:pPr lvl="1"/>
            <a:r>
              <a:rPr lang="en-US" dirty="0"/>
              <a:t>The second example shows how to limit the audit trail to top-level instances of the </a:t>
            </a:r>
            <a:r>
              <a:rPr lang="en-US" dirty="0">
                <a:latin typeface="Courier New" panose="02070309020205020404" pitchFamily="49" charset="0"/>
                <a:cs typeface="Courier New" panose="02070309020205020404" pitchFamily="49" charset="0"/>
              </a:rPr>
              <a:t>UPDATE</a:t>
            </a:r>
            <a:r>
              <a:rPr lang="en-US" dirty="0"/>
              <a:t> statement on the </a:t>
            </a:r>
            <a:r>
              <a:rPr lang="en-US" dirty="0">
                <a:latin typeface="Courier New" panose="02070309020205020404" pitchFamily="49" charset="0"/>
                <a:cs typeface="Courier New" panose="02070309020205020404" pitchFamily="49" charset="0"/>
              </a:rPr>
              <a:t>HR.EMPLOYEES</a:t>
            </a:r>
            <a:r>
              <a:rPr lang="en-US" dirty="0"/>
              <a:t> table. When a user executes an </a:t>
            </a:r>
            <a:r>
              <a:rPr lang="en-US" dirty="0">
                <a:latin typeface="Courier New" panose="02070309020205020404" pitchFamily="49" charset="0"/>
                <a:cs typeface="Courier New" panose="02070309020205020404" pitchFamily="49" charset="0"/>
              </a:rPr>
              <a:t>UPDATE</a:t>
            </a:r>
            <a:r>
              <a:rPr lang="en-US" dirty="0"/>
              <a:t> command on the </a:t>
            </a:r>
            <a:r>
              <a:rPr lang="en-US" dirty="0">
                <a:latin typeface="Courier New" panose="02070309020205020404" pitchFamily="49" charset="0"/>
                <a:cs typeface="Courier New" panose="02070309020205020404" pitchFamily="49" charset="0"/>
              </a:rPr>
              <a:t>HR.EMPLOYEES</a:t>
            </a:r>
            <a:r>
              <a:rPr lang="en-US" dirty="0"/>
              <a:t> table, the action is audited, whereas when the user executes the same command through a procedure, the action is not audited.</a:t>
            </a:r>
          </a:p>
        </p:txBody>
      </p:sp>
      <p:sp>
        <p:nvSpPr>
          <p:cNvPr id="7" name="Footer Placeholder 6"/>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344</a:t>
            </a:fld>
            <a:endParaRPr lang="en-US" dirty="0"/>
          </a:p>
        </p:txBody>
      </p:sp>
    </p:spTree>
    <p:extLst>
      <p:ext uri="{BB962C8B-B14F-4D97-AF65-F5344CB8AC3E}">
        <p14:creationId xmlns:p14="http://schemas.microsoft.com/office/powerpoint/2010/main" val="3719057019"/>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10"/>
          </p:nvPr>
        </p:nvSpPr>
        <p:spPr/>
        <p:txBody>
          <a:bodyPr/>
          <a:lstStyle/>
          <a:p>
            <a:pPr lvl="1"/>
            <a:r>
              <a:rPr lang="en-US" dirty="0"/>
              <a:t>Query </a:t>
            </a:r>
            <a:r>
              <a:rPr lang="en-US" dirty="0">
                <a:latin typeface="Courier New" panose="02070309020205020404" pitchFamily="49" charset="0"/>
                <a:cs typeface="Courier New" panose="02070309020205020404" pitchFamily="49" charset="0"/>
              </a:rPr>
              <a:t>AUDIT_UNIFIED_POLICIES</a:t>
            </a:r>
            <a:r>
              <a:rPr lang="en-US" dirty="0"/>
              <a:t> to view a list of the existing audit policies. The </a:t>
            </a:r>
            <a:r>
              <a:rPr lang="en-US" dirty="0">
                <a:latin typeface="Courier New" panose="02070309020205020404" pitchFamily="49" charset="0"/>
                <a:cs typeface="Courier New" panose="02070309020205020404" pitchFamily="49" charset="0"/>
              </a:rPr>
              <a:t>CONDITION_EVAL_OPT</a:t>
            </a:r>
            <a:r>
              <a:rPr lang="en-US" dirty="0"/>
              <a:t> column defines when the condition, if any, is evaluated.</a:t>
            </a:r>
          </a:p>
          <a:p>
            <a:pPr lvl="1"/>
            <a:r>
              <a:rPr lang="en-US" dirty="0"/>
              <a:t>Query </a:t>
            </a:r>
            <a:r>
              <a:rPr lang="en-US" dirty="0">
                <a:latin typeface="Courier New" panose="02070309020205020404" pitchFamily="49" charset="0"/>
                <a:cs typeface="Courier New" panose="02070309020205020404" pitchFamily="49" charset="0"/>
              </a:rPr>
              <a:t>AUDIT_UNIFIED_ENABLED_POLICIES</a:t>
            </a:r>
            <a:r>
              <a:rPr lang="en-US" dirty="0"/>
              <a:t> to view a list of enabled audit policies. The </a:t>
            </a:r>
            <a:r>
              <a:rPr lang="en-US" dirty="0">
                <a:latin typeface="Courier New" panose="02070309020205020404" pitchFamily="49" charset="0"/>
                <a:cs typeface="Courier New" panose="02070309020205020404" pitchFamily="49" charset="0"/>
              </a:rPr>
              <a:t>ENABLED_OPT</a:t>
            </a:r>
            <a:r>
              <a:rPr lang="en-US" dirty="0"/>
              <a:t> column indicates whether a list of audited users is defined with the </a:t>
            </a:r>
            <a:r>
              <a:rPr lang="en-US" dirty="0">
                <a:latin typeface="Courier New" panose="02070309020205020404" pitchFamily="49" charset="0"/>
                <a:cs typeface="Courier New" panose="02070309020205020404" pitchFamily="49" charset="0"/>
              </a:rPr>
              <a:t>BY</a:t>
            </a:r>
            <a:r>
              <a:rPr lang="en-US" dirty="0"/>
              <a:t> value or an exception list of excluded users is defined with the </a:t>
            </a:r>
            <a:r>
              <a:rPr lang="en-US" dirty="0">
                <a:latin typeface="Courier New" panose="02070309020205020404" pitchFamily="49" charset="0"/>
                <a:cs typeface="Courier New" panose="02070309020205020404" pitchFamily="49" charset="0"/>
              </a:rPr>
              <a:t>EXCEPT</a:t>
            </a:r>
            <a:r>
              <a:rPr lang="en-US" dirty="0"/>
              <a:t> value. The audited or excluded users are listed in the </a:t>
            </a:r>
            <a:r>
              <a:rPr lang="en-US" dirty="0">
                <a:latin typeface="Courier New" panose="02070309020205020404" pitchFamily="49" charset="0"/>
                <a:cs typeface="Courier New" panose="02070309020205020404" pitchFamily="49" charset="0"/>
              </a:rPr>
              <a:t>USER_NAME</a:t>
            </a:r>
            <a:r>
              <a:rPr lang="en-US" dirty="0"/>
              <a:t> column. The </a:t>
            </a:r>
            <a:r>
              <a:rPr lang="en-US" dirty="0">
                <a:latin typeface="Courier New" panose="02070309020205020404" pitchFamily="49" charset="0"/>
                <a:cs typeface="Courier New" panose="02070309020205020404" pitchFamily="49" charset="0"/>
              </a:rPr>
              <a:t>SUCCESS</a:t>
            </a:r>
            <a:r>
              <a:rPr lang="en-US" dirty="0"/>
              <a:t> and </a:t>
            </a:r>
            <a:r>
              <a:rPr lang="en-US" dirty="0">
                <a:latin typeface="Courier New" panose="02070309020205020404" pitchFamily="49" charset="0"/>
                <a:cs typeface="Courier New" panose="02070309020205020404" pitchFamily="49" charset="0"/>
              </a:rPr>
              <a:t>FAILURE</a:t>
            </a:r>
            <a:r>
              <a:rPr lang="en-US" dirty="0"/>
              <a:t> columns indicate whether the policy generates audit records only when the user’s actions succeed or fail</a:t>
            </a:r>
            <a:r>
              <a:rPr lang="en-US" dirty="0" smtClean="0"/>
              <a:t>.</a:t>
            </a:r>
            <a:endParaRPr lang="en-US" dirty="0"/>
          </a:p>
        </p:txBody>
      </p:sp>
      <p:sp>
        <p:nvSpPr>
          <p:cNvPr id="7" name="Footer Placeholder 6"/>
          <p:cNvSpPr>
            <a:spLocks noGrp="1"/>
          </p:cNvSpPr>
          <p:nvPr>
            <p:ph type="ftr" sz="quarter" idx="11"/>
          </p:nvPr>
        </p:nvSpPr>
        <p:spPr/>
        <p:txBody>
          <a:bodyPr/>
          <a:lstStyle/>
          <a:p>
            <a:pPr>
              <a:defRPr/>
            </a:pPr>
            <a:r>
              <a:rPr lang="en-US" smtClean="0"/>
              <a:t>Oracle Database 19c: Administration Workshop   22 - </a:t>
            </a:r>
            <a:fld id="{86D3F527-C016-4D9D-8921-5483A61EFB74}" type="slidenum">
              <a:rPr lang="en-US" smtClean="0"/>
              <a:pPr>
                <a:defRPr/>
              </a:pPr>
              <a:t>345</a:t>
            </a:fld>
            <a:endParaRPr lang="en-US" dirty="0"/>
          </a:p>
        </p:txBody>
      </p:sp>
    </p:spTree>
    <p:extLst>
      <p:ext uri="{BB962C8B-B14F-4D97-AF65-F5344CB8AC3E}">
        <p14:creationId xmlns:p14="http://schemas.microsoft.com/office/powerpoint/2010/main" val="338734768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5"/>
          <p:cNvSpPr>
            <a:spLocks noGrp="1" noRot="1" noChangeAspect="1" noTextEdit="1"/>
          </p:cNvSpPr>
          <p:nvPr>
            <p:ph type="sldImg"/>
          </p:nvPr>
        </p:nvSpPr>
        <p:spPr>
          <a:ln/>
        </p:spPr>
      </p:sp>
      <p:sp>
        <p:nvSpPr>
          <p:cNvPr id="6246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Value-based auditing leverages database triggers (event-driven PL/SQL constructs) to capture changed values in objects.</a:t>
            </a:r>
          </a:p>
          <a:p>
            <a:pPr lvl="1"/>
            <a:r>
              <a:rPr lang="en-US" altLang="en-US" dirty="0" smtClean="0"/>
              <a:t>When a user inserts, updates, or deletes data from a table with the appropriate trigger attached, the trigger works in the background to copy audit information to a table that is designed to contain the audit information. Value-based auditing tends to degrade performance more than standard database auditing because the audit trigger code must be executed each time the insert, update, or delete operation occurs. The degree of degradation depends on the efficiency of the trigger code. Value-based auditing must be used only in situations in which the information captured by standard database auditing is insufficient.</a:t>
            </a:r>
          </a:p>
          <a:p>
            <a:pPr lvl="1"/>
            <a:r>
              <a:rPr lang="en-US" altLang="en-US" dirty="0" smtClean="0"/>
              <a:t>Value-based auditing is implemented by user or third-party code. The Oracle database provides the PL/SQL constructs to allow value-based audit systems to be built.</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346</a:t>
            </a:fld>
            <a:endParaRPr lang="en-US" dirty="0"/>
          </a:p>
        </p:txBody>
      </p:sp>
    </p:spTree>
    <p:extLst>
      <p:ext uri="{BB962C8B-B14F-4D97-AF65-F5344CB8AC3E}">
        <p14:creationId xmlns:p14="http://schemas.microsoft.com/office/powerpoint/2010/main" val="402855328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49263"/>
            <a:ext cx="6400800" cy="8191817"/>
          </a:xfrm>
        </p:spPr>
        <p:txBody>
          <a:bodyPr/>
          <a:lstStyle/>
          <a:p>
            <a:pPr lvl="1"/>
            <a:r>
              <a:rPr lang="en-US" altLang="en-US" dirty="0"/>
              <a:t>The key to value-based auditing is the audit trigger, which is simply a PL/SQL trigger that is constructed to capture audit information. </a:t>
            </a:r>
          </a:p>
          <a:p>
            <a:pPr lvl="1"/>
            <a:r>
              <a:rPr lang="en-US" altLang="en-US" dirty="0"/>
              <a:t>Example of a typical audit trigger:</a:t>
            </a:r>
          </a:p>
          <a:p>
            <a:pPr lvl="3">
              <a:buNone/>
            </a:pPr>
            <a:r>
              <a:rPr lang="en-US" altLang="en-US" dirty="0">
                <a:latin typeface="Courier New" panose="02070309020205020404" pitchFamily="49" charset="0"/>
              </a:rPr>
              <a:t>CREATE OR REPLACE TRIGGER system.hrsalary_audit</a:t>
            </a:r>
            <a:br>
              <a:rPr lang="en-US" altLang="en-US" dirty="0">
                <a:latin typeface="Courier New" panose="02070309020205020404" pitchFamily="49" charset="0"/>
              </a:rPr>
            </a:br>
            <a:r>
              <a:rPr lang="en-US" altLang="en-US" dirty="0">
                <a:latin typeface="Courier New" panose="02070309020205020404" pitchFamily="49" charset="0"/>
              </a:rPr>
              <a:t>    AFTER UPDATE OF salary</a:t>
            </a:r>
            <a:br>
              <a:rPr lang="en-US" altLang="en-US" dirty="0">
                <a:latin typeface="Courier New" panose="02070309020205020404" pitchFamily="49" charset="0"/>
              </a:rPr>
            </a:br>
            <a:r>
              <a:rPr lang="en-US" altLang="en-US" dirty="0">
                <a:latin typeface="Courier New" panose="02070309020205020404" pitchFamily="49" charset="0"/>
              </a:rPr>
              <a:t>    ON hr.employees </a:t>
            </a:r>
            <a:br>
              <a:rPr lang="en-US" altLang="en-US" dirty="0">
                <a:latin typeface="Courier New" panose="02070309020205020404" pitchFamily="49" charset="0"/>
              </a:rPr>
            </a:br>
            <a:r>
              <a:rPr lang="en-US" altLang="en-US" dirty="0">
                <a:latin typeface="Courier New" panose="02070309020205020404" pitchFamily="49" charset="0"/>
              </a:rPr>
              <a:t>    REFERENCING NEW AS NEW OLD AS OLD </a:t>
            </a:r>
            <a:br>
              <a:rPr lang="en-US" altLang="en-US" dirty="0">
                <a:latin typeface="Courier New" panose="02070309020205020404" pitchFamily="49" charset="0"/>
              </a:rPr>
            </a:br>
            <a:r>
              <a:rPr lang="en-US" altLang="en-US" dirty="0">
                <a:latin typeface="Courier New" panose="02070309020205020404" pitchFamily="49" charset="0"/>
              </a:rPr>
              <a:t>    FOR EACH ROW  </a:t>
            </a:r>
            <a:br>
              <a:rPr lang="en-US" altLang="en-US" dirty="0">
                <a:latin typeface="Courier New" panose="02070309020205020404" pitchFamily="49" charset="0"/>
              </a:rPr>
            </a:br>
            <a:r>
              <a:rPr lang="en-US" altLang="en-US" dirty="0">
                <a:latin typeface="Courier New" panose="02070309020205020404" pitchFamily="49" charset="0"/>
              </a:rPr>
              <a:t>BEGIN</a:t>
            </a:r>
            <a:br>
              <a:rPr lang="en-US" altLang="en-US" dirty="0">
                <a:latin typeface="Courier New" panose="02070309020205020404" pitchFamily="49" charset="0"/>
              </a:rPr>
            </a:br>
            <a:r>
              <a:rPr lang="en-US" altLang="en-US" dirty="0">
                <a:latin typeface="Courier New" panose="02070309020205020404" pitchFamily="49" charset="0"/>
              </a:rPr>
              <a:t> IF :old.salary != :new.salary THEN</a:t>
            </a:r>
            <a:br>
              <a:rPr lang="en-US" altLang="en-US" dirty="0">
                <a:latin typeface="Courier New" panose="02070309020205020404" pitchFamily="49" charset="0"/>
              </a:rPr>
            </a:br>
            <a:r>
              <a:rPr lang="en-US" altLang="en-US" dirty="0">
                <a:latin typeface="Courier New" panose="02070309020205020404" pitchFamily="49" charset="0"/>
              </a:rPr>
              <a:t>     INSERT INTO system.audit_employees  </a:t>
            </a:r>
            <a:br>
              <a:rPr lang="en-US" altLang="en-US" dirty="0">
                <a:latin typeface="Courier New" panose="02070309020205020404" pitchFamily="49" charset="0"/>
              </a:rPr>
            </a:br>
            <a:r>
              <a:rPr lang="en-US" altLang="en-US" dirty="0">
                <a:latin typeface="Courier New" panose="02070309020205020404" pitchFamily="49" charset="0"/>
              </a:rPr>
              <a:t>     VALUES (sys_context('userenv','os_user'), sysdate, </a:t>
            </a:r>
            <a:br>
              <a:rPr lang="en-US" altLang="en-US" dirty="0">
                <a:latin typeface="Courier New" panose="02070309020205020404" pitchFamily="49" charset="0"/>
              </a:rPr>
            </a:br>
            <a:r>
              <a:rPr lang="en-US" altLang="en-US" dirty="0">
                <a:latin typeface="Courier New" panose="02070309020205020404" pitchFamily="49" charset="0"/>
              </a:rPr>
              <a:t>     sys_context('</a:t>
            </a:r>
            <a:r>
              <a:rPr lang="en-US" altLang="en-US" dirty="0" err="1">
                <a:latin typeface="Courier New" panose="02070309020205020404" pitchFamily="49" charset="0"/>
              </a:rPr>
              <a:t>userenv','ip_address</a:t>
            </a:r>
            <a:r>
              <a:rPr lang="en-US" altLang="en-US" dirty="0">
                <a:latin typeface="Courier New" panose="02070309020205020404" pitchFamily="49" charset="0"/>
              </a:rPr>
              <a:t>'),</a:t>
            </a:r>
            <a:br>
              <a:rPr lang="en-US" altLang="en-US" dirty="0">
                <a:latin typeface="Courier New" panose="02070309020205020404" pitchFamily="49" charset="0"/>
              </a:rPr>
            </a:br>
            <a:r>
              <a:rPr lang="en-US" altLang="en-US" dirty="0">
                <a:latin typeface="Courier New" panose="02070309020205020404" pitchFamily="49" charset="0"/>
              </a:rPr>
              <a:t>     :</a:t>
            </a:r>
            <a:r>
              <a:rPr lang="en-US" altLang="en-US" dirty="0" err="1">
                <a:latin typeface="Courier New" panose="02070309020205020404" pitchFamily="49" charset="0"/>
              </a:rPr>
              <a:t>new.employee_id</a:t>
            </a:r>
            <a:r>
              <a:rPr lang="en-US" altLang="en-US" dirty="0">
                <a:latin typeface="Courier New" panose="02070309020205020404" pitchFamily="49" charset="0"/>
              </a:rPr>
              <a:t> ||</a:t>
            </a:r>
          </a:p>
          <a:p>
            <a:pPr lvl="3">
              <a:buNone/>
            </a:pPr>
            <a:r>
              <a:rPr lang="en-US" altLang="en-US" dirty="0">
                <a:latin typeface="Courier New" panose="02070309020205020404" pitchFamily="49" charset="0"/>
              </a:rPr>
              <a:t>		    ' salary changed from '||:old.salary|| </a:t>
            </a:r>
            <a:br>
              <a:rPr lang="en-US" altLang="en-US" dirty="0">
                <a:latin typeface="Courier New" panose="02070309020205020404" pitchFamily="49" charset="0"/>
              </a:rPr>
            </a:br>
            <a:r>
              <a:rPr lang="en-US" altLang="en-US" dirty="0">
                <a:latin typeface="Courier New" panose="02070309020205020404" pitchFamily="49" charset="0"/>
              </a:rPr>
              <a:t>     ' to '||:new.salary);</a:t>
            </a:r>
          </a:p>
          <a:p>
            <a:pPr lvl="3">
              <a:buNone/>
            </a:pPr>
            <a:r>
              <a:rPr lang="en-US" altLang="en-US" dirty="0">
                <a:latin typeface="Courier New" panose="02070309020205020404" pitchFamily="49" charset="0"/>
              </a:rPr>
              <a:t>  END IF; </a:t>
            </a:r>
            <a:br>
              <a:rPr lang="en-US" altLang="en-US" dirty="0">
                <a:latin typeface="Courier New" panose="02070309020205020404" pitchFamily="49" charset="0"/>
              </a:rPr>
            </a:br>
            <a:r>
              <a:rPr lang="en-US" altLang="en-US" dirty="0">
                <a:latin typeface="Courier New" panose="02070309020205020404" pitchFamily="49" charset="0"/>
              </a:rPr>
              <a:t>END;</a:t>
            </a:r>
          </a:p>
          <a:p>
            <a:pPr lvl="3">
              <a:buNone/>
            </a:pPr>
            <a:r>
              <a:rPr lang="en-US" altLang="en-US" dirty="0">
                <a:latin typeface="Courier New" panose="02070309020205020404" pitchFamily="49" charset="0"/>
              </a:rPr>
              <a:t>/</a:t>
            </a:r>
          </a:p>
          <a:p>
            <a:pPr lvl="1"/>
            <a:r>
              <a:rPr lang="en-US" altLang="en-US" dirty="0"/>
              <a:t>This trigger focuses auditing to capture changes to the salary column of the </a:t>
            </a:r>
            <a:r>
              <a:rPr lang="en-US" altLang="en-US" dirty="0">
                <a:latin typeface="Courier New" panose="02070309020205020404" pitchFamily="49" charset="0"/>
              </a:rPr>
              <a:t>HR.EMPLOYEES</a:t>
            </a:r>
            <a:r>
              <a:rPr lang="en-US" altLang="en-US" dirty="0"/>
              <a:t> table. When a row is updated, the trigger checks the salary column. If the old salary is not equal to the new salary, the trigger inserts an audit record into the </a:t>
            </a:r>
            <a:r>
              <a:rPr lang="en-US" altLang="en-US" dirty="0">
                <a:latin typeface="Courier New" panose="02070309020205020404" pitchFamily="49" charset="0"/>
              </a:rPr>
              <a:t>AUDIT_EMPLOYEES</a:t>
            </a:r>
            <a:r>
              <a:rPr lang="en-US" altLang="en-US" dirty="0"/>
              <a:t> table (created via a separate operation in the </a:t>
            </a:r>
            <a:r>
              <a:rPr lang="en-US" altLang="en-US" dirty="0">
                <a:latin typeface="Courier New" panose="02070309020205020404" pitchFamily="49" charset="0"/>
              </a:rPr>
              <a:t>SYSTEM</a:t>
            </a:r>
            <a:r>
              <a:rPr lang="en-US" altLang="en-US" dirty="0"/>
              <a:t> schema). The audit record includes the username, the IP address from which the change is made, the primary key identifying which record is changed, and the actual salary values that are changed.</a:t>
            </a:r>
          </a:p>
          <a:p>
            <a:pPr lvl="1"/>
            <a:r>
              <a:rPr lang="en-US" altLang="en-US" dirty="0"/>
              <a:t>Database triggers can also be used to capture information about user connections in cases where standard database auditing does not gather sufficient data. With login triggers, the administrator can capture data that identifies the user who is connecting to the database. Examples include the following:</a:t>
            </a:r>
          </a:p>
          <a:p>
            <a:pPr lvl="2"/>
            <a:r>
              <a:rPr lang="en-US" altLang="en-US" dirty="0"/>
              <a:t>IP address of the person logging in</a:t>
            </a:r>
          </a:p>
          <a:p>
            <a:pPr lvl="2"/>
            <a:r>
              <a:rPr lang="en-US" altLang="en-US" dirty="0"/>
              <a:t>First 48 characters of the program name that is used to connect to the instance</a:t>
            </a:r>
          </a:p>
          <a:p>
            <a:pPr lvl="2"/>
            <a:r>
              <a:rPr lang="en-US" altLang="en-US" dirty="0"/>
              <a:t>Terminal name that is used to connect to the instance</a:t>
            </a:r>
          </a:p>
          <a:p>
            <a:pPr lvl="1"/>
            <a:r>
              <a:rPr lang="en-US" altLang="en-US" dirty="0"/>
              <a:t>For a complete list of user parameters, see the section titled “</a:t>
            </a:r>
            <a:r>
              <a:rPr lang="en-US" altLang="en-US" dirty="0">
                <a:latin typeface="Courier New" panose="02070309020205020404" pitchFamily="49" charset="0"/>
              </a:rPr>
              <a:t>SYS_CONTEXT</a:t>
            </a:r>
            <a:r>
              <a:rPr lang="en-US" altLang="en-US" dirty="0"/>
              <a:t>” in the </a:t>
            </a:r>
            <a:r>
              <a:rPr lang="en-US" altLang="en-US" i="1" dirty="0"/>
              <a:t>Oracle Database SQL Reference</a:t>
            </a:r>
            <a:r>
              <a:rPr lang="en-US" altLang="en-US" dirty="0"/>
              <a:t>.</a:t>
            </a:r>
          </a:p>
          <a:p>
            <a:pPr lvl="1"/>
            <a:r>
              <a:rPr lang="en-US" altLang="en-US" dirty="0"/>
              <a:t>Value-based triggers have been superseded in many cases by the fine-grained auditing (FGA) feature</a:t>
            </a:r>
            <a:r>
              <a:rPr lang="en-US" altLang="en-US" dirty="0" smtClean="0"/>
              <a:t>.</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347</a:t>
            </a:fld>
            <a:endParaRPr lang="en-US" dirty="0"/>
          </a:p>
        </p:txBody>
      </p:sp>
    </p:spTree>
    <p:extLst>
      <p:ext uri="{BB962C8B-B14F-4D97-AF65-F5344CB8AC3E}">
        <p14:creationId xmlns:p14="http://schemas.microsoft.com/office/powerpoint/2010/main" val="85396447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5"/>
          <p:cNvSpPr>
            <a:spLocks noGrp="1" noRot="1" noChangeAspect="1" noTextEdit="1"/>
          </p:cNvSpPr>
          <p:nvPr>
            <p:ph type="sldImg"/>
          </p:nvPr>
        </p:nvSpPr>
        <p:spPr>
          <a:ln/>
        </p:spPr>
      </p:sp>
      <p:sp>
        <p:nvSpPr>
          <p:cNvPr id="6451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Database auditing records the fact that an operation has occurred but does not capture information about the statement that caused the operation. Fine-grained auditing (FGA) extends that capability to enable the capture of actual SQL statements that query or manipulate data.</a:t>
            </a:r>
          </a:p>
          <a:p>
            <a:pPr lvl="1"/>
            <a:r>
              <a:rPr lang="en-US" altLang="en-US" dirty="0" smtClean="0"/>
              <a:t>FGA also allows auditing to be more narrowly focused than standard or value-based database auditing.</a:t>
            </a:r>
          </a:p>
          <a:p>
            <a:pPr lvl="1"/>
            <a:r>
              <a:rPr lang="en-US" altLang="en-US" dirty="0" smtClean="0"/>
              <a:t>FGA options can be focused by individual columns in a table or view, and can even be conditional so that audits are captured only if certain administrator-defined specifications are met. More than one relevant column is supported for an FGA policy. By default, if any one of these columns is present in the SQL statement, it is audited. </a:t>
            </a:r>
            <a:r>
              <a:rPr lang="en-US" altLang="en-US" dirty="0" smtClean="0">
                <a:latin typeface="Courier New" panose="02070309020205020404" pitchFamily="49" charset="0"/>
              </a:rPr>
              <a:t>DBMS_FGA.ALL_COLUMNS</a:t>
            </a:r>
            <a:r>
              <a:rPr lang="en-US" altLang="en-US" dirty="0" smtClean="0"/>
              <a:t> and </a:t>
            </a:r>
            <a:r>
              <a:rPr lang="en-US" altLang="en-US" dirty="0" smtClean="0">
                <a:latin typeface="Courier New" panose="02070309020205020404" pitchFamily="49" charset="0"/>
              </a:rPr>
              <a:t>DBMS_FGA.ANY_COLUMNS</a:t>
            </a:r>
            <a:r>
              <a:rPr lang="en-US" altLang="en-US" dirty="0" smtClean="0"/>
              <a:t> are provided to audit on the basis of whether any or all of the relevant columns are used in the statement.</a:t>
            </a:r>
          </a:p>
          <a:p>
            <a:pPr lvl="1"/>
            <a:r>
              <a:rPr lang="en-US" altLang="en-US" dirty="0" smtClean="0"/>
              <a:t>Use the </a:t>
            </a:r>
            <a:r>
              <a:rPr lang="en-US" altLang="en-US" dirty="0" smtClean="0">
                <a:latin typeface="Courier New" panose="02070309020205020404" pitchFamily="49" charset="0"/>
              </a:rPr>
              <a:t>DBMS_FGA</a:t>
            </a:r>
            <a:r>
              <a:rPr lang="en-US" altLang="en-US" dirty="0" smtClean="0"/>
              <a:t> PL/SQL package to create an audit policy on the target table or view. If any of the rows returned from a query block match the audited column and the specified audit condition, an audit event causes an audit record to be created and stored in the audit trail. As an option, the audit event can also execute a procedure. FGA automatically focuses auditing at the statement level. A </a:t>
            </a:r>
            <a:r>
              <a:rPr lang="en-US" altLang="en-US" dirty="0" smtClean="0">
                <a:latin typeface="Courier New" panose="02070309020205020404" pitchFamily="49" charset="0"/>
              </a:rPr>
              <a:t>SELECT</a:t>
            </a:r>
            <a:r>
              <a:rPr lang="en-US" altLang="en-US" dirty="0" smtClean="0"/>
              <a:t> statement that returns thousands of rows thus generates only one audit record.</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348</a:t>
            </a:fld>
            <a:endParaRPr lang="en-US" dirty="0"/>
          </a:p>
        </p:txBody>
      </p:sp>
    </p:spTree>
    <p:extLst>
      <p:ext uri="{BB962C8B-B14F-4D97-AF65-F5344CB8AC3E}">
        <p14:creationId xmlns:p14="http://schemas.microsoft.com/office/powerpoint/2010/main" val="329288897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5"/>
          <p:cNvSpPr>
            <a:spLocks noGrp="1" noRot="1" noChangeAspect="1" noTextEdit="1"/>
          </p:cNvSpPr>
          <p:nvPr>
            <p:ph type="sldImg"/>
          </p:nvPr>
        </p:nvSpPr>
        <p:spPr>
          <a:ln/>
        </p:spPr>
      </p:sp>
      <p:sp>
        <p:nvSpPr>
          <p:cNvPr id="6553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The example in the slide shows the creation of a fine-grained auditing policy with the </a:t>
            </a:r>
            <a:r>
              <a:rPr lang="en-US" altLang="en-US" dirty="0" smtClean="0">
                <a:latin typeface="Courier New" panose="02070309020205020404" pitchFamily="49" charset="0"/>
              </a:rPr>
              <a:t>DBMS_FGA.ADD_POLICY</a:t>
            </a:r>
            <a:r>
              <a:rPr lang="en-US" altLang="en-US" dirty="0" smtClean="0"/>
              <a:t> procedure, which accepts the following arguments:</a:t>
            </a:r>
          </a:p>
          <a:p>
            <a:pPr lvl="2"/>
            <a:r>
              <a:rPr lang="en-US" altLang="en-US" b="1" dirty="0" smtClean="0"/>
              <a:t>Policy Name: </a:t>
            </a:r>
            <a:r>
              <a:rPr lang="en-US" altLang="en-US" dirty="0" smtClean="0"/>
              <a:t>You assign each FGA policy a name when you create it. The example in the slide names the policy </a:t>
            </a:r>
            <a:r>
              <a:rPr lang="en-US" altLang="en-US" dirty="0" smtClean="0">
                <a:latin typeface="Courier New" panose="02070309020205020404" pitchFamily="49" charset="0"/>
              </a:rPr>
              <a:t>AUDIT_EMPS_SALARY</a:t>
            </a:r>
            <a:r>
              <a:rPr lang="en-US" altLang="en-US" dirty="0" smtClean="0"/>
              <a:t> by using the following argument:</a:t>
            </a:r>
          </a:p>
          <a:p>
            <a:pPr lvl="4"/>
            <a:r>
              <a:rPr lang="en-US" altLang="en-US" dirty="0" smtClean="0"/>
              <a:t>	policy_name =&gt; 'audit_emps_salary'</a:t>
            </a:r>
          </a:p>
          <a:p>
            <a:pPr lvl="2"/>
            <a:r>
              <a:rPr lang="en-US" altLang="en-US" b="1" dirty="0" smtClean="0"/>
              <a:t>Audit Condition: </a:t>
            </a:r>
            <a:r>
              <a:rPr lang="en-US" altLang="en-US" dirty="0" smtClean="0"/>
              <a:t>The audit condition is a SQL predicate that defines when the audit event must fire. In the slide example, all rows in department 10 are audited by using the following condition argument:</a:t>
            </a:r>
          </a:p>
          <a:p>
            <a:pPr lvl="4"/>
            <a:r>
              <a:rPr lang="en-US" altLang="en-US" dirty="0" smtClean="0">
                <a:solidFill>
                  <a:schemeClr val="tx1"/>
                </a:solidFill>
              </a:rPr>
              <a:t>	audit_condition =&gt; 'department_id = 10'</a:t>
            </a:r>
          </a:p>
          <a:p>
            <a:pPr lvl="1"/>
            <a:r>
              <a:rPr lang="en-US" altLang="en-US" b="1" dirty="0" smtClean="0"/>
              <a:t>	Note:</a:t>
            </a:r>
            <a:r>
              <a:rPr lang="en-US" altLang="en-US" dirty="0" smtClean="0"/>
              <a:t> Fine-grained auditing looks at the result set of the query, so with the FGA policy shown in the slide, queries that returns rows matching the policy specifications will cause an audit record to be created. For example, in the query "</a:t>
            </a:r>
            <a:r>
              <a:rPr lang="en-US" altLang="en-US" dirty="0" smtClean="0">
                <a:latin typeface="Courier New" panose="02070309020205020404" pitchFamily="49" charset="0"/>
              </a:rPr>
              <a:t>select * from employees</a:t>
            </a:r>
            <a:r>
              <a:rPr lang="en-US" altLang="en-US" dirty="0" smtClean="0"/>
              <a:t>", all rows 	including those having “10” in </a:t>
            </a:r>
            <a:r>
              <a:rPr lang="en-US" altLang="en-US" dirty="0" smtClean="0">
                <a:latin typeface="Courier New" panose="02070309020205020404" pitchFamily="49" charset="0"/>
                <a:cs typeface="Courier New" panose="02070309020205020404" pitchFamily="49" charset="0"/>
              </a:rPr>
              <a:t>DEPARTMENT_ID</a:t>
            </a:r>
            <a:r>
              <a:rPr lang="en-US" altLang="en-US" dirty="0" smtClean="0"/>
              <a:t> may be returned, so an audit row is created.</a:t>
            </a:r>
          </a:p>
          <a:p>
            <a:pPr lvl="2"/>
            <a:r>
              <a:rPr lang="en-US" altLang="en-US" b="1" dirty="0"/>
              <a:t>Audit Column: </a:t>
            </a:r>
            <a:r>
              <a:rPr lang="en-US" altLang="en-US" dirty="0"/>
              <a:t>The audit column defines the data that is being audited. An audit event occurs if this column is included in the </a:t>
            </a:r>
            <a:r>
              <a:rPr lang="en-US" altLang="en-US" dirty="0">
                <a:latin typeface="Courier New" panose="02070309020205020404" pitchFamily="49" charset="0"/>
              </a:rPr>
              <a:t>SELECT</a:t>
            </a:r>
            <a:r>
              <a:rPr lang="en-US" altLang="en-US" dirty="0"/>
              <a:t> statement or if the audit condition allows the selection. The example in the slide audits two columns by using the following argument:</a:t>
            </a:r>
          </a:p>
          <a:p>
            <a:pPr lvl="4"/>
            <a:r>
              <a:rPr lang="en-US" altLang="en-US" dirty="0"/>
              <a:t>	audit_column =&gt; 'SALARY,COMMISION_PCT'</a:t>
            </a:r>
          </a:p>
          <a:p>
            <a:pPr lvl="1"/>
            <a:r>
              <a:rPr lang="en-US" altLang="en-US" dirty="0"/>
              <a:t>	This argument is optional. If it is not specified, only the </a:t>
            </a:r>
            <a:r>
              <a:rPr lang="en-US" altLang="en-US" dirty="0">
                <a:latin typeface="Courier New" panose="02070309020205020404" pitchFamily="49" charset="0"/>
              </a:rPr>
              <a:t>AUDIT_CONDITION</a:t>
            </a:r>
            <a:r>
              <a:rPr lang="en-US" altLang="en-US" dirty="0"/>
              <a:t> argument </a:t>
            </a:r>
            <a:r>
              <a:rPr lang="en-US" altLang="en-US" dirty="0" smtClean="0"/>
              <a:t>	determines </a:t>
            </a:r>
            <a:r>
              <a:rPr lang="en-US" altLang="en-US" dirty="0"/>
              <a:t>whether an audit event must occur</a:t>
            </a:r>
            <a:r>
              <a:rPr lang="en-US" altLang="en-US" dirty="0" smtClean="0"/>
              <a:t>.</a:t>
            </a:r>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349</a:t>
            </a:fld>
            <a:endParaRPr lang="en-US" dirty="0"/>
          </a:p>
        </p:txBody>
      </p:sp>
    </p:spTree>
    <p:extLst>
      <p:ext uri="{BB962C8B-B14F-4D97-AF65-F5344CB8AC3E}">
        <p14:creationId xmlns:p14="http://schemas.microsoft.com/office/powerpoint/2010/main" val="2918767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Different types of databases have their own specific instance and storage requirements. Your Oracle database software includes templates for the creation of these different types of databases. Characteristics of these examples are the following:</a:t>
            </a:r>
          </a:p>
          <a:p>
            <a:pPr lvl="2"/>
            <a:r>
              <a:rPr lang="en-US" b="1" dirty="0"/>
              <a:t>General purpose: </a:t>
            </a:r>
            <a:r>
              <a:rPr lang="en-US" dirty="0"/>
              <a:t>For general purpose or transaction processing usage such as working with transactions and storing them for a medium length of time</a:t>
            </a:r>
          </a:p>
          <a:p>
            <a:pPr lvl="2"/>
            <a:r>
              <a:rPr lang="en-US" b="1" dirty="0"/>
              <a:t>Custom: </a:t>
            </a:r>
            <a:r>
              <a:rPr lang="en-US" dirty="0"/>
              <a:t>For customized databases that do not fit into the general purpose or data warehouse template</a:t>
            </a:r>
          </a:p>
          <a:p>
            <a:pPr lvl="2"/>
            <a:r>
              <a:rPr lang="en-US" b="1" dirty="0"/>
              <a:t>Data warehouse: </a:t>
            </a:r>
            <a:r>
              <a:rPr lang="en-US" dirty="0"/>
              <a:t>For storing data for long periods and retrieving them in read operations</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35</a:t>
            </a:fld>
            <a:endParaRPr lang="en-US" dirty="0"/>
          </a:p>
        </p:txBody>
      </p:sp>
    </p:spTree>
    <p:extLst>
      <p:ext uri="{BB962C8B-B14F-4D97-AF65-F5344CB8AC3E}">
        <p14:creationId xmlns:p14="http://schemas.microsoft.com/office/powerpoint/2010/main" val="380387794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49263"/>
            <a:ext cx="6400800" cy="8191817"/>
          </a:xfrm>
        </p:spPr>
        <p:txBody>
          <a:bodyPr/>
          <a:lstStyle/>
          <a:p>
            <a:pPr lvl="2"/>
            <a:r>
              <a:rPr lang="en-US" altLang="en-US" b="1" dirty="0"/>
              <a:t>Object: </a:t>
            </a:r>
            <a:r>
              <a:rPr lang="en-US" altLang="en-US" dirty="0"/>
              <a:t>The object is the table or view that is being audited. It is passed as two arguments:</a:t>
            </a:r>
          </a:p>
          <a:p>
            <a:pPr lvl="3"/>
            <a:r>
              <a:rPr lang="en-US" altLang="en-US" dirty="0"/>
              <a:t>The schema that contains the object</a:t>
            </a:r>
          </a:p>
          <a:p>
            <a:pPr lvl="3"/>
            <a:r>
              <a:rPr lang="en-US" altLang="en-US" dirty="0"/>
              <a:t>The name of the object</a:t>
            </a:r>
          </a:p>
          <a:p>
            <a:pPr lvl="1"/>
            <a:r>
              <a:rPr lang="en-US" altLang="en-US" dirty="0"/>
              <a:t>	The example in the slide audits the </a:t>
            </a:r>
            <a:r>
              <a:rPr lang="en-US" altLang="en-US" dirty="0">
                <a:latin typeface="Courier New" panose="02070309020205020404" pitchFamily="49" charset="0"/>
              </a:rPr>
              <a:t>hr.employees</a:t>
            </a:r>
            <a:r>
              <a:rPr lang="en-US" altLang="en-US" dirty="0"/>
              <a:t> table by using the following arguments:</a:t>
            </a:r>
          </a:p>
          <a:p>
            <a:pPr lvl="4"/>
            <a:r>
              <a:rPr lang="en-US" altLang="en-US" dirty="0"/>
              <a:t>	object_schema =&gt; 'hr'</a:t>
            </a:r>
            <a:br>
              <a:rPr lang="en-US" altLang="en-US" dirty="0"/>
            </a:br>
            <a:r>
              <a:rPr lang="en-US" altLang="en-US" dirty="0"/>
              <a:t>	object_name =&gt; 'employees'</a:t>
            </a:r>
          </a:p>
          <a:p>
            <a:pPr lvl="2"/>
            <a:r>
              <a:rPr lang="en-US" altLang="en-US" b="1" dirty="0"/>
              <a:t>Handler: </a:t>
            </a:r>
            <a:r>
              <a:rPr lang="en-US" altLang="en-US" dirty="0"/>
              <a:t>An optional event handler is a PL/SQL procedure that defines additional actions that must be taken during auditing. For example, the event handler can send an alert page to the administrator. If it is not defined, an audit event entry is inserted into the audit trail. If an audit event handler is defined, the audit entry is inserted into the audit trail and the audit event handler is executed.</a:t>
            </a:r>
          </a:p>
          <a:p>
            <a:pPr lvl="1"/>
            <a:r>
              <a:rPr lang="en-US" altLang="en-US" dirty="0"/>
              <a:t>	The audit event entry includes the FGA policy that caused the event, the user executing the </a:t>
            </a:r>
            <a:r>
              <a:rPr lang="en-US" altLang="en-US" dirty="0" smtClean="0"/>
              <a:t>	SQL </a:t>
            </a:r>
            <a:r>
              <a:rPr lang="en-US" altLang="en-US" dirty="0"/>
              <a:t>statement, and the SQL statement and its bind variables. </a:t>
            </a:r>
          </a:p>
          <a:p>
            <a:pPr lvl="1"/>
            <a:r>
              <a:rPr lang="en-US" altLang="en-US" dirty="0"/>
              <a:t>	The event handler is passed as two arguments:</a:t>
            </a:r>
          </a:p>
          <a:p>
            <a:pPr lvl="3"/>
            <a:r>
              <a:rPr lang="en-US" altLang="en-US" dirty="0"/>
              <a:t>The schema that contains the PL/SQL program unit</a:t>
            </a:r>
          </a:p>
          <a:p>
            <a:pPr lvl="3"/>
            <a:r>
              <a:rPr lang="en-US" altLang="en-US" dirty="0"/>
              <a:t>The name of the PL/SQL program unit</a:t>
            </a:r>
          </a:p>
          <a:p>
            <a:pPr lvl="1"/>
            <a:r>
              <a:rPr lang="en-US" altLang="en-US" dirty="0"/>
              <a:t>	The example in the slide executes the </a:t>
            </a:r>
            <a:r>
              <a:rPr lang="en-US" altLang="en-US" dirty="0">
                <a:latin typeface="Courier New" panose="02070309020205020404" pitchFamily="49" charset="0"/>
              </a:rPr>
              <a:t>SECURE.LOG_EMPS_SALARY</a:t>
            </a:r>
            <a:r>
              <a:rPr lang="en-US" altLang="en-US" dirty="0"/>
              <a:t> procedure by using the </a:t>
            </a:r>
            <a:r>
              <a:rPr lang="en-US" altLang="en-US" dirty="0" smtClean="0"/>
              <a:t>	following </a:t>
            </a:r>
            <a:r>
              <a:rPr lang="en-US" altLang="en-US" dirty="0"/>
              <a:t>arguments:</a:t>
            </a:r>
          </a:p>
          <a:p>
            <a:pPr lvl="4"/>
            <a:r>
              <a:rPr lang="en-US" altLang="en-US" dirty="0"/>
              <a:t>	handler_schema =&gt; 'secure'</a:t>
            </a:r>
            <a:br>
              <a:rPr lang="en-US" altLang="en-US" dirty="0"/>
            </a:br>
            <a:r>
              <a:rPr lang="en-US" altLang="en-US" dirty="0"/>
              <a:t>	handler_module =&gt; 'log_emps_salary'</a:t>
            </a:r>
          </a:p>
          <a:p>
            <a:pPr lvl="1"/>
            <a:r>
              <a:rPr lang="en-US" altLang="en-US" dirty="0"/>
              <a:t>	By default, the audit trail always writes the SQL text and SQL bind information to LOBs. The </a:t>
            </a:r>
            <a:r>
              <a:rPr lang="en-US" altLang="en-US" dirty="0" smtClean="0"/>
              <a:t>	default </a:t>
            </a:r>
            <a:r>
              <a:rPr lang="en-US" altLang="en-US" dirty="0"/>
              <a:t>can be changed (for example, if the system would suffer performance degradation).</a:t>
            </a:r>
          </a:p>
          <a:p>
            <a:pPr lvl="2"/>
            <a:r>
              <a:rPr lang="en-US" altLang="en-US" b="1" dirty="0"/>
              <a:t>Status: </a:t>
            </a:r>
            <a:r>
              <a:rPr lang="en-US" altLang="en-US" dirty="0"/>
              <a:t>The status indicates whether the FGA policy is enabled. In the slide example, the following argument enables the policy:</a:t>
            </a:r>
          </a:p>
          <a:p>
            <a:pPr lvl="4"/>
            <a:r>
              <a:rPr lang="en-US" altLang="en-US" dirty="0"/>
              <a:t>	enable =&gt; </a:t>
            </a:r>
            <a:r>
              <a:rPr lang="en-US" altLang="en-US" dirty="0" smtClean="0"/>
              <a:t>TRUE</a:t>
            </a:r>
            <a:endParaRPr lang="en-US" alt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350</a:t>
            </a:fld>
            <a:endParaRPr lang="en-US" dirty="0"/>
          </a:p>
        </p:txBody>
      </p:sp>
    </p:spTree>
    <p:extLst>
      <p:ext uri="{BB962C8B-B14F-4D97-AF65-F5344CB8AC3E}">
        <p14:creationId xmlns:p14="http://schemas.microsoft.com/office/powerpoint/2010/main" val="264318192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5"/>
          <p:cNvSpPr>
            <a:spLocks noGrp="1" noRot="1" noChangeAspect="1" noTextEdit="1"/>
          </p:cNvSpPr>
          <p:nvPr>
            <p:ph type="sldImg"/>
          </p:nvPr>
        </p:nvSpPr>
        <p:spPr>
          <a:ln/>
        </p:spPr>
      </p:sp>
      <p:sp>
        <p:nvSpPr>
          <p:cNvPr id="675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With an FGA policy defined for DML statements, a DML statement is audited if the data rows (both new and old) that are being manipulated meet the policy predicate criteria.</a:t>
            </a:r>
          </a:p>
          <a:p>
            <a:pPr lvl="1"/>
            <a:r>
              <a:rPr lang="en-US" altLang="en-US" dirty="0" smtClean="0"/>
              <a:t>However, if relevant columns are also specified in the policy definition, the statement is audited when the data meets the FGA policy predicate and the statement references the relevant columns defined.</a:t>
            </a:r>
          </a:p>
          <a:p>
            <a:pPr lvl="1"/>
            <a:r>
              <a:rPr lang="en-US" altLang="en-US" dirty="0" smtClean="0"/>
              <a:t>For </a:t>
            </a:r>
            <a:r>
              <a:rPr lang="en-US" altLang="en-US" dirty="0" smtClean="0">
                <a:latin typeface="Courier New" panose="02070309020205020404" pitchFamily="49" charset="0"/>
              </a:rPr>
              <a:t>DELETE</a:t>
            </a:r>
            <a:r>
              <a:rPr lang="en-US" altLang="en-US" dirty="0" smtClean="0"/>
              <a:t> statements, specifying relevant columns during policy definition is not useful because all columns in a table are touched by a </a:t>
            </a:r>
            <a:r>
              <a:rPr lang="en-US" altLang="en-US" dirty="0" smtClean="0">
                <a:latin typeface="Courier New" panose="02070309020205020404" pitchFamily="49" charset="0"/>
              </a:rPr>
              <a:t>DELETE</a:t>
            </a:r>
            <a:r>
              <a:rPr lang="en-US" altLang="en-US" dirty="0" smtClean="0"/>
              <a:t> statement. Therefore, a </a:t>
            </a:r>
            <a:r>
              <a:rPr lang="en-US" altLang="en-US" dirty="0" smtClean="0">
                <a:latin typeface="Courier New" panose="02070309020205020404" pitchFamily="49" charset="0"/>
              </a:rPr>
              <a:t>DELETE</a:t>
            </a:r>
            <a:r>
              <a:rPr lang="en-US" altLang="en-US" dirty="0" smtClean="0"/>
              <a:t> statement is always audited regardless of the relevant columns.</a:t>
            </a:r>
          </a:p>
          <a:p>
            <a:pPr lvl="1"/>
            <a:r>
              <a:rPr lang="en-US" altLang="en-US" dirty="0" smtClean="0">
                <a:latin typeface="Courier New" panose="02070309020205020404" pitchFamily="49" charset="0"/>
              </a:rPr>
              <a:t>MERGE</a:t>
            </a:r>
            <a:r>
              <a:rPr lang="en-US" altLang="en-US" dirty="0" smtClean="0"/>
              <a:t> statements are supported by FGA. The underlying </a:t>
            </a:r>
            <a:r>
              <a:rPr lang="en-US" altLang="en-US" dirty="0" smtClean="0">
                <a:latin typeface="Courier New" panose="02070309020205020404" pitchFamily="49" charset="0"/>
              </a:rPr>
              <a:t>INSERT</a:t>
            </a:r>
            <a:r>
              <a:rPr lang="en-US" altLang="en-US" dirty="0" smtClean="0"/>
              <a:t>, </a:t>
            </a:r>
            <a:r>
              <a:rPr lang="en-US" altLang="en-US" dirty="0" smtClean="0">
                <a:latin typeface="Courier New" panose="02070309020205020404" pitchFamily="49" charset="0"/>
              </a:rPr>
              <a:t>UPDATE</a:t>
            </a:r>
            <a:r>
              <a:rPr lang="en-US" altLang="en-US" dirty="0" smtClean="0"/>
              <a:t>, and </a:t>
            </a:r>
            <a:r>
              <a:rPr lang="en-US" altLang="en-US" dirty="0" smtClean="0">
                <a:latin typeface="Courier New" panose="02070309020205020404" pitchFamily="49" charset="0"/>
              </a:rPr>
              <a:t>DELETE</a:t>
            </a:r>
            <a:r>
              <a:rPr lang="en-US" altLang="en-US" dirty="0" smtClean="0"/>
              <a:t> statements are audited if they meet the defined </a:t>
            </a:r>
            <a:r>
              <a:rPr lang="en-US" altLang="en-US" dirty="0" smtClean="0">
                <a:latin typeface="Courier New" panose="02070309020205020404" pitchFamily="49" charset="0"/>
              </a:rPr>
              <a:t>INSERT</a:t>
            </a:r>
            <a:r>
              <a:rPr lang="en-US" altLang="en-US" dirty="0" smtClean="0"/>
              <a:t>, </a:t>
            </a:r>
            <a:r>
              <a:rPr lang="en-US" altLang="en-US" dirty="0" smtClean="0">
                <a:latin typeface="Courier New" panose="02070309020205020404" pitchFamily="49" charset="0"/>
              </a:rPr>
              <a:t>UPDATE</a:t>
            </a:r>
            <a:r>
              <a:rPr lang="en-US" altLang="en-US" dirty="0" smtClean="0"/>
              <a:t>, or </a:t>
            </a:r>
            <a:r>
              <a:rPr lang="en-US" altLang="en-US" dirty="0" smtClean="0">
                <a:latin typeface="Courier New" panose="02070309020205020404" pitchFamily="49" charset="0"/>
              </a:rPr>
              <a:t>DELETE</a:t>
            </a:r>
            <a:r>
              <a:rPr lang="en-US" altLang="en-US" dirty="0" smtClean="0"/>
              <a:t> FGA policies.</a:t>
            </a:r>
          </a:p>
          <a:p>
            <a:pPr lvl="1"/>
            <a:r>
              <a:rPr lang="en-US" altLang="en-US" dirty="0" smtClean="0"/>
              <a:t>Using the previously defined FGA policy, the first statement is not audited whereas the second one is. None of the employees in department 10 receive a commission, but </a:t>
            </a:r>
            <a:r>
              <a:rPr lang="en-US" altLang="en-US" dirty="0" smtClean="0">
                <a:latin typeface="Courier New" panose="02070309020205020404" pitchFamily="49" charset="0"/>
              </a:rPr>
              <a:t>EMPLOYEE_ID=200</a:t>
            </a:r>
            <a:r>
              <a:rPr lang="en-US" altLang="en-US" dirty="0" smtClean="0"/>
              <a:t> specifies an employee in department 10.</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351</a:t>
            </a:fld>
            <a:endParaRPr lang="en-US" dirty="0"/>
          </a:p>
        </p:txBody>
      </p:sp>
    </p:spTree>
    <p:extLst>
      <p:ext uri="{BB962C8B-B14F-4D97-AF65-F5344CB8AC3E}">
        <p14:creationId xmlns:p14="http://schemas.microsoft.com/office/powerpoint/2010/main" val="415017041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5"/>
          <p:cNvSpPr>
            <a:spLocks noGrp="1" noRot="1" noChangeAspect="1" noTextEdit="1"/>
          </p:cNvSpPr>
          <p:nvPr>
            <p:ph type="sldImg"/>
          </p:nvPr>
        </p:nvSpPr>
        <p:spPr>
          <a:ln/>
        </p:spPr>
      </p:sp>
      <p:sp>
        <p:nvSpPr>
          <p:cNvPr id="686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For the </a:t>
            </a:r>
            <a:r>
              <a:rPr lang="en-US" altLang="en-US" dirty="0" smtClean="0">
                <a:latin typeface="Courier New" panose="02070309020205020404" pitchFamily="49" charset="0"/>
              </a:rPr>
              <a:t>SELECT</a:t>
            </a:r>
            <a:r>
              <a:rPr lang="en-US" altLang="en-US" dirty="0" smtClean="0"/>
              <a:t> statements, FGA captures the statement itself and not the actual rows. However, when FGA is combined with Flashback Query, the rows can be reconstructed as they existed at that point in time.</a:t>
            </a:r>
          </a:p>
          <a:p>
            <a:pPr lvl="1"/>
            <a:r>
              <a:rPr lang="en-US" altLang="en-US" dirty="0" smtClean="0"/>
              <a:t>For more details about the </a:t>
            </a:r>
            <a:r>
              <a:rPr lang="en-US" altLang="en-US" dirty="0" smtClean="0">
                <a:latin typeface="Courier New" panose="02070309020205020404" pitchFamily="49" charset="0"/>
              </a:rPr>
              <a:t>DBMS_FGA</a:t>
            </a:r>
            <a:r>
              <a:rPr lang="en-US" altLang="en-US" dirty="0" smtClean="0"/>
              <a:t> package, see the </a:t>
            </a:r>
            <a:r>
              <a:rPr lang="en-US" altLang="en-US" i="1" dirty="0" smtClean="0"/>
              <a:t>Oracle Database PL/SQL Packages and Types Reference</a:t>
            </a:r>
            <a:r>
              <a:rPr lang="en-US" altLang="en-US" dirty="0" smtClean="0"/>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352</a:t>
            </a:fld>
            <a:endParaRPr lang="en-US" dirty="0"/>
          </a:p>
        </p:txBody>
      </p:sp>
    </p:spTree>
    <p:extLst>
      <p:ext uri="{BB962C8B-B14F-4D97-AF65-F5344CB8AC3E}">
        <p14:creationId xmlns:p14="http://schemas.microsoft.com/office/powerpoint/2010/main" val="378492038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5"/>
          <p:cNvSpPr>
            <a:spLocks noGrp="1" noRot="1" noChangeAspect="1" noTextEdit="1"/>
          </p:cNvSpPr>
          <p:nvPr>
            <p:ph type="sldImg"/>
          </p:nvPr>
        </p:nvSpPr>
        <p:spPr>
          <a:ln/>
        </p:spPr>
      </p:sp>
      <p:sp>
        <p:nvSpPr>
          <p:cNvPr id="6963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Basic maintenance of the audit trail includes reviewing the audit records and removing older records. The audit trail can grow to fill the available storage if not reviewed periodically and archived and purged. If the database audit trail fills the tablespace, audited actions do not complete.</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353</a:t>
            </a:fld>
            <a:endParaRPr lang="en-US" dirty="0"/>
          </a:p>
        </p:txBody>
      </p:sp>
    </p:spTree>
    <p:extLst>
      <p:ext uri="{BB962C8B-B14F-4D97-AF65-F5344CB8AC3E}">
        <p14:creationId xmlns:p14="http://schemas.microsoft.com/office/powerpoint/2010/main" val="323174746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To perform the audit trail purge tasks, you use the </a:t>
            </a:r>
            <a:r>
              <a:rPr lang="en-US" altLang="en-US" dirty="0" smtClean="0">
                <a:latin typeface="Courier New" panose="02070309020205020404" pitchFamily="49" charset="0"/>
                <a:cs typeface="Courier New" panose="02070309020205020404" pitchFamily="49" charset="0"/>
              </a:rPr>
              <a:t>DBMS_AUDIT_MGMT</a:t>
            </a:r>
            <a:r>
              <a:rPr lang="en-US" altLang="en-US" dirty="0" smtClean="0"/>
              <a:t> package. You must have the </a:t>
            </a:r>
            <a:r>
              <a:rPr lang="en-US" altLang="en-US" dirty="0" smtClean="0">
                <a:latin typeface="Courier New" panose="02070309020205020404" pitchFamily="49" charset="0"/>
                <a:cs typeface="Courier New" panose="02070309020205020404" pitchFamily="49" charset="0"/>
              </a:rPr>
              <a:t>AUDIT_ADMIN</a:t>
            </a:r>
            <a:r>
              <a:rPr lang="en-US" altLang="en-US" dirty="0" smtClean="0"/>
              <a:t> role to use the package. By mandate, Oracle Database audits all executions of the </a:t>
            </a:r>
            <a:r>
              <a:rPr lang="en-US" altLang="en-US" dirty="0" smtClean="0">
                <a:latin typeface="Courier New" panose="02070309020205020404" pitchFamily="49" charset="0"/>
                <a:cs typeface="Courier New" panose="02070309020205020404" pitchFamily="49" charset="0"/>
              </a:rPr>
              <a:t>DBMS_AUDIT_MGMT</a:t>
            </a:r>
            <a:r>
              <a:rPr lang="en-US" altLang="en-US" dirty="0" smtClean="0"/>
              <a:t> package procedures. </a:t>
            </a:r>
          </a:p>
          <a:p>
            <a:pPr lvl="1"/>
            <a:r>
              <a:rPr lang="en-US" altLang="en-US" dirty="0" smtClean="0">
                <a:cs typeface="Arial" panose="020B0604020202020204" pitchFamily="34" charset="0"/>
              </a:rPr>
              <a:t>The </a:t>
            </a:r>
            <a:r>
              <a:rPr lang="en-US" altLang="en-US" dirty="0" smtClean="0">
                <a:latin typeface="Courier New" panose="02070309020205020404" pitchFamily="49" charset="0"/>
                <a:cs typeface="Courier New" panose="02070309020205020404" pitchFamily="49" charset="0"/>
              </a:rPr>
              <a:t>DBMS_AUDIT_MGMT.CREATE_PURGE_JOB</a:t>
            </a:r>
            <a:r>
              <a:rPr lang="en-US" altLang="en-US" dirty="0" smtClean="0"/>
              <a:t> procedure includes the </a:t>
            </a:r>
            <a:r>
              <a:rPr lang="en-US" altLang="en-US" dirty="0" smtClean="0">
                <a:latin typeface="Courier New" panose="02070309020205020404" pitchFamily="49" charset="0"/>
                <a:cs typeface="Courier New" panose="02070309020205020404" pitchFamily="49" charset="0"/>
              </a:rPr>
              <a:t>CONTAINER</a:t>
            </a:r>
            <a:r>
              <a:rPr lang="en-US" altLang="en-US" dirty="0" smtClean="0">
                <a:cs typeface="Arial" panose="020B0604020202020204" pitchFamily="34" charset="0"/>
              </a:rPr>
              <a:t> attribute. Setting </a:t>
            </a:r>
            <a:r>
              <a:rPr lang="en-US" altLang="en-US" dirty="0" smtClean="0">
                <a:latin typeface="Courier New" panose="02070309020205020404" pitchFamily="49" charset="0"/>
                <a:cs typeface="Courier New" panose="02070309020205020404" pitchFamily="49" charset="0"/>
              </a:rPr>
              <a:t>CONTAINER</a:t>
            </a:r>
            <a:r>
              <a:rPr lang="en-US" altLang="en-US" dirty="0" smtClean="0">
                <a:cs typeface="Arial" panose="020B0604020202020204" pitchFamily="34" charset="0"/>
              </a:rPr>
              <a:t> to </a:t>
            </a:r>
            <a:r>
              <a:rPr lang="en-US" altLang="en-US" dirty="0" smtClean="0">
                <a:latin typeface="Courier New" panose="02070309020205020404" pitchFamily="49" charset="0"/>
                <a:cs typeface="Courier New" panose="02070309020205020404" pitchFamily="49" charset="0"/>
              </a:rPr>
              <a:t>CONTAINER_CURRENT</a:t>
            </a:r>
            <a:r>
              <a:rPr lang="en-US" altLang="en-US" dirty="0" smtClean="0">
                <a:cs typeface="Arial" panose="020B0604020202020204" pitchFamily="34" charset="0"/>
              </a:rPr>
              <a:t> </a:t>
            </a:r>
            <a:r>
              <a:rPr lang="en-US" altLang="en-US" dirty="0" smtClean="0"/>
              <a:t>deletes audit trail records for the current pluggable database. </a:t>
            </a:r>
            <a:r>
              <a:rPr lang="en-US" altLang="en-US" dirty="0" smtClean="0">
                <a:cs typeface="Arial" panose="020B0604020202020204" pitchFamily="34" charset="0"/>
              </a:rPr>
              <a:t>Setting </a:t>
            </a:r>
            <a:r>
              <a:rPr lang="en-US" altLang="en-US" dirty="0" smtClean="0">
                <a:latin typeface="Courier New" panose="02070309020205020404" pitchFamily="49" charset="0"/>
                <a:cs typeface="Courier New" panose="02070309020205020404" pitchFamily="49" charset="0"/>
              </a:rPr>
              <a:t>CONTAINER</a:t>
            </a:r>
            <a:r>
              <a:rPr lang="en-US" altLang="en-US" dirty="0" smtClean="0">
                <a:cs typeface="Arial" panose="020B0604020202020204" pitchFamily="34" charset="0"/>
              </a:rPr>
              <a:t> to</a:t>
            </a:r>
            <a:r>
              <a:rPr lang="en-US" altLang="en-US" dirty="0" smtClean="0"/>
              <a:t> </a:t>
            </a:r>
            <a:r>
              <a:rPr lang="en-US" altLang="en-US" dirty="0" smtClean="0">
                <a:latin typeface="Courier New" panose="02070309020205020404" pitchFamily="49" charset="0"/>
                <a:cs typeface="Courier New" panose="02070309020205020404" pitchFamily="49" charset="0"/>
              </a:rPr>
              <a:t>CONTAINER_ALL</a:t>
            </a:r>
            <a:r>
              <a:rPr lang="en-US" altLang="en-US" dirty="0" smtClean="0">
                <a:cs typeface="Arial" panose="020B0604020202020204" pitchFamily="34" charset="0"/>
              </a:rPr>
              <a:t> </a:t>
            </a:r>
            <a:r>
              <a:rPr lang="en-US" altLang="en-US" dirty="0" smtClean="0"/>
              <a:t>deletes audit trail records for all pluggable databases, creating a job in the root, and the invocation of this job will invoke cleanup in all the PDBs.</a:t>
            </a:r>
          </a:p>
          <a:p>
            <a:pPr lvl="1"/>
            <a:r>
              <a:rPr lang="en-US" altLang="en-US" dirty="0" smtClean="0">
                <a:latin typeface="Courier New" panose="02070309020205020404" pitchFamily="49" charset="0"/>
                <a:cs typeface="Courier New" panose="02070309020205020404" pitchFamily="49" charset="0"/>
              </a:rPr>
              <a:t>USE_LAST_ARCH_TIMESTAMP</a:t>
            </a:r>
            <a:r>
              <a:rPr lang="en-US" altLang="en-US" dirty="0" smtClean="0"/>
              <a:t> specifies whether the last archived time stamp should be used for determining the records that should be deleted. </a:t>
            </a:r>
            <a:r>
              <a:rPr lang="en-US" altLang="en-US" dirty="0" smtClean="0">
                <a:cs typeface="Arial" panose="020B0604020202020204" pitchFamily="34" charset="0"/>
              </a:rPr>
              <a:t>Setting </a:t>
            </a:r>
            <a:r>
              <a:rPr lang="en-US" altLang="en-US" dirty="0" smtClean="0">
                <a:latin typeface="Courier New" panose="02070309020205020404" pitchFamily="49" charset="0"/>
                <a:cs typeface="Courier New" panose="02070309020205020404" pitchFamily="49" charset="0"/>
              </a:rPr>
              <a:t>USE_LAST_ARCH_TIMESTAMP</a:t>
            </a:r>
            <a:r>
              <a:rPr lang="en-US" altLang="en-US" dirty="0" smtClean="0">
                <a:cs typeface="Arial" panose="020B0604020202020204" pitchFamily="34" charset="0"/>
              </a:rPr>
              <a:t> to </a:t>
            </a:r>
            <a:r>
              <a:rPr lang="en-US" altLang="en-US" dirty="0" smtClean="0">
                <a:latin typeface="Courier New" panose="02070309020205020404" pitchFamily="49" charset="0"/>
                <a:cs typeface="Courier New" panose="02070309020205020404" pitchFamily="49" charset="0"/>
              </a:rPr>
              <a:t>TRUE</a:t>
            </a:r>
            <a:r>
              <a:rPr lang="en-US" altLang="en-US" dirty="0" smtClean="0"/>
              <a:t> indicates that only audit records created before the last archive time stamp should be deleted. A value of </a:t>
            </a:r>
            <a:r>
              <a:rPr lang="en-US" altLang="en-US" dirty="0" smtClean="0">
                <a:latin typeface="Courier New" panose="02070309020205020404" pitchFamily="49" charset="0"/>
                <a:cs typeface="Courier New" panose="02070309020205020404" pitchFamily="49" charset="0"/>
              </a:rPr>
              <a:t>FALSE</a:t>
            </a:r>
            <a:r>
              <a:rPr lang="en-US" altLang="en-US" dirty="0" smtClean="0"/>
              <a:t> indicates that all audit records should be deleted. The default value is </a:t>
            </a:r>
            <a:r>
              <a:rPr lang="en-US" altLang="en-US" dirty="0" smtClean="0">
                <a:latin typeface="Courier New" panose="02070309020205020404" pitchFamily="49" charset="0"/>
                <a:cs typeface="Courier New" panose="02070309020205020404" pitchFamily="49" charset="0"/>
              </a:rPr>
              <a:t>TRUE</a:t>
            </a:r>
            <a:r>
              <a:rPr lang="en-US" altLang="en-US" dirty="0" smtClean="0"/>
              <a:t>. Oracle recommends using this value because this helps guard against inadvertent deletion of records.</a:t>
            </a:r>
          </a:p>
          <a:p>
            <a:pPr lvl="1"/>
            <a:r>
              <a:rPr lang="en-US" altLang="en-US" dirty="0" smtClean="0"/>
              <a:t>You can automate the cleanup process by creating and scheduling a cleanup purge job, or you can manually run a cleanup purge job. If you manually run cleanup purge jobs, use the </a:t>
            </a:r>
            <a:r>
              <a:rPr lang="en-US" altLang="en-US" dirty="0" smtClean="0">
                <a:latin typeface="Courier New" panose="02070309020205020404" pitchFamily="49" charset="0"/>
              </a:rPr>
              <a:t>DBMS_AUDIT_MGMT.CLEAN_AUDIT_TRAIL</a:t>
            </a:r>
            <a:r>
              <a:rPr lang="en-US" altLang="en-US" dirty="0" smtClean="0"/>
              <a:t> procedure with a new type value of </a:t>
            </a:r>
            <a:r>
              <a:rPr lang="en-US" altLang="en-US" dirty="0" smtClean="0">
                <a:solidFill>
                  <a:schemeClr val="bg2"/>
                </a:solidFill>
                <a:latin typeface="Courier New" panose="02070309020205020404" pitchFamily="49" charset="0"/>
              </a:rPr>
              <a:t>DBMS_AUDIT_MGMT.AUDIT_TRAIL_UNIFIED</a:t>
            </a:r>
            <a:r>
              <a:rPr lang="en-US" altLang="en-US" dirty="0" smtClean="0">
                <a:solidFill>
                  <a:schemeClr val="bg2"/>
                </a:solidFill>
                <a:cs typeface="Arial" panose="020B0604020202020204" pitchFamily="34" charset="0"/>
              </a:rPr>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354</a:t>
            </a:fld>
            <a:endParaRPr lang="en-US" dirty="0"/>
          </a:p>
        </p:txBody>
      </p:sp>
    </p:spTree>
    <p:extLst>
      <p:ext uri="{BB962C8B-B14F-4D97-AF65-F5344CB8AC3E}">
        <p14:creationId xmlns:p14="http://schemas.microsoft.com/office/powerpoint/2010/main" val="298707569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355</a:t>
            </a:fld>
            <a:endParaRPr lang="en-US" dirty="0"/>
          </a:p>
        </p:txBody>
      </p:sp>
    </p:spTree>
    <p:extLst>
      <p:ext uri="{BB962C8B-B14F-4D97-AF65-F5344CB8AC3E}">
        <p14:creationId xmlns:p14="http://schemas.microsoft.com/office/powerpoint/2010/main" val="177253758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3" y="449263"/>
            <a:ext cx="6550025" cy="3686175"/>
          </a:xfrm>
        </p:spPr>
      </p:sp>
      <p:sp>
        <p:nvSpPr>
          <p:cNvPr id="3" name="Notes Placeholder 2"/>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pPr>
              <a:defRPr/>
            </a:pPr>
            <a:r>
              <a:rPr lang="en-US" smtClean="0"/>
              <a:t>Oracle Database 19c: Administration Workshop   22 - </a:t>
            </a:r>
            <a:fld id="{86D3F527-C016-4D9D-8921-5483A61EFB74}" type="slidenum">
              <a:rPr lang="en-US" smtClean="0"/>
              <a:pPr>
                <a:defRPr/>
              </a:pPr>
              <a:t>356</a:t>
            </a:fld>
            <a:endParaRPr lang="en-US" dirty="0"/>
          </a:p>
        </p:txBody>
      </p:sp>
    </p:spTree>
    <p:extLst>
      <p:ext uri="{BB962C8B-B14F-4D97-AF65-F5344CB8AC3E}">
        <p14:creationId xmlns:p14="http://schemas.microsoft.com/office/powerpoint/2010/main" val="401584820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5662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358</a:t>
            </a:fld>
            <a:endParaRPr lang="en-US" dirty="0"/>
          </a:p>
        </p:txBody>
      </p:sp>
    </p:spTree>
    <p:extLst>
      <p:ext uri="{BB962C8B-B14F-4D97-AF65-F5344CB8AC3E}">
        <p14:creationId xmlns:p14="http://schemas.microsoft.com/office/powerpoint/2010/main" val="336030704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Major functional components include:</a:t>
            </a:r>
          </a:p>
          <a:p>
            <a:pPr lvl="2"/>
            <a:r>
              <a:rPr lang="en-US" dirty="0">
                <a:latin typeface="Courier New" panose="02070309020205020404" pitchFamily="49" charset="0"/>
                <a:cs typeface="Courier New" panose="02070309020205020404" pitchFamily="49" charset="0"/>
              </a:rPr>
              <a:t>DBMS_DATAPUMP</a:t>
            </a:r>
            <a:r>
              <a:rPr lang="en-US" dirty="0">
                <a:latin typeface="Arial" charset="0"/>
              </a:rPr>
              <a:t>: It contains the API for high-speed export and import utilities for bulk data and metadata movement.</a:t>
            </a:r>
          </a:p>
          <a:p>
            <a:pPr lvl="2"/>
            <a:r>
              <a:rPr lang="en-US" dirty="0">
                <a:latin typeface="Arial" charset="0"/>
              </a:rPr>
              <a:t>Direct Path API (DPAPI): Oracle Database supports a Direct Path API interface that minimizes data conversion and parsing at both unload and load time.</a:t>
            </a:r>
          </a:p>
          <a:p>
            <a:pPr lvl="2"/>
            <a:r>
              <a:rPr lang="en-US" dirty="0">
                <a:latin typeface="Courier New" panose="02070309020205020404" pitchFamily="49" charset="0"/>
                <a:cs typeface="Courier New" panose="02070309020205020404" pitchFamily="49" charset="0"/>
              </a:rPr>
              <a:t>DBMS_METADATA</a:t>
            </a:r>
            <a:r>
              <a:rPr lang="en-US" dirty="0">
                <a:latin typeface="Arial" charset="0"/>
              </a:rPr>
              <a:t>: Used by worker processes for all metadata unloading and loading. Database object definitions are stored by using XML rather than SQL.</a:t>
            </a:r>
          </a:p>
          <a:p>
            <a:pPr lvl="2"/>
            <a:r>
              <a:rPr lang="en-US" dirty="0">
                <a:latin typeface="Arial" charset="0"/>
              </a:rPr>
              <a:t>External Table: With the </a:t>
            </a:r>
            <a:r>
              <a:rPr lang="en-US" dirty="0">
                <a:latin typeface="Courier New" panose="02070309020205020404" pitchFamily="49" charset="0"/>
                <a:cs typeface="Courier New" panose="02070309020205020404" pitchFamily="49" charset="0"/>
              </a:rPr>
              <a:t>ORACLE_DATAPUMP</a:t>
            </a:r>
            <a:r>
              <a:rPr lang="en-US" dirty="0">
                <a:latin typeface="Arial" charset="0"/>
              </a:rPr>
              <a:t> and </a:t>
            </a:r>
            <a:r>
              <a:rPr lang="en-US" dirty="0">
                <a:latin typeface="Courier New" panose="02070309020205020404" pitchFamily="49" charset="0"/>
                <a:cs typeface="Courier New" panose="02070309020205020404" pitchFamily="49" charset="0"/>
              </a:rPr>
              <a:t>ORACLE_LOADER</a:t>
            </a:r>
            <a:r>
              <a:rPr lang="en-US" dirty="0">
                <a:latin typeface="Arial" charset="0"/>
              </a:rPr>
              <a:t> access drivers, you can store data in external tables (that is, in platform-independent files). The </a:t>
            </a:r>
            <a:r>
              <a:rPr lang="en-US" dirty="0">
                <a:latin typeface="Courier New" panose="02070309020205020404" pitchFamily="49" charset="0"/>
                <a:cs typeface="Courier New" panose="02070309020205020404" pitchFamily="49" charset="0"/>
              </a:rPr>
              <a:t>SELECT</a:t>
            </a:r>
            <a:r>
              <a:rPr lang="en-US" dirty="0">
                <a:latin typeface="Arial" charset="0"/>
              </a:rPr>
              <a:t> statement reads external tables as though they were stored in an Oracle database.</a:t>
            </a:r>
          </a:p>
          <a:p>
            <a:pPr lvl="2"/>
            <a:r>
              <a:rPr lang="en-US" dirty="0">
                <a:latin typeface="Arial" charset="0"/>
              </a:rPr>
              <a:t>SQL*Loader: It has been integrated with external tables, providing automatic migration of loader control files to external table access parameters.</a:t>
            </a:r>
          </a:p>
          <a:p>
            <a:pPr lvl="2"/>
            <a:r>
              <a:rPr lang="en-US" dirty="0">
                <a:latin typeface="Courier New" panose="02070309020205020404" pitchFamily="49" charset="0"/>
                <a:cs typeface="Courier New" panose="02070309020205020404" pitchFamily="49" charset="0"/>
              </a:rPr>
              <a:t>expdp</a:t>
            </a:r>
            <a:r>
              <a:rPr lang="en-US" dirty="0">
                <a:latin typeface="Arial" charset="0"/>
              </a:rPr>
              <a:t> and </a:t>
            </a:r>
            <a:r>
              <a:rPr lang="en-US" dirty="0">
                <a:latin typeface="Courier New" panose="02070309020205020404" pitchFamily="49" charset="0"/>
                <a:cs typeface="Courier New" panose="02070309020205020404" pitchFamily="49" charset="0"/>
              </a:rPr>
              <a:t>impdp</a:t>
            </a:r>
            <a:r>
              <a:rPr lang="en-US" dirty="0">
                <a:latin typeface="Arial" charset="0"/>
              </a:rPr>
              <a:t>: They are thin layers that make calls to the </a:t>
            </a:r>
            <a:r>
              <a:rPr lang="en-US" dirty="0">
                <a:latin typeface="Courier New" panose="02070309020205020404" pitchFamily="49" charset="0"/>
                <a:cs typeface="Courier New" panose="02070309020205020404" pitchFamily="49" charset="0"/>
              </a:rPr>
              <a:t>DBMS_DATAPUMP</a:t>
            </a:r>
            <a:r>
              <a:rPr lang="en-US" dirty="0">
                <a:latin typeface="Arial" charset="0"/>
              </a:rPr>
              <a:t> package to initiate and monitor Data Pump operations.</a:t>
            </a:r>
          </a:p>
          <a:p>
            <a:pPr lvl="2"/>
            <a:r>
              <a:rPr lang="en-US" dirty="0">
                <a:latin typeface="Arial" charset="0"/>
              </a:rPr>
              <a:t>Other clients: Applications (such as replication, transportable tablespaces, and user applications) that benefit from this infrastructure. SQL*Plus may also be used as a client of </a:t>
            </a:r>
            <a:r>
              <a:rPr lang="en-US" dirty="0">
                <a:latin typeface="Courier New" panose="02070309020205020404" pitchFamily="49" charset="0"/>
                <a:cs typeface="Courier New" panose="02070309020205020404" pitchFamily="49" charset="0"/>
              </a:rPr>
              <a:t>DBMS_DATAPUMP</a:t>
            </a:r>
            <a:r>
              <a:rPr lang="en-US" dirty="0">
                <a:latin typeface="Arial" charset="0"/>
              </a:rPr>
              <a:t> for simple status queries against ongoing operations.</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359</a:t>
            </a:fld>
            <a:endParaRPr lang="en-US" dirty="0"/>
          </a:p>
        </p:txBody>
      </p:sp>
    </p:spTree>
    <p:extLst>
      <p:ext uri="{BB962C8B-B14F-4D97-AF65-F5344CB8AC3E}">
        <p14:creationId xmlns:p14="http://schemas.microsoft.com/office/powerpoint/2010/main" val="1783548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When computer systems process characters, they use numeric codes instead of the graphical representation of the character. An encoded character set maps numeric codes to characters that a computer or terminal can display and receive. Different character sets support different character repertoires. Because character sets are typically based on a particular writing script, they can support more than one language. However, script-based character sets are restricted in the sense that they are limited to groups of languages based on similar scripts. Universal character sets encompass most major scripts of the modern world and provide a more useful solution to multilingual support. For information about the Unicode standards, see the web site at http:www.unicode.org.</a:t>
            </a:r>
          </a:p>
          <a:p>
            <a:pPr lvl="1"/>
            <a:r>
              <a:rPr lang="en-US" dirty="0"/>
              <a:t>The Oracle database supports three classes of encoding schemes: Single-byte, Varying-width multibyte, and Universal. Choose the correct character set that best meets your business requirements now and in the future because it can be difficult to change character sets later on. For best performance, choose a character set that avoids character set conversion and uses the most efficient encoding for the languages desired. Single-byte character sets result in better performance than multibyte character sets, and they also are the most efficient in terms of space requirements. However, single-byte character sets limit how many languages you can support. To choose your correct database character set, evaluate your current and future business requirements, as well as technical requirements (for example, the XML and Java standards require Unicode). In general, Oracle recommends the use of Unicode for all new databases, because it is the most flexible character set and avoids future conversions.</a:t>
            </a:r>
          </a:p>
          <a:p>
            <a:pPr lvl="1"/>
            <a:r>
              <a:rPr lang="en-US" b="1" dirty="0"/>
              <a:t>Single-Byte Character Sets</a:t>
            </a:r>
          </a:p>
          <a:p>
            <a:pPr lvl="1"/>
            <a:r>
              <a:rPr lang="en-US" dirty="0"/>
              <a:t>In a single-byte character set, each character occupies one byte. Single-byte 7-bit encoding schemes can define up to 128 (27) characters; single-byte 8-bit encoding schemes can define up to 256 (28) characters.</a:t>
            </a:r>
          </a:p>
          <a:p>
            <a:pPr lvl="1"/>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36</a:t>
            </a:fld>
            <a:endParaRPr lang="en-US" dirty="0"/>
          </a:p>
        </p:txBody>
      </p:sp>
    </p:spTree>
    <p:extLst>
      <p:ext uri="{BB962C8B-B14F-4D97-AF65-F5344CB8AC3E}">
        <p14:creationId xmlns:p14="http://schemas.microsoft.com/office/powerpoint/2010/main" val="657810822"/>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Oracle Data Pump enables very high-speed data and metadata loading and unloading of Oracle databases. The Data Pump infrastructure is callable via the </a:t>
            </a:r>
            <a:r>
              <a:rPr lang="en-US" altLang="en-US" dirty="0">
                <a:latin typeface="Courier New" panose="02070309020205020404" pitchFamily="49" charset="0"/>
                <a:cs typeface="Courier New" panose="02070309020205020404" pitchFamily="49" charset="0"/>
              </a:rPr>
              <a:t>DBMS_DATAPUMP</a:t>
            </a:r>
            <a:r>
              <a:rPr lang="en-US" altLang="en-US" dirty="0">
                <a:latin typeface="Arial" charset="0"/>
              </a:rPr>
              <a:t> PL/SQL package. Thus, custom data movement utilities can be built by using Data Pump.</a:t>
            </a:r>
          </a:p>
          <a:p>
            <a:pPr lvl="1"/>
            <a:r>
              <a:rPr lang="en-US" altLang="en-US" dirty="0">
                <a:latin typeface="Arial" charset="0"/>
              </a:rPr>
              <a:t>Oracle Database provides the following tools:</a:t>
            </a:r>
          </a:p>
          <a:p>
            <a:pPr lvl="2"/>
            <a:r>
              <a:rPr lang="en-US" altLang="en-US" dirty="0">
                <a:latin typeface="Arial" charset="0"/>
              </a:rPr>
              <a:t>Command-line export and import clients called </a:t>
            </a:r>
            <a:r>
              <a:rPr lang="en-US" altLang="en-US" dirty="0">
                <a:latin typeface="Courier New" panose="02070309020205020404" pitchFamily="49" charset="0"/>
                <a:cs typeface="Courier New" panose="02070309020205020404" pitchFamily="49" charset="0"/>
              </a:rPr>
              <a:t>expdp</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impdp</a:t>
            </a:r>
            <a:r>
              <a:rPr lang="en-US" altLang="en-US" dirty="0">
                <a:latin typeface="Arial" charset="0"/>
              </a:rPr>
              <a:t>, respectively</a:t>
            </a:r>
          </a:p>
          <a:p>
            <a:pPr lvl="2"/>
            <a:r>
              <a:rPr lang="en-US" altLang="en-US" dirty="0">
                <a:latin typeface="Arial" charset="0"/>
              </a:rPr>
              <a:t>An export and import interface in Enterprise Manager Cloud Control</a:t>
            </a:r>
          </a:p>
          <a:p>
            <a:pPr lvl="1"/>
            <a:r>
              <a:rPr lang="en-US" altLang="en-US" dirty="0">
                <a:latin typeface="Arial" charset="0"/>
              </a:rPr>
              <a:t>Data Pump automatically decides the data access methods to use; these can be either direct path or external tables. Data Pump uses direct path load and unload when a table’s structure allows it and when maximum single-stream performance is desired. However, if there are clustered tables, encrypted columns, or several other items, Data Pump uses external tables rather than direct path to move the data.</a:t>
            </a:r>
          </a:p>
          <a:p>
            <a:pPr lvl="1"/>
            <a:r>
              <a:rPr lang="en-US" altLang="en-US" dirty="0">
                <a:latin typeface="Arial" charset="0"/>
              </a:rPr>
              <a:t>Conventional Path Load is used when Data Pump is not able to load data into a table by using either direct path or external tables. The ability to detach from and reattach to long-running jobs without affecting the job itself enables you to monitor jobs from multiple locations while they are running. All stopped Data Pump jobs can be restarted without loss of data as long as the metadata remains undisturbed. It does not matter whether the job is stopped voluntarily or involuntarily due to a crash.</a:t>
            </a:r>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360</a:t>
            </a:fld>
            <a:endParaRPr lang="en-US" dirty="0"/>
          </a:p>
        </p:txBody>
      </p:sp>
    </p:spTree>
    <p:extLst>
      <p:ext uri="{BB962C8B-B14F-4D97-AF65-F5344CB8AC3E}">
        <p14:creationId xmlns:p14="http://schemas.microsoft.com/office/powerpoint/2010/main" val="243846838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a:t>
            </a:r>
            <a:r>
              <a:rPr lang="en-US" altLang="en-US" dirty="0">
                <a:latin typeface="Courier New" panose="02070309020205020404" pitchFamily="49" charset="0"/>
                <a:cs typeface="Courier New" panose="02070309020205020404" pitchFamily="49" charset="0"/>
              </a:rPr>
              <a:t>EXCLUDE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INCLUDE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CONTENT</a:t>
            </a:r>
            <a:r>
              <a:rPr lang="en-US" altLang="en-US" dirty="0">
                <a:latin typeface="Arial" charset="0"/>
              </a:rPr>
              <a:t> parameters are used for fine-grained object and data selection.</a:t>
            </a:r>
          </a:p>
          <a:p>
            <a:pPr lvl="1"/>
            <a:r>
              <a:rPr lang="en-US" altLang="en-US" dirty="0">
                <a:latin typeface="Arial" charset="0"/>
              </a:rPr>
              <a:t>You can specify the database version for objects to be moved (using the </a:t>
            </a:r>
            <a:r>
              <a:rPr lang="en-US" altLang="en-US" dirty="0">
                <a:latin typeface="Courier New" panose="02070309020205020404" pitchFamily="49" charset="0"/>
                <a:cs typeface="Courier New" panose="02070309020205020404" pitchFamily="49" charset="0"/>
              </a:rPr>
              <a:t>VERSION</a:t>
            </a:r>
            <a:r>
              <a:rPr lang="en-US" altLang="en-US" dirty="0">
                <a:latin typeface="Arial" charset="0"/>
              </a:rPr>
              <a:t> parameter) to create a dump file set that is compatible with a previous release of Oracle Database that supports Data Pump.</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PARALLEL</a:t>
            </a:r>
            <a:r>
              <a:rPr lang="en-US" altLang="en-US" dirty="0">
                <a:latin typeface="Arial" charset="0"/>
              </a:rPr>
              <a:t> parameter to specify the maximum number of threads of active execution servers operating on behalf of the export job.</a:t>
            </a:r>
          </a:p>
          <a:p>
            <a:pPr lvl="1"/>
            <a:r>
              <a:rPr lang="en-US" altLang="en-US" dirty="0">
                <a:latin typeface="Arial" charset="0"/>
              </a:rPr>
              <a:t>Network mode enables you to export from a remote database directly to a dump file set. This can be done by using a database link to the source system.</a:t>
            </a:r>
          </a:p>
          <a:p>
            <a:pPr lvl="1"/>
            <a:r>
              <a:rPr lang="en-US" altLang="en-US" dirty="0">
                <a:latin typeface="Arial" charset="0"/>
              </a:rPr>
              <a:t>During import, you can change the target data file names, schemas, and tablespaces:</a:t>
            </a:r>
          </a:p>
          <a:p>
            <a:pPr lvl="2"/>
            <a:r>
              <a:rPr lang="en-US" altLang="en-US" dirty="0">
                <a:latin typeface="Arial" charset="0"/>
              </a:rPr>
              <a:t>Rename tables during an import operation.</a:t>
            </a:r>
          </a:p>
          <a:p>
            <a:pPr lvl="2"/>
            <a:r>
              <a:rPr lang="en-US" altLang="en-US" dirty="0">
                <a:latin typeface="Arial" charset="0"/>
              </a:rPr>
              <a:t>Remap data as it is being imported into a new database.</a:t>
            </a:r>
          </a:p>
          <a:p>
            <a:pPr lvl="1"/>
            <a:r>
              <a:rPr lang="en-US" altLang="en-US" dirty="0">
                <a:latin typeface="Arial" charset="0"/>
              </a:rPr>
              <a:t>In addition, you can specify a percentage of data to be sampled and unloaded from the source database when performing a Data Pump export. This can be done by specifying the </a:t>
            </a:r>
            <a:r>
              <a:rPr lang="en-US" altLang="en-US" dirty="0">
                <a:latin typeface="Courier New" panose="02070309020205020404" pitchFamily="49" charset="0"/>
                <a:cs typeface="Courier New" panose="02070309020205020404" pitchFamily="49" charset="0"/>
              </a:rPr>
              <a:t>SAMPLE</a:t>
            </a:r>
            <a:r>
              <a:rPr lang="en-US" altLang="en-US" dirty="0">
                <a:latin typeface="Arial" charset="0"/>
              </a:rPr>
              <a:t> parameter.</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COMPRESSION</a:t>
            </a:r>
            <a:r>
              <a:rPr lang="en-US" altLang="en-US" dirty="0">
                <a:latin typeface="Arial" charset="0"/>
              </a:rPr>
              <a:t> parameter to indicate whether the metadata should be compressed in the export dump file so that it consumes less disk space. If you compress the metadata, it is automatically uncompressed during import. You can choose to compress both data and metadata, only data, only metadata, or no data during an export. This feature requires the Oracle Advanced Compression option.</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361</a:t>
            </a:fld>
            <a:endParaRPr lang="en-US" dirty="0"/>
          </a:p>
        </p:txBody>
      </p:sp>
    </p:spTree>
    <p:extLst>
      <p:ext uri="{BB962C8B-B14F-4D97-AF65-F5344CB8AC3E}">
        <p14:creationId xmlns:p14="http://schemas.microsoft.com/office/powerpoint/2010/main" val="241756703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You can also specify encryption options to encrypt. Encryption requires the Oracle Advanced Security option:</a:t>
            </a:r>
          </a:p>
          <a:p>
            <a:pPr lvl="2" eaLnBrk="1" hangingPunct="1"/>
            <a:r>
              <a:rPr lang="en-US" dirty="0">
                <a:latin typeface="Arial" charset="0"/>
                <a:cs typeface="Arial" charset="0"/>
              </a:rPr>
              <a:t>Both data and metadata, only data, only metadata, no data, or only encrypted columns during an export</a:t>
            </a:r>
          </a:p>
          <a:p>
            <a:pPr lvl="2" eaLnBrk="1" hangingPunct="1"/>
            <a:r>
              <a:rPr lang="en-US" dirty="0" smtClean="0">
                <a:latin typeface="Arial" charset="0"/>
                <a:cs typeface="Arial" charset="0"/>
              </a:rPr>
              <a:t>A </a:t>
            </a:r>
            <a:r>
              <a:rPr lang="en-US" dirty="0">
                <a:latin typeface="Arial" charset="0"/>
                <a:cs typeface="Arial" charset="0"/>
              </a:rPr>
              <a:t>particular encryption algorithm to use during an export</a:t>
            </a:r>
          </a:p>
          <a:p>
            <a:pPr lvl="2" eaLnBrk="1" hangingPunct="1"/>
            <a:r>
              <a:rPr lang="en-US" dirty="0" smtClean="0">
                <a:latin typeface="Arial" charset="0"/>
                <a:cs typeface="Arial" charset="0"/>
              </a:rPr>
              <a:t>The </a:t>
            </a:r>
            <a:r>
              <a:rPr lang="en-US" dirty="0">
                <a:latin typeface="Arial" charset="0"/>
                <a:cs typeface="Arial" charset="0"/>
              </a:rPr>
              <a:t>type of security to use for performing encryption and decryption during an export. For example, perhaps the dump file set will be imported into a different or remote database and must remain secure in transit. Or perhaps the dump file set will be imported on-site using the Oracle Encryption Wallet, but it may also need to be imported off-site where the Oracle Encryption Wallet is not available.</a:t>
            </a:r>
          </a:p>
          <a:p>
            <a:pPr lvl="1" eaLnBrk="1" hangingPunct="1"/>
            <a:r>
              <a:rPr lang="en-US" dirty="0">
                <a:latin typeface="Arial" charset="0"/>
                <a:cs typeface="Arial" charset="0"/>
              </a:rPr>
              <a:t>You can also define that XMLType columns are to be exported in uncompressed </a:t>
            </a:r>
            <a:r>
              <a:rPr lang="en-US" dirty="0">
                <a:latin typeface="Courier New" panose="02070309020205020404" pitchFamily="49" charset="0"/>
                <a:cs typeface="Courier New" panose="02070309020205020404" pitchFamily="49" charset="0"/>
              </a:rPr>
              <a:t>CLOB</a:t>
            </a:r>
            <a:r>
              <a:rPr lang="en-US" dirty="0">
                <a:latin typeface="Arial" charset="0"/>
                <a:cs typeface="Arial" charset="0"/>
              </a:rPr>
              <a:t> format regardless of the XMLType storage format that was defined for them.</a:t>
            </a:r>
          </a:p>
        </p:txBody>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362</a:t>
            </a:fld>
            <a:endParaRPr lang="en-US" dirty="0"/>
          </a:p>
        </p:txBody>
      </p:sp>
    </p:spTree>
    <p:extLst>
      <p:ext uri="{BB962C8B-B14F-4D97-AF65-F5344CB8AC3E}">
        <p14:creationId xmlns:p14="http://schemas.microsoft.com/office/powerpoint/2010/main" val="411294509"/>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SQL*Loader loads data from external files into the tables of an Oracle database. It has a powerful data parsing engine that puts little limitation on the format of the data in the data file.</a:t>
            </a:r>
          </a:p>
          <a:p>
            <a:pPr lvl="1"/>
            <a:r>
              <a:rPr lang="en-US" dirty="0">
                <a:latin typeface="Arial" charset="0"/>
              </a:rPr>
              <a:t>SQL*Loader uses the following files:</a:t>
            </a:r>
          </a:p>
          <a:p>
            <a:pPr lvl="1"/>
            <a:r>
              <a:rPr lang="en-US" b="1" dirty="0">
                <a:latin typeface="Arial" charset="0"/>
              </a:rPr>
              <a:t>Input data files</a:t>
            </a:r>
            <a:r>
              <a:rPr lang="en-US" dirty="0">
                <a:latin typeface="Arial" charset="0"/>
              </a:rPr>
              <a:t>: SQL*Loader reads data from one or more files (or operating system equivalents of files) that are specified in the control file. From SQL*Loader’s perspective, the data in the data file is organized as records. A particular data file can be in fixed record format, variable record format, or stream record format. The record format can be specified in the control file with the </a:t>
            </a:r>
            <a:r>
              <a:rPr lang="en-US" dirty="0">
                <a:latin typeface="Courier New" panose="02070309020205020404" pitchFamily="49" charset="0"/>
                <a:cs typeface="Courier New" panose="02070309020205020404" pitchFamily="49" charset="0"/>
              </a:rPr>
              <a:t>INFILE</a:t>
            </a:r>
            <a:r>
              <a:rPr lang="en-US" dirty="0">
                <a:latin typeface="Arial" charset="0"/>
              </a:rPr>
              <a:t> parameter. If no record format is specified, the default is stream record format.</a:t>
            </a:r>
          </a:p>
          <a:p>
            <a:pPr lvl="1"/>
            <a:r>
              <a:rPr lang="en-US" b="1" dirty="0">
                <a:latin typeface="Arial" charset="0"/>
              </a:rPr>
              <a:t>A control file</a:t>
            </a:r>
            <a:r>
              <a:rPr lang="en-US" dirty="0">
                <a:latin typeface="Arial" charset="0"/>
              </a:rPr>
              <a:t>: The control file is a text file that is written in a language that SQL*Loader understands. The control file indicates to SQL*Loader where to find the data, how to parse and interpret the data, where to insert the data, and so on. Although not precisely defined, a control file can be said to have three sections.</a:t>
            </a:r>
          </a:p>
          <a:p>
            <a:pPr lvl="2"/>
            <a:r>
              <a:rPr lang="en-US" dirty="0">
                <a:latin typeface="Arial" charset="0"/>
              </a:rPr>
              <a:t>The first section contains such session-wide information </a:t>
            </a:r>
            <a:r>
              <a:rPr lang="en-US" dirty="0" smtClean="0">
                <a:latin typeface="Arial" charset="0"/>
              </a:rPr>
              <a:t>as:</a:t>
            </a:r>
            <a:endParaRPr lang="en-US" dirty="0">
              <a:latin typeface="Arial" charset="0"/>
            </a:endParaRPr>
          </a:p>
          <a:p>
            <a:pPr lvl="3"/>
            <a:r>
              <a:rPr lang="en-US" dirty="0">
                <a:latin typeface="Arial" charset="0"/>
              </a:rPr>
              <a:t>Global options, such as the input data file name and records to be skipped</a:t>
            </a:r>
          </a:p>
          <a:p>
            <a:pPr lvl="3"/>
            <a:r>
              <a:rPr lang="en-US" dirty="0">
                <a:latin typeface="Courier New" panose="02070309020205020404" pitchFamily="49" charset="0"/>
                <a:cs typeface="Courier New" panose="02070309020205020404" pitchFamily="49" charset="0"/>
              </a:rPr>
              <a:t>INFILE</a:t>
            </a:r>
            <a:r>
              <a:rPr lang="en-US" dirty="0">
                <a:latin typeface="Arial" charset="0"/>
              </a:rPr>
              <a:t> clauses to specify where the input data is located</a:t>
            </a:r>
          </a:p>
          <a:p>
            <a:pPr lvl="3"/>
            <a:r>
              <a:rPr lang="en-US" dirty="0">
                <a:latin typeface="Arial" charset="0"/>
              </a:rPr>
              <a:t>Data to be loaded</a:t>
            </a:r>
          </a:p>
          <a:p>
            <a:pPr lvl="2"/>
            <a:r>
              <a:rPr lang="en-US" dirty="0">
                <a:latin typeface="Arial" charset="0"/>
              </a:rPr>
              <a:t>The second section consists of one or more </a:t>
            </a:r>
            <a:r>
              <a:rPr lang="en-US" dirty="0">
                <a:latin typeface="Courier New" panose="02070309020205020404" pitchFamily="49" charset="0"/>
                <a:cs typeface="Courier New" panose="02070309020205020404" pitchFamily="49" charset="0"/>
              </a:rPr>
              <a:t>INTO</a:t>
            </a:r>
            <a:r>
              <a:rPr lang="en-US" dirty="0">
                <a:latin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rPr>
              <a:t> blocks. Each of these blocks contains information about the table (such as the table name and the columns of the table) into which the data is to be loaded.</a:t>
            </a:r>
          </a:p>
          <a:p>
            <a:pPr lvl="2"/>
            <a:r>
              <a:rPr lang="en-US" dirty="0">
                <a:latin typeface="Arial" charset="0"/>
              </a:rPr>
              <a:t>The third section is optional and, if present, contains input data.</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363</a:t>
            </a:fld>
            <a:endParaRPr lang="en-US" dirty="0"/>
          </a:p>
        </p:txBody>
      </p:sp>
    </p:spTree>
    <p:extLst>
      <p:ext uri="{BB962C8B-B14F-4D97-AF65-F5344CB8AC3E}">
        <p14:creationId xmlns:p14="http://schemas.microsoft.com/office/powerpoint/2010/main" val="3098875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L</a:t>
            </a:r>
            <a:r>
              <a:rPr lang="en-US" b="1" dirty="0" smtClean="0">
                <a:latin typeface="Arial" charset="0"/>
                <a:cs typeface="Arial" charset="0"/>
              </a:rPr>
              <a:t>og </a:t>
            </a:r>
            <a:r>
              <a:rPr lang="en-US" b="1" dirty="0">
                <a:latin typeface="Arial" charset="0"/>
                <a:cs typeface="Arial" charset="0"/>
              </a:rPr>
              <a:t>file</a:t>
            </a:r>
            <a:r>
              <a:rPr lang="en-US" dirty="0">
                <a:latin typeface="Arial" charset="0"/>
                <a:cs typeface="Arial" charset="0"/>
              </a:rPr>
              <a:t>: When SQL*Loader begins execution, it creates a log file. If it cannot create a log file, execution terminates. The log file contains a detailed summary of the load, including a description of any errors that occurred during the load.</a:t>
            </a:r>
          </a:p>
          <a:p>
            <a:pPr lvl="1" eaLnBrk="1" hangingPunct="1"/>
            <a:r>
              <a:rPr lang="en-US" b="1" dirty="0">
                <a:latin typeface="Arial" charset="0"/>
                <a:cs typeface="Arial" charset="0"/>
              </a:rPr>
              <a:t>D</a:t>
            </a:r>
            <a:r>
              <a:rPr lang="en-US" b="1" dirty="0" smtClean="0">
                <a:latin typeface="Arial" charset="0"/>
                <a:cs typeface="Arial" charset="0"/>
              </a:rPr>
              <a:t>iscard </a:t>
            </a:r>
            <a:r>
              <a:rPr lang="en-US" b="1" dirty="0">
                <a:latin typeface="Arial" charset="0"/>
                <a:cs typeface="Arial" charset="0"/>
              </a:rPr>
              <a:t>file</a:t>
            </a:r>
            <a:r>
              <a:rPr lang="en-US" dirty="0">
                <a:latin typeface="Arial" charset="0"/>
                <a:cs typeface="Arial" charset="0"/>
              </a:rPr>
              <a:t>: This file is created only when it is needed and only if you have specified that a discard file should be enabled. The discard file contains records that are filtered out of the load because they do not match any record-selection criteria specified in the control file.</a:t>
            </a:r>
          </a:p>
          <a:p>
            <a:pPr lvl="1" eaLnBrk="1" hangingPunct="1"/>
            <a:r>
              <a:rPr lang="en-US" b="1" dirty="0">
                <a:latin typeface="Arial" charset="0"/>
                <a:cs typeface="Arial" charset="0"/>
              </a:rPr>
              <a:t>B</a:t>
            </a:r>
            <a:r>
              <a:rPr lang="en-US" b="1" dirty="0" smtClean="0">
                <a:latin typeface="Arial" charset="0"/>
                <a:cs typeface="Arial" charset="0"/>
              </a:rPr>
              <a:t>ad </a:t>
            </a:r>
            <a:r>
              <a:rPr lang="en-US" b="1" dirty="0">
                <a:latin typeface="Arial" charset="0"/>
                <a:cs typeface="Arial" charset="0"/>
              </a:rPr>
              <a:t>file</a:t>
            </a:r>
            <a:r>
              <a:rPr lang="en-US" dirty="0">
                <a:latin typeface="Arial" charset="0"/>
                <a:cs typeface="Arial" charset="0"/>
              </a:rPr>
              <a:t>: The bad file contains records that are rejected, either by SQL*Loader or by the Oracle database. Data file records are rejected by SQL*Loader when the input format is invalid. After a data file record is accepted for processing by SQL*Loader, it is sent to the Oracle database for insertion into a table as a row. If the Oracle database determines that the row is valid, the row is inserted into the table. If the row is determined to be invalid, the record is rejected, and SQL*Loader puts it in the bad file</a:t>
            </a:r>
            <a:r>
              <a:rPr lang="en-US" dirty="0" smtClean="0">
                <a:latin typeface="Arial" charset="0"/>
                <a:cs typeface="Arial" charset="0"/>
              </a:rPr>
              <a:t>.</a:t>
            </a:r>
            <a:endParaRPr lang="en-US" dirty="0">
              <a:latin typeface="Arial" charset="0"/>
              <a:cs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364</a:t>
            </a:fld>
            <a:endParaRPr lang="en-US" dirty="0"/>
          </a:p>
        </p:txBody>
      </p:sp>
    </p:spTree>
    <p:extLst>
      <p:ext uri="{BB962C8B-B14F-4D97-AF65-F5344CB8AC3E}">
        <p14:creationId xmlns:p14="http://schemas.microsoft.com/office/powerpoint/2010/main" val="64026331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23 - </a:t>
            </a:r>
            <a:fld id="{CE96F81F-F014-4127-86AB-7438D9671977}" type="slidenum">
              <a:rPr lang="en-US" smtClean="0"/>
              <a:pPr>
                <a:defRPr/>
              </a:pPr>
              <a:t>365</a:t>
            </a:fld>
            <a:endParaRPr lang="en-US" dirty="0"/>
          </a:p>
        </p:txBody>
      </p:sp>
    </p:spTree>
    <p:extLst>
      <p:ext uri="{BB962C8B-B14F-4D97-AF65-F5344CB8AC3E}">
        <p14:creationId xmlns:p14="http://schemas.microsoft.com/office/powerpoint/2010/main" val="86672777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468572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367</a:t>
            </a:fld>
            <a:endParaRPr lang="en-US" dirty="0"/>
          </a:p>
        </p:txBody>
      </p:sp>
    </p:spTree>
    <p:extLst>
      <p:ext uri="{BB962C8B-B14F-4D97-AF65-F5344CB8AC3E}">
        <p14:creationId xmlns:p14="http://schemas.microsoft.com/office/powerpoint/2010/main" val="152727191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smtClean="0">
                <a:latin typeface="Arial" charset="0"/>
              </a:rPr>
              <a:t>SQL*Loader </a:t>
            </a:r>
            <a:r>
              <a:rPr lang="en-US" dirty="0">
                <a:latin typeface="Arial" charset="0"/>
              </a:rPr>
              <a:t>uses the following files:</a:t>
            </a:r>
          </a:p>
          <a:p>
            <a:pPr lvl="2"/>
            <a:r>
              <a:rPr lang="en-US" b="1" dirty="0">
                <a:latin typeface="Arial" charset="0"/>
              </a:rPr>
              <a:t>Input data files: </a:t>
            </a:r>
            <a:r>
              <a:rPr lang="en-US" dirty="0">
                <a:latin typeface="Arial" charset="0"/>
              </a:rPr>
              <a:t>SQL*Loader reads data from one or more files (or operating system equivalents of files) that are specified in the control </a:t>
            </a:r>
            <a:r>
              <a:rPr lang="en-US" dirty="0" smtClean="0">
                <a:latin typeface="Arial" charset="0"/>
              </a:rPr>
              <a:t>file.</a:t>
            </a:r>
          </a:p>
          <a:p>
            <a:pPr lvl="2"/>
            <a:r>
              <a:rPr lang="en-US" b="1" dirty="0">
                <a:latin typeface="Arial" charset="0"/>
              </a:rPr>
              <a:t>C</a:t>
            </a:r>
            <a:r>
              <a:rPr lang="en-US" b="1" dirty="0" smtClean="0">
                <a:latin typeface="Arial" charset="0"/>
              </a:rPr>
              <a:t>ontrol </a:t>
            </a:r>
            <a:r>
              <a:rPr lang="en-US" b="1" dirty="0">
                <a:latin typeface="Arial" charset="0"/>
              </a:rPr>
              <a:t>file: </a:t>
            </a:r>
            <a:r>
              <a:rPr lang="en-US" dirty="0">
                <a:latin typeface="Arial" charset="0"/>
              </a:rPr>
              <a:t>The control file is a text file that is written in a language that SQL*Loader understands</a:t>
            </a:r>
            <a:r>
              <a:rPr lang="en-US" dirty="0" smtClean="0">
                <a:latin typeface="Arial" charset="0"/>
              </a:rPr>
              <a:t>.</a:t>
            </a:r>
          </a:p>
          <a:p>
            <a:pPr lvl="2"/>
            <a:r>
              <a:rPr lang="en-US" b="1" dirty="0" smtClean="0">
                <a:latin typeface="Arial" charset="0"/>
              </a:rPr>
              <a:t>Log file: </a:t>
            </a:r>
            <a:r>
              <a:rPr lang="en-US" dirty="0" smtClean="0">
                <a:latin typeface="Arial" charset="0"/>
              </a:rPr>
              <a:t>The </a:t>
            </a:r>
            <a:r>
              <a:rPr lang="en-US" dirty="0">
                <a:latin typeface="Arial" charset="0"/>
              </a:rPr>
              <a:t>log file contains a detailed summary of the load, including a description of any errors that occurred during the load.</a:t>
            </a:r>
          </a:p>
          <a:p>
            <a:pPr lvl="2"/>
            <a:r>
              <a:rPr lang="en-US" b="1" dirty="0">
                <a:latin typeface="Arial" charset="0"/>
              </a:rPr>
              <a:t>D</a:t>
            </a:r>
            <a:r>
              <a:rPr lang="en-US" b="1" dirty="0" smtClean="0">
                <a:latin typeface="Arial" charset="0"/>
              </a:rPr>
              <a:t>iscard file: </a:t>
            </a:r>
            <a:r>
              <a:rPr lang="en-US" dirty="0" smtClean="0">
                <a:latin typeface="Arial" charset="0"/>
              </a:rPr>
              <a:t>The discard file contains records that are filtered out of the load because they do not </a:t>
            </a:r>
            <a:r>
              <a:rPr lang="en-US" dirty="0">
                <a:latin typeface="Arial" charset="0"/>
              </a:rPr>
              <a:t>match any record-selection criteria specified in the control file.</a:t>
            </a:r>
          </a:p>
          <a:p>
            <a:pPr lvl="2"/>
            <a:r>
              <a:rPr lang="en-US" b="1" dirty="0">
                <a:latin typeface="Arial" charset="0"/>
              </a:rPr>
              <a:t>B</a:t>
            </a:r>
            <a:r>
              <a:rPr lang="en-US" b="1" dirty="0" smtClean="0">
                <a:latin typeface="Arial" charset="0"/>
              </a:rPr>
              <a:t>ad </a:t>
            </a:r>
            <a:r>
              <a:rPr lang="en-US" b="1" dirty="0">
                <a:latin typeface="Arial" charset="0"/>
              </a:rPr>
              <a:t>file: </a:t>
            </a:r>
            <a:r>
              <a:rPr lang="en-US" dirty="0">
                <a:latin typeface="Arial" charset="0"/>
              </a:rPr>
              <a:t>The bad file contains records that are rejected, either by SQL*Loader or by the Oracle </a:t>
            </a:r>
            <a:r>
              <a:rPr lang="en-US" dirty="0" smtClean="0">
                <a:latin typeface="Arial" charset="0"/>
              </a:rPr>
              <a:t>database server.</a:t>
            </a:r>
            <a:endParaRPr lang="en-US" dirty="0">
              <a:latin typeface="Arial"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368</a:t>
            </a:fld>
            <a:endParaRPr lang="en-US" dirty="0"/>
          </a:p>
        </p:txBody>
      </p:sp>
    </p:spTree>
    <p:extLst>
      <p:ext uri="{BB962C8B-B14F-4D97-AF65-F5344CB8AC3E}">
        <p14:creationId xmlns:p14="http://schemas.microsoft.com/office/powerpoint/2010/main" val="1263684662"/>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SQL*Loader control file is a text file that contains data definition language (DDL) instructions. DDL is used to control the following aspects of a SQL*Loader session:</a:t>
            </a:r>
          </a:p>
          <a:p>
            <a:pPr lvl="2"/>
            <a:r>
              <a:rPr lang="en-US" dirty="0"/>
              <a:t>Where SQL*Loader finds the data to load</a:t>
            </a:r>
          </a:p>
          <a:p>
            <a:pPr lvl="2"/>
            <a:r>
              <a:rPr lang="en-US" dirty="0"/>
              <a:t>How SQL*Loader expects that data to be formatted</a:t>
            </a:r>
          </a:p>
          <a:p>
            <a:pPr lvl="2"/>
            <a:r>
              <a:rPr lang="en-US" dirty="0"/>
              <a:t>How SQL*Loader is being configured (including memory management, selection and rejection criteria, interrupted load handling, and so on) as it loads the data</a:t>
            </a:r>
          </a:p>
          <a:p>
            <a:pPr lvl="2"/>
            <a:r>
              <a:rPr lang="en-US" dirty="0"/>
              <a:t>How SQL*Loader manipulates the data being </a:t>
            </a:r>
            <a:r>
              <a:rPr lang="en-US" dirty="0" smtClean="0"/>
              <a:t>loaded</a:t>
            </a:r>
          </a:p>
          <a:p>
            <a:pPr lvl="1"/>
            <a:r>
              <a:rPr lang="en-US" dirty="0" smtClean="0"/>
              <a:t>The example in the slide includes:</a:t>
            </a:r>
          </a:p>
          <a:p>
            <a:pPr lvl="2"/>
            <a:r>
              <a:rPr lang="en-US" dirty="0" smtClean="0">
                <a:latin typeface="Courier New" panose="02070309020205020404" pitchFamily="49" charset="0"/>
                <a:cs typeface="Courier New" panose="02070309020205020404" pitchFamily="49" charset="0"/>
              </a:rPr>
              <a:t>LOAD</a:t>
            </a:r>
            <a:r>
              <a:rPr lang="en-US" dirty="0" smtClean="0"/>
              <a:t> </a:t>
            </a:r>
            <a:r>
              <a:rPr lang="en-US" dirty="0" smtClean="0">
                <a:latin typeface="Courier New" panose="02070309020205020404" pitchFamily="49" charset="0"/>
                <a:cs typeface="Courier New" panose="02070309020205020404" pitchFamily="49" charset="0"/>
              </a:rPr>
              <a:t>DATA</a:t>
            </a:r>
            <a:r>
              <a:rPr lang="en-US" dirty="0" smtClean="0"/>
              <a:t>: This statement </a:t>
            </a:r>
            <a:r>
              <a:rPr lang="en-US" dirty="0"/>
              <a:t>indicates </a:t>
            </a:r>
            <a:r>
              <a:rPr lang="en-US" dirty="0" smtClean="0"/>
              <a:t>that </a:t>
            </a:r>
            <a:r>
              <a:rPr lang="en-US" dirty="0"/>
              <a:t>this is the beginning of a new data load. If you are continuing a load that </a:t>
            </a:r>
            <a:r>
              <a:rPr lang="en-US" dirty="0" smtClean="0"/>
              <a:t>was interrupted </a:t>
            </a:r>
            <a:r>
              <a:rPr lang="en-US" dirty="0"/>
              <a:t>in progress, use the </a:t>
            </a:r>
            <a:r>
              <a:rPr lang="en-US" dirty="0">
                <a:latin typeface="Courier New" panose="02070309020205020404" pitchFamily="49" charset="0"/>
                <a:cs typeface="Courier New" panose="02070309020205020404" pitchFamily="49" charset="0"/>
              </a:rPr>
              <a:t>CONTINUE</a:t>
            </a:r>
            <a:r>
              <a:rPr lang="en-US" dirty="0"/>
              <a:t> </a:t>
            </a:r>
            <a:r>
              <a:rPr lang="en-US" dirty="0">
                <a:latin typeface="Courier New" panose="02070309020205020404" pitchFamily="49" charset="0"/>
                <a:cs typeface="Courier New" panose="02070309020205020404" pitchFamily="49" charset="0"/>
              </a:rPr>
              <a:t>LOAD</a:t>
            </a:r>
            <a:r>
              <a:rPr lang="en-US" dirty="0"/>
              <a:t> </a:t>
            </a:r>
            <a:r>
              <a:rPr lang="en-US" dirty="0">
                <a:latin typeface="Courier New" panose="02070309020205020404" pitchFamily="49" charset="0"/>
                <a:cs typeface="Courier New" panose="02070309020205020404" pitchFamily="49" charset="0"/>
              </a:rPr>
              <a:t>DATA</a:t>
            </a:r>
            <a:r>
              <a:rPr lang="en-US" dirty="0"/>
              <a:t> </a:t>
            </a:r>
            <a:r>
              <a:rPr lang="en-US" dirty="0" smtClean="0"/>
              <a:t>statement.</a:t>
            </a:r>
          </a:p>
          <a:p>
            <a:pPr lvl="2"/>
            <a:r>
              <a:rPr lang="en-US" dirty="0" smtClean="0">
                <a:latin typeface="Courier New" panose="02070309020205020404" pitchFamily="49" charset="0"/>
                <a:cs typeface="Courier New" panose="02070309020205020404" pitchFamily="49" charset="0"/>
              </a:rPr>
              <a:t>INFILE</a:t>
            </a:r>
            <a:r>
              <a:rPr lang="en-US" dirty="0" smtClean="0"/>
              <a:t>: This keyword </a:t>
            </a:r>
            <a:r>
              <a:rPr lang="en-US" dirty="0"/>
              <a:t>specifies the name of a data file containing data that you want to load.</a:t>
            </a:r>
          </a:p>
          <a:p>
            <a:pPr lvl="2"/>
            <a:r>
              <a:rPr lang="en-US" dirty="0" smtClean="0">
                <a:latin typeface="Courier New" panose="02070309020205020404" pitchFamily="49" charset="0"/>
                <a:cs typeface="Courier New" panose="02070309020205020404" pitchFamily="49" charset="0"/>
              </a:rPr>
              <a:t>BADFILE</a:t>
            </a:r>
            <a:r>
              <a:rPr lang="en-US" dirty="0" smtClean="0"/>
              <a:t>: This keyword </a:t>
            </a:r>
            <a:r>
              <a:rPr lang="en-US" dirty="0"/>
              <a:t>specifies the name of a file into which rejected records are placed.</a:t>
            </a:r>
          </a:p>
          <a:p>
            <a:pPr lvl="2"/>
            <a:r>
              <a:rPr lang="en-US" dirty="0" smtClean="0">
                <a:latin typeface="Courier New" panose="02070309020205020404" pitchFamily="49" charset="0"/>
                <a:cs typeface="Courier New" panose="02070309020205020404" pitchFamily="49" charset="0"/>
              </a:rPr>
              <a:t>DISCARDFILE</a:t>
            </a:r>
            <a:r>
              <a:rPr lang="en-US" dirty="0" smtClean="0"/>
              <a:t>: This </a:t>
            </a:r>
            <a:r>
              <a:rPr lang="en-US" dirty="0"/>
              <a:t>keyword specifies the name of a file into which discarded records are placed.</a:t>
            </a:r>
          </a:p>
          <a:p>
            <a:pPr lvl="2"/>
            <a:r>
              <a:rPr lang="en-US" dirty="0" smtClean="0">
                <a:latin typeface="Courier New" panose="02070309020205020404" pitchFamily="49" charset="0"/>
                <a:cs typeface="Courier New" panose="02070309020205020404" pitchFamily="49" charset="0"/>
              </a:rPr>
              <a:t>APPEND</a:t>
            </a:r>
            <a:r>
              <a:rPr lang="en-US" dirty="0" smtClean="0"/>
              <a:t>: This </a:t>
            </a:r>
            <a:r>
              <a:rPr lang="en-US" dirty="0"/>
              <a:t>keyword is one of the options that you can use when loading data into a table that is not empty. To load data into a table that is empty, use the </a:t>
            </a:r>
            <a:r>
              <a:rPr lang="en-US" dirty="0">
                <a:latin typeface="Courier New" panose="02070309020205020404" pitchFamily="49" charset="0"/>
                <a:cs typeface="Courier New" panose="02070309020205020404" pitchFamily="49" charset="0"/>
              </a:rPr>
              <a:t>INSERT</a:t>
            </a:r>
            <a:r>
              <a:rPr lang="en-US" dirty="0"/>
              <a:t> keyword.</a:t>
            </a:r>
          </a:p>
          <a:p>
            <a:pPr lvl="2"/>
            <a:r>
              <a:rPr lang="en-US" dirty="0" smtClean="0">
                <a:latin typeface="Courier New" panose="02070309020205020404" pitchFamily="49" charset="0"/>
                <a:cs typeface="Courier New" panose="02070309020205020404" pitchFamily="49" charset="0"/>
              </a:rPr>
              <a:t>INTO</a:t>
            </a:r>
            <a:r>
              <a:rPr lang="en-US" dirty="0" smtClean="0"/>
              <a:t> </a:t>
            </a:r>
            <a:r>
              <a:rPr lang="en-US" dirty="0" smtClean="0">
                <a:latin typeface="Courier New" panose="02070309020205020404" pitchFamily="49" charset="0"/>
                <a:cs typeface="Courier New" panose="02070309020205020404" pitchFamily="49" charset="0"/>
              </a:rPr>
              <a:t>TABLE</a:t>
            </a:r>
            <a:r>
              <a:rPr lang="en-US" dirty="0" smtClean="0"/>
              <a:t>: This </a:t>
            </a:r>
            <a:r>
              <a:rPr lang="en-US" dirty="0"/>
              <a:t>keyword enables you to identify tables, fields, and data types. It defines the relationship between records in the data file and tables in the database.</a:t>
            </a:r>
          </a:p>
          <a:p>
            <a:pPr lvl="2"/>
            <a:r>
              <a:rPr lang="en-US" dirty="0" smtClean="0">
                <a:latin typeface="Courier New" panose="02070309020205020404" pitchFamily="49" charset="0"/>
                <a:cs typeface="Courier New" panose="02070309020205020404" pitchFamily="49" charset="0"/>
              </a:rPr>
              <a:t>WHEN</a:t>
            </a:r>
            <a:r>
              <a:rPr lang="en-US" dirty="0" smtClean="0"/>
              <a:t>: This </a:t>
            </a:r>
            <a:r>
              <a:rPr lang="en-US" dirty="0"/>
              <a:t>clause specifies one or more field conditions that each record must match before SQL*Loader loads the </a:t>
            </a:r>
            <a:r>
              <a:rPr lang="en-US" dirty="0" smtClean="0"/>
              <a:t>data.</a:t>
            </a:r>
            <a:endParaRPr lang="en-US" dirty="0"/>
          </a:p>
          <a:p>
            <a:pPr lvl="1"/>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369</a:t>
            </a:fld>
            <a:endParaRPr lang="en-US" dirty="0"/>
          </a:p>
        </p:txBody>
      </p:sp>
    </p:spTree>
    <p:extLst>
      <p:ext uri="{BB962C8B-B14F-4D97-AF65-F5344CB8AC3E}">
        <p14:creationId xmlns:p14="http://schemas.microsoft.com/office/powerpoint/2010/main" val="1073728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441233" y="418207"/>
            <a:ext cx="6244478" cy="8391596"/>
          </a:xfrm>
        </p:spPr>
        <p:txBody>
          <a:bodyPr/>
          <a:lstStyle/>
          <a:p>
            <a:pPr marL="175666">
              <a:spcBef>
                <a:spcPts val="277"/>
              </a:spcBef>
              <a:defRPr/>
            </a:pPr>
            <a:r>
              <a:rPr lang="en-US" sz="1000" dirty="0">
                <a:latin typeface="Arial" charset="0"/>
              </a:rPr>
              <a:t>Examples of Single-Byte Schemes</a:t>
            </a:r>
          </a:p>
          <a:p>
            <a:pPr marL="579615" lvl="1" indent="-263462">
              <a:spcBef>
                <a:spcPts val="277"/>
              </a:spcBef>
              <a:buFont typeface="Arial" charset="0"/>
              <a:buChar char="•"/>
              <a:defRPr/>
            </a:pPr>
            <a:r>
              <a:rPr lang="en-US" dirty="0">
                <a:latin typeface="Arial" charset="0"/>
              </a:rPr>
              <a:t>7-bit character set: </a:t>
            </a:r>
          </a:p>
          <a:p>
            <a:pPr marL="1001080" lvl="2" indent="-263462">
              <a:spcBef>
                <a:spcPts val="277"/>
              </a:spcBef>
              <a:buFont typeface="Arial" charset="0"/>
              <a:buChar char="•"/>
              <a:defRPr/>
            </a:pPr>
            <a:r>
              <a:rPr lang="en-US" dirty="0">
                <a:latin typeface="Arial" charset="0"/>
              </a:rPr>
              <a:t>American Standard Code for Information Interchange (ASCII) 7-bit American (US7ASCII)</a:t>
            </a:r>
          </a:p>
          <a:p>
            <a:pPr marL="579615" lvl="1" indent="-263462">
              <a:spcBef>
                <a:spcPts val="277"/>
              </a:spcBef>
              <a:buFont typeface="Arial" charset="0"/>
              <a:buChar char="•"/>
              <a:defRPr/>
            </a:pPr>
            <a:r>
              <a:rPr lang="en-US" dirty="0">
                <a:latin typeface="Arial" charset="0"/>
              </a:rPr>
              <a:t>8-bit character set: </a:t>
            </a:r>
          </a:p>
          <a:p>
            <a:pPr marL="1001080" lvl="2" indent="-263462">
              <a:spcBef>
                <a:spcPts val="277"/>
              </a:spcBef>
              <a:buFont typeface="Arial" charset="0"/>
              <a:buChar char="•"/>
              <a:defRPr/>
            </a:pPr>
            <a:r>
              <a:rPr lang="en-US" dirty="0">
                <a:latin typeface="Arial" charset="0"/>
              </a:rPr>
              <a:t>International Organization for Standards (ISO) 8859-1 West European (WE8ISO8859P1)</a:t>
            </a:r>
          </a:p>
          <a:p>
            <a:pPr marL="1001080" lvl="2" indent="-263462">
              <a:spcBef>
                <a:spcPts val="277"/>
              </a:spcBef>
              <a:buFont typeface="Arial" charset="0"/>
              <a:buChar char="•"/>
              <a:defRPr/>
            </a:pPr>
            <a:r>
              <a:rPr lang="en-US" dirty="0">
                <a:latin typeface="Arial" charset="0"/>
              </a:rPr>
              <a:t>DEC 8-bit West European (WE8DEC)</a:t>
            </a:r>
          </a:p>
          <a:p>
            <a:pPr marL="1001080" lvl="2" indent="-263462">
              <a:spcBef>
                <a:spcPts val="277"/>
              </a:spcBef>
              <a:buFont typeface="Arial" charset="0"/>
              <a:buChar char="•"/>
              <a:defRPr/>
            </a:pPr>
            <a:r>
              <a:rPr lang="en-US" dirty="0">
                <a:latin typeface="Arial" charset="0"/>
              </a:rPr>
              <a:t>Extended Binary Coded Decimal Interchange Code (EBCDIC) Code Page 1144 8-bit Italian (I8EBCDIC1144)</a:t>
            </a:r>
          </a:p>
          <a:p>
            <a:pPr marL="175666">
              <a:spcBef>
                <a:spcPts val="277"/>
              </a:spcBef>
              <a:defRPr/>
            </a:pPr>
            <a:r>
              <a:rPr lang="en-US" sz="1000" dirty="0">
                <a:latin typeface="Arial" charset="0"/>
              </a:rPr>
              <a:t>Multibyte Character Sets</a:t>
            </a:r>
          </a:p>
          <a:p>
            <a:pPr marL="316154" lvl="1">
              <a:spcBef>
                <a:spcPts val="277"/>
              </a:spcBef>
              <a:defRPr/>
            </a:pPr>
            <a:r>
              <a:rPr lang="en-US" dirty="0">
                <a:latin typeface="Arial" charset="0"/>
              </a:rPr>
              <a:t>A varying-width multibyte character set is represented by one or more bytes per character. Multibyte character sets are commonly used for Asian language support. Some multibyte encoding schemes use the value of the most significant bit to indicate whether a byte represents a single byte or is part of a series of bytes representing a character. However, other character-encoding schemes differentiate single-byte from multibyte characters. A shift-out control code, sent by a device, indicates that any successive bytes are double-byte characters until a shift-in code is encountered. Shift-sensitive encoding schemes are used primarily on IBM platforms.</a:t>
            </a:r>
          </a:p>
          <a:p>
            <a:pPr marL="316154" lvl="1">
              <a:spcBef>
                <a:spcPts val="277"/>
              </a:spcBef>
              <a:defRPr/>
            </a:pPr>
            <a:r>
              <a:rPr lang="en-US" dirty="0">
                <a:latin typeface="Arial" charset="0"/>
              </a:rPr>
              <a:t>Unicode is a universal encoded character set that enables information from any language to be stored using a single character set. Unicode provides a unique code value for every character, regardless of the platform, program, or language.</a:t>
            </a:r>
          </a:p>
          <a:p>
            <a:pPr marL="316154" lvl="1">
              <a:spcBef>
                <a:spcPts val="277"/>
              </a:spcBef>
              <a:defRPr/>
            </a:pPr>
            <a:r>
              <a:rPr lang="en-US" dirty="0">
                <a:latin typeface="Arial" charset="0"/>
              </a:rPr>
              <a:t>The Unicode standard has been adopted by many software and hardware vendors. Many operating systems and browsers now support Unicode. Unicode is required by standards such as XML, Java, JavaScript, LDAP, and WML. It is also synchronized with the ISO/IEC 10646 standard.</a:t>
            </a:r>
          </a:p>
          <a:p>
            <a:pPr marL="175666">
              <a:spcBef>
                <a:spcPts val="277"/>
              </a:spcBef>
              <a:defRPr/>
            </a:pPr>
            <a:r>
              <a:rPr lang="en-US" sz="1000" dirty="0">
                <a:latin typeface="Arial" charset="0"/>
              </a:rPr>
              <a:t>Examples of Varying-Width Multibyte Schemes</a:t>
            </a:r>
          </a:p>
          <a:p>
            <a:pPr marL="579615" lvl="1" indent="-263462">
              <a:spcBef>
                <a:spcPts val="277"/>
              </a:spcBef>
              <a:buFont typeface="Arial" charset="0"/>
              <a:buChar char="•"/>
              <a:defRPr/>
            </a:pPr>
            <a:r>
              <a:rPr lang="en-US" dirty="0">
                <a:latin typeface="Arial" charset="0"/>
              </a:rPr>
              <a:t>Shift-JIS 16-bit Japanese (JA16SJIS)</a:t>
            </a:r>
          </a:p>
          <a:p>
            <a:pPr marL="579615" lvl="1" indent="-263462">
              <a:spcBef>
                <a:spcPts val="277"/>
              </a:spcBef>
              <a:buFont typeface="Arial" charset="0"/>
              <a:buChar char="•"/>
              <a:defRPr/>
            </a:pPr>
            <a:r>
              <a:rPr lang="en-US" dirty="0">
                <a:latin typeface="Arial" charset="0"/>
              </a:rPr>
              <a:t>MS Windows Code Page 950 with Hong Kong Supplementary Character Set HKSCS-2001 (ZHT16HKSCS)</a:t>
            </a:r>
          </a:p>
          <a:p>
            <a:pPr marL="579615" lvl="1" indent="-263462">
              <a:spcBef>
                <a:spcPts val="277"/>
              </a:spcBef>
              <a:buFont typeface="Arial" charset="0"/>
              <a:buChar char="•"/>
              <a:defRPr/>
            </a:pPr>
            <a:r>
              <a:rPr lang="en-US" dirty="0">
                <a:latin typeface="Arial" charset="0"/>
              </a:rPr>
              <a:t>Unicode 4.0 UTF-8 Universal character set (AL32UTF8) - a variable-width type of encoding and also a strict superset of ASCII</a:t>
            </a:r>
          </a:p>
          <a:p>
            <a:pPr marL="579615" lvl="1" indent="-263462">
              <a:spcBef>
                <a:spcPts val="277"/>
              </a:spcBef>
              <a:buFont typeface="Arial" charset="0"/>
              <a:buChar char="•"/>
              <a:defRPr/>
            </a:pPr>
            <a:r>
              <a:rPr lang="en-US" dirty="0">
                <a:latin typeface="Arial" charset="0"/>
              </a:rPr>
              <a:t>Unicode (ALl16UTF16 – a 16-bit encoding of Unicode that is used by both Microsoft Windows 2000 and Windows XP</a:t>
            </a:r>
          </a:p>
        </p:txBody>
      </p:sp>
      <p:sp>
        <p:nvSpPr>
          <p:cNvPr id="6" name="Footer Placeholder 5"/>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37</a:t>
            </a:fld>
            <a:endParaRPr lang="en-US" dirty="0"/>
          </a:p>
        </p:txBody>
      </p:sp>
    </p:spTree>
    <p:extLst>
      <p:ext uri="{BB962C8B-B14F-4D97-AF65-F5344CB8AC3E}">
        <p14:creationId xmlns:p14="http://schemas.microsoft.com/office/powerpoint/2010/main" val="2685713057"/>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2" eaLnBrk="1" hangingPunct="1"/>
            <a:r>
              <a:rPr lang="en-US" dirty="0" smtClean="0">
                <a:latin typeface="Courier New" panose="02070309020205020404" pitchFamily="49" charset="0"/>
                <a:cs typeface="Courier New" panose="02070309020205020404" pitchFamily="49" charset="0"/>
              </a:rPr>
              <a:t>TRAILING</a:t>
            </a:r>
            <a:r>
              <a:rPr lang="en-US" dirty="0" smtClean="0">
                <a:latin typeface="Arial" charset="0"/>
                <a:cs typeface="Arial" charset="0"/>
              </a:rPr>
              <a:t> </a:t>
            </a:r>
            <a:r>
              <a:rPr lang="en-US" dirty="0" smtClean="0">
                <a:latin typeface="Courier New" panose="02070309020205020404" pitchFamily="49" charset="0"/>
                <a:cs typeface="Courier New" panose="02070309020205020404" pitchFamily="49" charset="0"/>
              </a:rPr>
              <a:t>NULLCOLS</a:t>
            </a:r>
            <a:r>
              <a:rPr lang="en-US" dirty="0" smtClean="0">
                <a:latin typeface="Arial" charset="0"/>
                <a:cs typeface="Arial" charset="0"/>
              </a:rPr>
              <a:t>: This </a:t>
            </a:r>
            <a:r>
              <a:rPr lang="en-US" dirty="0">
                <a:latin typeface="Arial" charset="0"/>
                <a:cs typeface="Arial" charset="0"/>
              </a:rPr>
              <a:t>clause prompts SQL*Loader to treat any relatively positioned columns that are not present in the record as null columns.</a:t>
            </a:r>
          </a:p>
          <a:p>
            <a:pPr lvl="2" eaLnBrk="1" hangingPunct="1"/>
            <a:r>
              <a:rPr lang="en-US" dirty="0">
                <a:latin typeface="Arial" charset="0"/>
                <a:cs typeface="Arial" charset="0"/>
              </a:rPr>
              <a:t>F</a:t>
            </a:r>
            <a:r>
              <a:rPr lang="en-US" dirty="0" smtClean="0">
                <a:latin typeface="Arial" charset="0"/>
                <a:cs typeface="Arial" charset="0"/>
              </a:rPr>
              <a:t>ield list: This list provides </a:t>
            </a:r>
            <a:r>
              <a:rPr lang="en-US" dirty="0">
                <a:latin typeface="Arial" charset="0"/>
                <a:cs typeface="Arial" charset="0"/>
              </a:rPr>
              <a:t>information about column formats in the table that is being loaded.</a:t>
            </a:r>
          </a:p>
        </p:txBody>
      </p:sp>
      <p:sp>
        <p:nvSpPr>
          <p:cNvPr id="7" name="Footer Placeholder 6"/>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370</a:t>
            </a:fld>
            <a:endParaRPr lang="en-US" dirty="0"/>
          </a:p>
        </p:txBody>
      </p:sp>
    </p:spTree>
    <p:extLst>
      <p:ext uri="{BB962C8B-B14F-4D97-AF65-F5344CB8AC3E}">
        <p14:creationId xmlns:p14="http://schemas.microsoft.com/office/powerpoint/2010/main" val="116497668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7"/>
          <p:cNvSpPr>
            <a:spLocks noGrp="1" noChangeArrowheads="1"/>
          </p:cNvSpPr>
          <p:nvPr>
            <p:ph type="body" idx="1"/>
          </p:nvPr>
        </p:nvSpPr>
        <p:spPr>
          <a:noFill/>
          <a:ln/>
        </p:spPr>
        <p:txBody>
          <a:bodyPr/>
          <a:lstStyle/>
          <a:p>
            <a:pPr lvl="1"/>
            <a:r>
              <a:rPr lang="en-US" dirty="0" smtClean="0">
                <a:latin typeface="Arial" charset="0"/>
              </a:rPr>
              <a:t>You can use sever methods to load data with SQL*Loader.</a:t>
            </a:r>
            <a:endParaRPr lang="en-US" dirty="0">
              <a:latin typeface="Arial" charset="0"/>
            </a:endParaRPr>
          </a:p>
          <a:p>
            <a:pPr lvl="2"/>
            <a:r>
              <a:rPr lang="en-US" dirty="0" smtClean="0">
                <a:latin typeface="Arial" charset="0"/>
              </a:rPr>
              <a:t>A </a:t>
            </a:r>
            <a:r>
              <a:rPr lang="en-US" dirty="0">
                <a:latin typeface="Arial" charset="0"/>
              </a:rPr>
              <a:t>conventional path load executes SQL </a:t>
            </a:r>
            <a:r>
              <a:rPr lang="en-US" dirty="0">
                <a:latin typeface="Courier New" panose="02070309020205020404" pitchFamily="49" charset="0"/>
                <a:cs typeface="Courier New" panose="02070309020205020404" pitchFamily="49" charset="0"/>
              </a:rPr>
              <a:t>INSERT</a:t>
            </a:r>
            <a:r>
              <a:rPr lang="en-US" dirty="0">
                <a:latin typeface="Arial" charset="0"/>
              </a:rPr>
              <a:t> statements to populate tables in an Oracle database. Conventional path loads use SQL processing and a database </a:t>
            </a:r>
            <a:r>
              <a:rPr lang="en-US" dirty="0">
                <a:latin typeface="Courier New" panose="02070309020205020404" pitchFamily="49" charset="0"/>
                <a:cs typeface="Courier New" panose="02070309020205020404" pitchFamily="49" charset="0"/>
              </a:rPr>
              <a:t>COMMIT</a:t>
            </a:r>
            <a:r>
              <a:rPr lang="en-US" dirty="0">
                <a:latin typeface="Arial" charset="0"/>
              </a:rPr>
              <a:t> operation for saving data. The insertion of an array of records is followed by a </a:t>
            </a:r>
            <a:r>
              <a:rPr lang="en-US" dirty="0">
                <a:latin typeface="Courier New" panose="02070309020205020404" pitchFamily="49" charset="0"/>
                <a:cs typeface="Courier New" panose="02070309020205020404" pitchFamily="49" charset="0"/>
              </a:rPr>
              <a:t>COMMIT</a:t>
            </a:r>
            <a:r>
              <a:rPr lang="en-US" dirty="0">
                <a:latin typeface="Arial" charset="0"/>
              </a:rPr>
              <a:t> operation. Each data load may involve several transactions.</a:t>
            </a:r>
          </a:p>
          <a:p>
            <a:pPr lvl="2"/>
            <a:r>
              <a:rPr lang="en-US" dirty="0">
                <a:latin typeface="Arial" charset="0"/>
              </a:rPr>
              <a:t>Direct path loads use data saves to format data blocks and write them directly to the data files bypassing the cache layer. This is why the direct path loads are faster than the conventional ones. </a:t>
            </a:r>
          </a:p>
        </p:txBody>
      </p:sp>
      <p:sp>
        <p:nvSpPr>
          <p:cNvPr id="48132" name="Slide Image Placeholder 7"/>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371</a:t>
            </a:fld>
            <a:endParaRPr lang="en-US" dirty="0"/>
          </a:p>
        </p:txBody>
      </p:sp>
    </p:spTree>
    <p:extLst>
      <p:ext uri="{BB962C8B-B14F-4D97-AF65-F5344CB8AC3E}">
        <p14:creationId xmlns:p14="http://schemas.microsoft.com/office/powerpoint/2010/main" val="320892883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smtClean="0">
                <a:latin typeface="Arial" charset="0"/>
              </a:rPr>
              <a:t>Use the </a:t>
            </a:r>
            <a:r>
              <a:rPr lang="en-US" dirty="0">
                <a:latin typeface="Courier New" panose="02070309020205020404" pitchFamily="49" charset="0"/>
                <a:cs typeface="Courier New" panose="02070309020205020404" pitchFamily="49" charset="0"/>
              </a:rPr>
              <a:t>ROWS</a:t>
            </a:r>
            <a:r>
              <a:rPr lang="en-US" dirty="0">
                <a:latin typeface="Arial" charset="0"/>
              </a:rPr>
              <a:t> </a:t>
            </a:r>
            <a:r>
              <a:rPr lang="en-US" dirty="0" smtClean="0">
                <a:latin typeface="Arial" charset="0"/>
              </a:rPr>
              <a:t>parameter to specify the </a:t>
            </a:r>
            <a:r>
              <a:rPr lang="en-US" dirty="0">
                <a:latin typeface="Arial" charset="0"/>
              </a:rPr>
              <a:t>number of rows you want SQL*Loader to </a:t>
            </a:r>
            <a:r>
              <a:rPr lang="en-US" dirty="0" smtClean="0">
                <a:latin typeface="Arial" charset="0"/>
              </a:rPr>
              <a:t>read from </a:t>
            </a:r>
            <a:r>
              <a:rPr lang="en-US" dirty="0">
                <a:latin typeface="Arial" charset="0"/>
              </a:rPr>
              <a:t>the input file before saving inserts in the database.</a:t>
            </a:r>
          </a:p>
          <a:p>
            <a:pPr lvl="1"/>
            <a:r>
              <a:rPr lang="en-US" dirty="0" smtClean="0">
                <a:latin typeface="Arial" charset="0"/>
              </a:rPr>
              <a:t>The intent of a data save </a:t>
            </a:r>
            <a:r>
              <a:rPr lang="en-US" dirty="0">
                <a:latin typeface="Arial" charset="0"/>
              </a:rPr>
              <a:t>is to provide </a:t>
            </a:r>
            <a:r>
              <a:rPr lang="en-US" dirty="0" smtClean="0">
                <a:latin typeface="Arial" charset="0"/>
              </a:rPr>
              <a:t>an upper </a:t>
            </a:r>
            <a:r>
              <a:rPr lang="en-US" dirty="0">
                <a:latin typeface="Arial" charset="0"/>
              </a:rPr>
              <a:t>boundary (high-water mark) on the amount of work that is lost when an </a:t>
            </a:r>
            <a:r>
              <a:rPr lang="en-US" dirty="0" smtClean="0">
                <a:latin typeface="Arial" charset="0"/>
              </a:rPr>
              <a:t>instance failure </a:t>
            </a:r>
            <a:r>
              <a:rPr lang="en-US" dirty="0">
                <a:latin typeface="Arial" charset="0"/>
              </a:rPr>
              <a:t>occurs during a long-running direct path load. Setting the value of </a:t>
            </a:r>
            <a:r>
              <a:rPr lang="en-US" dirty="0">
                <a:latin typeface="Courier New" panose="02070309020205020404" pitchFamily="49" charset="0"/>
                <a:cs typeface="Courier New" panose="02070309020205020404" pitchFamily="49" charset="0"/>
              </a:rPr>
              <a:t>ROWS</a:t>
            </a:r>
            <a:r>
              <a:rPr lang="en-US" dirty="0">
                <a:latin typeface="Arial" charset="0"/>
              </a:rPr>
              <a:t> to </a:t>
            </a:r>
            <a:r>
              <a:rPr lang="en-US" dirty="0" smtClean="0">
                <a:latin typeface="Arial" charset="0"/>
              </a:rPr>
              <a:t>a small </a:t>
            </a:r>
            <a:r>
              <a:rPr lang="en-US" dirty="0">
                <a:latin typeface="Arial" charset="0"/>
              </a:rPr>
              <a:t>number adversely affects performance and data block space utilization.</a:t>
            </a:r>
          </a:p>
          <a:p>
            <a:pPr lvl="1"/>
            <a:r>
              <a:rPr lang="en-US" dirty="0" smtClean="0">
                <a:latin typeface="Arial" charset="0"/>
              </a:rPr>
              <a:t>The </a:t>
            </a:r>
            <a:r>
              <a:rPr lang="en-US" dirty="0">
                <a:latin typeface="Arial" charset="0"/>
              </a:rPr>
              <a:t>following features differentiate a data save from </a:t>
            </a:r>
            <a:r>
              <a:rPr lang="en-US" dirty="0">
                <a:latin typeface="Courier New" panose="02070309020205020404" pitchFamily="49" charset="0"/>
                <a:cs typeface="Courier New" panose="02070309020205020404" pitchFamily="49" charset="0"/>
              </a:rPr>
              <a:t>COMMIT</a:t>
            </a:r>
            <a:r>
              <a:rPr lang="en-US" dirty="0">
                <a:latin typeface="Arial" charset="0"/>
              </a:rPr>
              <a:t>:</a:t>
            </a:r>
          </a:p>
          <a:p>
            <a:pPr lvl="2"/>
            <a:r>
              <a:rPr lang="en-US" dirty="0">
                <a:latin typeface="Arial" charset="0"/>
              </a:rPr>
              <a:t>During a data save, only full database blocks are written to the database.</a:t>
            </a:r>
          </a:p>
          <a:p>
            <a:pPr lvl="2"/>
            <a:r>
              <a:rPr lang="en-US" dirty="0">
                <a:latin typeface="Arial" charset="0"/>
              </a:rPr>
              <a:t>The blocks are written after the high-water mark (HWM) of the table, as shown in the diagram in the slide.</a:t>
            </a:r>
          </a:p>
          <a:p>
            <a:pPr lvl="2"/>
            <a:r>
              <a:rPr lang="en-US" dirty="0">
                <a:latin typeface="Arial" charset="0"/>
              </a:rPr>
              <a:t>After a data save, the HWM is moved.</a:t>
            </a:r>
          </a:p>
          <a:p>
            <a:pPr lvl="2"/>
            <a:r>
              <a:rPr lang="en-US" dirty="0">
                <a:latin typeface="Arial" charset="0"/>
              </a:rPr>
              <a:t>Internal resources are not released after a data save.</a:t>
            </a:r>
          </a:p>
          <a:p>
            <a:pPr lvl="2"/>
            <a:r>
              <a:rPr lang="en-US" dirty="0">
                <a:latin typeface="Arial" charset="0"/>
              </a:rPr>
              <a:t>A data save does not end the transaction.</a:t>
            </a:r>
          </a:p>
          <a:p>
            <a:pPr lvl="2"/>
            <a:r>
              <a:rPr lang="en-US" dirty="0">
                <a:latin typeface="Arial" charset="0"/>
              </a:rPr>
              <a:t>If the </a:t>
            </a:r>
            <a:r>
              <a:rPr lang="en-US" dirty="0">
                <a:latin typeface="Courier New" panose="02070309020205020404" pitchFamily="49" charset="0"/>
                <a:cs typeface="Courier New" panose="02070309020205020404" pitchFamily="49" charset="0"/>
              </a:rPr>
              <a:t>ROWS</a:t>
            </a:r>
            <a:r>
              <a:rPr lang="en-US" dirty="0">
                <a:latin typeface="Arial" charset="0"/>
              </a:rPr>
              <a:t> parameter is specified, then </a:t>
            </a:r>
            <a:r>
              <a:rPr lang="en-US" dirty="0" smtClean="0">
                <a:latin typeface="Arial" charset="0"/>
              </a:rPr>
              <a:t>SQLA*Loader </a:t>
            </a:r>
            <a:r>
              <a:rPr lang="en-US" dirty="0">
                <a:latin typeface="Arial" charset="0"/>
              </a:rPr>
              <a:t>issues a data save after that many rows are loaded.</a:t>
            </a:r>
          </a:p>
          <a:p>
            <a:pPr lvl="2"/>
            <a:r>
              <a:rPr lang="en-US" dirty="0">
                <a:latin typeface="Arial" charset="0"/>
              </a:rPr>
              <a:t>Indexes are not updated at each data save. At the beginning of a direct path load, all indexes on the table are marked unusable. The indexes are updated at the end of the load. If the load is aborted after the indexes were marked unusable, then they will remain unusable.</a:t>
            </a:r>
          </a:p>
          <a:p>
            <a:pPr lvl="2"/>
            <a:r>
              <a:rPr lang="en-US" dirty="0">
                <a:latin typeface="Arial" charset="0"/>
              </a:rPr>
              <a:t>The control file option that lets the direct path API handle check constraints is </a:t>
            </a:r>
            <a:r>
              <a:rPr lang="en-US" dirty="0">
                <a:latin typeface="Courier New" panose="02070309020205020404" pitchFamily="49" charset="0"/>
                <a:cs typeface="Courier New" panose="02070309020205020404" pitchFamily="49" charset="0"/>
              </a:rPr>
              <a:t>EVALUATE</a:t>
            </a:r>
            <a:r>
              <a:rPr lang="en-US" dirty="0">
                <a:latin typeface="Arial" charset="0"/>
              </a:rPr>
              <a:t> </a:t>
            </a:r>
            <a:r>
              <a:rPr lang="en-US" dirty="0">
                <a:latin typeface="Courier New" panose="02070309020205020404" pitchFamily="49" charset="0"/>
                <a:cs typeface="Courier New" panose="02070309020205020404" pitchFamily="49" charset="0"/>
              </a:rPr>
              <a:t>CHECK</a:t>
            </a:r>
            <a:r>
              <a:rPr lang="en-US" dirty="0">
                <a:latin typeface="Arial" charset="0"/>
              </a:rPr>
              <a:t> </a:t>
            </a:r>
            <a:r>
              <a:rPr lang="en-US" dirty="0">
                <a:latin typeface="Courier New" panose="02070309020205020404" pitchFamily="49" charset="0"/>
                <a:cs typeface="Courier New" panose="02070309020205020404" pitchFamily="49" charset="0"/>
              </a:rPr>
              <a:t>CONSTRAINTS</a:t>
            </a:r>
            <a:r>
              <a:rPr lang="en-US" dirty="0">
                <a:latin typeface="Arial" charset="0"/>
              </a:rPr>
              <a:t>.</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372</a:t>
            </a:fld>
            <a:endParaRPr lang="en-US" dirty="0"/>
          </a:p>
        </p:txBody>
      </p:sp>
    </p:spTree>
    <p:extLst>
      <p:ext uri="{BB962C8B-B14F-4D97-AF65-F5344CB8AC3E}">
        <p14:creationId xmlns:p14="http://schemas.microsoft.com/office/powerpoint/2010/main" val="291576739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7000"/>
              </a:lnSpc>
            </a:pPr>
            <a:r>
              <a:rPr lang="en-US" altLang="en-US" dirty="0">
                <a:latin typeface="Arial" charset="0"/>
              </a:rPr>
              <a:t>If you activate SQL*Loader </a:t>
            </a:r>
            <a:r>
              <a:rPr lang="en-US" altLang="en-US" dirty="0" smtClean="0">
                <a:latin typeface="Arial" charset="0"/>
              </a:rPr>
              <a:t>express mode</a:t>
            </a:r>
            <a:r>
              <a:rPr lang="en-US" altLang="en-US" dirty="0">
                <a:latin typeface="Arial" charset="0"/>
              </a:rPr>
              <a:t>, specifying only the username and the </a:t>
            </a:r>
            <a:r>
              <a:rPr lang="en-US" altLang="en-US" dirty="0">
                <a:latin typeface="Courier New" panose="02070309020205020404" pitchFamily="49" charset="0"/>
                <a:cs typeface="Courier New" panose="02070309020205020404" pitchFamily="49" charset="0"/>
              </a:rPr>
              <a:t>TABLE</a:t>
            </a:r>
            <a:r>
              <a:rPr lang="en-US" altLang="en-US" dirty="0">
                <a:latin typeface="Arial" charset="0"/>
              </a:rPr>
              <a:t> parameter, it uses default settings for several other parameters. You can override most of the defaults by specifying additional parameters on the command </a:t>
            </a:r>
            <a:r>
              <a:rPr lang="en-US" altLang="en-US" dirty="0" smtClean="0">
                <a:latin typeface="Arial" charset="0"/>
              </a:rPr>
              <a:t>line:</a:t>
            </a:r>
            <a:endParaRPr lang="en-US" altLang="en-US" dirty="0">
              <a:latin typeface="Arial" charset="0"/>
            </a:endParaRPr>
          </a:p>
          <a:p>
            <a:pPr lvl="2">
              <a:lnSpc>
                <a:spcPct val="97000"/>
              </a:lnSpc>
            </a:pPr>
            <a:r>
              <a:rPr lang="en-US" altLang="en-US" dirty="0" smtClean="0">
                <a:latin typeface="Courier New" panose="02070309020205020404" pitchFamily="49" charset="0"/>
                <a:cs typeface="Courier New" panose="02070309020205020404" pitchFamily="49" charset="0"/>
              </a:rPr>
              <a:t>TERMINATED_BY</a:t>
            </a:r>
            <a:r>
              <a:rPr lang="en-US" altLang="en-US" dirty="0" smtClean="0">
                <a:latin typeface="Arial" charset="0"/>
              </a:rPr>
              <a:t> </a:t>
            </a:r>
            <a:r>
              <a:rPr lang="en-US" altLang="en-US" dirty="0">
                <a:latin typeface="Arial" charset="0"/>
              </a:rPr>
              <a:t>parameter, which specifies a field terminator</a:t>
            </a:r>
          </a:p>
          <a:p>
            <a:pPr lvl="2">
              <a:lnSpc>
                <a:spcPct val="97000"/>
              </a:lnSpc>
            </a:pPr>
            <a:r>
              <a:rPr lang="en-US" altLang="en-US" dirty="0" smtClean="0">
                <a:latin typeface="Courier New" panose="02070309020205020404" pitchFamily="49" charset="0"/>
                <a:cs typeface="Courier New" panose="02070309020205020404" pitchFamily="49" charset="0"/>
              </a:rPr>
              <a:t>ENCLOSED_BY</a:t>
            </a:r>
            <a:r>
              <a:rPr lang="en-US" altLang="en-US" dirty="0" smtClean="0">
                <a:latin typeface="Arial" charset="0"/>
              </a:rPr>
              <a:t> </a:t>
            </a:r>
            <a:r>
              <a:rPr lang="en-US" altLang="en-US" dirty="0">
                <a:latin typeface="Arial" charset="0"/>
              </a:rPr>
              <a:t>parameter, which specifies a field enclosure character</a:t>
            </a:r>
          </a:p>
          <a:p>
            <a:pPr lvl="2">
              <a:lnSpc>
                <a:spcPct val="97000"/>
              </a:lnSpc>
            </a:pPr>
            <a:r>
              <a:rPr lang="en-US" altLang="en-US" dirty="0" smtClean="0">
                <a:latin typeface="Courier New" panose="02070309020205020404" pitchFamily="49" charset="0"/>
                <a:cs typeface="Courier New" panose="02070309020205020404" pitchFamily="49" charset="0"/>
              </a:rPr>
              <a:t>OPTIONALLY_ENCLOSED_BY</a:t>
            </a:r>
            <a:r>
              <a:rPr lang="en-US" altLang="en-US" dirty="0" smtClean="0">
                <a:latin typeface="Arial" charset="0"/>
              </a:rPr>
              <a:t> </a:t>
            </a:r>
            <a:r>
              <a:rPr lang="en-US" altLang="en-US" dirty="0">
                <a:latin typeface="Arial" charset="0"/>
              </a:rPr>
              <a:t>parameter, which specifies an optional field enclosure character</a:t>
            </a:r>
          </a:p>
          <a:p>
            <a:pPr lvl="1">
              <a:lnSpc>
                <a:spcPct val="97000"/>
              </a:lnSpc>
            </a:pPr>
            <a:r>
              <a:rPr lang="en-US" altLang="en-US" dirty="0">
                <a:latin typeface="Arial" charset="0"/>
              </a:rPr>
              <a:t>The three delimiters can be a multicharacter string.</a:t>
            </a:r>
          </a:p>
          <a:p>
            <a:pPr lvl="1">
              <a:lnSpc>
                <a:spcPct val="97000"/>
              </a:lnSpc>
            </a:pPr>
            <a:r>
              <a:rPr lang="en-US" altLang="en-US" dirty="0">
                <a:latin typeface="Arial" charset="0"/>
              </a:rPr>
              <a:t>SQL*Loader </a:t>
            </a:r>
            <a:r>
              <a:rPr lang="en-US" altLang="en-US" dirty="0" smtClean="0">
                <a:latin typeface="Arial" charset="0"/>
              </a:rPr>
              <a:t>express </a:t>
            </a:r>
            <a:r>
              <a:rPr lang="en-US" altLang="en-US" dirty="0">
                <a:latin typeface="Arial" charset="0"/>
              </a:rPr>
              <a:t>m</a:t>
            </a:r>
            <a:r>
              <a:rPr lang="en-US" altLang="en-US" dirty="0" smtClean="0">
                <a:latin typeface="Arial" charset="0"/>
              </a:rPr>
              <a:t>ode </a:t>
            </a:r>
            <a:r>
              <a:rPr lang="en-US" altLang="en-US" dirty="0">
                <a:latin typeface="Arial" charset="0"/>
              </a:rPr>
              <a:t>generates two files. The names of the log files come from the name of the table (by default).</a:t>
            </a:r>
          </a:p>
          <a:p>
            <a:pPr lvl="2">
              <a:lnSpc>
                <a:spcPct val="97000"/>
              </a:lnSpc>
            </a:pPr>
            <a:r>
              <a:rPr lang="en-US" altLang="en-US" dirty="0">
                <a:latin typeface="Arial" charset="0"/>
              </a:rPr>
              <a:t>A log file includes:</a:t>
            </a:r>
          </a:p>
          <a:p>
            <a:pPr lvl="3">
              <a:lnSpc>
                <a:spcPct val="97000"/>
              </a:lnSpc>
            </a:pPr>
            <a:r>
              <a:rPr lang="en-US" altLang="en-US" dirty="0">
                <a:latin typeface="Arial" charset="0"/>
              </a:rPr>
              <a:t>C</a:t>
            </a:r>
            <a:r>
              <a:rPr lang="en-US" altLang="en-US" dirty="0" smtClean="0">
                <a:latin typeface="Arial" charset="0"/>
              </a:rPr>
              <a:t>ontrol </a:t>
            </a:r>
            <a:r>
              <a:rPr lang="en-US" altLang="en-US" dirty="0">
                <a:latin typeface="Arial" charset="0"/>
              </a:rPr>
              <a:t>file output</a:t>
            </a:r>
          </a:p>
          <a:p>
            <a:pPr lvl="3">
              <a:lnSpc>
                <a:spcPct val="97000"/>
              </a:lnSpc>
            </a:pPr>
            <a:r>
              <a:rPr lang="en-US" altLang="en-US" dirty="0" smtClean="0">
                <a:latin typeface="Arial" charset="0"/>
              </a:rPr>
              <a:t>SQL </a:t>
            </a:r>
            <a:r>
              <a:rPr lang="en-US" altLang="en-US" dirty="0">
                <a:latin typeface="Arial" charset="0"/>
              </a:rPr>
              <a:t>script for creating the external table and performing the load by using a SQL </a:t>
            </a:r>
            <a:r>
              <a:rPr lang="en-US" altLang="en-US" dirty="0">
                <a:latin typeface="Courier New" panose="02070309020205020404" pitchFamily="49" charset="0"/>
                <a:cs typeface="Courier New" panose="02070309020205020404" pitchFamily="49" charset="0"/>
              </a:rPr>
              <a:t>INSERT /*+ APPEND */ AS SELECT</a:t>
            </a:r>
            <a:r>
              <a:rPr lang="en-US" altLang="en-US" dirty="0">
                <a:latin typeface="Arial" charset="0"/>
              </a:rPr>
              <a:t> statement</a:t>
            </a:r>
          </a:p>
          <a:p>
            <a:pPr marL="304746" lvl="2" indent="0">
              <a:lnSpc>
                <a:spcPct val="97000"/>
              </a:lnSpc>
              <a:buNone/>
            </a:pPr>
            <a:r>
              <a:rPr lang="en-US" altLang="en-US" dirty="0">
                <a:latin typeface="Arial" charset="0"/>
              </a:rPr>
              <a:t>	Neither the control file nor the SQL script are used by SQL*Loader </a:t>
            </a:r>
            <a:r>
              <a:rPr lang="en-US" altLang="en-US" dirty="0" smtClean="0">
                <a:latin typeface="Arial" charset="0"/>
              </a:rPr>
              <a:t>express </a:t>
            </a:r>
            <a:r>
              <a:rPr lang="en-US" altLang="en-US" dirty="0">
                <a:latin typeface="Arial" charset="0"/>
              </a:rPr>
              <a:t>m</a:t>
            </a:r>
            <a:r>
              <a:rPr lang="en-US" altLang="en-US" dirty="0" smtClean="0">
                <a:latin typeface="Arial" charset="0"/>
              </a:rPr>
              <a:t>ode</a:t>
            </a:r>
            <a:r>
              <a:rPr lang="en-US" altLang="en-US" dirty="0">
                <a:latin typeface="Arial" charset="0"/>
              </a:rPr>
              <a:t>. They are 	made available to you in case you want to use them as a starting point to perform operations 	using regular SQL*Loader or stand-alone external tables.</a:t>
            </a:r>
          </a:p>
          <a:p>
            <a:pPr marL="304746" lvl="2" indent="0">
              <a:lnSpc>
                <a:spcPct val="97000"/>
              </a:lnSpc>
              <a:buNone/>
            </a:pPr>
            <a:r>
              <a:rPr lang="en-US" altLang="en-US" dirty="0">
                <a:latin typeface="Arial" charset="0"/>
              </a:rPr>
              <a:t>	You can specify that direct path load be used instead of external tables with the 	</a:t>
            </a:r>
            <a:r>
              <a:rPr lang="en-US" altLang="en-US" dirty="0">
                <a:latin typeface="Courier New" panose="02070309020205020404" pitchFamily="49" charset="0"/>
                <a:cs typeface="Courier New" panose="02070309020205020404" pitchFamily="49" charset="0"/>
              </a:rPr>
              <a:t>DIRECT=YES</a:t>
            </a:r>
            <a:r>
              <a:rPr lang="en-US" altLang="en-US" dirty="0">
                <a:latin typeface="Arial" charset="0"/>
              </a:rPr>
              <a:t> parameter. You can also specify that conventional path be used instead of</a:t>
            </a:r>
            <a:br>
              <a:rPr lang="en-US" altLang="en-US" dirty="0">
                <a:latin typeface="Arial" charset="0"/>
              </a:rPr>
            </a:br>
            <a:r>
              <a:rPr lang="en-US" altLang="en-US" dirty="0">
                <a:latin typeface="Arial" charset="0"/>
              </a:rPr>
              <a:t>        external tables with </a:t>
            </a:r>
            <a:r>
              <a:rPr lang="en-US" altLang="en-US" dirty="0">
                <a:latin typeface="Courier New" panose="02070309020205020404" pitchFamily="49" charset="0"/>
                <a:cs typeface="Courier New" panose="02070309020205020404" pitchFamily="49" charset="0"/>
              </a:rPr>
              <a:t>DIRECT=NO</a:t>
            </a:r>
            <a:r>
              <a:rPr lang="en-US" altLang="en-US" dirty="0">
                <a:latin typeface="Arial" charset="0"/>
              </a:rPr>
              <a:t>.</a:t>
            </a:r>
          </a:p>
          <a:p>
            <a:pPr lvl="2">
              <a:lnSpc>
                <a:spcPct val="97000"/>
              </a:lnSpc>
            </a:pPr>
            <a:r>
              <a:rPr lang="en-US" altLang="en-US" dirty="0">
                <a:latin typeface="Arial" charset="0"/>
              </a:rPr>
              <a:t>A log file similar to a SQL*Loader log file that describes the result of the operation. “</a:t>
            </a:r>
            <a:r>
              <a:rPr lang="en-US" altLang="en-US" dirty="0">
                <a:latin typeface="Courier New" panose="02070309020205020404" pitchFamily="49" charset="0"/>
                <a:cs typeface="Courier New" panose="02070309020205020404" pitchFamily="49" charset="0"/>
              </a:rPr>
              <a:t>%p</a:t>
            </a:r>
            <a:r>
              <a:rPr lang="en-US" altLang="en-US" dirty="0">
                <a:latin typeface="Arial" charset="0"/>
              </a:rPr>
              <a:t>” represents the process ID of the SQL*Loader process.</a:t>
            </a:r>
          </a:p>
        </p:txBody>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373</a:t>
            </a:fld>
            <a:endParaRPr lang="en-US" dirty="0"/>
          </a:p>
        </p:txBody>
      </p:sp>
    </p:spTree>
    <p:extLst>
      <p:ext uri="{BB962C8B-B14F-4D97-AF65-F5344CB8AC3E}">
        <p14:creationId xmlns:p14="http://schemas.microsoft.com/office/powerpoint/2010/main" val="392688134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You can use SQL*Loader express mode with PDBs as shown in the slide.</a:t>
            </a:r>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374</a:t>
            </a:fld>
            <a:endParaRPr lang="en-US" dirty="0"/>
          </a:p>
        </p:txBody>
      </p:sp>
    </p:spTree>
    <p:extLst>
      <p:ext uri="{BB962C8B-B14F-4D97-AF65-F5344CB8AC3E}">
        <p14:creationId xmlns:p14="http://schemas.microsoft.com/office/powerpoint/2010/main" val="284546183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375</a:t>
            </a:fld>
            <a:endParaRPr lang="en-US" dirty="0"/>
          </a:p>
        </p:txBody>
      </p:sp>
    </p:spTree>
    <p:extLst>
      <p:ext uri="{BB962C8B-B14F-4D97-AF65-F5344CB8AC3E}">
        <p14:creationId xmlns:p14="http://schemas.microsoft.com/office/powerpoint/2010/main" val="41838748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24 - </a:t>
            </a:r>
            <a:fld id="{C1A65BD4-00C4-4740-893A-F5A7A35636E7}" type="slidenum">
              <a:rPr lang="en-US" smtClean="0"/>
              <a:pPr>
                <a:defRPr/>
              </a:pPr>
              <a:t>376</a:t>
            </a:fld>
            <a:endParaRPr lang="en-US" dirty="0"/>
          </a:p>
        </p:txBody>
      </p:sp>
    </p:spTree>
    <p:extLst>
      <p:ext uri="{BB962C8B-B14F-4D97-AF65-F5344CB8AC3E}">
        <p14:creationId xmlns:p14="http://schemas.microsoft.com/office/powerpoint/2010/main" val="327368896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7876307"/>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378</a:t>
            </a:fld>
            <a:endParaRPr lang="en-US" dirty="0"/>
          </a:p>
        </p:txBody>
      </p:sp>
    </p:spTree>
    <p:extLst>
      <p:ext uri="{BB962C8B-B14F-4D97-AF65-F5344CB8AC3E}">
        <p14:creationId xmlns:p14="http://schemas.microsoft.com/office/powerpoint/2010/main" val="616480476"/>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Data Pump Export is a utility for unloading data and metadata into a set of operating system files called dump file sets. Data Pump Import is used to load metadata and data stored in an export dump file set into a target system.</a:t>
            </a:r>
          </a:p>
          <a:p>
            <a:pPr lvl="1"/>
            <a:r>
              <a:rPr lang="en-US" dirty="0">
                <a:latin typeface="Arial" charset="0"/>
              </a:rPr>
              <a:t>The Data Pump API accesses its files on the server rather than on the client.</a:t>
            </a:r>
          </a:p>
          <a:p>
            <a:pPr lvl="1"/>
            <a:r>
              <a:rPr lang="en-US" dirty="0">
                <a:latin typeface="Arial" charset="0"/>
              </a:rPr>
              <a:t>These utilities can also be used to export from a remote database directly to a dump file set or to load the target database directly from a source database with no intervening files. This is known as network mode. This mode is particularly useful to export data from a read-only source database.</a:t>
            </a:r>
          </a:p>
          <a:p>
            <a:pPr lvl="1"/>
            <a:r>
              <a:rPr lang="en-US" dirty="0">
                <a:latin typeface="Arial" charset="0"/>
              </a:rPr>
              <a:t>At the center of every Data Pump operation is the master table, which is a table created in the schema of the user running the Data Pump job. The master table maintains all aspects of the job. The master table is built during a file-based export job and is written to the dump file set as the last step. Conversely, loading the master table into the current user’s schema is the first step of a file-based import operation and is used to sequence the creation of all objects imported.</a:t>
            </a:r>
          </a:p>
          <a:p>
            <a:pPr lvl="1"/>
            <a:r>
              <a:rPr lang="en-US" b="1" dirty="0">
                <a:latin typeface="Arial" charset="0"/>
              </a:rPr>
              <a:t>Note: </a:t>
            </a:r>
            <a:r>
              <a:rPr lang="en-US" dirty="0">
                <a:latin typeface="Arial" charset="0"/>
              </a:rPr>
              <a:t>The master table is the key to Data Pump’s restart capability in the event of a planned or unplanned stopping of the job. The master table is dropped when the Data Pump job finishes normally.</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379</a:t>
            </a:fld>
            <a:endParaRPr lang="en-US" dirty="0"/>
          </a:p>
        </p:txBody>
      </p:sp>
    </p:spTree>
    <p:extLst>
      <p:ext uri="{BB962C8B-B14F-4D97-AF65-F5344CB8AC3E}">
        <p14:creationId xmlns:p14="http://schemas.microsoft.com/office/powerpoint/2010/main" val="4009228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The </a:t>
            </a:r>
            <a:r>
              <a:rPr lang="en-US" dirty="0">
                <a:latin typeface="Courier New" panose="02070309020205020404" pitchFamily="49" charset="0"/>
                <a:cs typeface="Courier New" panose="02070309020205020404" pitchFamily="49" charset="0"/>
              </a:rPr>
              <a:t>NLS_LANG</a:t>
            </a:r>
            <a:r>
              <a:rPr lang="en-US" dirty="0"/>
              <a:t> parameter defines a client terminal’s character-encoding scheme. Different clients can use different encoding schemes. Data passed between the client and the server is converted automatically between the two encoding schemes. The database’s encoding scheme should be a superset, or equivalent, of all the clients’ encoding schemes. The conversion is transparent to the client application.</a:t>
            </a:r>
          </a:p>
          <a:p>
            <a:pPr lvl="1"/>
            <a:r>
              <a:rPr lang="en-US" dirty="0"/>
              <a:t>When the database character set and the client character set are the same, the database assumes that the data being sent or received is of the same character set, so no validations or conversions are performed.</a:t>
            </a:r>
          </a:p>
          <a:p>
            <a:pPr lvl="1"/>
            <a:r>
              <a:rPr lang="en-US" dirty="0"/>
              <a:t>Character set conversion may be required in a client/server environment, if a client application resides on a different platform than the server and if the platforms do not use the same character-encoding schemes. Character data passed between the client and the server must be converted between the two encoding schemes. Character conversion occurs automatically and transparently through Oracle Net.</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38</a:t>
            </a:fld>
            <a:endParaRPr lang="en-US" dirty="0"/>
          </a:p>
        </p:txBody>
      </p:sp>
    </p:spTree>
    <p:extLst>
      <p:ext uri="{BB962C8B-B14F-4D97-AF65-F5344CB8AC3E}">
        <p14:creationId xmlns:p14="http://schemas.microsoft.com/office/powerpoint/2010/main" val="147510581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You can interact with Data Pump Export and Import by using one of the following interfaces:</a:t>
            </a:r>
          </a:p>
          <a:p>
            <a:pPr lvl="2"/>
            <a:r>
              <a:rPr lang="en-US" altLang="en-US" b="1" dirty="0">
                <a:latin typeface="Arial" charset="0"/>
              </a:rPr>
              <a:t>Command-line interface: </a:t>
            </a:r>
            <a:r>
              <a:rPr lang="en-US" altLang="en-US" dirty="0">
                <a:latin typeface="Arial" charset="0"/>
              </a:rPr>
              <a:t>Enables you to specify most of the export parameters directly on the command </a:t>
            </a:r>
            <a:r>
              <a:rPr lang="en-US" altLang="en-US" dirty="0" smtClean="0">
                <a:latin typeface="Arial" charset="0"/>
              </a:rPr>
              <a:t>line</a:t>
            </a:r>
            <a:endParaRPr lang="en-US" altLang="en-US" dirty="0">
              <a:latin typeface="Arial" charset="0"/>
            </a:endParaRPr>
          </a:p>
          <a:p>
            <a:pPr lvl="2"/>
            <a:r>
              <a:rPr lang="en-US" altLang="en-US" b="1" dirty="0" smtClean="0">
                <a:latin typeface="Arial" charset="0"/>
              </a:rPr>
              <a:t>Parameter-file </a:t>
            </a:r>
            <a:r>
              <a:rPr lang="en-US" altLang="en-US" b="1" dirty="0">
                <a:latin typeface="Arial" charset="0"/>
              </a:rPr>
              <a:t>interface: </a:t>
            </a:r>
            <a:r>
              <a:rPr lang="en-US" altLang="en-US" dirty="0">
                <a:latin typeface="Arial" charset="0"/>
              </a:rPr>
              <a:t>Enables you to specify all command-line parameters in a parameter file. The only exception is the </a:t>
            </a:r>
            <a:r>
              <a:rPr lang="en-US" altLang="en-US" dirty="0">
                <a:latin typeface="Courier New" panose="02070309020205020404" pitchFamily="49" charset="0"/>
                <a:cs typeface="Courier New" panose="02070309020205020404" pitchFamily="49" charset="0"/>
              </a:rPr>
              <a:t>PARFILE</a:t>
            </a:r>
            <a:r>
              <a:rPr lang="en-US" altLang="en-US" dirty="0">
                <a:latin typeface="Arial" charset="0"/>
              </a:rPr>
              <a:t> parameter.</a:t>
            </a:r>
          </a:p>
          <a:p>
            <a:pPr lvl="2"/>
            <a:r>
              <a:rPr lang="en-US" altLang="en-US" b="1" dirty="0">
                <a:latin typeface="Arial" charset="0"/>
              </a:rPr>
              <a:t>Interactive-command interface: </a:t>
            </a:r>
            <a:r>
              <a:rPr lang="en-US" altLang="en-US" dirty="0">
                <a:latin typeface="Arial" charset="0"/>
              </a:rPr>
              <a:t>Stops logging in to the terminal and displays the export or import prompts, where you can enter various commands. This mode is enabled by pressing Ctrl + C during an export operation that is started with the command-line interface or the </a:t>
            </a:r>
            <a:r>
              <a:rPr lang="en-US" altLang="en-US" dirty="0" smtClean="0">
                <a:latin typeface="Arial" charset="0"/>
              </a:rPr>
              <a:t>parameter-file </a:t>
            </a:r>
            <a:r>
              <a:rPr lang="en-US" altLang="en-US" dirty="0">
                <a:latin typeface="Arial" charset="0"/>
              </a:rPr>
              <a:t>interface. Interactive-command mode is also enabled when you attach to an executing or stopped job.</a:t>
            </a:r>
          </a:p>
          <a:p>
            <a:pPr lvl="2"/>
            <a:r>
              <a:rPr lang="en-US" altLang="en-US" b="1" dirty="0">
                <a:latin typeface="Arial" charset="0"/>
              </a:rPr>
              <a:t>Oracle Enterprise Manager Cloud Control: </a:t>
            </a:r>
            <a:r>
              <a:rPr lang="en-US" altLang="en-US" dirty="0">
                <a:latin typeface="Arial" charset="0"/>
              </a:rPr>
              <a:t>Select Schema &gt; Database Export/Import. In the menu, select the export or import operation you want to execute.</a:t>
            </a:r>
          </a:p>
          <a:p>
            <a:pPr lvl="1"/>
            <a:r>
              <a:rPr lang="en-US" altLang="en-US" dirty="0">
                <a:latin typeface="Arial" charset="0"/>
              </a:rPr>
              <a:t>Data Pump Export and Import provide different modes for unloading and loading different portions of the database. The mode is specified on the command line by using the appropriate parameter. The available modes are also listed in the diagram in the slide.</a:t>
            </a:r>
          </a:p>
          <a:p>
            <a:pPr lvl="2"/>
            <a:r>
              <a:rPr lang="en-US" altLang="en-US" dirty="0">
                <a:latin typeface="Courier New" panose="02070309020205020404" pitchFamily="49" charset="0"/>
                <a:cs typeface="Courier New" panose="02070309020205020404" pitchFamily="49" charset="0"/>
              </a:rPr>
              <a:t>FULL=YES</a:t>
            </a:r>
            <a:r>
              <a:rPr lang="en-US" altLang="en-US" dirty="0">
                <a:latin typeface="Arial" charset="0"/>
              </a:rPr>
              <a:t>: All data and metadata of the CDB are to be exported. To perform a full export, you must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a:t>
            </a:r>
          </a:p>
          <a:p>
            <a:pPr lvl="2"/>
            <a:r>
              <a:rPr lang="en-US" altLang="en-US" dirty="0">
                <a:latin typeface="Courier New" panose="02070309020205020404" pitchFamily="49" charset="0"/>
                <a:cs typeface="Courier New" panose="02070309020205020404" pitchFamily="49" charset="0"/>
              </a:rPr>
              <a:t>SCHEMAS=hr,oe</a:t>
            </a:r>
            <a:r>
              <a:rPr lang="en-US" altLang="en-US" dirty="0">
                <a:latin typeface="Arial" charset="0"/>
              </a:rPr>
              <a:t>: All data and metadata of the schemas are to be exported. This is the default mode for </a:t>
            </a:r>
            <a:r>
              <a:rPr lang="en-US" altLang="en-US" dirty="0" smtClean="0">
                <a:latin typeface="Arial" charset="0"/>
              </a:rPr>
              <a:t>export</a:t>
            </a:r>
            <a:r>
              <a:rPr lang="en-US" altLang="en-US" dirty="0">
                <a:latin typeface="Arial" charset="0"/>
              </a:rPr>
              <a:t>. By default, if you do not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 then only your own schema gets exported. If you have the </a:t>
            </a:r>
            <a:r>
              <a:rPr lang="en-US" altLang="en-US" dirty="0">
                <a:latin typeface="Courier New" panose="02070309020205020404" pitchFamily="49" charset="0"/>
                <a:cs typeface="Courier New" panose="02070309020205020404" pitchFamily="49" charset="0"/>
              </a:rPr>
              <a:t>DATAPUMP_EXP_FULL_DATABASE</a:t>
            </a:r>
            <a:r>
              <a:rPr lang="en-US" altLang="en-US" dirty="0">
                <a:latin typeface="Arial" charset="0"/>
              </a:rPr>
              <a:t> role, then you can specify a list of schemas.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380</a:t>
            </a:fld>
            <a:endParaRPr lang="en-US" dirty="0"/>
          </a:p>
        </p:txBody>
      </p:sp>
    </p:spTree>
    <p:extLst>
      <p:ext uri="{BB962C8B-B14F-4D97-AF65-F5344CB8AC3E}">
        <p14:creationId xmlns:p14="http://schemas.microsoft.com/office/powerpoint/2010/main" val="131248094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2" eaLnBrk="1" hangingPunct="1"/>
            <a:r>
              <a:rPr lang="en-US" dirty="0">
                <a:latin typeface="Courier New" panose="02070309020205020404" pitchFamily="49" charset="0"/>
                <a:cs typeface="Courier New" panose="02070309020205020404" pitchFamily="49" charset="0"/>
              </a:rPr>
              <a:t>TABLES=hr.employees</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oe.sales</a:t>
            </a:r>
            <a:r>
              <a:rPr lang="en-US" dirty="0">
                <a:latin typeface="Arial" charset="0"/>
                <a:cs typeface="Arial" charset="0"/>
              </a:rPr>
              <a:t>: Only the specified set of tables, partitions, and their dependent objects are unloaded.</a:t>
            </a:r>
          </a:p>
          <a:p>
            <a:pPr lvl="2" eaLnBrk="1" hangingPunct="1"/>
            <a:r>
              <a:rPr lang="en-US" dirty="0">
                <a:latin typeface="Courier New" panose="02070309020205020404" pitchFamily="49" charset="0"/>
                <a:cs typeface="Courier New" panose="02070309020205020404" pitchFamily="49" charset="0"/>
              </a:rPr>
              <a:t>TABLESPACES=tbs_app</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tbs2</a:t>
            </a:r>
            <a:r>
              <a:rPr lang="en-US" dirty="0">
                <a:latin typeface="Arial" charset="0"/>
                <a:cs typeface="Arial" charset="0"/>
              </a:rPr>
              <a:t>: Only the tables contained in a specified set of tablespaces are unloaded. If a table is unloaded, then its dependent objects are also unloaded. Both object metadata and data are unloaded.</a:t>
            </a:r>
          </a:p>
          <a:p>
            <a:pPr lvl="2" eaLnBrk="1" hangingPunct="1"/>
            <a:r>
              <a:rPr lang="en-US" dirty="0">
                <a:latin typeface="Courier New" panose="02070309020205020404" pitchFamily="49" charset="0"/>
                <a:cs typeface="Courier New" panose="02070309020205020404" pitchFamily="49" charset="0"/>
              </a:rPr>
              <a:t>TRANSPORT_TABLESPACES=tbs_app</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tbs2</a:t>
            </a:r>
            <a:r>
              <a:rPr lang="en-US" dirty="0">
                <a:latin typeface="Arial" charset="0"/>
                <a:cs typeface="Arial" charset="0"/>
              </a:rPr>
              <a:t>: Only object metadata contained in the tablespaces will be exported from the source database into the target database. The data is stored in data files. Because the data files do not get transported with the dump file, they should be copied to the target database before starting the import.</a:t>
            </a:r>
          </a:p>
          <a:p>
            <a:pPr lvl="2" eaLnBrk="1" hangingPunct="1"/>
            <a:r>
              <a:rPr lang="en-US" dirty="0">
                <a:latin typeface="Courier New" panose="02070309020205020404" pitchFamily="49" charset="0"/>
                <a:cs typeface="Courier New" panose="02070309020205020404" pitchFamily="49" charset="0"/>
              </a:rPr>
              <a:t>TRANSPORTABLE=ALWAYS</a:t>
            </a:r>
            <a:r>
              <a:rPr lang="en-US" dirty="0">
                <a:latin typeface="Arial" charset="0"/>
                <a:cs typeface="Arial" charset="0"/>
              </a:rPr>
              <a:t> and </a:t>
            </a:r>
            <a:r>
              <a:rPr lang="en-US" dirty="0">
                <a:latin typeface="Courier New" panose="02070309020205020404" pitchFamily="49" charset="0"/>
                <a:cs typeface="Courier New" panose="02070309020205020404" pitchFamily="49" charset="0"/>
              </a:rPr>
              <a:t>FULL=YES</a:t>
            </a:r>
            <a:r>
              <a:rPr lang="en-US" dirty="0">
                <a:latin typeface="Arial" charset="0"/>
                <a:cs typeface="Arial" charset="0"/>
              </a:rPr>
              <a:t>: Both modes used together export all objects and data necessary to create a complete copy of the database. To import the full transportable database, use the </a:t>
            </a:r>
            <a:r>
              <a:rPr lang="en-US" dirty="0">
                <a:latin typeface="Courier New" panose="02070309020205020404" pitchFamily="49" charset="0"/>
                <a:cs typeface="Courier New" panose="02070309020205020404" pitchFamily="49" charset="0"/>
              </a:rPr>
              <a:t>TRANSPORT_DATAFILES='datafile1','datafile2'</a:t>
            </a:r>
            <a:r>
              <a:rPr lang="en-US" dirty="0">
                <a:cs typeface="Arial" panose="020B0604020202020204" pitchFamily="34" charset="0"/>
              </a:rPr>
              <a:t> </a:t>
            </a:r>
            <a:r>
              <a:rPr lang="en-US" dirty="0">
                <a:latin typeface="Arial" charset="0"/>
                <a:cs typeface="Arial" charset="0"/>
              </a:rPr>
              <a:t>parameter to tell import that it is a transportable-mode import and from which data files to get the actual data.</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381</a:t>
            </a:fld>
            <a:endParaRPr lang="en-US" dirty="0"/>
          </a:p>
        </p:txBody>
      </p:sp>
    </p:spTree>
    <p:extLst>
      <p:ext uri="{BB962C8B-B14F-4D97-AF65-F5344CB8AC3E}">
        <p14:creationId xmlns:p14="http://schemas.microsoft.com/office/powerpoint/2010/main" val="321076961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Because object metadata is stored as XML in the dump file set, it is easy to apply transformations when DDL is being formed during import. Data Pump Import supports several transformations:</a:t>
            </a:r>
          </a:p>
          <a:p>
            <a:pPr lvl="2"/>
            <a:r>
              <a:rPr lang="en-US" altLang="en-US" dirty="0">
                <a:latin typeface="Courier New" panose="02070309020205020404" pitchFamily="49" charset="0"/>
                <a:cs typeface="Courier New" panose="02070309020205020404" pitchFamily="49" charset="0"/>
              </a:rPr>
              <a:t>REMAP_DATAFILE</a:t>
            </a:r>
            <a:r>
              <a:rPr lang="en-US" altLang="en-US" dirty="0">
                <a:latin typeface="Arial" charset="0"/>
              </a:rPr>
              <a:t> is useful when moving databases across platforms that have different file-system semantics. It changes the name of the source data file to the target data file name in all SQL statements where the source data file is referenced: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TABLESPACE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LIBRARY</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CREATE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DIRECTORY</a:t>
            </a:r>
            <a:r>
              <a:rPr lang="en-US" altLang="en-US" dirty="0">
                <a:latin typeface="Arial" charset="0"/>
              </a:rPr>
              <a:t>.</a:t>
            </a:r>
          </a:p>
          <a:p>
            <a:pPr lvl="2"/>
            <a:r>
              <a:rPr lang="en-US" altLang="en-US" dirty="0">
                <a:latin typeface="Courier New" panose="02070309020205020404" pitchFamily="49" charset="0"/>
                <a:cs typeface="Courier New" panose="02070309020205020404" pitchFamily="49" charset="0"/>
              </a:rPr>
              <a:t>REMAP_TABLESPACE</a:t>
            </a:r>
            <a:r>
              <a:rPr lang="en-US" altLang="en-US" dirty="0">
                <a:latin typeface="Arial" charset="0"/>
              </a:rPr>
              <a:t> enables objects to be moved from one tablespace to another.</a:t>
            </a:r>
          </a:p>
          <a:p>
            <a:pPr lvl="2"/>
            <a:r>
              <a:rPr lang="en-US" altLang="en-US" dirty="0">
                <a:latin typeface="Courier New" panose="02070309020205020404" pitchFamily="49" charset="0"/>
                <a:cs typeface="Courier New" panose="02070309020205020404" pitchFamily="49" charset="0"/>
              </a:rPr>
              <a:t>REMAP_SCHEMA</a:t>
            </a:r>
            <a:r>
              <a:rPr lang="en-US" altLang="en-US" dirty="0">
                <a:latin typeface="Arial" charset="0"/>
              </a:rPr>
              <a:t> provides the capability to change object ownership.</a:t>
            </a:r>
          </a:p>
          <a:p>
            <a:pPr lvl="2"/>
            <a:r>
              <a:rPr lang="en-US" altLang="en-US" dirty="0">
                <a:latin typeface="Courier New" panose="02070309020205020404" pitchFamily="49" charset="0"/>
                <a:cs typeface="Courier New" panose="02070309020205020404" pitchFamily="49" charset="0"/>
              </a:rPr>
              <a:t>REMAP_TABLE</a:t>
            </a:r>
            <a:r>
              <a:rPr lang="en-US" altLang="en-US" dirty="0">
                <a:latin typeface="Arial" charset="0"/>
              </a:rPr>
              <a:t> provides the ability to rename entire tables.</a:t>
            </a:r>
          </a:p>
          <a:p>
            <a:pPr lvl="2"/>
            <a:r>
              <a:rPr lang="en-US" altLang="en-US" dirty="0">
                <a:latin typeface="Courier New" panose="02070309020205020404" pitchFamily="49" charset="0"/>
                <a:cs typeface="Courier New" panose="02070309020205020404" pitchFamily="49" charset="0"/>
              </a:rPr>
              <a:t>REMAP_DATA</a:t>
            </a:r>
            <a:r>
              <a:rPr lang="en-US" altLang="en-US" dirty="0">
                <a:latin typeface="Arial" charset="0"/>
              </a:rPr>
              <a:t> provides the ability to remap data as it is being inserted.</a:t>
            </a:r>
          </a:p>
          <a:p>
            <a:pPr lvl="2"/>
            <a:r>
              <a:rPr lang="en-US" altLang="en-US" dirty="0">
                <a:latin typeface="Courier New" panose="02070309020205020404" pitchFamily="49" charset="0"/>
                <a:cs typeface="Courier New" panose="02070309020205020404" pitchFamily="49" charset="0"/>
              </a:rPr>
              <a:t>REMAP_DIRECTORY</a:t>
            </a:r>
            <a:r>
              <a:rPr lang="en-US" altLang="en-US" dirty="0">
                <a:latin typeface="Arial" charset="0"/>
              </a:rPr>
              <a:t> provides the ability to remap directories when you move databases between platforms.</a:t>
            </a:r>
          </a:p>
          <a:p>
            <a:pPr lvl="1"/>
            <a:endParaRPr lang="en-US" altLang="en-US" dirty="0">
              <a:latin typeface="Arial" charset="0"/>
            </a:endParaRPr>
          </a:p>
          <a:p>
            <a:pPr lvl="1"/>
            <a:endParaRPr lang="en-US" altLang="en-US" dirty="0">
              <a:latin typeface="Arial" charset="0"/>
            </a:endParaRP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382</a:t>
            </a:fld>
            <a:endParaRPr lang="en-US" dirty="0"/>
          </a:p>
        </p:txBody>
      </p:sp>
    </p:spTree>
    <p:extLst>
      <p:ext uri="{BB962C8B-B14F-4D97-AF65-F5344CB8AC3E}">
        <p14:creationId xmlns:p14="http://schemas.microsoft.com/office/powerpoint/2010/main" val="35244261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All types of export and import operations are possible between non-CDBs and PDBs. There are no supported CDB-wide Data Pump export or import operations, but only per-PDB Data Pump export or import operations, specifying the service name in the USERID clause.</a:t>
            </a:r>
          </a:p>
          <a:p>
            <a:pPr lvl="2"/>
            <a:r>
              <a:rPr lang="en-US" dirty="0"/>
              <a:t>Export data from a non-CDB to import it into a PDB of a CDB.</a:t>
            </a:r>
          </a:p>
          <a:p>
            <a:pPr lvl="2"/>
            <a:r>
              <a:rPr lang="en-US" dirty="0"/>
              <a:t>Export data from a PDB to import it into another PDB within the same CDB.</a:t>
            </a:r>
          </a:p>
          <a:p>
            <a:pPr lvl="2"/>
            <a:r>
              <a:rPr lang="en-US" dirty="0"/>
              <a:t>Export data from a PDB to import it into a PDB of another CDB.</a:t>
            </a:r>
          </a:p>
          <a:p>
            <a:pPr lvl="2"/>
            <a:r>
              <a:rPr lang="en-US" dirty="0"/>
              <a:t>Export data from a PDB to import it into a non-CDB.</a:t>
            </a:r>
          </a:p>
          <a:p>
            <a:pPr lvl="1"/>
            <a:r>
              <a:rPr lang="en-US" dirty="0"/>
              <a:t>Different types of Data Pump export and import are possible:</a:t>
            </a:r>
          </a:p>
          <a:p>
            <a:pPr lvl="2"/>
            <a:r>
              <a:rPr lang="en-US" dirty="0"/>
              <a:t>Conventional export and import to export a full database (non-CDB or PDB) to import it into another database (non-CDB or PDB)</a:t>
            </a:r>
          </a:p>
          <a:p>
            <a:pPr lvl="2"/>
            <a:r>
              <a:rPr lang="en-US" dirty="0"/>
              <a:t>Full transportable export and import to transport a full database (non-CDB or PDB) to import it into another database (non-CDB or PDB)</a:t>
            </a:r>
          </a:p>
          <a:p>
            <a:pPr lvl="2"/>
            <a:r>
              <a:rPr lang="en-US" dirty="0"/>
              <a:t>Conventional or transportable tablespace export and import to export a full tablespace of a non-CDB or PDB to import it into another tablespace of a non-CDB or PDB</a:t>
            </a:r>
          </a:p>
          <a:p>
            <a:pPr lvl="2"/>
            <a:r>
              <a:rPr lang="en-US" dirty="0"/>
              <a:t>Schema export and import to export a full schema of a non-CDB or PDB to import it into another tablespace of a non-CDB or PDB</a:t>
            </a:r>
          </a:p>
          <a:p>
            <a:pPr lvl="2"/>
            <a:r>
              <a:rPr lang="en-US" dirty="0"/>
              <a:t>Table export and import to export a table of a non-CDB or PDB to import it into a non-CDB or </a:t>
            </a:r>
            <a:r>
              <a:rPr lang="en-US" dirty="0" smtClean="0"/>
              <a:t>PDB</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383</a:t>
            </a:fld>
            <a:endParaRPr lang="en-US" dirty="0"/>
          </a:p>
        </p:txBody>
      </p:sp>
    </p:spTree>
    <p:extLst>
      <p:ext uri="{BB962C8B-B14F-4D97-AF65-F5344CB8AC3E}">
        <p14:creationId xmlns:p14="http://schemas.microsoft.com/office/powerpoint/2010/main" val="69661490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export data from a non-CDB and import it into a PDB of a CDB, use the steps as described in the slide.</a:t>
            </a:r>
          </a:p>
          <a:p>
            <a:pPr lvl="1"/>
            <a:r>
              <a:rPr lang="en-US" dirty="0"/>
              <a:t>The choice made in the slide is to perform a conventional full database export from the non-CDB and a conventional full database import into the PDB. You can also perform a full transportable or a tablespace or schema or table-level export and import.</a:t>
            </a:r>
          </a:p>
          <a:p>
            <a:pPr lvl="1"/>
            <a:r>
              <a:rPr lang="en-US" dirty="0"/>
              <a:t>The tablespace export and import can be of either types: conventional or transportable.</a:t>
            </a:r>
          </a:p>
          <a:p>
            <a:pPr lvl="1"/>
            <a:r>
              <a:rPr lang="en-US" dirty="0"/>
              <a:t>The users exported from the non-CDB are re-created as local users in the PDB.</a:t>
            </a:r>
          </a:p>
          <a:p>
            <a:pPr lvl="1"/>
            <a:r>
              <a:rPr lang="en-US" dirty="0"/>
              <a:t>The tablespaces for the new local users and objects need to be created in the PDB before the import</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384</a:t>
            </a:fld>
            <a:endParaRPr lang="en-US" dirty="0"/>
          </a:p>
        </p:txBody>
      </p:sp>
    </p:spTree>
    <p:extLst>
      <p:ext uri="{BB962C8B-B14F-4D97-AF65-F5344CB8AC3E}">
        <p14:creationId xmlns:p14="http://schemas.microsoft.com/office/powerpoint/2010/main" val="110705344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export data from a PDB and import it into a PDB of the same or another CDB, use the steps as described in the slide.</a:t>
            </a:r>
          </a:p>
          <a:p>
            <a:pPr lvl="1"/>
            <a:r>
              <a:rPr lang="en-US" dirty="0"/>
              <a:t>The choice made in the slide is to perform a full database export from the PDB and a full database import into a PDB of another CDB. You can also perform a full transportable or a tablespace or schema or table-level export and import.</a:t>
            </a:r>
          </a:p>
          <a:p>
            <a:pPr lvl="1"/>
            <a:r>
              <a:rPr lang="en-US" dirty="0"/>
              <a:t>The tablespace export and import can be of either </a:t>
            </a:r>
            <a:r>
              <a:rPr lang="en-US" dirty="0" smtClean="0"/>
              <a:t>type: </a:t>
            </a:r>
            <a:r>
              <a:rPr lang="en-US" dirty="0"/>
              <a:t>conventional or transportable.</a:t>
            </a:r>
          </a:p>
          <a:p>
            <a:pPr lvl="1"/>
            <a:r>
              <a:rPr lang="en-US" dirty="0"/>
              <a:t>The local users exported from the PDB are re-created as local users in the target PDB.</a:t>
            </a:r>
          </a:p>
          <a:p>
            <a:pPr lvl="1"/>
            <a:r>
              <a:rPr lang="en-US" dirty="0"/>
              <a:t>The common users are not re-created because their names prefixed with </a:t>
            </a:r>
            <a:r>
              <a:rPr lang="en-US" dirty="0">
                <a:latin typeface="Courier New" panose="02070309020205020404" pitchFamily="49" charset="0"/>
                <a:cs typeface="Courier New" panose="02070309020205020404" pitchFamily="49" charset="0"/>
              </a:rPr>
              <a:t>C## </a:t>
            </a:r>
            <a:r>
              <a:rPr lang="en-US" dirty="0"/>
              <a:t>imply that a common user should be created. The statement fails with the following error message:</a:t>
            </a:r>
          </a:p>
          <a:p>
            <a:pPr lvl="1"/>
            <a:r>
              <a:rPr lang="en-US" dirty="0"/>
              <a:t>ORA-65094:invalid local user or role name </a:t>
            </a:r>
          </a:p>
          <a:p>
            <a:pPr lvl="1"/>
            <a:r>
              <a:rPr lang="en-US" dirty="0"/>
              <a:t>The only way to have common users re-created as local users is to use the clause </a:t>
            </a:r>
            <a:r>
              <a:rPr lang="en-US" dirty="0">
                <a:latin typeface="Courier New" panose="02070309020205020404" pitchFamily="49" charset="0"/>
                <a:cs typeface="Courier New" panose="02070309020205020404" pitchFamily="49" charset="0"/>
              </a:rPr>
              <a:t>REMAP_SCHEMA=C##xxx:local_user_name</a:t>
            </a:r>
            <a:r>
              <a:rPr lang="en-US" dirty="0"/>
              <a:t>.</a:t>
            </a:r>
          </a:p>
          <a:p>
            <a:pPr lvl="1"/>
            <a:r>
              <a:rPr lang="en-US" dirty="0"/>
              <a:t>You can also create a common user in the CDB root</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385</a:t>
            </a:fld>
            <a:endParaRPr lang="en-US" dirty="0"/>
          </a:p>
        </p:txBody>
      </p:sp>
    </p:spTree>
    <p:extLst>
      <p:ext uri="{BB962C8B-B14F-4D97-AF65-F5344CB8AC3E}">
        <p14:creationId xmlns:p14="http://schemas.microsoft.com/office/powerpoint/2010/main" val="119632625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smtClean="0"/>
              <a:t>Full Transportable Export</a:t>
            </a:r>
          </a:p>
          <a:p>
            <a:pPr lvl="1"/>
            <a:r>
              <a:rPr lang="en-US" dirty="0" smtClean="0"/>
              <a:t>A </a:t>
            </a:r>
            <a:r>
              <a:rPr lang="en-US" dirty="0"/>
              <a:t>full transportable export exports all objects and data necessary to create a complete copy of the database. A mix of data movement methods is used:</a:t>
            </a:r>
          </a:p>
          <a:p>
            <a:pPr lvl="2"/>
            <a:r>
              <a:rPr lang="en-US" dirty="0"/>
              <a:t>Objects residing in transportable tablespaces have only their metadata unloaded into the dump file set. The data itself is moved when you copy the </a:t>
            </a:r>
            <a:r>
              <a:rPr lang="en-US" dirty="0" smtClean="0"/>
              <a:t>datafiles </a:t>
            </a:r>
            <a:r>
              <a:rPr lang="en-US" dirty="0"/>
              <a:t>to the target database. The </a:t>
            </a:r>
            <a:r>
              <a:rPr lang="en-US" dirty="0" smtClean="0"/>
              <a:t>datafiles </a:t>
            </a:r>
            <a:r>
              <a:rPr lang="en-US" dirty="0"/>
              <a:t>that must be copied are listed at the end of the log file for the export operation.</a:t>
            </a:r>
          </a:p>
          <a:p>
            <a:pPr lvl="2"/>
            <a:r>
              <a:rPr lang="en-US" dirty="0"/>
              <a:t>Objects residing in nontransportable tablespaces (for example, </a:t>
            </a:r>
            <a:r>
              <a:rPr lang="en-US" dirty="0">
                <a:latin typeface="Courier New" panose="02070309020205020404" pitchFamily="49" charset="0"/>
                <a:cs typeface="Courier New" panose="02070309020205020404" pitchFamily="49" charset="0"/>
              </a:rPr>
              <a:t>SYSTEM</a:t>
            </a:r>
            <a:r>
              <a:rPr lang="en-US" dirty="0"/>
              <a:t> and </a:t>
            </a:r>
            <a:r>
              <a:rPr lang="en-US" dirty="0">
                <a:latin typeface="Courier New" panose="02070309020205020404" pitchFamily="49" charset="0"/>
                <a:cs typeface="Courier New" panose="02070309020205020404" pitchFamily="49" charset="0"/>
              </a:rPr>
              <a:t>SYSAUX</a:t>
            </a:r>
            <a:r>
              <a:rPr lang="en-US" dirty="0"/>
              <a:t>) have both their metadata and data unloaded into the dump file set, using direct path unload and external tables.</a:t>
            </a:r>
          </a:p>
          <a:p>
            <a:pPr lvl="1"/>
            <a:r>
              <a:rPr lang="en-US" dirty="0"/>
              <a:t>The example shows a full transportable export of a PDB.</a:t>
            </a:r>
          </a:p>
          <a:p>
            <a:pPr lvl="1"/>
            <a:r>
              <a:rPr lang="en-US" dirty="0"/>
              <a:t>Performing a full transportable export has the following restrictions:</a:t>
            </a:r>
          </a:p>
          <a:p>
            <a:pPr lvl="2"/>
            <a:r>
              <a:rPr lang="en-US" dirty="0"/>
              <a:t>If the database being exported contains either encrypted tablespaces or tables with encrypted columns (either Transparent Data Encryption [TDE] columns or SecureFile LOB columns), then the </a:t>
            </a:r>
            <a:r>
              <a:rPr lang="en-US" dirty="0">
                <a:latin typeface="Courier New" panose="02070309020205020404" pitchFamily="49" charset="0"/>
                <a:cs typeface="Courier New" panose="02070309020205020404" pitchFamily="49" charset="0"/>
              </a:rPr>
              <a:t>ENCRYPTION_PASSWORD</a:t>
            </a:r>
            <a:r>
              <a:rPr lang="en-US" dirty="0"/>
              <a:t> parameter must also be supplied.</a:t>
            </a:r>
          </a:p>
          <a:p>
            <a:pPr lvl="2"/>
            <a:r>
              <a:rPr lang="en-US" dirty="0"/>
              <a:t>The source and target databases must be on platforms with the same endianness if there are encrypted tablespaces in the source database.</a:t>
            </a:r>
          </a:p>
          <a:p>
            <a:pPr lvl="2"/>
            <a:r>
              <a:rPr lang="en-US" dirty="0"/>
              <a:t>If the source platform and the target platform are of different endianness, you must convert the data being transported so that it is in the format of the target platform. Use either the </a:t>
            </a:r>
            <a:r>
              <a:rPr lang="en-US" dirty="0">
                <a:latin typeface="Courier New" panose="02070309020205020404" pitchFamily="49" charset="0"/>
                <a:cs typeface="Courier New" panose="02070309020205020404" pitchFamily="49" charset="0"/>
              </a:rPr>
              <a:t>DBMS_FILE_TRANSFER</a:t>
            </a:r>
            <a:r>
              <a:rPr lang="en-US" dirty="0"/>
              <a:t> package or the RMAN </a:t>
            </a:r>
            <a:r>
              <a:rPr lang="en-US" dirty="0">
                <a:latin typeface="Courier New" panose="02070309020205020404" pitchFamily="49" charset="0"/>
                <a:cs typeface="Courier New" panose="02070309020205020404" pitchFamily="49" charset="0"/>
              </a:rPr>
              <a:t>CONVERT</a:t>
            </a:r>
            <a:r>
              <a:rPr lang="en-US" dirty="0"/>
              <a:t> command.</a:t>
            </a:r>
          </a:p>
          <a:p>
            <a:pPr lvl="2"/>
            <a:r>
              <a:rPr lang="en-US" dirty="0"/>
              <a:t>A full transportable export is not restartable</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386</a:t>
            </a:fld>
            <a:endParaRPr lang="en-US" dirty="0"/>
          </a:p>
        </p:txBody>
      </p:sp>
    </p:spTree>
    <p:extLst>
      <p:ext uri="{BB962C8B-B14F-4D97-AF65-F5344CB8AC3E}">
        <p14:creationId xmlns:p14="http://schemas.microsoft.com/office/powerpoint/2010/main" val="169797284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marL="476250" lvl="2" indent="-171450"/>
            <a:r>
              <a:rPr lang="en-US" altLang="en-US" dirty="0"/>
              <a:t>All objects with storage that are selected for export must have all of their storage segments either entirely within administrative, non-transportable tablespaces (</a:t>
            </a:r>
            <a:r>
              <a:rPr lang="en-US" altLang="en-US" dirty="0">
                <a:latin typeface="Courier New" panose="02070309020205020404" pitchFamily="49" charset="0"/>
                <a:cs typeface="Courier New" panose="02070309020205020404" pitchFamily="49" charset="0"/>
              </a:rPr>
              <a:t>SYSTEM</a:t>
            </a:r>
            <a:r>
              <a:rPr lang="en-US" altLang="en-US" dirty="0"/>
              <a:t> / </a:t>
            </a:r>
            <a:r>
              <a:rPr lang="en-US" altLang="en-US" dirty="0">
                <a:latin typeface="Courier New" panose="02070309020205020404" pitchFamily="49" charset="0"/>
                <a:cs typeface="Courier New" panose="02070309020205020404" pitchFamily="49" charset="0"/>
              </a:rPr>
              <a:t>SYSAUX</a:t>
            </a:r>
            <a:r>
              <a:rPr lang="en-US" altLang="en-US" dirty="0"/>
              <a:t>) or entirely within user-defined, transportable tablespaces. Storage for a single object cannot straddle the two kinds of </a:t>
            </a:r>
            <a:r>
              <a:rPr lang="en-US" altLang="en-US" dirty="0" smtClean="0"/>
              <a:t>tablespaces.</a:t>
            </a:r>
          </a:p>
          <a:p>
            <a:pPr marL="476250" lvl="2" indent="-171450"/>
            <a:r>
              <a:rPr lang="en-US" altLang="en-US" dirty="0" smtClean="0"/>
              <a:t>When </a:t>
            </a:r>
            <a:r>
              <a:rPr lang="en-US" altLang="en-US" dirty="0"/>
              <a:t>transporting a database over the network using full transportable export, tables with </a:t>
            </a:r>
            <a:r>
              <a:rPr lang="en-US" altLang="en-US" dirty="0">
                <a:latin typeface="Courier New" panose="02070309020205020404" pitchFamily="49" charset="0"/>
                <a:cs typeface="Courier New" panose="02070309020205020404" pitchFamily="49" charset="0"/>
              </a:rPr>
              <a:t>LONG</a:t>
            </a:r>
            <a:r>
              <a:rPr lang="en-US" altLang="en-US" dirty="0"/>
              <a:t> or </a:t>
            </a:r>
            <a:r>
              <a:rPr lang="en-US" altLang="en-US" dirty="0">
                <a:latin typeface="Courier New" panose="02070309020205020404" pitchFamily="49" charset="0"/>
                <a:cs typeface="Courier New" panose="02070309020205020404" pitchFamily="49" charset="0"/>
              </a:rPr>
              <a:t>LONG RAW</a:t>
            </a:r>
            <a:r>
              <a:rPr lang="en-US" altLang="en-US" dirty="0"/>
              <a:t> columns that reside in administrative tablespaces (such as </a:t>
            </a:r>
            <a:r>
              <a:rPr lang="en-US" altLang="en-US" dirty="0">
                <a:latin typeface="Courier New" panose="02070309020205020404" pitchFamily="49" charset="0"/>
                <a:cs typeface="Courier New" panose="02070309020205020404" pitchFamily="49" charset="0"/>
              </a:rPr>
              <a:t>SYSTEM</a:t>
            </a:r>
            <a:r>
              <a:rPr lang="en-US" altLang="en-US" dirty="0"/>
              <a:t> or </a:t>
            </a:r>
            <a:r>
              <a:rPr lang="en-US" altLang="en-US" dirty="0">
                <a:latin typeface="Courier New" panose="02070309020205020404" pitchFamily="49" charset="0"/>
                <a:cs typeface="Courier New" panose="02070309020205020404" pitchFamily="49" charset="0"/>
              </a:rPr>
              <a:t>SYSAUX</a:t>
            </a:r>
            <a:r>
              <a:rPr lang="en-US" altLang="en-US" dirty="0"/>
              <a:t>) are not </a:t>
            </a:r>
            <a:r>
              <a:rPr lang="en-US" altLang="en-US" dirty="0" smtClean="0"/>
              <a:t>supported.</a:t>
            </a:r>
          </a:p>
          <a:p>
            <a:pPr marL="476250" lvl="2" indent="-171450"/>
            <a:r>
              <a:rPr lang="en-US" altLang="en-US" dirty="0" smtClean="0"/>
              <a:t>When </a:t>
            </a:r>
            <a:r>
              <a:rPr lang="en-US" altLang="en-US" dirty="0"/>
              <a:t>transporting a database over the network using full transportable export, auditing cannot be enabled for tables stored in an administrative tablespace (such as </a:t>
            </a:r>
            <a:r>
              <a:rPr lang="en-US" altLang="en-US" dirty="0">
                <a:latin typeface="Courier New" panose="02070309020205020404" pitchFamily="49" charset="0"/>
                <a:cs typeface="Courier New" panose="02070309020205020404" pitchFamily="49" charset="0"/>
              </a:rPr>
              <a:t>SYSTEM</a:t>
            </a:r>
            <a:r>
              <a:rPr lang="en-US" altLang="en-US" dirty="0"/>
              <a:t> and </a:t>
            </a:r>
            <a:r>
              <a:rPr lang="en-US" altLang="en-US" dirty="0">
                <a:latin typeface="Courier New" panose="02070309020205020404" pitchFamily="49" charset="0"/>
                <a:cs typeface="Courier New" panose="02070309020205020404" pitchFamily="49" charset="0"/>
              </a:rPr>
              <a:t>SYSAUX</a:t>
            </a:r>
            <a:r>
              <a:rPr lang="en-US" altLang="en-US" dirty="0"/>
              <a:t>) if the audit trail information itself is stored in a user-defined </a:t>
            </a:r>
            <a:r>
              <a:rPr lang="en-US" altLang="en-US" dirty="0" smtClean="0"/>
              <a:t>tablespace.</a:t>
            </a:r>
          </a:p>
          <a:p>
            <a:pPr marL="476250" lvl="2" indent="-171450"/>
            <a:r>
              <a:rPr lang="en-US" altLang="en-US" dirty="0" smtClean="0"/>
              <a:t>If </a:t>
            </a:r>
            <a:r>
              <a:rPr lang="en-US" altLang="en-US" dirty="0"/>
              <a:t>the source platform and the target platform are of different endianness, then you must convert the data being transported so that it is in the format of the target platform. You can use the </a:t>
            </a:r>
            <a:r>
              <a:rPr lang="en-US" altLang="en-US" dirty="0">
                <a:latin typeface="Courier New" panose="02070309020205020404" pitchFamily="49" charset="0"/>
                <a:cs typeface="Courier New" panose="02070309020205020404" pitchFamily="49" charset="0"/>
              </a:rPr>
              <a:t>DBMS_FILE_TRANSFER</a:t>
            </a:r>
            <a:r>
              <a:rPr lang="en-US" altLang="en-US" dirty="0"/>
              <a:t> package or the </a:t>
            </a:r>
            <a:r>
              <a:rPr lang="en-US" altLang="en-US" dirty="0">
                <a:latin typeface="Courier New" panose="02070309020205020404" pitchFamily="49" charset="0"/>
                <a:cs typeface="Courier New" panose="02070309020205020404" pitchFamily="49" charset="0"/>
              </a:rPr>
              <a:t>RMAN</a:t>
            </a:r>
            <a:r>
              <a:rPr lang="en-US" altLang="en-US" dirty="0"/>
              <a:t> </a:t>
            </a:r>
            <a:r>
              <a:rPr lang="en-US" altLang="en-US" dirty="0">
                <a:latin typeface="Courier New" panose="02070309020205020404" pitchFamily="49" charset="0"/>
                <a:cs typeface="Courier New" panose="02070309020205020404" pitchFamily="49" charset="0"/>
              </a:rPr>
              <a:t>CONVERT</a:t>
            </a:r>
            <a:r>
              <a:rPr lang="en-US" altLang="en-US" dirty="0"/>
              <a:t> command to convert the </a:t>
            </a:r>
            <a:r>
              <a:rPr lang="en-US" altLang="en-US" dirty="0" smtClean="0"/>
              <a:t>data.</a:t>
            </a:r>
          </a:p>
          <a:p>
            <a:pPr lvl="1"/>
            <a:r>
              <a:rPr lang="en-US" altLang="en-US" b="1" dirty="0"/>
              <a:t>Full Transportable Import</a:t>
            </a:r>
            <a:endParaRPr lang="fr-FR" altLang="en-US" b="1" dirty="0"/>
          </a:p>
          <a:p>
            <a:pPr marL="150813" lvl="1" indent="0"/>
            <a:r>
              <a:rPr lang="en-US" altLang="en-US" dirty="0"/>
              <a:t>Performing a full transportable import has the following requirements</a:t>
            </a:r>
            <a:r>
              <a:rPr lang="en-US" altLang="en-US" dirty="0" smtClean="0"/>
              <a:t>:</a:t>
            </a:r>
          </a:p>
          <a:p>
            <a:pPr marL="476250" lvl="2" indent="-171450"/>
            <a:r>
              <a:rPr lang="en-US" altLang="en-US" dirty="0" smtClean="0"/>
              <a:t>A </a:t>
            </a:r>
            <a:r>
              <a:rPr lang="en-US" altLang="en-US" dirty="0"/>
              <a:t>full transportable import of encrypted tablespaces is not supported in network mode or dump file mode if the source and target platforms do not have the same </a:t>
            </a:r>
            <a:r>
              <a:rPr lang="en-US" altLang="en-US" dirty="0" smtClean="0"/>
              <a:t>endianess.</a:t>
            </a:r>
          </a:p>
          <a:p>
            <a:pPr marL="476250" lvl="2" indent="-171450"/>
            <a:r>
              <a:rPr lang="en-US" altLang="en-US" dirty="0" smtClean="0"/>
              <a:t>When </a:t>
            </a:r>
            <a:r>
              <a:rPr lang="en-US" altLang="en-US" dirty="0"/>
              <a:t>transporting a database over the network using full transportable import, tables with </a:t>
            </a:r>
            <a:r>
              <a:rPr lang="en-US" altLang="en-US" dirty="0">
                <a:latin typeface="Courier New" panose="02070309020205020404" pitchFamily="49" charset="0"/>
                <a:cs typeface="Courier New" panose="02070309020205020404" pitchFamily="49" charset="0"/>
              </a:rPr>
              <a:t>LONG</a:t>
            </a:r>
            <a:r>
              <a:rPr lang="en-US" altLang="en-US" dirty="0"/>
              <a:t> or </a:t>
            </a:r>
            <a:r>
              <a:rPr lang="en-US" altLang="en-US" dirty="0">
                <a:latin typeface="Courier New" panose="02070309020205020404" pitchFamily="49" charset="0"/>
                <a:cs typeface="Courier New" panose="02070309020205020404" pitchFamily="49" charset="0"/>
              </a:rPr>
              <a:t>LONG</a:t>
            </a:r>
            <a:r>
              <a:rPr lang="en-US" altLang="en-US" dirty="0"/>
              <a:t> </a:t>
            </a:r>
            <a:r>
              <a:rPr lang="en-US" altLang="en-US" dirty="0">
                <a:latin typeface="Courier New" panose="02070309020205020404" pitchFamily="49" charset="0"/>
                <a:cs typeface="Courier New" panose="02070309020205020404" pitchFamily="49" charset="0"/>
              </a:rPr>
              <a:t>RAW</a:t>
            </a:r>
            <a:r>
              <a:rPr lang="en-US" altLang="en-US" dirty="0"/>
              <a:t> columns that reside in administrative tablespaces (such as </a:t>
            </a:r>
            <a:r>
              <a:rPr lang="en-US" altLang="en-US" dirty="0">
                <a:latin typeface="Courier New" panose="02070309020205020404" pitchFamily="49" charset="0"/>
                <a:cs typeface="Courier New" panose="02070309020205020404" pitchFamily="49" charset="0"/>
              </a:rPr>
              <a:t>SYSTEM</a:t>
            </a:r>
            <a:r>
              <a:rPr lang="en-US" altLang="en-US" dirty="0"/>
              <a:t> or </a:t>
            </a:r>
            <a:r>
              <a:rPr lang="en-US" altLang="en-US" dirty="0">
                <a:latin typeface="Courier New" panose="02070309020205020404" pitchFamily="49" charset="0"/>
                <a:cs typeface="Courier New" panose="02070309020205020404" pitchFamily="49" charset="0"/>
              </a:rPr>
              <a:t>SYSAUX</a:t>
            </a:r>
            <a:r>
              <a:rPr lang="en-US" altLang="en-US" dirty="0"/>
              <a:t>) are not </a:t>
            </a:r>
            <a:r>
              <a:rPr lang="en-US" altLang="en-US" dirty="0" smtClean="0"/>
              <a:t>supported.</a:t>
            </a:r>
          </a:p>
          <a:p>
            <a:pPr marL="476250" lvl="2" indent="-171450"/>
            <a:r>
              <a:rPr lang="en-US" altLang="en-US" dirty="0" smtClean="0"/>
              <a:t>When </a:t>
            </a:r>
            <a:r>
              <a:rPr lang="en-US" altLang="en-US" dirty="0"/>
              <a:t>transporting a database over the network using full transportable import, auditing cannot be enabled for tables stored in an administrative tablespace (such as </a:t>
            </a:r>
            <a:r>
              <a:rPr lang="en-US" altLang="en-US" dirty="0">
                <a:latin typeface="Courier New" panose="02070309020205020404" pitchFamily="49" charset="0"/>
                <a:cs typeface="Courier New" panose="02070309020205020404" pitchFamily="49" charset="0"/>
              </a:rPr>
              <a:t>SYSTEM</a:t>
            </a:r>
            <a:r>
              <a:rPr lang="en-US" altLang="en-US" dirty="0"/>
              <a:t> and </a:t>
            </a:r>
            <a:r>
              <a:rPr lang="en-US" altLang="en-US" dirty="0">
                <a:latin typeface="Courier New" panose="02070309020205020404" pitchFamily="49" charset="0"/>
                <a:cs typeface="Courier New" panose="02070309020205020404" pitchFamily="49" charset="0"/>
              </a:rPr>
              <a:t>SYSAUX</a:t>
            </a:r>
            <a:r>
              <a:rPr lang="en-US" altLang="en-US" dirty="0"/>
              <a:t>) if the audit trail information itself is stored in a user-defined tablespace</a:t>
            </a:r>
            <a:r>
              <a:rPr lang="en-US" altLang="en-US" dirty="0" smtClean="0"/>
              <a:t>.</a:t>
            </a:r>
          </a:p>
          <a:p>
            <a:pPr marL="150893" lvl="1" indent="-303213"/>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387</a:t>
            </a:fld>
            <a:endParaRPr lang="en-US" dirty="0"/>
          </a:p>
        </p:txBody>
      </p:sp>
    </p:spTree>
    <p:extLst>
      <p:ext uri="{BB962C8B-B14F-4D97-AF65-F5344CB8AC3E}">
        <p14:creationId xmlns:p14="http://schemas.microsoft.com/office/powerpoint/2010/main" val="33194848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pPr lvl="1"/>
            <a:r>
              <a:rPr lang="en-US" dirty="0"/>
              <a:t>To perform a full transportable operation, </a:t>
            </a:r>
            <a:r>
              <a:rPr lang="en-US" dirty="0" smtClean="0"/>
              <a:t>perform the following steps:</a:t>
            </a:r>
            <a:endParaRPr lang="en-US" dirty="0"/>
          </a:p>
          <a:p>
            <a:pPr lvl="2">
              <a:buFont typeface="+mj-lt"/>
              <a:buAutoNum type="arabicPeriod"/>
            </a:pPr>
            <a:r>
              <a:rPr lang="en-US" dirty="0"/>
              <a:t>Before the export, make all of the user-defined tablespaces in the database read-only.</a:t>
            </a:r>
          </a:p>
          <a:p>
            <a:pPr lvl="2">
              <a:buFont typeface="+mj-lt"/>
              <a:buAutoNum type="arabicPeriod"/>
            </a:pPr>
            <a:r>
              <a:rPr lang="en-US" dirty="0"/>
              <a:t>Invoke the Oracle Data Pump export utility as a user with the </a:t>
            </a:r>
            <a:r>
              <a:rPr lang="en-US" dirty="0">
                <a:latin typeface="Courier New" panose="02070309020205020404" pitchFamily="49" charset="0"/>
                <a:cs typeface="Courier New" panose="02070309020205020404" pitchFamily="49" charset="0"/>
              </a:rPr>
              <a:t>DATAPUMP_EXP_FULL_DATABASE</a:t>
            </a:r>
            <a:r>
              <a:rPr lang="en-US" dirty="0"/>
              <a:t> role and specify the full transportable export options: </a:t>
            </a:r>
            <a:r>
              <a:rPr lang="en-US" dirty="0">
                <a:latin typeface="Courier New" panose="02070309020205020404" pitchFamily="49" charset="0"/>
                <a:cs typeface="Courier New" panose="02070309020205020404" pitchFamily="49" charset="0"/>
              </a:rPr>
              <a:t>FULL=Y</a:t>
            </a:r>
            <a:r>
              <a:rPr lang="en-US" dirty="0"/>
              <a:t> and </a:t>
            </a:r>
            <a:r>
              <a:rPr lang="en-US" dirty="0">
                <a:latin typeface="Courier New" panose="02070309020205020404" pitchFamily="49" charset="0"/>
                <a:cs typeface="Courier New" panose="02070309020205020404" pitchFamily="49" charset="0"/>
              </a:rPr>
              <a:t>TRANSPORTABLE=ALWAYS</a:t>
            </a:r>
            <a:r>
              <a:rPr lang="en-US" dirty="0"/>
              <a:t>. </a:t>
            </a:r>
            <a:br>
              <a:rPr lang="en-US" dirty="0"/>
            </a:br>
            <a:r>
              <a:rPr lang="en-US" dirty="0"/>
              <a:t>The </a:t>
            </a:r>
            <a:r>
              <a:rPr lang="en-US" dirty="0">
                <a:latin typeface="Courier New" panose="02070309020205020404" pitchFamily="49" charset="0"/>
                <a:cs typeface="Courier New" panose="02070309020205020404" pitchFamily="49" charset="0"/>
              </a:rPr>
              <a:t>LOGFILE</a:t>
            </a:r>
            <a:r>
              <a:rPr lang="en-US" dirty="0"/>
              <a:t> parameter is important because it will contain the list of datafiles that need to be transported for the import operation.</a:t>
            </a:r>
          </a:p>
          <a:p>
            <a:pPr lvl="2">
              <a:buFont typeface="+mj-lt"/>
              <a:buAutoNum type="arabicPeriod"/>
            </a:pPr>
            <a:r>
              <a:rPr lang="en-US" dirty="0"/>
              <a:t>Before the import, transport the dump file.</a:t>
            </a:r>
          </a:p>
          <a:p>
            <a:pPr lvl="2">
              <a:buFont typeface="+mj-lt"/>
              <a:buAutoNum type="arabicPeriod"/>
            </a:pPr>
            <a:r>
              <a:rPr lang="en-US" dirty="0"/>
              <a:t>Transport the datafiles that you may have converted. If you are transporting the database to a platform different from the source platform, then determine if cross-platform database transport is supported for both the source and target platforms. If both platforms have the same endianness, no conversion is necessary. Otherwise you must do a conversion of each tablespace in the database either at the source or target database using either </a:t>
            </a:r>
            <a:r>
              <a:rPr lang="en-US" dirty="0">
                <a:latin typeface="Courier New" panose="02070309020205020404" pitchFamily="49" charset="0"/>
                <a:cs typeface="Courier New" panose="02070309020205020404" pitchFamily="49" charset="0"/>
              </a:rPr>
              <a:t>DBMS_FILE_TRANSFER</a:t>
            </a:r>
            <a:r>
              <a:rPr lang="en-US" dirty="0"/>
              <a:t> or </a:t>
            </a:r>
            <a:r>
              <a:rPr lang="en-US" dirty="0" smtClean="0"/>
              <a:t>the RMAN </a:t>
            </a:r>
            <a:r>
              <a:rPr lang="en-US" dirty="0">
                <a:latin typeface="Courier New" panose="02070309020205020404" pitchFamily="49" charset="0"/>
                <a:cs typeface="Courier New" panose="02070309020205020404" pitchFamily="49" charset="0"/>
              </a:rPr>
              <a:t>CONVERT</a:t>
            </a:r>
            <a:r>
              <a:rPr lang="en-US" dirty="0"/>
              <a:t> command.</a:t>
            </a:r>
          </a:p>
          <a:p>
            <a:pPr lvl="2">
              <a:buFont typeface="+mj-lt"/>
              <a:buAutoNum type="arabicPeriod"/>
            </a:pPr>
            <a:r>
              <a:rPr lang="en-US" dirty="0"/>
              <a:t>Invoke the Oracle Data Pump import utility as a user with the </a:t>
            </a:r>
            <a:r>
              <a:rPr lang="en-US" dirty="0">
                <a:latin typeface="Courier New" panose="02070309020205020404" pitchFamily="49" charset="0"/>
                <a:cs typeface="Courier New" panose="02070309020205020404" pitchFamily="49" charset="0"/>
              </a:rPr>
              <a:t>DATAPUMP_IMP_FULL_DATABASE</a:t>
            </a:r>
            <a:r>
              <a:rPr lang="en-US" dirty="0"/>
              <a:t> role and specify the full transportable import options: </a:t>
            </a:r>
            <a:r>
              <a:rPr lang="en-US" dirty="0">
                <a:latin typeface="Courier New" panose="02070309020205020404" pitchFamily="49" charset="0"/>
                <a:cs typeface="Courier New" panose="02070309020205020404" pitchFamily="49" charset="0"/>
              </a:rPr>
              <a:t>FULL=Y</a:t>
            </a:r>
            <a:r>
              <a:rPr lang="en-US" dirty="0"/>
              <a:t> and </a:t>
            </a:r>
            <a:r>
              <a:rPr lang="en-US" dirty="0">
                <a:latin typeface="Courier New" panose="02070309020205020404" pitchFamily="49" charset="0"/>
                <a:cs typeface="Courier New" panose="02070309020205020404" pitchFamily="49" charset="0"/>
              </a:rPr>
              <a:t>TRANSPORT_DATAFILES</a:t>
            </a:r>
            <a:r>
              <a:rPr lang="en-US" dirty="0"/>
              <a:t>.</a:t>
            </a:r>
          </a:p>
          <a:p>
            <a:pPr lvl="2">
              <a:buFont typeface="+mj-lt"/>
              <a:buAutoNum type="arabicPeriod"/>
            </a:pPr>
            <a:r>
              <a:rPr lang="en-US" dirty="0"/>
              <a:t>Make the source tablespaces read-write. You can perform this operation before step 5</a:t>
            </a:r>
            <a:r>
              <a:rPr lang="en-US" dirty="0" smtClean="0"/>
              <a:t>.</a:t>
            </a:r>
            <a:endParaRPr 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388</a:t>
            </a:fld>
            <a:endParaRPr lang="en-US" dirty="0"/>
          </a:p>
        </p:txBody>
      </p:sp>
    </p:spTree>
    <p:extLst>
      <p:ext uri="{BB962C8B-B14F-4D97-AF65-F5344CB8AC3E}">
        <p14:creationId xmlns:p14="http://schemas.microsoft.com/office/powerpoint/2010/main" val="265353730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transport a database over the network, use import with the </a:t>
            </a:r>
            <a:r>
              <a:rPr lang="en-US" dirty="0">
                <a:latin typeface="Courier New" panose="02070309020205020404" pitchFamily="49" charset="0"/>
                <a:cs typeface="Courier New" panose="02070309020205020404" pitchFamily="49" charset="0"/>
              </a:rPr>
              <a:t>NETWORK_LINK</a:t>
            </a:r>
            <a:r>
              <a:rPr lang="en-US" dirty="0"/>
              <a:t> parameter. The import is performed using a database link, and there is no dump file involved.</a:t>
            </a:r>
          </a:p>
          <a:p>
            <a:pPr lvl="1"/>
            <a:r>
              <a:rPr lang="en-US" dirty="0"/>
              <a:t>If the source or target database is a PDB, use the PDB service name in the </a:t>
            </a:r>
            <a:r>
              <a:rPr lang="en-US" dirty="0">
                <a:latin typeface="Courier New" panose="02070309020205020404" pitchFamily="49" charset="0"/>
                <a:cs typeface="Courier New" panose="02070309020205020404" pitchFamily="49" charset="0"/>
              </a:rPr>
              <a:t>USERID</a:t>
            </a:r>
            <a:r>
              <a:rPr lang="en-US" dirty="0"/>
              <a:t> clause.</a:t>
            </a:r>
          </a:p>
          <a:p>
            <a:pPr lvl="1"/>
            <a:r>
              <a:rPr lang="en-US" dirty="0"/>
              <a:t>The Oracle Data Pump network import copies the metadata for objects contained within the user-defined tablespaces and both the metadata and data for user-defined objects contained within the administrative tablespaces, such as </a:t>
            </a:r>
            <a:r>
              <a:rPr lang="en-US" dirty="0">
                <a:latin typeface="Courier New" panose="02070309020205020404" pitchFamily="49" charset="0"/>
                <a:cs typeface="Courier New" panose="02070309020205020404" pitchFamily="49" charset="0"/>
              </a:rPr>
              <a:t>SYSTEM</a:t>
            </a:r>
            <a:r>
              <a:rPr lang="en-US" dirty="0"/>
              <a:t> and </a:t>
            </a:r>
            <a:r>
              <a:rPr lang="en-US" dirty="0">
                <a:latin typeface="Courier New" panose="02070309020205020404" pitchFamily="49" charset="0"/>
                <a:cs typeface="Courier New" panose="02070309020205020404" pitchFamily="49" charset="0"/>
              </a:rPr>
              <a:t>SYSAUX</a:t>
            </a:r>
            <a:r>
              <a:rPr lang="en-US" dirty="0"/>
              <a:t>.</a:t>
            </a:r>
          </a:p>
          <a:p>
            <a:pPr lvl="1"/>
            <a:r>
              <a:rPr lang="en-US" dirty="0"/>
              <a:t>When the import is complete, the user-defined tablespaces are in read-write mode.</a:t>
            </a:r>
          </a:p>
          <a:p>
            <a:pPr lvl="1"/>
            <a:r>
              <a:rPr lang="en-US" dirty="0"/>
              <a:t>Make the user-defined tablespaces read-write again </a:t>
            </a:r>
            <a:r>
              <a:rPr lang="en-US" dirty="0" smtClean="0"/>
              <a:t>in </a:t>
            </a:r>
            <a:r>
              <a:rPr lang="en-US" dirty="0"/>
              <a:t>the source database</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389</a:t>
            </a:fld>
            <a:endParaRPr lang="en-US" dirty="0"/>
          </a:p>
        </p:txBody>
      </p:sp>
    </p:spTree>
    <p:extLst>
      <p:ext uri="{BB962C8B-B14F-4D97-AF65-F5344CB8AC3E}">
        <p14:creationId xmlns:p14="http://schemas.microsoft.com/office/powerpoint/2010/main" val="3152598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Invalid data usually enters a database when the </a:t>
            </a:r>
            <a:r>
              <a:rPr lang="en-US" dirty="0">
                <a:latin typeface="Courier New" panose="02070309020205020404" pitchFamily="49" charset="0"/>
                <a:cs typeface="Courier New" panose="02070309020205020404" pitchFamily="49" charset="0"/>
              </a:rPr>
              <a:t>NLS_LANG</a:t>
            </a:r>
            <a:r>
              <a:rPr lang="en-US" dirty="0"/>
              <a:t> parameter is not set properly on the client. The </a:t>
            </a:r>
            <a:r>
              <a:rPr lang="en-US" dirty="0">
                <a:latin typeface="Courier New" panose="02070309020205020404" pitchFamily="49" charset="0"/>
                <a:cs typeface="Courier New" panose="02070309020205020404" pitchFamily="49" charset="0"/>
              </a:rPr>
              <a:t>NLS_LANG</a:t>
            </a:r>
            <a:r>
              <a:rPr lang="en-US" dirty="0"/>
              <a:t> value should reflect the encoding of the incoming data. </a:t>
            </a:r>
          </a:p>
          <a:p>
            <a:pPr lvl="1"/>
            <a:r>
              <a:rPr lang="en-US" dirty="0"/>
              <a:t>When the </a:t>
            </a:r>
            <a:r>
              <a:rPr lang="en-US" dirty="0">
                <a:latin typeface="Courier New" panose="02070309020205020404" pitchFamily="49" charset="0"/>
                <a:cs typeface="Courier New" panose="02070309020205020404" pitchFamily="49" charset="0"/>
              </a:rPr>
              <a:t>NLS_LANG</a:t>
            </a:r>
            <a:r>
              <a:rPr lang="en-US" dirty="0"/>
              <a:t> parameter is set properly, the database can automatically convert incoming data from the client operating system. </a:t>
            </a:r>
          </a:p>
          <a:p>
            <a:pPr lvl="1"/>
            <a:r>
              <a:rPr lang="en-US" dirty="0"/>
              <a:t>When the </a:t>
            </a:r>
            <a:r>
              <a:rPr lang="en-US" dirty="0">
                <a:latin typeface="Courier New" panose="02070309020205020404" pitchFamily="49" charset="0"/>
                <a:cs typeface="Courier New" panose="02070309020205020404" pitchFamily="49" charset="0"/>
              </a:rPr>
              <a:t>NLS_LANG</a:t>
            </a:r>
            <a:r>
              <a:rPr lang="en-US" dirty="0"/>
              <a:t> parameter is not set properly, the data entering the database is not converted properly. </a:t>
            </a:r>
          </a:p>
          <a:p>
            <a:pPr lvl="1"/>
            <a:r>
              <a:rPr lang="en-US" dirty="0"/>
              <a:t>For example, suppose that the database character set is </a:t>
            </a:r>
            <a:r>
              <a:rPr lang="en-US" dirty="0">
                <a:latin typeface="Courier New" panose="02070309020205020404" pitchFamily="49" charset="0"/>
                <a:cs typeface="Courier New" panose="02070309020205020404" pitchFamily="49" charset="0"/>
              </a:rPr>
              <a:t>AL32UTF8</a:t>
            </a:r>
            <a:r>
              <a:rPr lang="en-US" dirty="0"/>
              <a:t>, the client is an English Windows operating system (code page: </a:t>
            </a:r>
            <a:r>
              <a:rPr lang="en-US" dirty="0">
                <a:latin typeface="Courier New" panose="02070309020205020404" pitchFamily="49" charset="0"/>
                <a:cs typeface="Courier New" panose="02070309020205020404" pitchFamily="49" charset="0"/>
              </a:rPr>
              <a:t>WE8MSWIN1252</a:t>
            </a:r>
            <a:r>
              <a:rPr lang="en-US" dirty="0"/>
              <a:t>), and the </a:t>
            </a:r>
            <a:r>
              <a:rPr lang="en-US" dirty="0">
                <a:latin typeface="Courier New" panose="02070309020205020404" pitchFamily="49" charset="0"/>
                <a:cs typeface="Courier New" panose="02070309020205020404" pitchFamily="49" charset="0"/>
              </a:rPr>
              <a:t>NLS_LANG</a:t>
            </a:r>
            <a:r>
              <a:rPr lang="en-US" dirty="0"/>
              <a:t> setting on the client is </a:t>
            </a:r>
            <a:r>
              <a:rPr lang="en-US" dirty="0">
                <a:latin typeface="Courier New" panose="02070309020205020404" pitchFamily="49" charset="0"/>
                <a:cs typeface="Courier New" panose="02070309020205020404" pitchFamily="49" charset="0"/>
              </a:rPr>
              <a:t>AL32UTF8</a:t>
            </a:r>
            <a:r>
              <a:rPr lang="en-US" dirty="0"/>
              <a:t>. Data entering the database is encoded in </a:t>
            </a:r>
            <a:r>
              <a:rPr lang="en-US" dirty="0">
                <a:latin typeface="Courier New" panose="02070309020205020404" pitchFamily="49" charset="0"/>
                <a:cs typeface="Courier New" panose="02070309020205020404" pitchFamily="49" charset="0"/>
              </a:rPr>
              <a:t>WE8MSWIN1252</a:t>
            </a:r>
            <a:r>
              <a:rPr lang="en-US" dirty="0"/>
              <a:t> and is not converted to </a:t>
            </a:r>
            <a:r>
              <a:rPr lang="en-US" dirty="0">
                <a:latin typeface="Courier New" panose="02070309020205020404" pitchFamily="49" charset="0"/>
                <a:cs typeface="Courier New" panose="02070309020205020404" pitchFamily="49" charset="0"/>
              </a:rPr>
              <a:t>AL32UTF8</a:t>
            </a:r>
            <a:r>
              <a:rPr lang="en-US" dirty="0"/>
              <a:t> data because the </a:t>
            </a:r>
            <a:r>
              <a:rPr lang="en-US" dirty="0">
                <a:latin typeface="Courier New" panose="02070309020205020404" pitchFamily="49" charset="0"/>
                <a:cs typeface="Courier New" panose="02070309020205020404" pitchFamily="49" charset="0"/>
              </a:rPr>
              <a:t>NLS_LANG</a:t>
            </a:r>
            <a:r>
              <a:rPr lang="en-US" dirty="0"/>
              <a:t> setting on the client matches the database character set. The Oracle database server assumes that no conversion is necessary, and invalid data is entered into the database.</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39</a:t>
            </a:fld>
            <a:endParaRPr lang="en-US" dirty="0"/>
          </a:p>
        </p:txBody>
      </p:sp>
    </p:spTree>
    <p:extLst>
      <p:ext uri="{BB962C8B-B14F-4D97-AF65-F5344CB8AC3E}">
        <p14:creationId xmlns:p14="http://schemas.microsoft.com/office/powerpoint/2010/main" val="1866192257"/>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RMAN enables you to transport databases, datafiles, and tablespaces across platforms. This includes transporting tablespaces across platforms with different endian formats (byte ordering). You can convert a database on the destination host or source host. For platforms that have the same endian format, no conversion is needed.</a:t>
            </a:r>
          </a:p>
          <a:p>
            <a:pPr lvl="2"/>
            <a:r>
              <a:rPr lang="en-US" altLang="en-US" dirty="0" smtClean="0"/>
              <a:t>Cross-platform data transport can be based on image copies or on backup sets. </a:t>
            </a:r>
          </a:p>
          <a:p>
            <a:pPr lvl="2"/>
            <a:r>
              <a:rPr lang="en-US" altLang="en-US" dirty="0" smtClean="0"/>
              <a:t>You can also create cross-platform </a:t>
            </a:r>
            <a:r>
              <a:rPr lang="en-US" altLang="en-US" dirty="0" smtClean="0">
                <a:solidFill>
                  <a:schemeClr val="tx1"/>
                </a:solidFill>
              </a:rPr>
              <a:t>inconsistent</a:t>
            </a:r>
            <a:r>
              <a:rPr lang="en-US" altLang="en-US" b="1" dirty="0" smtClean="0">
                <a:solidFill>
                  <a:schemeClr val="tx1"/>
                </a:solidFill>
              </a:rPr>
              <a:t> </a:t>
            </a:r>
            <a:r>
              <a:rPr lang="en-US" altLang="en-US" dirty="0" smtClean="0"/>
              <a:t>tablespace backups by using image copies and backup sets. An inconsistent tablespace backup is one that is created when the tablespace is not in read-only mode.</a:t>
            </a:r>
          </a:p>
          <a:p>
            <a:pPr lvl="2"/>
            <a:r>
              <a:rPr lang="en-US" altLang="en-US" dirty="0" smtClean="0"/>
              <a:t>With the use of backup sets, you can choose compression and multisection options, which reduce the overall transport time.</a:t>
            </a:r>
          </a:p>
          <a:p>
            <a:pPr lvl="1"/>
            <a:r>
              <a:rPr lang="en-US" altLang="en-US" b="1" dirty="0" smtClean="0"/>
              <a:t>Note:</a:t>
            </a:r>
            <a:r>
              <a:rPr lang="en-US" altLang="en-US" dirty="0" smtClean="0"/>
              <a:t> RMAN does not catalog backup sets created for cross-platform transport in the control file. This ensures that backup sets created for cross-platform transportation are not used during regular restore operations.</a:t>
            </a:r>
          </a:p>
        </p:txBody>
      </p:sp>
      <p:sp>
        <p:nvSpPr>
          <p:cNvPr id="11268"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390</a:t>
            </a:fld>
            <a:endParaRPr lang="en-US" dirty="0"/>
          </a:p>
        </p:txBody>
      </p:sp>
    </p:spTree>
    <p:extLst>
      <p:ext uri="{BB962C8B-B14F-4D97-AF65-F5344CB8AC3E}">
        <p14:creationId xmlns:p14="http://schemas.microsoft.com/office/powerpoint/2010/main" val="2470234122"/>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You use the RMAN </a:t>
            </a:r>
            <a:r>
              <a:rPr lang="en-US" altLang="en-US" dirty="0" smtClean="0">
                <a:latin typeface="Courier New" panose="02070309020205020404" pitchFamily="49" charset="0"/>
              </a:rPr>
              <a:t>CONVERT</a:t>
            </a:r>
            <a:r>
              <a:rPr lang="en-US" altLang="en-US" dirty="0" smtClean="0"/>
              <a:t> command to convert a tablespace, data file, or database to the format of a destination platform in preparation for transport across different platforms:</a:t>
            </a:r>
          </a:p>
          <a:p>
            <a:pPr lvl="2"/>
            <a:r>
              <a:rPr lang="en-US" altLang="en-US" dirty="0" smtClean="0">
                <a:latin typeface="Courier New" panose="02070309020205020404" pitchFamily="49" charset="0"/>
                <a:cs typeface="Courier New" panose="02070309020205020404" pitchFamily="49" charset="0"/>
              </a:rPr>
              <a:t>CONVERT DATAFILE</a:t>
            </a:r>
          </a:p>
          <a:p>
            <a:pPr lvl="2"/>
            <a:r>
              <a:rPr lang="en-US" altLang="en-US" dirty="0" smtClean="0">
                <a:latin typeface="Courier New" panose="02070309020205020404" pitchFamily="49" charset="0"/>
                <a:cs typeface="Courier New" panose="02070309020205020404" pitchFamily="49" charset="0"/>
              </a:rPr>
              <a:t>CONVERT TABLESPACE</a:t>
            </a:r>
          </a:p>
          <a:p>
            <a:pPr lvl="2"/>
            <a:r>
              <a:rPr lang="en-US" altLang="en-US" dirty="0" smtClean="0">
                <a:latin typeface="Courier New" panose="02070309020205020404" pitchFamily="49" charset="0"/>
                <a:cs typeface="Courier New" panose="02070309020205020404" pitchFamily="49" charset="0"/>
              </a:rPr>
              <a:t>CONVERT DATABASE</a:t>
            </a:r>
          </a:p>
          <a:p>
            <a:pPr lvl="1"/>
            <a:r>
              <a:rPr lang="en-US" altLang="en-US" dirty="0" smtClean="0"/>
              <a:t>Input files are not altered by </a:t>
            </a:r>
            <a:r>
              <a:rPr lang="en-US" altLang="en-US" dirty="0" smtClean="0">
                <a:latin typeface="Courier New" panose="02070309020205020404" pitchFamily="49" charset="0"/>
              </a:rPr>
              <a:t>CONVERT</a:t>
            </a:r>
            <a:r>
              <a:rPr lang="en-US" altLang="en-US" dirty="0" smtClean="0"/>
              <a:t> because the conversion is not performed in place. Instead, RMAN writes converted files to a specified output destination.</a:t>
            </a:r>
          </a:p>
          <a:p>
            <a:pPr lvl="1"/>
            <a:r>
              <a:rPr lang="en-US" altLang="en-US" dirty="0" smtClean="0"/>
              <a:t>When you use the RMAN </a:t>
            </a:r>
            <a:r>
              <a:rPr lang="en-US" altLang="en-US" dirty="0" smtClean="0">
                <a:latin typeface="Courier New" panose="02070309020205020404" pitchFamily="49" charset="0"/>
                <a:cs typeface="Courier New" panose="02070309020205020404" pitchFamily="49" charset="0"/>
              </a:rPr>
              <a:t>CONVERT</a:t>
            </a:r>
            <a:r>
              <a:rPr lang="en-US" altLang="en-US" dirty="0" smtClean="0"/>
              <a:t> command to convert data, you can convert the data either on the source platform after running Data Pump export or on the target platform before running Data Pump import. In either case, you must transfer the data files from the source system to the target system.</a:t>
            </a:r>
          </a:p>
          <a:p>
            <a:pPr lvl="1"/>
            <a:r>
              <a:rPr lang="en-US" altLang="en-US" b="1" dirty="0" smtClean="0"/>
              <a:t>Restrictions:</a:t>
            </a:r>
            <a:r>
              <a:rPr lang="en-US" altLang="en-US" dirty="0" smtClean="0"/>
              <a:t> The </a:t>
            </a:r>
            <a:r>
              <a:rPr lang="en-US" altLang="en-US" dirty="0" smtClean="0">
                <a:latin typeface="Courier New" panose="02070309020205020404" pitchFamily="49" charset="0"/>
              </a:rPr>
              <a:t>CONVERT</a:t>
            </a:r>
            <a:r>
              <a:rPr lang="en-US" altLang="en-US" dirty="0" smtClean="0"/>
              <a:t> command does not process user data types that require endian conversions. To transport objects between databases that are built on underlying types that store data in a platform-specific format, use the Data Pump Import and Export utilities.</a:t>
            </a:r>
          </a:p>
          <a:p>
            <a:pPr lvl="1"/>
            <a:r>
              <a:rPr lang="en-US" altLang="en-US" dirty="0" smtClean="0"/>
              <a:t>For detailed prerequisites, usage, restrictions, and syntax, see </a:t>
            </a:r>
            <a:r>
              <a:rPr lang="en-US" altLang="en-US" i="1" dirty="0" smtClean="0"/>
              <a:t>Oracle Database Backup and Recovery Reference</a:t>
            </a:r>
            <a:r>
              <a:rPr lang="en-US" altLang="en-US" dirty="0" smtClean="0"/>
              <a:t> and </a:t>
            </a:r>
            <a:r>
              <a:rPr lang="en-US" altLang="en-US" i="1" dirty="0" smtClean="0"/>
              <a:t>Oracle Database Administrator’s Guide</a:t>
            </a:r>
            <a:r>
              <a:rPr lang="en-US" altLang="en-US" dirty="0" smtClean="0"/>
              <a:t>.</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391</a:t>
            </a:fld>
            <a:endParaRPr lang="en-US" dirty="0"/>
          </a:p>
        </p:txBody>
      </p:sp>
    </p:spTree>
    <p:extLst>
      <p:ext uri="{BB962C8B-B14F-4D97-AF65-F5344CB8AC3E}">
        <p14:creationId xmlns:p14="http://schemas.microsoft.com/office/powerpoint/2010/main" val="35517759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a:ln/>
        </p:spPr>
      </p:sp>
      <p:sp>
        <p:nvSpPr>
          <p:cNvPr id="13315"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When you develop a database transport strategy, you need to consider the endian format of the platforms and the database open mode.</a:t>
            </a:r>
          </a:p>
          <a:p>
            <a:pPr lvl="2"/>
            <a:r>
              <a:rPr lang="en-US" altLang="en-US" dirty="0" smtClean="0"/>
              <a:t>Transport at the database level requires the same endian format (on source and destination) and </a:t>
            </a:r>
            <a:r>
              <a:rPr lang="en-US" altLang="en-US" dirty="0" smtClean="0">
                <a:latin typeface="Courier New" panose="02070309020205020404" pitchFamily="49" charset="0"/>
                <a:cs typeface="Courier New" panose="02070309020205020404" pitchFamily="49" charset="0"/>
              </a:rPr>
              <a:t>READ ONLY</a:t>
            </a:r>
            <a:r>
              <a:rPr lang="en-US" altLang="en-US" dirty="0" smtClean="0"/>
              <a:t> mode of the source database (which is not desirable for a database that users need to update frequently).</a:t>
            </a:r>
          </a:p>
          <a:p>
            <a:pPr lvl="2"/>
            <a:r>
              <a:rPr lang="en-US" altLang="en-US" dirty="0" smtClean="0"/>
              <a:t>Tablespaces and backup sets can be transported across platforms of different endian format, while the source database remains online (in </a:t>
            </a:r>
            <a:r>
              <a:rPr lang="en-US" altLang="en-US" dirty="0" smtClean="0">
                <a:latin typeface="Courier New" panose="02070309020205020404" pitchFamily="49" charset="0"/>
                <a:cs typeface="Courier New" panose="02070309020205020404" pitchFamily="49" charset="0"/>
              </a:rPr>
              <a:t>READ WRITE</a:t>
            </a:r>
            <a:r>
              <a:rPr lang="en-US" altLang="en-US" dirty="0" smtClean="0"/>
              <a:t> mode).</a:t>
            </a:r>
          </a:p>
          <a:p>
            <a:pPr lvl="1"/>
            <a:r>
              <a:rPr lang="en-US" altLang="en-US" dirty="0" smtClean="0"/>
              <a:t>The slide shows a sample workflow that considers these requirements. It is a strategy to minimize down time by performing most of the work when the database is open in </a:t>
            </a:r>
            <a:r>
              <a:rPr lang="en-US" altLang="en-US" dirty="0" smtClean="0">
                <a:latin typeface="Courier New" panose="02070309020205020404" pitchFamily="49" charset="0"/>
                <a:cs typeface="Courier New" panose="02070309020205020404" pitchFamily="49" charset="0"/>
              </a:rPr>
              <a:t>READ WRITE</a:t>
            </a:r>
            <a:r>
              <a:rPr lang="en-US" altLang="en-US" dirty="0" smtClean="0"/>
              <a:t> mode. The </a:t>
            </a:r>
            <a:r>
              <a:rPr lang="en-US" altLang="en-US" dirty="0"/>
              <a:t>database is in </a:t>
            </a:r>
            <a:r>
              <a:rPr lang="en-US" altLang="en-US" dirty="0">
                <a:latin typeface="Courier New" panose="02070309020205020404" pitchFamily="49" charset="0"/>
                <a:cs typeface="Courier New" panose="02070309020205020404" pitchFamily="49" charset="0"/>
              </a:rPr>
              <a:t>READ ONLY</a:t>
            </a:r>
            <a:r>
              <a:rPr lang="en-US" altLang="en-US" dirty="0"/>
              <a:t> </a:t>
            </a:r>
            <a:r>
              <a:rPr lang="en-US" altLang="en-US" dirty="0" smtClean="0"/>
              <a:t>mode only for the final step (a small incremental backup), which is required so that both databases can be opened in a completely consistent state.</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392</a:t>
            </a:fld>
            <a:endParaRPr lang="en-US" dirty="0"/>
          </a:p>
        </p:txBody>
      </p:sp>
    </p:spTree>
    <p:extLst>
      <p:ext uri="{BB962C8B-B14F-4D97-AF65-F5344CB8AC3E}">
        <p14:creationId xmlns:p14="http://schemas.microsoft.com/office/powerpoint/2010/main" val="108015456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To transport a tablespace from one platform to another (source to target), data files belonging to the tablespace set must be converted to a format that can be understood by the target or destination database. Although with Oracle Database disk structures conform to a common format, it is possible for the source and target platforms to use different endian formats (byte ordering). When going to a different endian platform, you can use the </a:t>
            </a:r>
            <a:r>
              <a:rPr lang="en-US" altLang="en-US" dirty="0" smtClean="0">
                <a:latin typeface="Courier New" panose="02070309020205020404" pitchFamily="49" charset="0"/>
              </a:rPr>
              <a:t>CONVERT</a:t>
            </a:r>
            <a:r>
              <a:rPr lang="en-US" altLang="en-US" dirty="0" smtClean="0"/>
              <a:t> command of the RMAN utility to convert the byte ordering. This operation can be performed on either the source or the target platforms. For platforms that have the same endian format, no conversion is needed.</a:t>
            </a:r>
          </a:p>
          <a:p>
            <a:pPr lvl="1"/>
            <a:r>
              <a:rPr lang="en-US" altLang="en-US" dirty="0" smtClean="0"/>
              <a:t>The slide graphic depicts the possible steps to transport tablespaces from a source platform to a target platform. However, it is possible to perform the conversion after shipping the files to the target platform. The last two steps must be executed on the target platform.</a:t>
            </a:r>
          </a:p>
          <a:p>
            <a:pPr lvl="1"/>
            <a:r>
              <a:rPr lang="en-US" altLang="en-US" dirty="0" smtClean="0"/>
              <a:t>Basically, the procedure is the same as when using previous releases of Oracle Database server except when both platforms use different endian formats. It is assumed that both platforms are cross-transportable compliant.</a:t>
            </a:r>
          </a:p>
        </p:txBody>
      </p:sp>
      <p:sp>
        <p:nvSpPr>
          <p:cNvPr id="15363"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393</a:t>
            </a:fld>
            <a:endParaRPr lang="en-US" dirty="0"/>
          </a:p>
        </p:txBody>
      </p:sp>
    </p:spTree>
    <p:extLst>
      <p:ext uri="{BB962C8B-B14F-4D97-AF65-F5344CB8AC3E}">
        <p14:creationId xmlns:p14="http://schemas.microsoft.com/office/powerpoint/2010/main" val="78181487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Using transportable tablespaces, Oracle data files (containing table data, indexes, and almost every other Oracle database object) can be directly transported from one database to another. Transportable tablespaces also provide a mechanism for transporting metadata.</a:t>
            </a:r>
          </a:p>
          <a:p>
            <a:pPr lvl="1"/>
            <a:r>
              <a:rPr lang="en-US" altLang="en-US" dirty="0" smtClean="0"/>
              <a:t>You can use the transportable tablespace feature to move data across platform boundaries (with the same character set). This simplifies the distribution of data from a data warehouse environment to data marts, which often run on smaller platforms. </a:t>
            </a:r>
            <a:r>
              <a:rPr lang="en-US" altLang="en-US" dirty="0" smtClean="0">
                <a:cs typeface="Times New Roman" panose="02020603050405020304" pitchFamily="18" charset="0"/>
              </a:rPr>
              <a:t>It also allows a database to be migrated from one platform to another by rebuilding the dictionary and transporting the user tablespaces.</a:t>
            </a:r>
          </a:p>
          <a:p>
            <a:pPr lvl="1"/>
            <a:r>
              <a:rPr lang="en-US" altLang="en-US" dirty="0" smtClean="0"/>
              <a:t>Moving data by using transportable tablespaces is much faster than performing either an export/import or an unload/load of the same data. This is because the data files containing all of the actual data are just copied to the destination location, and you use Data Pump to transfer only the metadata of the tablespace objects to the new database.</a:t>
            </a:r>
          </a:p>
          <a:p>
            <a:pPr lvl="1"/>
            <a:r>
              <a:rPr lang="en-US" altLang="en-US" dirty="0" smtClean="0"/>
              <a:t>To be able to transport data files from one platform to another, you must ensure that both the source system and the target system are running on one of the supported platforms. Query </a:t>
            </a:r>
            <a:r>
              <a:rPr lang="en-US" altLang="en-US" dirty="0" smtClean="0">
                <a:latin typeface="Courier New" panose="02070309020205020404" pitchFamily="49" charset="0"/>
              </a:rPr>
              <a:t>V$TRANSPORTABLE_PLATFORM</a:t>
            </a:r>
            <a:r>
              <a:rPr lang="en-US" altLang="en-US" dirty="0" smtClean="0"/>
              <a:t> to determine whether the endian ordering is the same on both platforms. </a:t>
            </a:r>
            <a:r>
              <a:rPr lang="en-US" altLang="en-US" dirty="0" smtClean="0">
                <a:latin typeface="Courier New" panose="02070309020205020404" pitchFamily="49" charset="0"/>
              </a:rPr>
              <a:t>V$DATABASE</a:t>
            </a:r>
            <a:r>
              <a:rPr lang="en-US" altLang="en-US" dirty="0" smtClean="0"/>
              <a:t> has two columns that can be used to determine your own (source) platform name and platform identifier.</a:t>
            </a:r>
            <a:endParaRPr lang="en-US" altLang="en-US" dirty="0" smtClean="0">
              <a:latin typeface="Courier New" panose="02070309020205020404" pitchFamily="49" charset="0"/>
            </a:endParaRPr>
          </a:p>
        </p:txBody>
      </p:sp>
      <p:sp>
        <p:nvSpPr>
          <p:cNvPr id="17411"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394</a:t>
            </a:fld>
            <a:endParaRPr lang="en-US" dirty="0"/>
          </a:p>
        </p:txBody>
      </p:sp>
    </p:spTree>
    <p:extLst>
      <p:ext uri="{BB962C8B-B14F-4D97-AF65-F5344CB8AC3E}">
        <p14:creationId xmlns:p14="http://schemas.microsoft.com/office/powerpoint/2010/main" val="147710929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1313" indent="-227013">
              <a:spcBef>
                <a:spcPts val="300"/>
              </a:spcBef>
            </a:pPr>
            <a:r>
              <a:rPr lang="en-US" altLang="en-US" b="0" dirty="0" smtClean="0"/>
              <a:t>The graphic in the slide illustrates transporting data with backup sets:</a:t>
            </a:r>
          </a:p>
          <a:p>
            <a:pPr marL="455613" lvl="1" indent="-227013">
              <a:spcBef>
                <a:spcPts val="300"/>
              </a:spcBef>
              <a:buFont typeface="Calibri" panose="020F0502020204030204" pitchFamily="34" charset="0"/>
              <a:buAutoNum type="arabicPeriod"/>
            </a:pPr>
            <a:r>
              <a:rPr lang="en-US" altLang="en-US" dirty="0" smtClean="0"/>
              <a:t>Before you create a backup set that can be used for cross-platform data transportation, the following prerequisites must be met:</a:t>
            </a:r>
          </a:p>
          <a:p>
            <a:pPr lvl="3"/>
            <a:r>
              <a:rPr lang="en-US" altLang="en-US" dirty="0" smtClean="0">
                <a:latin typeface="Courier New" panose="02070309020205020404" pitchFamily="49" charset="0"/>
                <a:cs typeface="Courier New" panose="02070309020205020404" pitchFamily="49" charset="0"/>
              </a:rPr>
              <a:t>COMPATIBLE</a:t>
            </a:r>
            <a:r>
              <a:rPr lang="en-US" altLang="en-US" dirty="0" smtClean="0">
                <a:cs typeface="Arial" panose="020B0604020202020204" pitchFamily="34" charset="0"/>
              </a:rPr>
              <a:t> </a:t>
            </a:r>
            <a:r>
              <a:rPr lang="en-US" altLang="en-US" dirty="0" smtClean="0"/>
              <a:t>parameter must be set to 12.0 or greater.</a:t>
            </a:r>
          </a:p>
          <a:p>
            <a:pPr lvl="3"/>
            <a:r>
              <a:rPr lang="en-US" altLang="en-US" dirty="0" smtClean="0"/>
              <a:t>To transport an entire database, the source database must be open in read-only mode, because the </a:t>
            </a:r>
            <a:r>
              <a:rPr lang="en-US" altLang="en-US" dirty="0" smtClean="0">
                <a:latin typeface="Courier New" panose="02070309020205020404" pitchFamily="49" charset="0"/>
                <a:cs typeface="Courier New" panose="02070309020205020404" pitchFamily="49" charset="0"/>
              </a:rPr>
              <a:t>SYS</a:t>
            </a:r>
            <a:r>
              <a:rPr lang="en-US" altLang="en-US" dirty="0" smtClean="0"/>
              <a:t> and </a:t>
            </a:r>
            <a:r>
              <a:rPr lang="en-US" altLang="en-US" dirty="0" smtClean="0">
                <a:latin typeface="Courier New" panose="02070309020205020404" pitchFamily="49" charset="0"/>
                <a:cs typeface="Courier New" panose="02070309020205020404" pitchFamily="49" charset="0"/>
              </a:rPr>
              <a:t>SYSAUX</a:t>
            </a:r>
            <a:r>
              <a:rPr lang="en-US" altLang="en-US" dirty="0" smtClean="0"/>
              <a:t> tablespaces participate in the transport.</a:t>
            </a:r>
          </a:p>
          <a:p>
            <a:pPr lvl="3"/>
            <a:r>
              <a:rPr lang="en-US" altLang="en-US" dirty="0" smtClean="0">
                <a:solidFill>
                  <a:schemeClr val="tx1"/>
                </a:solidFill>
              </a:rPr>
              <a:t>To transport tablespaces, when you use the </a:t>
            </a:r>
            <a:r>
              <a:rPr lang="en-US" altLang="en-US" dirty="0" smtClean="0">
                <a:solidFill>
                  <a:schemeClr val="tx1"/>
                </a:solidFill>
                <a:latin typeface="Courier New" panose="02070309020205020404" pitchFamily="49" charset="0"/>
                <a:cs typeface="Courier New" panose="02070309020205020404" pitchFamily="49" charset="0"/>
              </a:rPr>
              <a:t>DATAPUMP</a:t>
            </a:r>
            <a:r>
              <a:rPr lang="en-US" altLang="en-US" dirty="0" smtClean="0">
                <a:solidFill>
                  <a:schemeClr val="tx1"/>
                </a:solidFill>
              </a:rPr>
              <a:t> clause, the database must be open in read/write mode so that Data Pump can access the metadata.  </a:t>
            </a:r>
          </a:p>
          <a:p>
            <a:pPr lvl="2">
              <a:buFont typeface="Calibri" panose="020F0502020204030204" pitchFamily="34" charset="0"/>
              <a:buAutoNum type="arabicPeriod" startAt="2"/>
            </a:pPr>
            <a:r>
              <a:rPr lang="en-US" altLang="en-US" dirty="0" smtClean="0"/>
              <a:t>There are two alternatives that affect the location of the endian conversion (if needed).</a:t>
            </a:r>
          </a:p>
          <a:p>
            <a:pPr lvl="3"/>
            <a:r>
              <a:rPr lang="en-US" altLang="en-US" dirty="0" smtClean="0"/>
              <a:t>The </a:t>
            </a:r>
            <a:r>
              <a:rPr lang="en-US" altLang="en-US" dirty="0" smtClean="0">
                <a:latin typeface="Courier New" panose="02070309020205020404" pitchFamily="49" charset="0"/>
                <a:cs typeface="Courier New" panose="02070309020205020404" pitchFamily="49" charset="0"/>
              </a:rPr>
              <a:t>FOR TRANSPORT</a:t>
            </a:r>
            <a:r>
              <a:rPr lang="en-US" altLang="en-US" dirty="0" smtClean="0"/>
              <a:t> clause indicates that the backup set can be transported to any destination database. If the destination database uses an endian format that is different from that of the source database, the endian format conversion is performed on the destination database. </a:t>
            </a:r>
          </a:p>
          <a:p>
            <a:pPr lvl="3"/>
            <a:r>
              <a:rPr lang="en-US" altLang="en-US" dirty="0" smtClean="0"/>
              <a:t>The </a:t>
            </a:r>
            <a:r>
              <a:rPr lang="en-US" altLang="en-US" dirty="0" smtClean="0">
                <a:latin typeface="Courier New" panose="02070309020205020404" pitchFamily="49" charset="0"/>
                <a:cs typeface="Courier New" panose="02070309020205020404" pitchFamily="49" charset="0"/>
              </a:rPr>
              <a:t>TO PLATFORM</a:t>
            </a:r>
            <a:r>
              <a:rPr lang="en-US" altLang="en-US" dirty="0" smtClean="0">
                <a:cs typeface="Arial" panose="020B0604020202020204" pitchFamily="34" charset="0"/>
              </a:rPr>
              <a:t> </a:t>
            </a:r>
            <a:r>
              <a:rPr lang="en-US" altLang="en-US" dirty="0" smtClean="0"/>
              <a:t>clause indicates that the conversion is performed on the source database. </a:t>
            </a:r>
          </a:p>
          <a:p>
            <a:pPr lvl="3"/>
            <a:r>
              <a:rPr lang="en-US" altLang="en-US" dirty="0" smtClean="0"/>
              <a:t>In both cases, the </a:t>
            </a:r>
            <a:r>
              <a:rPr lang="en-US" altLang="en-US" dirty="0" smtClean="0">
                <a:latin typeface="Courier New" panose="02070309020205020404" pitchFamily="49" charset="0"/>
                <a:cs typeface="Courier New" panose="02070309020205020404" pitchFamily="49" charset="0"/>
              </a:rPr>
              <a:t>DATAPUMP</a:t>
            </a:r>
            <a:r>
              <a:rPr lang="en-US" altLang="en-US" dirty="0" smtClean="0"/>
              <a:t> clause indicates that an export dump file for the tablespaces must be created. In this case, the database must be opened in read/write mode. The export can be performed after the last incremental backup.</a:t>
            </a:r>
          </a:p>
          <a:p>
            <a:pPr marL="455613" lvl="1" indent="-227013">
              <a:spcBef>
                <a:spcPts val="300"/>
              </a:spcBef>
              <a:buFont typeface="Calibri" panose="020F0502020204030204" pitchFamily="34" charset="0"/>
              <a:buAutoNum type="arabicPeriod" startAt="3"/>
            </a:pPr>
            <a:r>
              <a:rPr lang="en-US" altLang="en-US" dirty="0" smtClean="0"/>
              <a:t>A tablespace indicates metadata and backup data of the source database.</a:t>
            </a:r>
          </a:p>
          <a:p>
            <a:pPr marL="455613" lvl="1" indent="-227013">
              <a:spcBef>
                <a:spcPts val="300"/>
              </a:spcBef>
              <a:buFont typeface="Calibri" panose="020F0502020204030204" pitchFamily="34" charset="0"/>
              <a:buAutoNum type="arabicPeriod" startAt="3"/>
            </a:pPr>
            <a:r>
              <a:rPr lang="en-US" altLang="en-US" dirty="0" smtClean="0"/>
              <a:t>The gray arrow indicates the data transport.</a:t>
            </a:r>
          </a:p>
          <a:p>
            <a:pPr marL="455613" lvl="1" indent="-227013">
              <a:spcBef>
                <a:spcPts val="300"/>
              </a:spcBef>
              <a:buFont typeface="Calibri" panose="020F0502020204030204" pitchFamily="34" charset="0"/>
              <a:buAutoNum type="arabicPeriod" startAt="3"/>
            </a:pPr>
            <a:r>
              <a:rPr lang="en-US" altLang="en-US" dirty="0" smtClean="0"/>
              <a:t>Backup data and metadata and a tablespace are transported in the destination database.</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395</a:t>
            </a:fld>
            <a:endParaRPr lang="en-US" dirty="0"/>
          </a:p>
        </p:txBody>
      </p:sp>
    </p:spTree>
    <p:extLst>
      <p:ext uri="{BB962C8B-B14F-4D97-AF65-F5344CB8AC3E}">
        <p14:creationId xmlns:p14="http://schemas.microsoft.com/office/powerpoint/2010/main" val="242998331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Perform the following steps to transport a tablespace:</a:t>
            </a:r>
          </a:p>
          <a:p>
            <a:pPr lvl="2">
              <a:buFont typeface="Times New Roman" panose="02020603050405020304" pitchFamily="18" charset="0"/>
              <a:buNone/>
            </a:pPr>
            <a:r>
              <a:rPr lang="en-US" altLang="en-US" dirty="0" smtClean="0"/>
              <a:t>1.	Verify the</a:t>
            </a:r>
            <a:r>
              <a:rPr lang="en-US" altLang="en-US" dirty="0" smtClean="0">
                <a:cs typeface="Arial" panose="020B0604020202020204" pitchFamily="34" charset="0"/>
              </a:rPr>
              <a:t> prerequisites: </a:t>
            </a:r>
            <a:r>
              <a:rPr lang="en-US" altLang="en-US" dirty="0" smtClean="0"/>
              <a:t>The source database must be opened in read/write mode</a:t>
            </a:r>
            <a:r>
              <a:rPr lang="en-US" altLang="en-US" dirty="0" smtClean="0">
                <a:cs typeface="Arial" panose="020B0604020202020204" pitchFamily="34" charset="0"/>
              </a:rPr>
              <a:t>.</a:t>
            </a:r>
          </a:p>
          <a:p>
            <a:pPr lvl="2">
              <a:buFont typeface="Times New Roman" panose="02020603050405020304" pitchFamily="18" charset="0"/>
              <a:buNone/>
            </a:pPr>
            <a:r>
              <a:rPr lang="en-US" altLang="en-US" dirty="0" smtClean="0"/>
              <a:t>2.	Start an RMAN session and connect to the target instance.</a:t>
            </a:r>
          </a:p>
          <a:p>
            <a:pPr lvl="2">
              <a:buFont typeface="Times New Roman" panose="02020603050405020304" pitchFamily="18" charset="0"/>
              <a:buNone/>
            </a:pPr>
            <a:r>
              <a:rPr lang="en-US" altLang="en-US" dirty="0" smtClean="0">
                <a:solidFill>
                  <a:schemeClr val="tx1"/>
                </a:solidFill>
              </a:rPr>
              <a:t>3.	To transport tablespaces across platforms, query the exact name of the destination platform.</a:t>
            </a:r>
            <a:endParaRPr lang="en-US" altLang="en-US" dirty="0" smtClean="0"/>
          </a:p>
          <a:p>
            <a:pPr lvl="2">
              <a:buFont typeface="Times New Roman" panose="02020603050405020304" pitchFamily="18" charset="0"/>
              <a:buNone/>
            </a:pPr>
            <a:r>
              <a:rPr lang="en-US" altLang="en-US" dirty="0" smtClean="0">
                <a:solidFill>
                  <a:schemeClr val="tx1"/>
                </a:solidFill>
              </a:rPr>
              <a:t>4.	Change the tablespace to read-only.</a:t>
            </a:r>
            <a:endParaRPr lang="en-US" altLang="en-US" dirty="0" smtClean="0"/>
          </a:p>
          <a:p>
            <a:pPr lvl="2">
              <a:buFont typeface="Times New Roman" panose="02020603050405020304" pitchFamily="18" charset="0"/>
              <a:buAutoNum type="arabicPeriod" startAt="5"/>
            </a:pPr>
            <a:r>
              <a:rPr lang="en-US" altLang="en-US" dirty="0" smtClean="0">
                <a:solidFill>
                  <a:schemeClr val="tx1"/>
                </a:solidFill>
              </a:rPr>
              <a:t>Back up the source tablespace by using the </a:t>
            </a:r>
            <a:r>
              <a:rPr lang="en-US" altLang="en-US" dirty="0" smtClean="0">
                <a:solidFill>
                  <a:schemeClr val="tx1"/>
                </a:solidFill>
                <a:latin typeface="Courier New" panose="02070309020205020404" pitchFamily="49" charset="0"/>
                <a:cs typeface="Courier New" panose="02070309020205020404" pitchFamily="49" charset="0"/>
              </a:rPr>
              <a:t>BACKUP</a:t>
            </a:r>
            <a:r>
              <a:rPr lang="en-US" altLang="en-US" dirty="0" smtClean="0">
                <a:solidFill>
                  <a:schemeClr val="tx1"/>
                </a:solidFill>
              </a:rPr>
              <a:t> command with the </a:t>
            </a:r>
            <a:r>
              <a:rPr lang="en-US" altLang="en-US" dirty="0" smtClean="0">
                <a:solidFill>
                  <a:schemeClr val="tx1"/>
                </a:solidFill>
                <a:latin typeface="Courier New" panose="02070309020205020404" pitchFamily="49" charset="0"/>
                <a:cs typeface="Courier New" panose="02070309020205020404" pitchFamily="49" charset="0"/>
              </a:rPr>
              <a:t>TO</a:t>
            </a:r>
            <a:r>
              <a:rPr lang="en-US" altLang="en-US" dirty="0" smtClean="0">
                <a:solidFill>
                  <a:schemeClr val="tx1"/>
                </a:solidFill>
                <a:cs typeface="Arial" panose="020B0604020202020204" pitchFamily="34" charset="0"/>
              </a:rPr>
              <a:t> </a:t>
            </a:r>
            <a:r>
              <a:rPr lang="en-US" altLang="en-US" dirty="0" smtClean="0">
                <a:solidFill>
                  <a:schemeClr val="tx1"/>
                </a:solidFill>
                <a:latin typeface="Courier New" panose="02070309020205020404" pitchFamily="49" charset="0"/>
                <a:cs typeface="Courier New" panose="02070309020205020404" pitchFamily="49" charset="0"/>
              </a:rPr>
              <a:t>PLATFORM</a:t>
            </a:r>
            <a:r>
              <a:rPr lang="en-US" altLang="en-US" dirty="0" smtClean="0">
                <a:solidFill>
                  <a:schemeClr val="tx1"/>
                </a:solidFill>
              </a:rPr>
              <a:t> or </a:t>
            </a:r>
            <a:r>
              <a:rPr lang="en-US" altLang="en-US" dirty="0" smtClean="0">
                <a:solidFill>
                  <a:schemeClr val="tx1"/>
                </a:solidFill>
                <a:latin typeface="Courier New" panose="02070309020205020404" pitchFamily="49" charset="0"/>
                <a:cs typeface="Courier New" panose="02070309020205020404" pitchFamily="49" charset="0"/>
              </a:rPr>
              <a:t>FOR TRANSPORT</a:t>
            </a:r>
            <a:r>
              <a:rPr lang="en-US" altLang="en-US" dirty="0" smtClean="0">
                <a:solidFill>
                  <a:schemeClr val="tx1"/>
                </a:solidFill>
              </a:rPr>
              <a:t> clause </a:t>
            </a:r>
            <a:r>
              <a:rPr lang="en-US" altLang="en-US" dirty="0" smtClean="0">
                <a:solidFill>
                  <a:schemeClr val="tx1"/>
                </a:solidFill>
                <a:cs typeface="Arial" panose="020B0604020202020204" pitchFamily="34" charset="0"/>
              </a:rPr>
              <a:t>to indicate where the conversion takes place. </a:t>
            </a:r>
            <a:r>
              <a:rPr lang="en-US" altLang="en-US" dirty="0" smtClean="0">
                <a:solidFill>
                  <a:schemeClr val="tx1"/>
                </a:solidFill>
              </a:rPr>
              <a:t>Use the </a:t>
            </a:r>
            <a:r>
              <a:rPr lang="en-US" altLang="en-US" dirty="0" smtClean="0">
                <a:solidFill>
                  <a:schemeClr val="tx1"/>
                </a:solidFill>
                <a:latin typeface="Courier New" panose="02070309020205020404" pitchFamily="49" charset="0"/>
                <a:cs typeface="Courier New" panose="02070309020205020404" pitchFamily="49" charset="0"/>
              </a:rPr>
              <a:t>DATAPUMP</a:t>
            </a:r>
            <a:r>
              <a:rPr lang="en-US" altLang="en-US" dirty="0" smtClean="0">
                <a:solidFill>
                  <a:schemeClr val="tx1"/>
                </a:solidFill>
              </a:rPr>
              <a:t> clause </a:t>
            </a:r>
            <a:r>
              <a:rPr lang="en-US" altLang="en-US" dirty="0" smtClean="0"/>
              <a:t>to specify the location of a backup set that contains metadata of the named tablespace.</a:t>
            </a:r>
          </a:p>
          <a:p>
            <a:pPr lvl="1"/>
            <a:r>
              <a:rPr lang="en-US" altLang="en-US" b="1" dirty="0" smtClean="0"/>
              <a:t>Note:</a:t>
            </a:r>
            <a:r>
              <a:rPr lang="en-US" altLang="en-US" dirty="0" smtClean="0"/>
              <a:t> The </a:t>
            </a:r>
            <a:r>
              <a:rPr lang="en-US" altLang="en-US" dirty="0" smtClean="0">
                <a:latin typeface="Courier New" panose="02070309020205020404" pitchFamily="49" charset="0"/>
                <a:cs typeface="Courier New" panose="02070309020205020404" pitchFamily="49" charset="0"/>
              </a:rPr>
              <a:t>ALLOW INCONSISTENT</a:t>
            </a:r>
            <a:r>
              <a:rPr lang="en-US" altLang="en-US" dirty="0" smtClean="0">
                <a:cs typeface="Arial" panose="020B0604020202020204" pitchFamily="34" charset="0"/>
              </a:rPr>
              <a:t> clause of the </a:t>
            </a:r>
            <a:r>
              <a:rPr lang="en-US" altLang="en-US" dirty="0" smtClean="0">
                <a:latin typeface="Courier New" panose="02070309020205020404" pitchFamily="49" charset="0"/>
                <a:cs typeface="Courier New" panose="02070309020205020404" pitchFamily="49" charset="0"/>
              </a:rPr>
              <a:t>BACKUP</a:t>
            </a:r>
            <a:r>
              <a:rPr lang="en-US" altLang="en-US" dirty="0" smtClean="0">
                <a:cs typeface="Arial" panose="020B0604020202020204" pitchFamily="34" charset="0"/>
              </a:rPr>
              <a:t> command </a:t>
            </a:r>
            <a:r>
              <a:rPr lang="en-US" altLang="en-US" dirty="0" smtClean="0"/>
              <a:t>enables you to back up tablespaces that are not in read-only mode. Although the backup is created, you cannot plug these tablespaces directly into the target database because they are inconsistent. You must later create an incremental backup of the tablespaces when they are in read-only mode. This incremental backup must contain the </a:t>
            </a:r>
            <a:r>
              <a:rPr lang="en-US" altLang="en-US" dirty="0" smtClean="0">
                <a:latin typeface="Courier New" panose="02070309020205020404" pitchFamily="49" charset="0"/>
                <a:cs typeface="Courier New" panose="02070309020205020404" pitchFamily="49" charset="0"/>
              </a:rPr>
              <a:t>DATAPUMP</a:t>
            </a:r>
            <a:r>
              <a:rPr lang="en-US" altLang="en-US" dirty="0" smtClean="0">
                <a:cs typeface="Arial" panose="020B0604020202020204" pitchFamily="34" charset="0"/>
              </a:rPr>
              <a:t> </a:t>
            </a:r>
            <a:r>
              <a:rPr lang="en-US" altLang="en-US" dirty="0" smtClean="0"/>
              <a:t>clause that creates an export dump file of the tablespace metadata.</a:t>
            </a:r>
          </a:p>
          <a:p>
            <a:pPr lvl="2">
              <a:buFont typeface="Times New Roman" panose="02020603050405020304" pitchFamily="18" charset="0"/>
              <a:buNone/>
            </a:pPr>
            <a:r>
              <a:rPr lang="en-US" altLang="en-US" dirty="0" smtClean="0"/>
              <a:t> </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396</a:t>
            </a:fld>
            <a:endParaRPr lang="en-US" dirty="0"/>
          </a:p>
        </p:txBody>
      </p:sp>
    </p:spTree>
    <p:extLst>
      <p:ext uri="{BB962C8B-B14F-4D97-AF65-F5344CB8AC3E}">
        <p14:creationId xmlns:p14="http://schemas.microsoft.com/office/powerpoint/2010/main" val="145791273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Calibri" panose="020F0502020204030204" pitchFamily="34" charset="0"/>
              <a:buAutoNum type="arabicPeriod" startAt="6"/>
            </a:pPr>
            <a:r>
              <a:rPr lang="en-US" altLang="en-US" dirty="0" smtClean="0"/>
              <a:t>Disconnect from the source database and move the backup sets and the Data Pump file to the destination host. You can use operating system utilities for this task.</a:t>
            </a:r>
          </a:p>
          <a:p>
            <a:pPr lvl="2">
              <a:buFont typeface="Calibri" panose="020F0502020204030204" pitchFamily="34" charset="0"/>
              <a:buAutoNum type="arabicPeriod" startAt="6"/>
            </a:pPr>
            <a:r>
              <a:rPr lang="en-US" altLang="en-US" dirty="0" smtClean="0"/>
              <a:t>Connect to the destination host, to which the tablespace is transported, as </a:t>
            </a:r>
            <a:r>
              <a:rPr lang="en-US" altLang="en-US" dirty="0" smtClean="0">
                <a:latin typeface="Courier New" panose="02070309020205020404" pitchFamily="49" charset="0"/>
                <a:cs typeface="Courier New" panose="02070309020205020404" pitchFamily="49" charset="0"/>
              </a:rPr>
              <a:t>TARGET</a:t>
            </a:r>
            <a:r>
              <a:rPr lang="en-US" altLang="en-US" dirty="0" smtClean="0"/>
              <a:t>. Ensure that the destination database is opened in read-write mode.</a:t>
            </a:r>
          </a:p>
          <a:p>
            <a:pPr lvl="2">
              <a:buFont typeface="Calibri" panose="020F0502020204030204" pitchFamily="34" charset="0"/>
              <a:buAutoNum type="arabicPeriod" startAt="6"/>
            </a:pPr>
            <a:r>
              <a:rPr lang="en-US" altLang="en-US" dirty="0" smtClean="0"/>
              <a:t>Use the </a:t>
            </a:r>
            <a:r>
              <a:rPr lang="en-US" altLang="en-US" dirty="0" smtClean="0">
                <a:latin typeface="Courier New" panose="02070309020205020404" pitchFamily="49" charset="0"/>
                <a:cs typeface="Courier New" panose="02070309020205020404" pitchFamily="49" charset="0"/>
              </a:rPr>
              <a:t>RESTORE</a:t>
            </a:r>
            <a:r>
              <a:rPr lang="en-US" altLang="en-US" dirty="0" smtClean="0"/>
              <a:t> command in the destination database as shown in the slide. The </a:t>
            </a:r>
            <a:r>
              <a:rPr lang="en-US" altLang="en-US" dirty="0" smtClean="0">
                <a:latin typeface="Courier New" panose="02070309020205020404" pitchFamily="49" charset="0"/>
                <a:cs typeface="Courier New" panose="02070309020205020404" pitchFamily="49" charset="0"/>
              </a:rPr>
              <a:t>FOREIGN TABLESPACE</a:t>
            </a:r>
            <a:r>
              <a:rPr lang="en-US" altLang="en-US" dirty="0" smtClean="0"/>
              <a:t> clause points to the HP source data file. The </a:t>
            </a:r>
            <a:r>
              <a:rPr lang="en-US" altLang="en-US" dirty="0" smtClean="0">
                <a:latin typeface="Courier New" panose="02070309020205020404" pitchFamily="49" charset="0"/>
                <a:cs typeface="Courier New" panose="02070309020205020404" pitchFamily="49" charset="0"/>
              </a:rPr>
              <a:t>FORMAT</a:t>
            </a:r>
            <a:r>
              <a:rPr lang="en-US" altLang="en-US" dirty="0" smtClean="0"/>
              <a:t> clause indicates the destination location. The </a:t>
            </a:r>
            <a:r>
              <a:rPr lang="en-US" altLang="en-US" dirty="0" smtClean="0">
                <a:latin typeface="Courier New" panose="02070309020205020404" pitchFamily="49" charset="0"/>
                <a:cs typeface="Courier New" panose="02070309020205020404" pitchFamily="49" charset="0"/>
              </a:rPr>
              <a:t>DUMP FILE FROM BACKUPSET</a:t>
            </a:r>
            <a:r>
              <a:rPr lang="en-US" altLang="en-US" dirty="0" smtClean="0"/>
              <a:t> clause restores the required metadata from the Data Pump file.</a:t>
            </a:r>
          </a:p>
          <a:p>
            <a:pPr lvl="1"/>
            <a:r>
              <a:rPr lang="en-US" altLang="en-US" b="1" dirty="0" smtClean="0"/>
              <a:t>An additional example:</a:t>
            </a:r>
          </a:p>
          <a:p>
            <a:pPr lvl="2">
              <a:buFont typeface="Calibri" panose="020F0502020204030204" pitchFamily="34" charset="0"/>
              <a:buAutoNum type="arabicPeriod"/>
            </a:pPr>
            <a:r>
              <a:rPr lang="en-US" altLang="en-US" dirty="0" smtClean="0"/>
              <a:t>Create cross-platform, inconsistent, incremental backups with the </a:t>
            </a:r>
            <a:r>
              <a:rPr lang="en-US" altLang="en-US" dirty="0" smtClean="0">
                <a:latin typeface="Courier New" panose="02070309020205020404" pitchFamily="49" charset="0"/>
                <a:cs typeface="Courier New" panose="02070309020205020404" pitchFamily="49" charset="0"/>
              </a:rPr>
              <a:t>ALLOW INCONSISTENT</a:t>
            </a:r>
            <a:r>
              <a:rPr lang="en-US" altLang="en-US" dirty="0" smtClean="0"/>
              <a:t> clause:</a:t>
            </a:r>
          </a:p>
          <a:p>
            <a:pPr lvl="1"/>
            <a:r>
              <a:rPr lang="en-US" altLang="en-US" dirty="0" smtClean="0"/>
              <a:t>		</a:t>
            </a:r>
            <a:r>
              <a:rPr lang="en-US" altLang="en-US" dirty="0" smtClean="0">
                <a:latin typeface="Courier New" panose="02070309020205020404" pitchFamily="49" charset="0"/>
                <a:cs typeface="Courier New" panose="02070309020205020404" pitchFamily="49" charset="0"/>
              </a:rPr>
              <a:t>BACKUP INCREMENTAL FROM SCN=2720649 FOR TRANSPORT </a:t>
            </a:r>
            <a:br>
              <a:rPr lang="en-US" altLang="en-US" dirty="0" smtClean="0">
                <a:latin typeface="Courier New" panose="02070309020205020404" pitchFamily="49" charset="0"/>
                <a:cs typeface="Courier New" panose="02070309020205020404" pitchFamily="49" charset="0"/>
              </a:rPr>
            </a:br>
            <a:r>
              <a:rPr lang="en-US" altLang="en-US" dirty="0" smtClean="0">
                <a:latin typeface="Courier New" panose="02070309020205020404" pitchFamily="49" charset="0"/>
                <a:cs typeface="Courier New" panose="02070309020205020404" pitchFamily="49" charset="0"/>
              </a:rPr>
              <a:t>		ALLOW INCONSISTENT FORMAT '/home/u_inc1.bkp' TABLESPACE 			users;</a:t>
            </a:r>
          </a:p>
          <a:p>
            <a:pPr lvl="2">
              <a:buFont typeface="Calibri" panose="020F0502020204030204" pitchFamily="34" charset="0"/>
              <a:buAutoNum type="arabicPeriod" startAt="2"/>
            </a:pPr>
            <a:r>
              <a:rPr lang="en-US" altLang="en-US" dirty="0" smtClean="0"/>
              <a:t>Restore the inconsistent cross-platform tablespace backup with the </a:t>
            </a:r>
            <a:r>
              <a:rPr lang="en-US" altLang="en-US" dirty="0" smtClean="0">
                <a:latin typeface="Courier New" panose="02070309020205020404" pitchFamily="49" charset="0"/>
                <a:cs typeface="Courier New" panose="02070309020205020404" pitchFamily="49" charset="0"/>
              </a:rPr>
              <a:t>RESTORE FOREIGN TABLESPACE</a:t>
            </a:r>
            <a:r>
              <a:rPr lang="en-US" altLang="en-US" dirty="0" smtClean="0"/>
              <a:t> command.</a:t>
            </a:r>
          </a:p>
          <a:p>
            <a:pPr lvl="2">
              <a:buFont typeface="Calibri" panose="020F0502020204030204" pitchFamily="34" charset="0"/>
              <a:buAutoNum type="arabicPeriod" startAt="2"/>
            </a:pPr>
            <a:r>
              <a:rPr lang="en-US" altLang="en-US" dirty="0" smtClean="0"/>
              <a:t>Recover the restored data files copied with cross-platform incremental backups with the </a:t>
            </a:r>
            <a:r>
              <a:rPr lang="en-US" altLang="en-US" dirty="0" smtClean="0">
                <a:latin typeface="Courier New" panose="02070309020205020404" pitchFamily="49" charset="0"/>
                <a:cs typeface="Courier New" panose="02070309020205020404" pitchFamily="49" charset="0"/>
              </a:rPr>
              <a:t>RECOVER FOREIGN DATAFILECOPY</a:t>
            </a:r>
            <a:r>
              <a:rPr lang="en-US" altLang="en-US" dirty="0" smtClean="0"/>
              <a:t> command.</a:t>
            </a:r>
          </a:p>
        </p:txBody>
      </p:sp>
      <p:sp>
        <p:nvSpPr>
          <p:cNvPr id="27652"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397</a:t>
            </a:fld>
            <a:endParaRPr lang="en-US" dirty="0"/>
          </a:p>
        </p:txBody>
      </p:sp>
    </p:spTree>
    <p:extLst>
      <p:ext uri="{BB962C8B-B14F-4D97-AF65-F5344CB8AC3E}">
        <p14:creationId xmlns:p14="http://schemas.microsoft.com/office/powerpoint/2010/main" val="48747338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a:extLst/>
          </p:cNvPr>
          <p:cNvSpPr>
            <a:spLocks noGrp="1"/>
          </p:cNvSpPr>
          <p:nvPr>
            <p:ph type="body" idx="1"/>
          </p:nvPr>
        </p:nvSpPr>
        <p:spPr/>
        <p:txBody>
          <a:bodyPr>
            <a:normAutofit/>
          </a:bodyPr>
          <a:lstStyle/>
          <a:p>
            <a:pPr marL="152373" lvl="1" defTabSz="609493">
              <a:spcBef>
                <a:spcPts val="533"/>
              </a:spcBef>
              <a:defRPr/>
            </a:pPr>
            <a:r>
              <a:rPr lang="en-US" dirty="0"/>
              <a:t>To use inconsistent tablespaces in a workflow like the one described on the previous pages:</a:t>
            </a:r>
          </a:p>
          <a:p>
            <a:pPr marL="457162" lvl="1" indent="-228581" defTabSz="609493">
              <a:spcBef>
                <a:spcPts val="300"/>
              </a:spcBef>
              <a:buFont typeface="Arial" pitchFamily="34" charset="0"/>
              <a:buChar char="•"/>
              <a:defRPr/>
            </a:pPr>
            <a:r>
              <a:rPr lang="en-US" dirty="0">
                <a:solidFill>
                  <a:schemeClr val="tx1"/>
                </a:solidFill>
                <a:latin typeface="Arial" charset="0"/>
                <a:cs typeface="Arial" charset="0"/>
              </a:rPr>
              <a:t>Create a cross-platform inconsistent incremental backup with the </a:t>
            </a:r>
            <a:r>
              <a:rPr lang="en-US" dirty="0">
                <a:solidFill>
                  <a:schemeClr val="tx1"/>
                </a:solidFill>
                <a:latin typeface="Courier New" pitchFamily="49" charset="0"/>
                <a:cs typeface="Courier New" pitchFamily="49" charset="0"/>
              </a:rPr>
              <a:t>ALLOW INCONSISTENT</a:t>
            </a:r>
            <a:r>
              <a:rPr lang="en-US" dirty="0">
                <a:solidFill>
                  <a:schemeClr val="tx1"/>
                </a:solidFill>
                <a:cs typeface="Arial" pitchFamily="34" charset="0"/>
              </a:rPr>
              <a:t> clause:</a:t>
            </a:r>
          </a:p>
          <a:p>
            <a:pPr marL="914323" lvl="1" defTabSz="609493">
              <a:spcBef>
                <a:spcPts val="300"/>
              </a:spcBef>
              <a:buFont typeface="Arial" pitchFamily="34" charset="0"/>
              <a:buNone/>
              <a:defRPr/>
            </a:pPr>
            <a:r>
              <a:rPr lang="en-US" dirty="0">
                <a:solidFill>
                  <a:schemeClr val="tx1"/>
                </a:solidFill>
                <a:latin typeface="Courier New" pitchFamily="49" charset="0"/>
                <a:cs typeface="Courier New" pitchFamily="49" charset="0"/>
              </a:rPr>
              <a:t>BACKUP INCREMENTAL FROM SCN=2720649 FOR TRANSPORT </a:t>
            </a:r>
            <a:br>
              <a:rPr lang="en-US" dirty="0">
                <a:solidFill>
                  <a:schemeClr val="tx1"/>
                </a:solidFill>
                <a:latin typeface="Courier New" pitchFamily="49" charset="0"/>
                <a:cs typeface="Courier New" pitchFamily="49" charset="0"/>
              </a:rPr>
            </a:br>
            <a:r>
              <a:rPr lang="en-US" dirty="0">
                <a:solidFill>
                  <a:schemeClr val="tx1"/>
                </a:solidFill>
                <a:latin typeface="Courier New" pitchFamily="49" charset="0"/>
                <a:cs typeface="Courier New" pitchFamily="49" charset="0"/>
              </a:rPr>
              <a:t>ALLOW INCONSISTENT FORMAT '/u01/backup/inc1.bkp' TABLESPACE users;</a:t>
            </a:r>
          </a:p>
          <a:p>
            <a:pPr marL="609493" lvl="2" indent="-304747" defTabSz="609493">
              <a:defRPr/>
            </a:pPr>
            <a:r>
              <a:rPr lang="en-US" dirty="0"/>
              <a:t>Restore the inconsistent </a:t>
            </a:r>
            <a:r>
              <a:rPr lang="en-US" dirty="0">
                <a:latin typeface="Arial" charset="0"/>
                <a:cs typeface="Arial" charset="0"/>
              </a:rPr>
              <a:t>cross-platform </a:t>
            </a:r>
            <a:r>
              <a:rPr lang="en-US" dirty="0"/>
              <a:t>tablespace backup with the </a:t>
            </a:r>
            <a:r>
              <a:rPr lang="en-US" dirty="0">
                <a:latin typeface="Courier New" pitchFamily="49" charset="0"/>
                <a:cs typeface="Courier New" pitchFamily="49" charset="0"/>
              </a:rPr>
              <a:t>RESTORE FOREIGN TABLESPACE</a:t>
            </a:r>
            <a:r>
              <a:rPr lang="en-US" dirty="0">
                <a:cs typeface="Arial" pitchFamily="34" charset="0"/>
              </a:rPr>
              <a:t> command.</a:t>
            </a:r>
          </a:p>
          <a:p>
            <a:pPr marL="609493" lvl="2" indent="-304747" defTabSz="609493">
              <a:defRPr/>
            </a:pPr>
            <a:r>
              <a:rPr lang="en-US" dirty="0"/>
              <a:t>Recover restored data file copies with cross-platform incremental backups</a:t>
            </a:r>
            <a:r>
              <a:rPr lang="en-US" sz="900" dirty="0"/>
              <a:t> </a:t>
            </a:r>
            <a:r>
              <a:rPr lang="en-US" dirty="0"/>
              <a:t>by using the</a:t>
            </a:r>
            <a:r>
              <a:rPr lang="en-US" sz="900" dirty="0"/>
              <a:t> </a:t>
            </a:r>
            <a:r>
              <a:rPr lang="en-US" dirty="0">
                <a:latin typeface="Courier New" pitchFamily="49" charset="0"/>
                <a:cs typeface="Courier New" pitchFamily="49" charset="0"/>
              </a:rPr>
              <a:t>RECOVER</a:t>
            </a:r>
            <a:r>
              <a:rPr lang="en-US" dirty="0">
                <a:cs typeface="Arial" pitchFamily="34" charset="0"/>
              </a:rPr>
              <a:t> </a:t>
            </a:r>
            <a:r>
              <a:rPr lang="en-US" dirty="0">
                <a:latin typeface="Courier New" pitchFamily="49" charset="0"/>
                <a:cs typeface="Courier New" pitchFamily="49" charset="0"/>
              </a:rPr>
              <a:t>FOREIGN</a:t>
            </a:r>
            <a:r>
              <a:rPr lang="en-US" dirty="0">
                <a:cs typeface="Arial" pitchFamily="34" charset="0"/>
              </a:rPr>
              <a:t> </a:t>
            </a:r>
            <a:r>
              <a:rPr lang="en-US" dirty="0">
                <a:latin typeface="Courier New" pitchFamily="49" charset="0"/>
                <a:cs typeface="Courier New" pitchFamily="49" charset="0"/>
              </a:rPr>
              <a:t>DATAFILECOPY</a:t>
            </a:r>
            <a:r>
              <a:rPr lang="en-US" dirty="0">
                <a:cs typeface="Arial" pitchFamily="34" charset="0"/>
              </a:rPr>
              <a:t> command.</a:t>
            </a:r>
          </a:p>
          <a:p>
            <a:pPr marL="152373" lvl="1" indent="-228600" defTabSz="609493">
              <a:spcBef>
                <a:spcPts val="300"/>
              </a:spcBef>
              <a:defRPr/>
            </a:pPr>
            <a:r>
              <a:rPr lang="en-US" b="1" dirty="0">
                <a:latin typeface="Arial" charset="0"/>
              </a:rPr>
              <a:t>	Note:</a:t>
            </a:r>
            <a:r>
              <a:rPr lang="en-US" dirty="0">
                <a:latin typeface="Arial" charset="0"/>
              </a:rPr>
              <a:t> The </a:t>
            </a:r>
            <a:r>
              <a:rPr lang="en-US" dirty="0">
                <a:latin typeface="Courier New" pitchFamily="49" charset="0"/>
                <a:cs typeface="Courier New" pitchFamily="49" charset="0"/>
              </a:rPr>
              <a:t>ALLOW INCONSISTENT</a:t>
            </a:r>
            <a:r>
              <a:rPr lang="en-US" dirty="0"/>
              <a:t> </a:t>
            </a:r>
            <a:r>
              <a:rPr lang="en-US" dirty="0">
                <a:latin typeface="Arial" charset="0"/>
              </a:rPr>
              <a:t>clause enables you to back up tablespaces that are not in read-only mode. Although the backup is created, you cannot plug these tablespaces directly into the target database because they are inconsistent. You must later create an incremental backup of the tablespaces when they are in read-only mode. This incremental backup must contain the </a:t>
            </a:r>
            <a:r>
              <a:rPr lang="en-US" dirty="0">
                <a:latin typeface="Courier New" pitchFamily="49" charset="0"/>
                <a:cs typeface="Courier New" pitchFamily="49" charset="0"/>
              </a:rPr>
              <a:t>DATAPUMP</a:t>
            </a:r>
            <a:r>
              <a:rPr lang="en-US" dirty="0"/>
              <a:t> </a:t>
            </a:r>
            <a:r>
              <a:rPr lang="en-US" dirty="0">
                <a:latin typeface="Arial" charset="0"/>
              </a:rPr>
              <a:t>clause that creates an export dump file of the tablespace metadata.</a:t>
            </a:r>
          </a:p>
          <a:p>
            <a:pPr defTabSz="609493">
              <a:spcBef>
                <a:spcPts val="533"/>
              </a:spcBef>
              <a:buFont typeface="Arial" charset="0"/>
              <a:buNone/>
              <a:defRPr/>
            </a:pPr>
            <a:endParaRPr lang="en-US" dirty="0"/>
          </a:p>
          <a:p>
            <a:pPr marL="152373" lvl="1" defTabSz="609493">
              <a:spcBef>
                <a:spcPts val="533"/>
              </a:spcBef>
              <a:defRPr/>
            </a:pPr>
            <a:endParaRPr lang="en-US" dirty="0"/>
          </a:p>
        </p:txBody>
      </p:sp>
      <p:sp>
        <p:nvSpPr>
          <p:cNvPr id="29700"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398</a:t>
            </a:fld>
            <a:endParaRPr lang="en-US" dirty="0"/>
          </a:p>
        </p:txBody>
      </p:sp>
    </p:spTree>
    <p:extLst>
      <p:ext uri="{BB962C8B-B14F-4D97-AF65-F5344CB8AC3E}">
        <p14:creationId xmlns:p14="http://schemas.microsoft.com/office/powerpoint/2010/main" val="379917310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Rot="1" noChangeAspect="1" noChangeArrowheads="1" noTextEdit="1"/>
          </p:cNvSpPr>
          <p:nvPr>
            <p:ph type="sldImg"/>
          </p:nvPr>
        </p:nvSpPr>
        <p:spPr>
          <a:ln/>
        </p:spPr>
      </p:sp>
      <p:sp>
        <p:nvSpPr>
          <p:cNvPr id="3174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With the transportable tablespace feature, moving data across different platforms becomes much faster. However, metadata still needs to be unloaded, because the system tablespace cannot be transported.</a:t>
            </a:r>
          </a:p>
          <a:p>
            <a:pPr lvl="1"/>
            <a:r>
              <a:rPr lang="en-US" altLang="en-US" dirty="0" smtClean="0"/>
              <a:t>The purpose of the database transport feature is to provide a fast and easy way to transport a database across different platforms with the same endian format. However, the source platform and the target platform can have different disk alignments. For example, HP-UX and Solaris both have big endian, but the disk alignment is eight on HP-UX and four on Solaris.</a:t>
            </a:r>
          </a:p>
          <a:p>
            <a:pPr lvl="1"/>
            <a:r>
              <a:rPr lang="en-US" altLang="en-US" dirty="0" smtClean="0">
                <a:cs typeface="Times New Roman" panose="02020603050405020304" pitchFamily="18" charset="0"/>
              </a:rPr>
              <a:t>To transport databases from one platform to another, you must ensure that both the source system and the target system are running on one of the </a:t>
            </a:r>
            <a:r>
              <a:rPr lang="en-US" altLang="en-US" dirty="0" smtClean="0">
                <a:latin typeface="Times-Roman" charset="0"/>
                <a:cs typeface="Times New Roman" panose="02020603050405020304" pitchFamily="18" charset="0"/>
              </a:rPr>
              <a:t>platforms that are listed in </a:t>
            </a:r>
            <a:r>
              <a:rPr lang="en-US" altLang="en-US" dirty="0" smtClean="0">
                <a:latin typeface="Courier New" panose="02070309020205020404" pitchFamily="49" charset="0"/>
                <a:cs typeface="Times New Roman" panose="02020603050405020304" pitchFamily="18" charset="0"/>
              </a:rPr>
              <a:t>V$TRANSPORTABLE_PLATFORM</a:t>
            </a:r>
            <a:r>
              <a:rPr lang="en-US" altLang="en-US" dirty="0" smtClean="0">
                <a:cs typeface="Times New Roman" panose="02020603050405020304" pitchFamily="18" charset="0"/>
              </a:rPr>
              <a:t> and that both of them have the same endian format.</a:t>
            </a:r>
          </a:p>
          <a:p>
            <a:pPr lvl="1"/>
            <a:r>
              <a:rPr lang="en-US" altLang="en-US" dirty="0" smtClean="0">
                <a:cs typeface="Times New Roman" panose="02020603050405020304" pitchFamily="18" charset="0"/>
              </a:rPr>
              <a:t>For example, you can transport a database running on Linux IA (32-bit) to one of the Windows platforms.</a:t>
            </a:r>
          </a:p>
          <a:p>
            <a:pPr lvl="1"/>
            <a:r>
              <a:rPr lang="en-US" altLang="en-US" dirty="0" smtClean="0"/>
              <a:t>Unlike transportable tablespace, where there is a target database to plug data into, this feature creates a new database on the target platform. The newly created database contains the same data as the source database. Except for things such as database name, instance name, and location of files, the new database also has the same settings as the source database.</a:t>
            </a:r>
          </a:p>
          <a:p>
            <a:pPr lvl="1"/>
            <a:r>
              <a:rPr lang="en-US" altLang="en-US" b="1" dirty="0" smtClean="0"/>
              <a:t>Note:</a:t>
            </a:r>
            <a:r>
              <a:rPr lang="en-US" altLang="en-US" dirty="0" smtClean="0"/>
              <a:t> </a:t>
            </a:r>
            <a:r>
              <a:rPr lang="en-US" altLang="en-US" dirty="0" smtClean="0">
                <a:cs typeface="Times New Roman" panose="02020603050405020304" pitchFamily="18" charset="0"/>
              </a:rPr>
              <a:t>Transporting a database is faster than using Data Pump to move data.</a:t>
            </a:r>
            <a:endParaRPr lang="en-US" altLang="en-US"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399</a:t>
            </a:fld>
            <a:endParaRPr lang="en-US" dirty="0"/>
          </a:p>
        </p:txBody>
      </p:sp>
    </p:spTree>
    <p:extLst>
      <p:ext uri="{BB962C8B-B14F-4D97-AF65-F5344CB8AC3E}">
        <p14:creationId xmlns:p14="http://schemas.microsoft.com/office/powerpoint/2010/main" val="252005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5"/>
          <p:cNvSpPr>
            <a:spLocks noGrp="1" noRot="1" noChangeAspect="1" noTextEdit="1"/>
          </p:cNvSpPr>
          <p:nvPr>
            <p:ph type="sldImg"/>
          </p:nvPr>
        </p:nvSpPr>
        <p:spPr>
          <a:ln/>
        </p:spPr>
      </p:sp>
      <p:sp>
        <p:nvSpPr>
          <p:cNvPr id="614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three major structures in Oracle Database server architecture: memory structures, processes, and storage structures. A basic Oracle database system consists of an Oracle database and a database instance.</a:t>
            </a:r>
          </a:p>
          <a:p>
            <a:pPr lvl="1"/>
            <a:r>
              <a:rPr lang="en-US" altLang="en-US" dirty="0"/>
              <a:t>The database consists of both physical structures and logical structures. Because the physical and logical structures are separate, the physical storage of data can be managed without affecting access to logical storage structures.</a:t>
            </a:r>
          </a:p>
          <a:p>
            <a:pPr lvl="1"/>
            <a:r>
              <a:rPr lang="en-US" altLang="en-US" dirty="0"/>
              <a:t>The instance consists of memory structures and background processes associated with that instance. Every time an instance is started, a shared memory area called the System Global Area (SGA) is allocated, and the background processes are started. Processes are jobs that work in the memory of computers. A process is defined as a “thread of control” or a mechanism in an operating system that can run a series of steps. After starting a database instance, the Oracle software associates the instance with a specific database. This is called </a:t>
            </a:r>
            <a:r>
              <a:rPr lang="en-US" altLang="en-US" i="1" dirty="0"/>
              <a:t>mounting the database</a:t>
            </a:r>
            <a:r>
              <a:rPr lang="en-US" altLang="en-US" dirty="0"/>
              <a:t>. The database is then ready to be opened, which makes it accessible to authorized users.</a:t>
            </a:r>
          </a:p>
        </p:txBody>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4</a:t>
            </a:fld>
            <a:endParaRPr lang="en-US" dirty="0"/>
          </a:p>
        </p:txBody>
      </p:sp>
    </p:spTree>
    <p:extLst>
      <p:ext uri="{BB962C8B-B14F-4D97-AF65-F5344CB8AC3E}">
        <p14:creationId xmlns:p14="http://schemas.microsoft.com/office/powerpoint/2010/main" val="1349369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a:xfrm>
            <a:off x="296196" y="4473521"/>
            <a:ext cx="6479284" cy="4780015"/>
          </a:xfrm>
        </p:spPr>
        <p:txBody>
          <a:bodyPr/>
          <a:lstStyle/>
          <a:p>
            <a:pPr lvl="1"/>
            <a:r>
              <a:rPr lang="en-US" dirty="0"/>
              <a:t>Oracle Database Configuration Assistant (DBCA) is a tool for creating and configuring an Oracle database. DBCA can be launched by the Oracle Universal Installer (OUI), depending upon the type of install that you select. You can also launch DBCA as a stand-alone tool at any time after Oracle Database installation.</a:t>
            </a:r>
          </a:p>
          <a:p>
            <a:pPr lvl="1">
              <a:spcBef>
                <a:spcPts val="300"/>
              </a:spcBef>
            </a:pPr>
            <a:r>
              <a:rPr lang="en-US" dirty="0"/>
              <a:t>You can run DBCA in interactive mode or noninteractive/silent mode. Interactive mode provides a graphical interface and guided workflow for creating and configuring a database.</a:t>
            </a:r>
          </a:p>
          <a:p>
            <a:pPr lvl="1">
              <a:spcBef>
                <a:spcPts val="300"/>
              </a:spcBef>
            </a:pPr>
            <a:r>
              <a:rPr lang="en-US" dirty="0"/>
              <a:t>You can use DBCA to create a database from a template supplied by Oracle or from a template that you create. A DBCA template is an XML file that contains information required to create a database. Select the template suited to the type of workload your database will support. If you are not sure which to choose, then use the "General purpose OR online transaction processing" template. You can also create custom templates to meet your specific workload requirements.</a:t>
            </a:r>
          </a:p>
          <a:p>
            <a:pPr lvl="1">
              <a:spcBef>
                <a:spcPts val="300"/>
              </a:spcBef>
            </a:pPr>
            <a:r>
              <a:rPr lang="en-US" dirty="0"/>
              <a:t>The information in templates includes database options, initialization parameters, and storage attributes (for data files, tablespaces, control files, and online redo log files).</a:t>
            </a:r>
          </a:p>
          <a:p>
            <a:pPr lvl="1">
              <a:spcBef>
                <a:spcPts val="300"/>
              </a:spcBef>
            </a:pPr>
            <a:r>
              <a:rPr lang="en-US" dirty="0"/>
              <a:t>Templates can be used just like scripts, but they are more powerful than scripts because you have the option of duplicating a database. Duplication saves time because you copy the files of an existing database, referred to as a seed database, to the correct locations.</a:t>
            </a:r>
          </a:p>
          <a:p>
            <a:pPr lvl="1">
              <a:spcBef>
                <a:spcPts val="300"/>
              </a:spcBef>
            </a:pPr>
            <a:r>
              <a:rPr lang="en-US" dirty="0"/>
              <a:t>When a multitenant container database (CDB) exists, you can use DBCA to perform pluggable database (PDB) operations in the CDB. You can create, delete, and unplug a PDB.</a:t>
            </a:r>
          </a:p>
          <a:p>
            <a:pPr lvl="1">
              <a:spcBef>
                <a:spcPts val="300"/>
              </a:spcBef>
            </a:pPr>
            <a:r>
              <a:rPr lang="en-US" dirty="0"/>
              <a:t>You can use DBCA to change the configuration of an existing database. For example, you can make configuration changes such as:</a:t>
            </a:r>
          </a:p>
          <a:p>
            <a:pPr lvl="2"/>
            <a:r>
              <a:rPr lang="en-US" dirty="0"/>
              <a:t>Add database options that were not previously configured</a:t>
            </a:r>
          </a:p>
          <a:p>
            <a:pPr lvl="2"/>
            <a:r>
              <a:rPr lang="en-US" dirty="0"/>
              <a:t>Change default security settings</a:t>
            </a:r>
          </a:p>
          <a:p>
            <a:pPr lvl="2"/>
            <a:r>
              <a:rPr lang="en-US" dirty="0"/>
              <a:t>Change the server mode from dedicated to shared or the reverse</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40</a:t>
            </a:fld>
            <a:endParaRPr lang="en-US" dirty="0"/>
          </a:p>
        </p:txBody>
      </p:sp>
    </p:spTree>
    <p:extLst>
      <p:ext uri="{BB962C8B-B14F-4D97-AF65-F5344CB8AC3E}">
        <p14:creationId xmlns:p14="http://schemas.microsoft.com/office/powerpoint/2010/main" val="10956217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Rot="1" noChangeAspect="1" noChangeArrowheads="1" noTextEdit="1"/>
          </p:cNvSpPr>
          <p:nvPr>
            <p:ph type="sldImg"/>
          </p:nvPr>
        </p:nvSpPr>
        <p:spPr>
          <a:ln/>
        </p:spPr>
      </p:sp>
      <p:sp>
        <p:nvSpPr>
          <p:cNvPr id="3379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cs typeface="Times New Roman" panose="02020603050405020304" pitchFamily="18" charset="0"/>
              </a:rPr>
              <a:t>Before you can transport your database, you must open it in </a:t>
            </a:r>
            <a:r>
              <a:rPr lang="en-US" altLang="en-US" dirty="0" smtClean="0">
                <a:latin typeface="Courier New" panose="02070309020205020404" pitchFamily="49" charset="0"/>
                <a:cs typeface="Times New Roman" panose="02020603050405020304" pitchFamily="18" charset="0"/>
              </a:rPr>
              <a:t>READ ONLY</a:t>
            </a:r>
            <a:r>
              <a:rPr lang="en-US" altLang="en-US" dirty="0" smtClean="0">
                <a:cs typeface="Times New Roman" panose="02020603050405020304" pitchFamily="18" charset="0"/>
              </a:rPr>
              <a:t> mode. Then use RMAN to convert the necessary data files of the database.</a:t>
            </a:r>
          </a:p>
          <a:p>
            <a:pPr lvl="1"/>
            <a:r>
              <a:rPr lang="en-US" altLang="en-US" dirty="0" smtClean="0">
                <a:cs typeface="Times New Roman" panose="02020603050405020304" pitchFamily="18" charset="0"/>
              </a:rPr>
              <a:t>When you do the conversion on the source platform, the RMAN command </a:t>
            </a:r>
            <a:r>
              <a:rPr lang="en-US" altLang="en-US" dirty="0" smtClean="0">
                <a:latin typeface="Courier New" panose="02070309020205020404" pitchFamily="49" charset="0"/>
                <a:cs typeface="Times New Roman" panose="02020603050405020304" pitchFamily="18" charset="0"/>
              </a:rPr>
              <a:t>CONVERT DATABASE</a:t>
            </a:r>
            <a:r>
              <a:rPr lang="en-US" altLang="en-US" dirty="0" smtClean="0">
                <a:cs typeface="Times New Roman" panose="02020603050405020304" pitchFamily="18" charset="0"/>
              </a:rPr>
              <a:t> generates a script containing the correct </a:t>
            </a:r>
            <a:r>
              <a:rPr lang="en-US" altLang="en-US" dirty="0" smtClean="0">
                <a:latin typeface="Courier New" panose="02070309020205020404" pitchFamily="49" charset="0"/>
                <a:cs typeface="Times New Roman" panose="02020603050405020304" pitchFamily="18" charset="0"/>
              </a:rPr>
              <a:t>CREATE CONTROLFILE RESETLOGS</a:t>
            </a:r>
            <a:r>
              <a:rPr lang="en-US" altLang="en-US" dirty="0" smtClean="0">
                <a:cs typeface="Times New Roman" panose="02020603050405020304" pitchFamily="18" charset="0"/>
              </a:rPr>
              <a:t> command that is used on the target system to create the new database. The </a:t>
            </a:r>
            <a:r>
              <a:rPr lang="en-US" altLang="en-US" dirty="0" smtClean="0">
                <a:latin typeface="Courier New" panose="02070309020205020404" pitchFamily="49" charset="0"/>
                <a:cs typeface="Times New Roman" panose="02020603050405020304" pitchFamily="18" charset="0"/>
              </a:rPr>
              <a:t>CONVERT DATABASE</a:t>
            </a:r>
            <a:r>
              <a:rPr lang="en-US" altLang="en-US" dirty="0" smtClean="0">
                <a:cs typeface="Times New Roman" panose="02020603050405020304" pitchFamily="18" charset="0"/>
              </a:rPr>
              <a:t> command then converts all identified data files so that they can be used on the target system. You then ship the converted data files and the generated script to the target platform. By executing the generated script on the target platform, you create a new copy of your database.</a:t>
            </a:r>
          </a:p>
          <a:p>
            <a:pPr lvl="1"/>
            <a:r>
              <a:rPr lang="en-US" altLang="en-US" dirty="0" smtClean="0">
                <a:cs typeface="Times New Roman" panose="02020603050405020304" pitchFamily="18" charset="0"/>
              </a:rPr>
              <a:t>For conversion on the target platform, the </a:t>
            </a:r>
            <a:r>
              <a:rPr lang="en-US" altLang="en-US" dirty="0" smtClean="0">
                <a:latin typeface="Courier New" panose="02070309020205020404" pitchFamily="49" charset="0"/>
                <a:cs typeface="Times New Roman" panose="02020603050405020304" pitchFamily="18" charset="0"/>
              </a:rPr>
              <a:t>CONVERT DATABASE</a:t>
            </a:r>
            <a:r>
              <a:rPr lang="en-US" altLang="en-US" dirty="0" smtClean="0">
                <a:cs typeface="Times New Roman" panose="02020603050405020304" pitchFamily="18" charset="0"/>
              </a:rPr>
              <a:t> command (which is executed on the source system) generates only two scripts for the target system to convert the data files and to re-create the control files for the new database. Then you ship the identified data files and both scripts to the target platform. The first script uses the existing </a:t>
            </a:r>
            <a:r>
              <a:rPr lang="en-US" altLang="en-US" dirty="0" smtClean="0">
                <a:latin typeface="Courier New" panose="02070309020205020404" pitchFamily="49" charset="0"/>
                <a:cs typeface="Times New Roman" panose="02020603050405020304" pitchFamily="18" charset="0"/>
              </a:rPr>
              <a:t>CONVERT DATAFILE</a:t>
            </a:r>
            <a:r>
              <a:rPr lang="en-US" altLang="en-US" dirty="0" smtClean="0">
                <a:cs typeface="Times New Roman" panose="02020603050405020304" pitchFamily="18" charset="0"/>
              </a:rPr>
              <a:t> RMAN command to perform the conversion. The second script issues the </a:t>
            </a:r>
            <a:r>
              <a:rPr lang="en-US" altLang="en-US" dirty="0" smtClean="0">
                <a:latin typeface="Courier New" panose="02070309020205020404" pitchFamily="49" charset="0"/>
                <a:cs typeface="Times New Roman" panose="02020603050405020304" pitchFamily="18" charset="0"/>
              </a:rPr>
              <a:t>CREATE CONTROLFILE RESETLOGS</a:t>
            </a:r>
            <a:r>
              <a:rPr lang="en-US" altLang="en-US" dirty="0" smtClean="0">
                <a:cs typeface="Times New Roman" panose="02020603050405020304" pitchFamily="18" charset="0"/>
              </a:rPr>
              <a:t> SQL command with the converted data files to create the new database.</a:t>
            </a:r>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400</a:t>
            </a:fld>
            <a:endParaRPr lang="en-US" dirty="0"/>
          </a:p>
        </p:txBody>
      </p:sp>
    </p:spTree>
    <p:extLst>
      <p:ext uri="{BB962C8B-B14F-4D97-AF65-F5344CB8AC3E}">
        <p14:creationId xmlns:p14="http://schemas.microsoft.com/office/powerpoint/2010/main" val="303038625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Rot="1" noChangeAspect="1" noChangeArrowheads="1" noTextEdit="1"/>
          </p:cNvSpPr>
          <p:nvPr>
            <p:ph type="sldImg"/>
          </p:nvPr>
        </p:nvSpPr>
        <p:spPr>
          <a:ln/>
        </p:spPr>
      </p:sp>
      <p:sp>
        <p:nvSpPr>
          <p:cNvPr id="358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The diagram shows how different parts of a database are transported to the target platform or re-created on the target platform. </a:t>
            </a:r>
          </a:p>
          <a:p>
            <a:pPr lvl="1"/>
            <a:r>
              <a:rPr lang="en-US" altLang="en-US" dirty="0" smtClean="0"/>
              <a:t>Redo and undo information of the source database is discarded. Undo segments contain change vectors, which currently cannot be converted. This is the reason you must cleanly shut down the instance before you open the database in read-only mode.</a:t>
            </a:r>
          </a:p>
          <a:p>
            <a:pPr lvl="1"/>
            <a:r>
              <a:rPr lang="en-US" altLang="en-US" dirty="0" smtClean="0"/>
              <a:t>To ensure that undo records cannot be accessed (for consistent reads or flashback) after the database is transported to its target platform, undo segment headers are converted so that any attempt to access the undo records receives the “ORA-01555</a:t>
            </a:r>
            <a:r>
              <a:rPr lang="en-US" altLang="en-US" sz="1000" dirty="0" smtClean="0"/>
              <a:t> </a:t>
            </a:r>
            <a:r>
              <a:rPr lang="en-US" altLang="en-US" dirty="0" smtClean="0"/>
              <a:t>Snapshot too old” error.</a:t>
            </a:r>
          </a:p>
          <a:p>
            <a:pPr lvl="1"/>
            <a:endParaRPr lang="en-US" altLang="en-US"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401</a:t>
            </a:fld>
            <a:endParaRPr lang="en-US" dirty="0"/>
          </a:p>
        </p:txBody>
      </p:sp>
    </p:spTree>
    <p:extLst>
      <p:ext uri="{BB962C8B-B14F-4D97-AF65-F5344CB8AC3E}">
        <p14:creationId xmlns:p14="http://schemas.microsoft.com/office/powerpoint/2010/main" val="57996302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Rot="1" noChangeAspect="1" noChangeArrowheads="1" noTextEdit="1"/>
          </p:cNvSpPr>
          <p:nvPr>
            <p:ph type="sldImg"/>
          </p:nvPr>
        </p:nvSpPr>
        <p:spPr>
          <a:ln/>
        </p:spPr>
      </p:sp>
      <p:sp>
        <p:nvSpPr>
          <p:cNvPr id="378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cs typeface="Times New Roman" panose="02020603050405020304" pitchFamily="18" charset="0"/>
              </a:rPr>
              <a:t>To transport a database on Linux IA (32-bit) to a Windows platform and rename the new database to </a:t>
            </a:r>
            <a:r>
              <a:rPr lang="en-US" altLang="en-US" dirty="0" smtClean="0">
                <a:latin typeface="Courier New" panose="02070309020205020404" pitchFamily="49" charset="0"/>
                <a:cs typeface="Times New Roman" panose="02020603050405020304" pitchFamily="18" charset="0"/>
              </a:rPr>
              <a:t>newdb</a:t>
            </a:r>
            <a:r>
              <a:rPr lang="en-US" altLang="en-US" dirty="0" smtClean="0">
                <a:cs typeface="Times New Roman" panose="02020603050405020304" pitchFamily="18" charset="0"/>
              </a:rPr>
              <a:t>, perform the following steps if the conversion of the data files is done on the source platform:</a:t>
            </a:r>
          </a:p>
          <a:p>
            <a:pPr lvl="2">
              <a:buFontTx/>
              <a:buNone/>
            </a:pPr>
            <a:r>
              <a:rPr lang="en-US" altLang="en-US" dirty="0" smtClean="0">
                <a:cs typeface="Times New Roman" panose="02020603050405020304" pitchFamily="18" charset="0"/>
              </a:rPr>
              <a:t>1.	Open the source database in read-only mode.</a:t>
            </a:r>
          </a:p>
          <a:p>
            <a:pPr lvl="2">
              <a:buFontTx/>
              <a:buNone/>
            </a:pPr>
            <a:r>
              <a:rPr lang="en-US" altLang="en-US" dirty="0" smtClean="0">
                <a:cs typeface="Times New Roman" panose="02020603050405020304" pitchFamily="18" charset="0"/>
              </a:rPr>
              <a:t>2.	Execute the </a:t>
            </a:r>
            <a:br>
              <a:rPr lang="en-US" altLang="en-US" dirty="0" smtClean="0">
                <a:cs typeface="Times New Roman" panose="02020603050405020304" pitchFamily="18" charset="0"/>
              </a:rPr>
            </a:br>
            <a:r>
              <a:rPr lang="en-US" altLang="en-US" dirty="0" smtClean="0">
                <a:latin typeface="Courier New" panose="02070309020205020404" pitchFamily="49" charset="0"/>
                <a:cs typeface="Times New Roman" panose="02020603050405020304" pitchFamily="18" charset="0"/>
              </a:rPr>
              <a:t>DBMS_TDB.CHECK_DB('Microsoft Windows IA (32 bits)')</a:t>
            </a:r>
            <a:r>
              <a:rPr lang="en-US" altLang="en-US" dirty="0" smtClean="0">
                <a:cs typeface="Times New Roman" panose="02020603050405020304" pitchFamily="18" charset="0"/>
              </a:rPr>
              <a:t>function.</a:t>
            </a:r>
            <a:br>
              <a:rPr lang="en-US" altLang="en-US" dirty="0" smtClean="0">
                <a:cs typeface="Times New Roman" panose="02020603050405020304" pitchFamily="18" charset="0"/>
              </a:rPr>
            </a:br>
            <a:r>
              <a:rPr lang="en-US" altLang="en-US" dirty="0" smtClean="0">
                <a:cs typeface="Times New Roman" panose="02020603050405020304" pitchFamily="18" charset="0"/>
              </a:rPr>
              <a:t>This function checks whether the database can be transported to the target platform. If the database cannot be transported to the target platform or is not ready to be transported, the function returns a value of </a:t>
            </a:r>
            <a:r>
              <a:rPr lang="en-US" altLang="en-US" dirty="0" smtClean="0">
                <a:latin typeface="Courier New" panose="02070309020205020404" pitchFamily="49" charset="0"/>
                <a:cs typeface="Courier New" panose="02070309020205020404" pitchFamily="49" charset="0"/>
              </a:rPr>
              <a:t>FALSE</a:t>
            </a:r>
            <a:r>
              <a:rPr lang="en-US" altLang="en-US" dirty="0" smtClean="0">
                <a:cs typeface="Times New Roman" panose="02020603050405020304" pitchFamily="18" charset="0"/>
              </a:rPr>
              <a:t>. If the database is ready for transport, it returns a value of  </a:t>
            </a:r>
            <a:r>
              <a:rPr lang="en-US" altLang="en-US" dirty="0" smtClean="0">
                <a:latin typeface="Courier New" panose="02070309020205020404" pitchFamily="49" charset="0"/>
                <a:cs typeface="Courier New" panose="02070309020205020404" pitchFamily="49" charset="0"/>
              </a:rPr>
              <a:t>TRUE</a:t>
            </a:r>
            <a:r>
              <a:rPr lang="en-US" altLang="en-US" dirty="0" smtClean="0">
                <a:cs typeface="Times New Roman" panose="02020603050405020304" pitchFamily="18" charset="0"/>
              </a:rPr>
              <a:t>. </a:t>
            </a:r>
          </a:p>
          <a:p>
            <a:pPr lvl="2">
              <a:buFontTx/>
              <a:buNone/>
            </a:pPr>
            <a:r>
              <a:rPr lang="en-US" altLang="en-US" dirty="0" smtClean="0">
                <a:cs typeface="Times New Roman" panose="02020603050405020304" pitchFamily="18" charset="0"/>
              </a:rPr>
              <a:t>3.	Issue the following RMAN command:</a:t>
            </a:r>
          </a:p>
          <a:p>
            <a:pPr lvl="2">
              <a:buFontTx/>
              <a:buNone/>
            </a:pPr>
            <a:r>
              <a:rPr lang="en-US" altLang="en-US" dirty="0" smtClean="0">
                <a:cs typeface="Times New Roman" panose="02020603050405020304" pitchFamily="18" charset="0"/>
              </a:rPr>
              <a:t>	</a:t>
            </a:r>
            <a:r>
              <a:rPr lang="en-US" altLang="en-US" dirty="0" smtClean="0">
                <a:latin typeface="Courier New" panose="02070309020205020404" pitchFamily="49" charset="0"/>
                <a:cs typeface="Times New Roman" panose="02020603050405020304" pitchFamily="18" charset="0"/>
              </a:rPr>
              <a:t>CONVERT DATABASE TRANSPORT SCRIPT 'crdb.sql' NEW DATABASE 'newdb' TO PLATFORM 'Microsoft Windows IA (32 bits)' FORMAT '/tmp/%U';</a:t>
            </a:r>
          </a:p>
          <a:p>
            <a:pPr lvl="2">
              <a:buFontTx/>
              <a:buNone/>
            </a:pPr>
            <a:r>
              <a:rPr lang="en-US" altLang="en-US" sz="1000" dirty="0" smtClean="0">
                <a:latin typeface="Courier New" panose="02070309020205020404" pitchFamily="49" charset="0"/>
                <a:cs typeface="Times New Roman" panose="02020603050405020304" pitchFamily="18" charset="0"/>
              </a:rPr>
              <a:t>	</a:t>
            </a:r>
            <a:r>
              <a:rPr lang="en-US" altLang="en-US" dirty="0" smtClean="0">
                <a:cs typeface="Times New Roman" panose="02020603050405020304" pitchFamily="18" charset="0"/>
              </a:rPr>
              <a:t>RMAN generates the data files and a parameter file (PFILE) for the new database and a script called </a:t>
            </a:r>
            <a:r>
              <a:rPr lang="en-US" altLang="en-US" dirty="0" smtClean="0">
                <a:latin typeface="Courier New" panose="02070309020205020404" pitchFamily="49" charset="0"/>
                <a:cs typeface="Times New Roman" panose="02020603050405020304" pitchFamily="18" charset="0"/>
              </a:rPr>
              <a:t>crdb.sql</a:t>
            </a:r>
            <a:r>
              <a:rPr lang="en-US" altLang="en-US" i="1" dirty="0" smtClean="0">
                <a:cs typeface="Times New Roman" panose="02020603050405020304" pitchFamily="18" charset="0"/>
              </a:rPr>
              <a:t> </a:t>
            </a:r>
            <a:r>
              <a:rPr lang="en-US" altLang="en-US" dirty="0" smtClean="0">
                <a:cs typeface="Times New Roman" panose="02020603050405020304" pitchFamily="18" charset="0"/>
              </a:rPr>
              <a:t>in the </a:t>
            </a:r>
            <a:r>
              <a:rPr lang="en-US" altLang="en-US" dirty="0" smtClean="0">
                <a:latin typeface="Courier New" panose="02070309020205020404" pitchFamily="49" charset="0"/>
                <a:cs typeface="Times New Roman" panose="02020603050405020304" pitchFamily="18" charset="0"/>
              </a:rPr>
              <a:t>/tmp</a:t>
            </a:r>
            <a:r>
              <a:rPr lang="en-US" altLang="en-US" dirty="0" smtClean="0">
                <a:cs typeface="Times New Roman" panose="02020603050405020304" pitchFamily="18" charset="0"/>
              </a:rPr>
              <a:t> directory. </a:t>
            </a:r>
            <a:r>
              <a:rPr lang="en-US" altLang="en-US" dirty="0" smtClean="0">
                <a:latin typeface="Courier New" panose="02070309020205020404" pitchFamily="49" charset="0"/>
                <a:cs typeface="Times New Roman" panose="02020603050405020304" pitchFamily="18" charset="0"/>
              </a:rPr>
              <a:t>crdb.sql</a:t>
            </a:r>
            <a:r>
              <a:rPr lang="en-US" altLang="en-US" i="1" dirty="0" smtClean="0">
                <a:cs typeface="Times New Roman" panose="02020603050405020304" pitchFamily="18" charset="0"/>
              </a:rPr>
              <a:t> </a:t>
            </a:r>
            <a:r>
              <a:rPr lang="en-US" altLang="en-US" dirty="0" smtClean="0">
                <a:cs typeface="Times New Roman" panose="02020603050405020304" pitchFamily="18" charset="0"/>
              </a:rPr>
              <a:t>creates a database called </a:t>
            </a:r>
            <a:r>
              <a:rPr lang="en-US" altLang="en-US" dirty="0" smtClean="0">
                <a:latin typeface="Courier New" panose="02070309020205020404" pitchFamily="49" charset="0"/>
                <a:cs typeface="Times New Roman" panose="02020603050405020304" pitchFamily="18" charset="0"/>
              </a:rPr>
              <a:t>newdb</a:t>
            </a:r>
            <a:r>
              <a:rPr lang="en-US" altLang="en-US" dirty="0" smtClean="0">
                <a:cs typeface="Times New Roman" panose="02020603050405020304" pitchFamily="18" charset="0"/>
              </a:rPr>
              <a:t>.</a:t>
            </a:r>
          </a:p>
          <a:p>
            <a:pPr lvl="2">
              <a:buFontTx/>
              <a:buNone/>
            </a:pPr>
            <a:r>
              <a:rPr lang="en-US" altLang="en-US" dirty="0" smtClean="0">
                <a:cs typeface="Times New Roman" panose="02020603050405020304" pitchFamily="18" charset="0"/>
              </a:rPr>
              <a:t>4.	Ship all the data files, PFILE, and the script to the target platform.</a:t>
            </a:r>
          </a:p>
          <a:p>
            <a:pPr lvl="2">
              <a:buFontTx/>
              <a:buNone/>
            </a:pPr>
            <a:r>
              <a:rPr lang="en-US" altLang="en-US" dirty="0" smtClean="0">
                <a:cs typeface="Times New Roman" panose="02020603050405020304" pitchFamily="18" charset="0"/>
              </a:rPr>
              <a:t>5.	Run </a:t>
            </a:r>
            <a:r>
              <a:rPr lang="en-US" altLang="en-US" dirty="0" smtClean="0">
                <a:latin typeface="Courier New" panose="02070309020205020404" pitchFamily="49" charset="0"/>
                <a:cs typeface="Times New Roman" panose="02020603050405020304" pitchFamily="18" charset="0"/>
              </a:rPr>
              <a:t>crdb.sql</a:t>
            </a:r>
            <a:r>
              <a:rPr lang="en-US" altLang="en-US" dirty="0" smtClean="0">
                <a:cs typeface="Times New Roman" panose="02020603050405020304" pitchFamily="18" charset="0"/>
              </a:rPr>
              <a:t> to create the database on the target platform.</a:t>
            </a:r>
            <a:endParaRPr lang="en-US" altLang="en-US"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402</a:t>
            </a:fld>
            <a:endParaRPr lang="en-US" dirty="0"/>
          </a:p>
        </p:txBody>
      </p:sp>
    </p:spTree>
    <p:extLst>
      <p:ext uri="{BB962C8B-B14F-4D97-AF65-F5344CB8AC3E}">
        <p14:creationId xmlns:p14="http://schemas.microsoft.com/office/powerpoint/2010/main" val="3566226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Rot="1" noChangeAspect="1" noChangeArrowheads="1" noTextEdit="1"/>
          </p:cNvSpPr>
          <p:nvPr>
            <p:ph type="sldImg"/>
          </p:nvPr>
        </p:nvSpPr>
        <p:spPr>
          <a:ln/>
        </p:spPr>
      </p:sp>
      <p:sp>
        <p:nvSpPr>
          <p:cNvPr id="399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cs typeface="Times New Roman" panose="02020603050405020304" pitchFamily="18" charset="0"/>
              </a:rPr>
              <a:t>Perform the following steps if the conversion of the data files is done on the target platform:</a:t>
            </a:r>
          </a:p>
          <a:p>
            <a:pPr lvl="2">
              <a:buFontTx/>
              <a:buNone/>
            </a:pPr>
            <a:r>
              <a:rPr lang="en-US" altLang="en-US" dirty="0" smtClean="0">
                <a:cs typeface="Times New Roman" panose="02020603050405020304" pitchFamily="18" charset="0"/>
              </a:rPr>
              <a:t>1.	Open the source database in read-only mode.</a:t>
            </a:r>
          </a:p>
          <a:p>
            <a:pPr lvl="2">
              <a:buFontTx/>
              <a:buNone/>
            </a:pPr>
            <a:r>
              <a:rPr lang="en-US" altLang="en-US" dirty="0" smtClean="0">
                <a:cs typeface="Times New Roman" panose="02020603050405020304" pitchFamily="18" charset="0"/>
              </a:rPr>
              <a:t>2.	Execute the </a:t>
            </a:r>
            <a:r>
              <a:rPr lang="en-US" altLang="en-US" dirty="0" smtClean="0">
                <a:latin typeface="Courier New" panose="02070309020205020404" pitchFamily="49" charset="0"/>
                <a:cs typeface="Times New Roman" panose="02020603050405020304" pitchFamily="18" charset="0"/>
              </a:rPr>
              <a:t>DBMS_TDB.CHECK_DB('Microsoft Windows IA (32 bits)')</a:t>
            </a:r>
            <a:r>
              <a:rPr lang="en-US" altLang="en-US" dirty="0" smtClean="0">
                <a:cs typeface="Times New Roman" panose="02020603050405020304" pitchFamily="18" charset="0"/>
              </a:rPr>
              <a:t> function. </a:t>
            </a:r>
            <a:br>
              <a:rPr lang="en-US" altLang="en-US" dirty="0" smtClean="0">
                <a:cs typeface="Times New Roman" panose="02020603050405020304" pitchFamily="18" charset="0"/>
              </a:rPr>
            </a:br>
            <a:r>
              <a:rPr lang="en-US" altLang="en-US" dirty="0" smtClean="0">
                <a:cs typeface="Times New Roman" panose="02020603050405020304" pitchFamily="18" charset="0"/>
              </a:rPr>
              <a:t>This function checks whether the database can be transported to the target platform. If the database cannot be transported to the target platform or is not ready to be transported, the function returns a value of </a:t>
            </a:r>
            <a:r>
              <a:rPr lang="en-US" altLang="en-US" dirty="0" smtClean="0">
                <a:latin typeface="Courier New" panose="02070309020205020404" pitchFamily="49" charset="0"/>
                <a:cs typeface="Courier New" panose="02070309020205020404" pitchFamily="49" charset="0"/>
              </a:rPr>
              <a:t>FALSE</a:t>
            </a:r>
            <a:r>
              <a:rPr lang="en-US" altLang="en-US" dirty="0" smtClean="0">
                <a:cs typeface="Times New Roman" panose="02020603050405020304" pitchFamily="18" charset="0"/>
              </a:rPr>
              <a:t>. If the database is ready for transport, it returns a value of  </a:t>
            </a:r>
            <a:r>
              <a:rPr lang="en-US" altLang="en-US" dirty="0" smtClean="0">
                <a:latin typeface="Courier New" panose="02070309020205020404" pitchFamily="49" charset="0"/>
                <a:cs typeface="Courier New" panose="02070309020205020404" pitchFamily="49" charset="0"/>
              </a:rPr>
              <a:t>TRUE</a:t>
            </a:r>
            <a:r>
              <a:rPr lang="en-US" altLang="en-US" dirty="0" smtClean="0">
                <a:cs typeface="Times New Roman" panose="02020603050405020304" pitchFamily="18" charset="0"/>
              </a:rPr>
              <a:t>.</a:t>
            </a:r>
          </a:p>
          <a:p>
            <a:pPr lvl="2">
              <a:buFontTx/>
              <a:buNone/>
            </a:pPr>
            <a:r>
              <a:rPr lang="en-US" altLang="en-US" dirty="0" smtClean="0">
                <a:cs typeface="Times New Roman" panose="02020603050405020304" pitchFamily="18" charset="0"/>
              </a:rPr>
              <a:t>3.	Issue the following RMAN command:</a:t>
            </a:r>
            <a:br>
              <a:rPr lang="en-US" altLang="en-US" dirty="0" smtClean="0">
                <a:cs typeface="Times New Roman" panose="02020603050405020304" pitchFamily="18" charset="0"/>
              </a:rPr>
            </a:br>
            <a:r>
              <a:rPr lang="en-US" altLang="en-US" dirty="0" smtClean="0">
                <a:latin typeface="Courier New" panose="02070309020205020404" pitchFamily="49" charset="0"/>
                <a:cs typeface="Times New Roman" panose="02020603050405020304" pitchFamily="18" charset="0"/>
              </a:rPr>
              <a:t>CONVERT DATABASE ON TARGET PLATFORM CONVERT SCRIPT 'cnvt.sql' TRANSPORT SCRIPT 'crdb.sql' NEW DATABASE 'newdb' FORMAT '/tmp/%U';</a:t>
            </a:r>
          </a:p>
          <a:p>
            <a:pPr lvl="2">
              <a:buFontTx/>
              <a:buNone/>
            </a:pPr>
            <a:r>
              <a:rPr lang="en-US" altLang="en-US" dirty="0" smtClean="0">
                <a:latin typeface="Courier New" panose="02070309020205020404" pitchFamily="49" charset="0"/>
                <a:cs typeface="Times New Roman" panose="02020603050405020304" pitchFamily="18" charset="0"/>
              </a:rPr>
              <a:t>	</a:t>
            </a:r>
            <a:r>
              <a:rPr lang="en-US" altLang="en-US" dirty="0" smtClean="0">
                <a:cs typeface="Times New Roman" panose="02020603050405020304" pitchFamily="18" charset="0"/>
              </a:rPr>
              <a:t>RMAN generates the data files and a parameter file (PFILE) for the new database, a script called </a:t>
            </a:r>
            <a:r>
              <a:rPr lang="en-US" altLang="en-US" dirty="0" smtClean="0">
                <a:latin typeface="Courier New" panose="02070309020205020404" pitchFamily="49" charset="0"/>
                <a:cs typeface="Times New Roman" panose="02020603050405020304" pitchFamily="18" charset="0"/>
              </a:rPr>
              <a:t>cnvt.sql</a:t>
            </a:r>
            <a:r>
              <a:rPr lang="en-US" altLang="en-US" dirty="0" smtClean="0">
                <a:cs typeface="Times New Roman" panose="02020603050405020304" pitchFamily="18" charset="0"/>
              </a:rPr>
              <a:t> to convert the data files on the target platform, and a script called </a:t>
            </a:r>
            <a:r>
              <a:rPr lang="en-US" altLang="en-US" dirty="0" smtClean="0">
                <a:latin typeface="Courier New" panose="02070309020205020404" pitchFamily="49" charset="0"/>
                <a:cs typeface="Times New Roman" panose="02020603050405020304" pitchFamily="18" charset="0"/>
              </a:rPr>
              <a:t>crdb.sql</a:t>
            </a:r>
            <a:r>
              <a:rPr lang="en-US" altLang="en-US" dirty="0" smtClean="0">
                <a:cs typeface="Times New Roman" panose="02020603050405020304" pitchFamily="18" charset="0"/>
              </a:rPr>
              <a:t> to create the new database called </a:t>
            </a:r>
            <a:r>
              <a:rPr lang="en-US" altLang="en-US" dirty="0" smtClean="0">
                <a:latin typeface="Courier New" panose="02070309020205020404" pitchFamily="49" charset="0"/>
                <a:cs typeface="Times New Roman" panose="02020603050405020304" pitchFamily="18" charset="0"/>
              </a:rPr>
              <a:t>newdb</a:t>
            </a:r>
            <a:r>
              <a:rPr lang="en-US" altLang="en-US" dirty="0" smtClean="0">
                <a:cs typeface="Times New Roman" panose="02020603050405020304" pitchFamily="18" charset="0"/>
              </a:rPr>
              <a:t> on the target platform. The name of the target platform is not needed because the command puts the name of the source platform in the </a:t>
            </a:r>
            <a:r>
              <a:rPr lang="en-US" altLang="en-US" dirty="0" smtClean="0">
                <a:latin typeface="Courier New" panose="02070309020205020404" pitchFamily="49" charset="0"/>
                <a:cs typeface="Times New Roman" panose="02020603050405020304" pitchFamily="18" charset="0"/>
              </a:rPr>
              <a:t>cnvt.sql</a:t>
            </a:r>
            <a:r>
              <a:rPr lang="en-US" altLang="en-US" dirty="0" smtClean="0">
                <a:cs typeface="Times New Roman" panose="02020603050405020304" pitchFamily="18" charset="0"/>
              </a:rPr>
              <a:t> script. This script contains the </a:t>
            </a:r>
            <a:r>
              <a:rPr lang="en-US" altLang="en-US" dirty="0" smtClean="0">
                <a:latin typeface="Courier New" panose="02070309020205020404" pitchFamily="49" charset="0"/>
                <a:cs typeface="Times New Roman" panose="02020603050405020304" pitchFamily="18" charset="0"/>
              </a:rPr>
              <a:t>RMAN</a:t>
            </a:r>
            <a:r>
              <a:rPr lang="en-US" altLang="en-US" dirty="0" smtClean="0">
                <a:cs typeface="Times New Roman" panose="02020603050405020304" pitchFamily="18" charset="0"/>
              </a:rPr>
              <a:t> command: </a:t>
            </a:r>
            <a:br>
              <a:rPr lang="en-US" altLang="en-US" dirty="0" smtClean="0">
                <a:cs typeface="Times New Roman" panose="02020603050405020304" pitchFamily="18" charset="0"/>
              </a:rPr>
            </a:br>
            <a:r>
              <a:rPr lang="en-US" altLang="en-US" dirty="0" smtClean="0">
                <a:latin typeface="Courier New" panose="02070309020205020404" pitchFamily="49" charset="0"/>
                <a:cs typeface="Times New Roman" panose="02020603050405020304" pitchFamily="18" charset="0"/>
              </a:rPr>
              <a:t>convert datafile &lt;</a:t>
            </a:r>
            <a:r>
              <a:rPr lang="en-US" altLang="en-US" i="1" dirty="0" smtClean="0">
                <a:latin typeface="Courier New" panose="02070309020205020404" pitchFamily="49" charset="0"/>
                <a:cs typeface="Times New Roman" panose="02020603050405020304" pitchFamily="18" charset="0"/>
              </a:rPr>
              <a:t>list of data files</a:t>
            </a:r>
            <a:r>
              <a:rPr lang="en-US" altLang="en-US" dirty="0" smtClean="0">
                <a:latin typeface="Courier New" panose="02070309020205020404" pitchFamily="49" charset="0"/>
                <a:cs typeface="Times New Roman" panose="02020603050405020304" pitchFamily="18" charset="0"/>
              </a:rPr>
              <a:t>&gt; from platform 'Linux IA (32-bit)';</a:t>
            </a:r>
          </a:p>
          <a:p>
            <a:pPr lvl="2">
              <a:buFontTx/>
              <a:buNone/>
            </a:pPr>
            <a:r>
              <a:rPr lang="en-US" altLang="en-US" dirty="0" smtClean="0">
                <a:cs typeface="Times New Roman" panose="02020603050405020304" pitchFamily="18" charset="0"/>
              </a:rPr>
              <a:t>4.	Ship all the data files, the PFILE, and the scripts to the target platform.</a:t>
            </a:r>
          </a:p>
          <a:p>
            <a:pPr lvl="2">
              <a:buFontTx/>
              <a:buNone/>
            </a:pPr>
            <a:r>
              <a:rPr lang="en-US" altLang="en-US" dirty="0" smtClean="0">
                <a:cs typeface="Times New Roman" panose="02020603050405020304" pitchFamily="18" charset="0"/>
              </a:rPr>
              <a:t>5.</a:t>
            </a:r>
            <a:r>
              <a:rPr lang="en-US" altLang="en-US" b="1" dirty="0" smtClean="0">
                <a:cs typeface="Times New Roman" panose="02020603050405020304" pitchFamily="18" charset="0"/>
              </a:rPr>
              <a:t>	</a:t>
            </a:r>
            <a:r>
              <a:rPr lang="en-US" altLang="en-US" dirty="0" smtClean="0">
                <a:cs typeface="Times New Roman" panose="02020603050405020304" pitchFamily="18" charset="0"/>
              </a:rPr>
              <a:t>Run the </a:t>
            </a:r>
            <a:r>
              <a:rPr lang="en-US" altLang="en-US" dirty="0" smtClean="0">
                <a:latin typeface="Courier New" panose="02070309020205020404" pitchFamily="49" charset="0"/>
                <a:cs typeface="Times New Roman" panose="02020603050405020304" pitchFamily="18" charset="0"/>
              </a:rPr>
              <a:t>cnvt.sql</a:t>
            </a:r>
            <a:r>
              <a:rPr lang="en-US" altLang="en-US" dirty="0" smtClean="0">
                <a:cs typeface="Times New Roman" panose="02020603050405020304" pitchFamily="18" charset="0"/>
              </a:rPr>
              <a:t> script in RMAN to convert the data files on the target platform.</a:t>
            </a:r>
          </a:p>
          <a:p>
            <a:pPr lvl="2">
              <a:buFontTx/>
              <a:buNone/>
            </a:pPr>
            <a:r>
              <a:rPr lang="en-US" altLang="en-US" dirty="0" smtClean="0">
                <a:cs typeface="Times New Roman" panose="02020603050405020304" pitchFamily="18" charset="0"/>
              </a:rPr>
              <a:t>6.	Run </a:t>
            </a:r>
            <a:r>
              <a:rPr lang="en-US" altLang="en-US" dirty="0" smtClean="0">
                <a:latin typeface="Courier New" panose="02070309020205020404" pitchFamily="49" charset="0"/>
                <a:cs typeface="Times New Roman" panose="02020603050405020304" pitchFamily="18" charset="0"/>
              </a:rPr>
              <a:t>crdb.sql</a:t>
            </a:r>
            <a:r>
              <a:rPr lang="en-US" altLang="en-US" dirty="0" smtClean="0">
                <a:cs typeface="Times New Roman" panose="02020603050405020304" pitchFamily="18" charset="0"/>
              </a:rPr>
              <a:t> to create a database on the target platform.</a:t>
            </a:r>
            <a:endParaRPr lang="en-US" altLang="en-US"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403</a:t>
            </a:fld>
            <a:endParaRPr lang="en-US" dirty="0"/>
          </a:p>
        </p:txBody>
      </p:sp>
    </p:spTree>
    <p:extLst>
      <p:ext uri="{BB962C8B-B14F-4D97-AF65-F5344CB8AC3E}">
        <p14:creationId xmlns:p14="http://schemas.microsoft.com/office/powerpoint/2010/main" val="68548974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Redo logs, control files, and tempfiles are not transported. They are re-created for the new database on the target platform. As a result, the new database on the target platform must be opened with the </a:t>
            </a:r>
            <a:r>
              <a:rPr lang="en-US" altLang="en-US" dirty="0" smtClean="0">
                <a:latin typeface="Courier New" panose="02070309020205020404" pitchFamily="49" charset="0"/>
              </a:rPr>
              <a:t>RESETLOGS</a:t>
            </a:r>
            <a:r>
              <a:rPr lang="en-US" altLang="en-US" dirty="0" smtClean="0"/>
              <a:t> option.</a:t>
            </a:r>
          </a:p>
          <a:p>
            <a:pPr lvl="1"/>
            <a:r>
              <a:rPr lang="en-US" altLang="en-US" dirty="0" smtClean="0"/>
              <a:t>If a password file is used, it is not transported, and you need to create it on the target platform. This is because the types of file names allowed for the password file are OS specific. However, the output of the </a:t>
            </a:r>
            <a:r>
              <a:rPr lang="en-US" altLang="en-US" dirty="0" smtClean="0">
                <a:latin typeface="Courier New" panose="02070309020205020404" pitchFamily="49" charset="0"/>
              </a:rPr>
              <a:t>CONVERT DATABASE</a:t>
            </a:r>
            <a:r>
              <a:rPr lang="en-US" altLang="en-US" dirty="0" smtClean="0"/>
              <a:t> command lists all the usernames and their system privileges and advises to re-create the password file and add entries for these users on the target platform.</a:t>
            </a:r>
          </a:p>
          <a:p>
            <a:pPr lvl="1"/>
            <a:r>
              <a:rPr lang="en-US" altLang="en-US" dirty="0" smtClean="0"/>
              <a:t>The </a:t>
            </a:r>
            <a:r>
              <a:rPr lang="en-US" altLang="en-US" dirty="0" smtClean="0">
                <a:latin typeface="Courier New" panose="02070309020205020404" pitchFamily="49" charset="0"/>
              </a:rPr>
              <a:t>CONVERT DATABASE</a:t>
            </a:r>
            <a:r>
              <a:rPr lang="en-US" altLang="en-US" dirty="0" smtClean="0"/>
              <a:t> command lists all the directory objects and objects that use </a:t>
            </a:r>
            <a:r>
              <a:rPr lang="en-US" altLang="en-US" dirty="0" smtClean="0">
                <a:latin typeface="Courier New" panose="02070309020205020404" pitchFamily="49" charset="0"/>
              </a:rPr>
              <a:t>BFILE</a:t>
            </a:r>
            <a:r>
              <a:rPr lang="en-US" altLang="en-US" dirty="0" smtClean="0"/>
              <a:t> data types or external tables in the source database. You may need to update these objects with new directory and file names. If </a:t>
            </a:r>
            <a:r>
              <a:rPr lang="en-US" altLang="en-US" dirty="0" smtClean="0">
                <a:latin typeface="Courier New" panose="02070309020205020404" pitchFamily="49" charset="0"/>
              </a:rPr>
              <a:t>BFILE</a:t>
            </a:r>
            <a:r>
              <a:rPr lang="en-US" altLang="en-US" dirty="0" smtClean="0"/>
              <a:t>s are used in the database, you have to transport the </a:t>
            </a:r>
            <a:r>
              <a:rPr lang="en-US" altLang="en-US" dirty="0" smtClean="0">
                <a:latin typeface="Courier New" panose="02070309020205020404" pitchFamily="49" charset="0"/>
              </a:rPr>
              <a:t>BFILE</a:t>
            </a:r>
            <a:r>
              <a:rPr lang="en-US" altLang="en-US" dirty="0" smtClean="0"/>
              <a:t>s.</a:t>
            </a:r>
          </a:p>
          <a:p>
            <a:pPr lvl="1"/>
            <a:r>
              <a:rPr lang="en-US" altLang="en-US" dirty="0" smtClean="0"/>
              <a:t>The generated PFILE and transport script use Oracle Managed Files (OMF) for database files. If you do not want to use OMF, you must modify the PFILE and transport script.</a:t>
            </a:r>
          </a:p>
          <a:p>
            <a:pPr lvl="1"/>
            <a:r>
              <a:rPr lang="en-US" altLang="en-US" dirty="0" smtClean="0"/>
              <a:t>The transported database has the same </a:t>
            </a:r>
            <a:r>
              <a:rPr lang="en-US" altLang="en-US" dirty="0" smtClean="0">
                <a:latin typeface="Courier New" panose="02070309020205020404" pitchFamily="49" charset="0"/>
              </a:rPr>
              <a:t>DBID</a:t>
            </a:r>
            <a:r>
              <a:rPr lang="en-US" altLang="en-US" dirty="0" smtClean="0"/>
              <a:t> as the source database. You can use the </a:t>
            </a:r>
            <a:r>
              <a:rPr lang="en-US" altLang="en-US" dirty="0" smtClean="0">
                <a:latin typeface="Courier New" panose="02070309020205020404" pitchFamily="49" charset="0"/>
              </a:rPr>
              <a:t>DBNEWID</a:t>
            </a:r>
            <a:r>
              <a:rPr lang="en-US" altLang="en-US" dirty="0" smtClean="0"/>
              <a:t> utility to change the </a:t>
            </a:r>
            <a:r>
              <a:rPr lang="en-US" altLang="en-US" dirty="0" smtClean="0">
                <a:latin typeface="Courier New" panose="02070309020205020404" pitchFamily="49" charset="0"/>
              </a:rPr>
              <a:t>DBID</a:t>
            </a:r>
            <a:r>
              <a:rPr lang="en-US" altLang="en-US" dirty="0" smtClean="0"/>
              <a:t>. In the transport script as well as the output of the </a:t>
            </a:r>
            <a:r>
              <a:rPr lang="en-US" altLang="en-US" dirty="0" smtClean="0">
                <a:latin typeface="Courier New" panose="02070309020205020404" pitchFamily="49" charset="0"/>
              </a:rPr>
              <a:t>CONVERT</a:t>
            </a:r>
            <a:r>
              <a:rPr lang="en-US" altLang="en-US" sz="1000" dirty="0" smtClean="0">
                <a:latin typeface="Courier New" panose="02070309020205020404" pitchFamily="49" charset="0"/>
              </a:rPr>
              <a:t> </a:t>
            </a:r>
            <a:r>
              <a:rPr lang="en-US" altLang="en-US" dirty="0" smtClean="0">
                <a:latin typeface="Courier New" panose="02070309020205020404" pitchFamily="49" charset="0"/>
              </a:rPr>
              <a:t>DATABASE</a:t>
            </a:r>
            <a:r>
              <a:rPr lang="en-US" altLang="en-US" dirty="0" smtClean="0"/>
              <a:t> command, you are prompted to use the </a:t>
            </a:r>
            <a:r>
              <a:rPr lang="en-US" altLang="en-US" dirty="0" smtClean="0">
                <a:latin typeface="Courier New" panose="02070309020205020404" pitchFamily="49" charset="0"/>
              </a:rPr>
              <a:t>DBNEWID</a:t>
            </a:r>
            <a:r>
              <a:rPr lang="en-US" altLang="en-US" dirty="0" smtClean="0"/>
              <a:t> utility to change the database ID.</a:t>
            </a:r>
          </a:p>
        </p:txBody>
      </p:sp>
      <p:sp>
        <p:nvSpPr>
          <p:cNvPr id="41987" name="Slide Image Placeholder 9"/>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404</a:t>
            </a:fld>
            <a:endParaRPr lang="en-US" dirty="0"/>
          </a:p>
        </p:txBody>
      </p:sp>
    </p:spTree>
    <p:extLst>
      <p:ext uri="{BB962C8B-B14F-4D97-AF65-F5344CB8AC3E}">
        <p14:creationId xmlns:p14="http://schemas.microsoft.com/office/powerpoint/2010/main" val="295767552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44035"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Times New Roman" panose="02020603050405020304" pitchFamily="18" charset="0"/>
              <a:buNone/>
            </a:pPr>
            <a:r>
              <a:rPr lang="en-US" altLang="en-US" dirty="0" smtClean="0"/>
              <a:t>1.	Verify the</a:t>
            </a:r>
            <a:r>
              <a:rPr lang="en-US" altLang="en-US" dirty="0" smtClean="0">
                <a:cs typeface="Arial" panose="020B0604020202020204" pitchFamily="34" charset="0"/>
              </a:rPr>
              <a:t> prerequisites (</a:t>
            </a:r>
            <a:r>
              <a:rPr lang="en-US" altLang="en-US" dirty="0" smtClean="0"/>
              <a:t>the source database must be open in read-only mode if the whole database is transported)</a:t>
            </a:r>
            <a:r>
              <a:rPr lang="en-US" altLang="en-US" dirty="0" smtClean="0">
                <a:cs typeface="Arial" panose="020B0604020202020204" pitchFamily="34" charset="0"/>
              </a:rPr>
              <a:t>.</a:t>
            </a:r>
          </a:p>
          <a:p>
            <a:pPr lvl="2">
              <a:buFont typeface="Times New Roman" panose="02020603050405020304" pitchFamily="18" charset="0"/>
              <a:buNone/>
            </a:pPr>
            <a:r>
              <a:rPr lang="en-US" altLang="en-US" dirty="0" smtClean="0"/>
              <a:t>2.	Start an RMAN session and connect to the target instance.</a:t>
            </a:r>
          </a:p>
          <a:p>
            <a:pPr lvl="2">
              <a:buFont typeface="Times New Roman" panose="02020603050405020304" pitchFamily="18" charset="0"/>
              <a:buNone/>
            </a:pPr>
            <a:r>
              <a:rPr lang="en-US" altLang="en-US" dirty="0" smtClean="0">
                <a:solidFill>
                  <a:schemeClr val="tx1"/>
                </a:solidFill>
              </a:rPr>
              <a:t>3.	For performing cross-platform database transport, you may need the exact name of the destination platform to which you are transporting data.</a:t>
            </a:r>
            <a:endParaRPr lang="en-US" altLang="en-US" dirty="0" smtClean="0"/>
          </a:p>
          <a:p>
            <a:pPr marL="912813" lvl="3" indent="0">
              <a:buFont typeface="Times New Roman" panose="02020603050405020304" pitchFamily="18" charset="0"/>
              <a:buNone/>
            </a:pPr>
            <a:r>
              <a:rPr lang="en-US" altLang="en-US" sz="1000" dirty="0" smtClean="0">
                <a:solidFill>
                  <a:schemeClr val="tx1"/>
                </a:solidFill>
                <a:latin typeface="Courier New" panose="02070309020205020404" pitchFamily="49" charset="0"/>
                <a:cs typeface="Courier New" panose="02070309020205020404" pitchFamily="49" charset="0"/>
              </a:rPr>
              <a:t>SELECT PLATFORM_ID, PLATFORM_NAME, ENDIAN_FORMAT</a:t>
            </a:r>
          </a:p>
          <a:p>
            <a:pPr marL="912813" lvl="3" indent="0">
              <a:buFont typeface="Times New Roman" panose="02020603050405020304" pitchFamily="18" charset="0"/>
              <a:buNone/>
            </a:pPr>
            <a:r>
              <a:rPr lang="en-US" altLang="en-US" sz="1000" dirty="0" smtClean="0">
                <a:solidFill>
                  <a:schemeClr val="tx1"/>
                </a:solidFill>
                <a:latin typeface="Courier New" panose="02070309020205020404" pitchFamily="49" charset="0"/>
                <a:cs typeface="Courier New" panose="02070309020205020404" pitchFamily="49" charset="0"/>
              </a:rPr>
              <a:t>FROM V$TRANSPORTABLE_PLATFORM </a:t>
            </a:r>
          </a:p>
          <a:p>
            <a:pPr marL="912813" lvl="3" indent="0">
              <a:buFont typeface="Times New Roman" panose="02020603050405020304" pitchFamily="18" charset="0"/>
              <a:buNone/>
            </a:pPr>
            <a:r>
              <a:rPr lang="en-US" altLang="en-US" sz="1000" dirty="0" smtClean="0">
                <a:solidFill>
                  <a:schemeClr val="tx1"/>
                </a:solidFill>
                <a:latin typeface="Courier New" panose="02070309020205020404" pitchFamily="49" charset="0"/>
                <a:cs typeface="Courier New" panose="02070309020205020404" pitchFamily="49" charset="0"/>
              </a:rPr>
              <a:t>WHERE UPPER(PLATFORM_NAME) LIKE '%LINUX%';</a:t>
            </a:r>
          </a:p>
          <a:p>
            <a:pPr lvl="2">
              <a:buFont typeface="Times New Roman" panose="02020603050405020304" pitchFamily="18" charset="0"/>
              <a:buNone/>
            </a:pPr>
            <a:r>
              <a:rPr lang="en-US" altLang="en-US" dirty="0" smtClean="0">
                <a:solidFill>
                  <a:schemeClr val="tx1"/>
                </a:solidFill>
              </a:rPr>
              <a:t>4.	Back up the source database using the </a:t>
            </a:r>
            <a:r>
              <a:rPr lang="en-US" altLang="en-US" dirty="0" smtClean="0">
                <a:solidFill>
                  <a:schemeClr val="tx1"/>
                </a:solidFill>
                <a:latin typeface="Courier New" panose="02070309020205020404" pitchFamily="49" charset="0"/>
                <a:cs typeface="Courier New" panose="02070309020205020404" pitchFamily="49" charset="0"/>
              </a:rPr>
              <a:t>BACKUP</a:t>
            </a:r>
            <a:r>
              <a:rPr lang="en-US" altLang="en-US" dirty="0" smtClean="0">
                <a:solidFill>
                  <a:schemeClr val="tx1"/>
                </a:solidFill>
              </a:rPr>
              <a:t> command with </a:t>
            </a:r>
            <a:r>
              <a:rPr lang="en-US" altLang="en-US" dirty="0" smtClean="0">
                <a:solidFill>
                  <a:schemeClr val="tx1"/>
                </a:solidFill>
                <a:latin typeface="Courier New" panose="02070309020205020404" pitchFamily="49" charset="0"/>
                <a:cs typeface="Courier New" panose="02070309020205020404" pitchFamily="49" charset="0"/>
              </a:rPr>
              <a:t>TO PLATFORM</a:t>
            </a:r>
            <a:r>
              <a:rPr lang="en-US" altLang="en-US" dirty="0" smtClean="0">
                <a:solidFill>
                  <a:schemeClr val="tx1"/>
                </a:solidFill>
              </a:rPr>
              <a:t> or </a:t>
            </a:r>
            <a:r>
              <a:rPr lang="en-US" altLang="en-US" dirty="0" smtClean="0">
                <a:solidFill>
                  <a:schemeClr val="tx1"/>
                </a:solidFill>
                <a:latin typeface="Courier New" panose="02070309020205020404" pitchFamily="49" charset="0"/>
                <a:cs typeface="Courier New" panose="02070309020205020404" pitchFamily="49" charset="0"/>
              </a:rPr>
              <a:t>FOR TRANSPORT</a:t>
            </a:r>
            <a:r>
              <a:rPr lang="en-US" altLang="en-US" dirty="0" smtClean="0">
                <a:solidFill>
                  <a:schemeClr val="tx1"/>
                </a:solidFill>
              </a:rPr>
              <a:t>. The </a:t>
            </a:r>
            <a:r>
              <a:rPr lang="en-US" altLang="en-US" dirty="0" smtClean="0">
                <a:solidFill>
                  <a:schemeClr val="tx1"/>
                </a:solidFill>
                <a:latin typeface="Courier New" panose="02070309020205020404" pitchFamily="49" charset="0"/>
                <a:cs typeface="Courier New" panose="02070309020205020404" pitchFamily="49" charset="0"/>
              </a:rPr>
              <a:t>FORMAT</a:t>
            </a:r>
            <a:r>
              <a:rPr lang="en-US" altLang="en-US" dirty="0" smtClean="0">
                <a:solidFill>
                  <a:schemeClr val="tx1"/>
                </a:solidFill>
              </a:rPr>
              <a:t> clause indicates the directory where t</a:t>
            </a:r>
            <a:r>
              <a:rPr lang="en-US" altLang="en-US" dirty="0" smtClean="0"/>
              <a:t>he backup sets containing the data required for cross-platform database transportation are stored on the source host.</a:t>
            </a:r>
            <a:r>
              <a:rPr lang="en-US" altLang="en-US" dirty="0" smtClean="0">
                <a:solidFill>
                  <a:schemeClr val="tx1"/>
                </a:solidFill>
              </a:rPr>
              <a:t> </a:t>
            </a:r>
            <a:br>
              <a:rPr lang="en-US" altLang="en-US" dirty="0" smtClean="0">
                <a:solidFill>
                  <a:schemeClr val="tx1"/>
                </a:solidFill>
              </a:rPr>
            </a:br>
            <a:r>
              <a:rPr lang="en-US" altLang="en-US" dirty="0" smtClean="0">
                <a:solidFill>
                  <a:schemeClr val="tx1"/>
                </a:solidFill>
              </a:rPr>
              <a:t>In the first example, the conversion will take place on the source host, and the files stored in the </a:t>
            </a:r>
            <a:r>
              <a:rPr lang="en-US" altLang="en-US" dirty="0" smtClean="0">
                <a:solidFill>
                  <a:schemeClr val="tx1"/>
                </a:solidFill>
                <a:latin typeface="Courier New" panose="02070309020205020404" pitchFamily="49" charset="0"/>
                <a:cs typeface="Courier New" panose="02070309020205020404" pitchFamily="49" charset="0"/>
              </a:rPr>
              <a:t>/bk</a:t>
            </a:r>
            <a:r>
              <a:rPr lang="en-US" altLang="en-US" dirty="0" smtClean="0">
                <a:solidFill>
                  <a:schemeClr val="tx1"/>
                </a:solidFill>
              </a:rPr>
              <a:t> directory are already converted for HP Tru64 UNIX platform</a:t>
            </a:r>
            <a:r>
              <a:rPr lang="en-US" altLang="en-US" dirty="0" smtClean="0"/>
              <a:t>.</a:t>
            </a:r>
            <a:br>
              <a:rPr lang="en-US" altLang="en-US" dirty="0" smtClean="0"/>
            </a:br>
            <a:r>
              <a:rPr lang="en-US" altLang="en-US" dirty="0" smtClean="0">
                <a:solidFill>
                  <a:schemeClr val="tx1"/>
                </a:solidFill>
              </a:rPr>
              <a:t>In the second example, the conversion takes place on the destination host </a:t>
            </a:r>
            <a:r>
              <a:rPr lang="en-US" altLang="en-US" dirty="0" smtClean="0"/>
              <a:t>during the restore command, </a:t>
            </a:r>
            <a:r>
              <a:rPr lang="en-US" altLang="en-US" dirty="0" smtClean="0">
                <a:solidFill>
                  <a:schemeClr val="tx1"/>
                </a:solidFill>
              </a:rPr>
              <a:t>and the files stored in the </a:t>
            </a:r>
            <a:r>
              <a:rPr lang="en-US" altLang="en-US" dirty="0" smtClean="0">
                <a:solidFill>
                  <a:schemeClr val="tx1"/>
                </a:solidFill>
                <a:latin typeface="Courier New" panose="02070309020205020404" pitchFamily="49" charset="0"/>
                <a:cs typeface="Courier New" panose="02070309020205020404" pitchFamily="49" charset="0"/>
              </a:rPr>
              <a:t>/bk</a:t>
            </a:r>
            <a:r>
              <a:rPr lang="en-US" altLang="en-US" dirty="0" smtClean="0">
                <a:solidFill>
                  <a:schemeClr val="tx1"/>
                </a:solidFill>
              </a:rPr>
              <a:t> directory on the source host are not converted yet</a:t>
            </a:r>
            <a:r>
              <a:rPr lang="en-US" altLang="en-US" dirty="0" smtClean="0"/>
              <a:t>.</a:t>
            </a:r>
            <a:endParaRPr lang="en-US" altLang="en-US" dirty="0" smtClean="0">
              <a:solidFill>
                <a:schemeClr val="tx1"/>
              </a:solidFill>
              <a:latin typeface="Courier New" panose="02070309020205020404" pitchFamily="49" charset="0"/>
              <a:cs typeface="Courier New" panose="02070309020205020404" pitchFamily="49" charset="0"/>
            </a:endParaRPr>
          </a:p>
          <a:p>
            <a:pPr lvl="2">
              <a:buFont typeface="Times New Roman" panose="02020603050405020304" pitchFamily="18" charset="0"/>
              <a:buNone/>
            </a:pPr>
            <a:endParaRPr lang="en-US" altLang="en-US" dirty="0" smtClean="0"/>
          </a:p>
        </p:txBody>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405</a:t>
            </a:fld>
            <a:endParaRPr lang="en-US" dirty="0"/>
          </a:p>
        </p:txBody>
      </p:sp>
    </p:spTree>
    <p:extLst>
      <p:ext uri="{BB962C8B-B14F-4D97-AF65-F5344CB8AC3E}">
        <p14:creationId xmlns:p14="http://schemas.microsoft.com/office/powerpoint/2010/main" val="1676682124"/>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2"/>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buFont typeface="Calibri" panose="020F0502020204030204" pitchFamily="34" charset="0"/>
              <a:buAutoNum type="arabicPeriod" startAt="5"/>
            </a:pPr>
            <a:r>
              <a:rPr lang="en-US" altLang="en-US" dirty="0" smtClean="0"/>
              <a:t>Disconnect from the source database.</a:t>
            </a:r>
          </a:p>
          <a:p>
            <a:pPr lvl="2">
              <a:buFont typeface="Calibri" panose="020F0502020204030204" pitchFamily="34" charset="0"/>
              <a:buAutoNum type="arabicPeriod" startAt="5"/>
            </a:pPr>
            <a:r>
              <a:rPr lang="en-US" altLang="en-US" dirty="0" smtClean="0"/>
              <a:t>Move the backup sets created by the </a:t>
            </a:r>
            <a:r>
              <a:rPr lang="en-US" altLang="en-US" dirty="0" smtClean="0">
                <a:latin typeface="Courier New" panose="02070309020205020404" pitchFamily="49" charset="0"/>
                <a:cs typeface="Courier New" panose="02070309020205020404" pitchFamily="49" charset="0"/>
              </a:rPr>
              <a:t>BACKUP</a:t>
            </a:r>
            <a:r>
              <a:rPr lang="en-US" altLang="en-US" dirty="0" smtClean="0"/>
              <a:t> command and the Data Pump export dump file to the destination host. You can use operating system utilities to move the backup sets from the source host to the destination host.</a:t>
            </a:r>
          </a:p>
          <a:p>
            <a:pPr lvl="2">
              <a:buFont typeface="Calibri" panose="020F0502020204030204" pitchFamily="34" charset="0"/>
              <a:buAutoNum type="arabicPeriod" startAt="5"/>
            </a:pPr>
            <a:r>
              <a:rPr lang="en-US" altLang="en-US" dirty="0" smtClean="0"/>
              <a:t>Connect to the destination host, to which the database must be transported, as </a:t>
            </a:r>
            <a:r>
              <a:rPr lang="en-US" altLang="en-US" dirty="0" smtClean="0">
                <a:latin typeface="Courier New" panose="02070309020205020404" pitchFamily="49" charset="0"/>
                <a:cs typeface="Courier New" panose="02070309020205020404" pitchFamily="49" charset="0"/>
              </a:rPr>
              <a:t>TARGET</a:t>
            </a:r>
            <a:r>
              <a:rPr lang="en-US" altLang="en-US" dirty="0" smtClean="0"/>
              <a:t>. Ensure that the destination database is not mounted.</a:t>
            </a:r>
          </a:p>
          <a:p>
            <a:pPr lvl="2">
              <a:buFont typeface="Calibri" panose="020F0502020204030204" pitchFamily="34" charset="0"/>
              <a:buAutoNum type="arabicPeriod" startAt="5"/>
            </a:pPr>
            <a:r>
              <a:rPr lang="en-US" altLang="en-US" dirty="0" smtClean="0"/>
              <a:t>Use the </a:t>
            </a:r>
            <a:r>
              <a:rPr lang="en-US" altLang="en-US" dirty="0" smtClean="0">
                <a:latin typeface="Courier New" panose="02070309020205020404" pitchFamily="49" charset="0"/>
                <a:cs typeface="Courier New" panose="02070309020205020404" pitchFamily="49" charset="0"/>
              </a:rPr>
              <a:t>RESTORE</a:t>
            </a:r>
            <a:r>
              <a:rPr lang="en-US" altLang="en-US" dirty="0" smtClean="0"/>
              <a:t> command to restore the data in the destination database. </a:t>
            </a:r>
          </a:p>
          <a:p>
            <a:pPr lvl="3">
              <a:buFont typeface="Times New Roman" panose="02020603050405020304" pitchFamily="18" charset="0"/>
              <a:buNone/>
            </a:pPr>
            <a:r>
              <a:rPr lang="en-US" altLang="en-US" dirty="0" smtClean="0"/>
              <a:t>		</a:t>
            </a:r>
            <a:r>
              <a:rPr lang="en-US" altLang="en-US" dirty="0" smtClean="0">
                <a:latin typeface="Courier New" panose="02070309020205020404" pitchFamily="49" charset="0"/>
                <a:cs typeface="Courier New" panose="02070309020205020404" pitchFamily="49" charset="0"/>
              </a:rPr>
              <a:t>RESTORE FOREIGN DATABASE TO NEW</a:t>
            </a:r>
          </a:p>
          <a:p>
            <a:pPr lvl="3">
              <a:buFont typeface="Times New Roman" panose="02020603050405020304" pitchFamily="18" charset="0"/>
              <a:buNone/>
            </a:pPr>
            <a:r>
              <a:rPr lang="en-US" altLang="en-US" dirty="0" smtClean="0">
                <a:latin typeface="Courier New" panose="02070309020205020404" pitchFamily="49" charset="0"/>
                <a:cs typeface="Courier New" panose="02070309020205020404" pitchFamily="49" charset="0"/>
              </a:rPr>
              <a:t>    		 FROM BACKUPSET '/bkp_dir/U%';</a:t>
            </a:r>
          </a:p>
          <a:p>
            <a:pPr lvl="2">
              <a:buFont typeface="Times New Roman" panose="02020603050405020304" pitchFamily="18" charset="0"/>
              <a:buNone/>
            </a:pPr>
            <a:r>
              <a:rPr lang="en-US" altLang="en-US" dirty="0" smtClean="0"/>
              <a:t>	where </a:t>
            </a:r>
            <a:r>
              <a:rPr lang="en-US" altLang="en-US" dirty="0" smtClean="0">
                <a:latin typeface="Courier New" panose="02070309020205020404" pitchFamily="49" charset="0"/>
                <a:cs typeface="Courier New" panose="02070309020205020404" pitchFamily="49" charset="0"/>
              </a:rPr>
              <a:t>FOREIGN DATABASE</a:t>
            </a:r>
            <a:r>
              <a:rPr lang="en-US" altLang="en-US" dirty="0" smtClean="0"/>
              <a:t> is the source data files and </a:t>
            </a:r>
            <a:r>
              <a:rPr lang="en-US" altLang="en-US" dirty="0" smtClean="0">
                <a:latin typeface="Courier New" panose="02070309020205020404" pitchFamily="49" charset="0"/>
                <a:cs typeface="Courier New" panose="02070309020205020404" pitchFamily="49" charset="0"/>
              </a:rPr>
              <a:t>NEW</a:t>
            </a:r>
            <a:r>
              <a:rPr lang="en-US" altLang="en-US" dirty="0" smtClean="0"/>
              <a:t> specifies that the restored foreign data files must use new OMF-specified names in the destination database. The backup set </a:t>
            </a:r>
            <a:r>
              <a:rPr lang="en-US" altLang="en-US" dirty="0" smtClean="0">
                <a:latin typeface="Courier New" panose="02070309020205020404" pitchFamily="49" charset="0"/>
                <a:cs typeface="Courier New" panose="02070309020205020404" pitchFamily="49" charset="0"/>
              </a:rPr>
              <a:t>U%</a:t>
            </a:r>
            <a:r>
              <a:rPr lang="en-US" altLang="en-US" dirty="0" smtClean="0"/>
              <a:t> is stored in the </a:t>
            </a:r>
            <a:r>
              <a:rPr lang="en-US" altLang="en-US" dirty="0" smtClean="0">
                <a:latin typeface="Courier New" panose="02070309020205020404" pitchFamily="49" charset="0"/>
                <a:cs typeface="Courier New" panose="02070309020205020404" pitchFamily="49" charset="0"/>
              </a:rPr>
              <a:t>/bkp_dir</a:t>
            </a:r>
            <a:r>
              <a:rPr lang="en-US" altLang="en-US" dirty="0" smtClean="0"/>
              <a:t> directory of the destination host.</a:t>
            </a:r>
          </a:p>
        </p:txBody>
      </p:sp>
      <p:sp>
        <p:nvSpPr>
          <p:cNvPr id="46084" name="Slide Image Placeholder 6"/>
          <p:cNvSpPr>
            <a:spLocks noGrp="1" noRot="1" noChangeAspect="1" noChangeArrowheads="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406</a:t>
            </a:fld>
            <a:endParaRPr lang="en-US" dirty="0"/>
          </a:p>
        </p:txBody>
      </p:sp>
    </p:spTree>
    <p:extLst>
      <p:ext uri="{BB962C8B-B14F-4D97-AF65-F5344CB8AC3E}">
        <p14:creationId xmlns:p14="http://schemas.microsoft.com/office/powerpoint/2010/main" val="3023330226"/>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407</a:t>
            </a:fld>
            <a:endParaRPr lang="en-US" dirty="0"/>
          </a:p>
        </p:txBody>
      </p:sp>
    </p:spTree>
    <p:extLst>
      <p:ext uri="{BB962C8B-B14F-4D97-AF65-F5344CB8AC3E}">
        <p14:creationId xmlns:p14="http://schemas.microsoft.com/office/powerpoint/2010/main" val="406106918"/>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25 - </a:t>
            </a:r>
            <a:fld id="{BF51D499-29E2-4E22-99A0-5F6D20BF1C45}" type="slidenum">
              <a:rPr lang="en-US" smtClean="0"/>
              <a:pPr>
                <a:defRPr/>
              </a:pPr>
              <a:t>408</a:t>
            </a:fld>
            <a:endParaRPr lang="en-US" dirty="0"/>
          </a:p>
        </p:txBody>
      </p:sp>
    </p:spTree>
    <p:extLst>
      <p:ext uri="{BB962C8B-B14F-4D97-AF65-F5344CB8AC3E}">
        <p14:creationId xmlns:p14="http://schemas.microsoft.com/office/powerpoint/2010/main" val="81752698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771824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dirty="0"/>
              <a:t>You can also create a database using the noninteractive/silent mode of DBCA. Noninteractive/silent mode enables you to script database creation. You can run DBCA in noninteractive/silent mode by specifying command-line arguments, a response file, or both.</a:t>
            </a:r>
          </a:p>
          <a:p>
            <a:pPr lvl="1"/>
            <a:r>
              <a:rPr lang="en-US" dirty="0"/>
              <a:t>See the </a:t>
            </a:r>
            <a:r>
              <a:rPr lang="en-US" i="1" dirty="0"/>
              <a:t>Oracle Database Database Administrator’s Guide</a:t>
            </a:r>
            <a:r>
              <a:rPr lang="en-US" dirty="0"/>
              <a:t> for detailed information about the syntax and options for the Database Configuration Assistant (DBCA) silent mode commands.</a:t>
            </a:r>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41</a:t>
            </a:fld>
            <a:endParaRPr lang="en-US" dirty="0"/>
          </a:p>
        </p:txBody>
      </p:sp>
    </p:spTree>
    <p:extLst>
      <p:ext uri="{BB962C8B-B14F-4D97-AF65-F5344CB8AC3E}">
        <p14:creationId xmlns:p14="http://schemas.microsoft.com/office/powerpoint/2010/main" val="4237899862"/>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410</a:t>
            </a:fld>
            <a:endParaRPr lang="en-US" dirty="0"/>
          </a:p>
        </p:txBody>
      </p:sp>
    </p:spTree>
    <p:extLst>
      <p:ext uri="{BB962C8B-B14F-4D97-AF65-F5344CB8AC3E}">
        <p14:creationId xmlns:p14="http://schemas.microsoft.com/office/powerpoint/2010/main" val="327191546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External tables </a:t>
            </a:r>
            <a:r>
              <a:rPr lang="en-US" dirty="0" smtClean="0">
                <a:latin typeface="Arial" charset="0"/>
              </a:rPr>
              <a:t>allow SQL statements to access </a:t>
            </a:r>
            <a:r>
              <a:rPr lang="en-US" dirty="0">
                <a:latin typeface="Arial" charset="0"/>
              </a:rPr>
              <a:t>data in external sources as if it were in a table in the database. You can connect to the </a:t>
            </a:r>
            <a:r>
              <a:rPr lang="en-US" dirty="0" smtClean="0">
                <a:latin typeface="Arial" charset="0"/>
              </a:rPr>
              <a:t>database instance </a:t>
            </a:r>
            <a:r>
              <a:rPr lang="en-US" dirty="0">
                <a:latin typeface="Arial" charset="0"/>
              </a:rPr>
              <a:t>and create metadata for the external table by using DDL. The DDL for an external table consists of two parts:</a:t>
            </a:r>
          </a:p>
          <a:p>
            <a:pPr lvl="2"/>
            <a:r>
              <a:rPr lang="en-US" dirty="0">
                <a:latin typeface="Arial" charset="0"/>
              </a:rPr>
              <a:t>One part that describes the Oracle Database column types</a:t>
            </a:r>
          </a:p>
          <a:p>
            <a:pPr lvl="2"/>
            <a:r>
              <a:rPr lang="en-US" dirty="0">
                <a:latin typeface="Arial" charset="0"/>
              </a:rPr>
              <a:t>Another part that describes the mapping of the external data to the Oracle Database data columns</a:t>
            </a:r>
          </a:p>
          <a:p>
            <a:pPr lvl="1"/>
            <a:r>
              <a:rPr lang="en-US" dirty="0">
                <a:latin typeface="Arial" charset="0"/>
              </a:rPr>
              <a:t>An external table does not describe any data that is stored in the database, nor does it describe how data is stored in the external source. Instead, it describes how the external table layer must present the data to the server. It is the responsibility of the access driver and the external table layer to do the necessary transformations required on the data in the external file so that it matches the external table definition. External tables are read-only; therefore, no DML operations are possible.</a:t>
            </a:r>
          </a:p>
          <a:p>
            <a:pPr lvl="1"/>
            <a:r>
              <a:rPr lang="en-US" dirty="0">
                <a:latin typeface="Arial" charset="0"/>
              </a:rPr>
              <a:t>There are two access drivers used with external tables.</a:t>
            </a:r>
          </a:p>
          <a:p>
            <a:pPr lvl="2"/>
            <a:r>
              <a:rPr lang="en-US" dirty="0">
                <a:latin typeface="Arial" charset="0"/>
              </a:rPr>
              <a:t>The </a:t>
            </a:r>
            <a:r>
              <a:rPr lang="en-US" dirty="0">
                <a:latin typeface="Courier New" panose="02070309020205020404" pitchFamily="49" charset="0"/>
                <a:cs typeface="Courier New" panose="02070309020205020404" pitchFamily="49" charset="0"/>
              </a:rPr>
              <a:t>ORACLE_LOADER</a:t>
            </a:r>
            <a:r>
              <a:rPr lang="en-US" dirty="0">
                <a:latin typeface="Arial" charset="0"/>
              </a:rPr>
              <a:t> access driver can be used only to read table data from an external table and load it into the database. It uses text files as the data source.</a:t>
            </a:r>
          </a:p>
          <a:p>
            <a:pPr lvl="2"/>
            <a:r>
              <a:rPr lang="en-US" dirty="0">
                <a:latin typeface="Arial" charset="0"/>
              </a:rPr>
              <a:t>The </a:t>
            </a:r>
            <a:r>
              <a:rPr lang="en-US" dirty="0">
                <a:latin typeface="Courier New" panose="02070309020205020404" pitchFamily="49" charset="0"/>
                <a:cs typeface="Courier New" panose="02070309020205020404" pitchFamily="49" charset="0"/>
              </a:rPr>
              <a:t>ORACLE_DATAPUMP</a:t>
            </a:r>
            <a:r>
              <a:rPr lang="en-US" dirty="0">
                <a:latin typeface="Arial" charset="0"/>
              </a:rPr>
              <a:t> access driver can both load table data from an external file into the database and also unload data from the database into an external file. It uses binary files as the external files.</a:t>
            </a:r>
          </a:p>
          <a:p>
            <a:pPr lvl="1"/>
            <a:r>
              <a:rPr lang="en-US" dirty="0">
                <a:latin typeface="Arial" charset="0"/>
              </a:rPr>
              <a:t>Y</a:t>
            </a:r>
            <a:r>
              <a:rPr lang="en-US" dirty="0" smtClean="0">
                <a:latin typeface="Arial" charset="0"/>
              </a:rPr>
              <a:t>ou </a:t>
            </a:r>
            <a:r>
              <a:rPr lang="en-US" dirty="0">
                <a:latin typeface="Arial" charset="0"/>
              </a:rPr>
              <a:t>can partition data contained in external tables, which allows you to take advantage of the same performance improvements provided when you partition tables stored in a database.</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411</a:t>
            </a:fld>
            <a:endParaRPr lang="en-US" dirty="0"/>
          </a:p>
        </p:txBody>
      </p:sp>
    </p:spTree>
    <p:extLst>
      <p:ext uri="{BB962C8B-B14F-4D97-AF65-F5344CB8AC3E}">
        <p14:creationId xmlns:p14="http://schemas.microsoft.com/office/powerpoint/2010/main" val="225476144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data files created for the external table can be moved and used as the data files for another external table in the same database or a different database.</a:t>
            </a:r>
          </a:p>
          <a:p>
            <a:pPr lvl="1"/>
            <a:r>
              <a:rPr lang="en-US" altLang="en-US" dirty="0">
                <a:latin typeface="Arial" charset="0"/>
              </a:rPr>
              <a:t>External data can be queried and joined directly in parallel to tables residing in the database, without requiring the data to be loaded first. You can choose to have your applications directly access external tables with the </a:t>
            </a:r>
            <a:r>
              <a:rPr lang="en-US" altLang="en-US" dirty="0">
                <a:latin typeface="Courier New" panose="02070309020205020404" pitchFamily="49" charset="0"/>
                <a:cs typeface="Courier New" panose="02070309020205020404" pitchFamily="49" charset="0"/>
              </a:rPr>
              <a:t>SELECT</a:t>
            </a:r>
            <a:r>
              <a:rPr lang="en-US" altLang="en-US" dirty="0">
                <a:latin typeface="Arial" charset="0"/>
              </a:rPr>
              <a:t> command, or you can choose to have data loaded first into a target database.</a:t>
            </a:r>
          </a:p>
          <a:p>
            <a:pPr lvl="1"/>
            <a:r>
              <a:rPr lang="en-US" altLang="en-US" dirty="0">
                <a:latin typeface="Arial" charset="0"/>
              </a:rPr>
              <a:t>The results of a complex query can be unloaded to an external file by using the </a:t>
            </a:r>
            <a:r>
              <a:rPr lang="en-US" altLang="en-US" dirty="0">
                <a:latin typeface="Courier New" panose="02070309020205020404" pitchFamily="49" charset="0"/>
                <a:cs typeface="Courier New" panose="02070309020205020404" pitchFamily="49" charset="0"/>
              </a:rPr>
              <a:t>ORACLE_DATAPUMP</a:t>
            </a:r>
            <a:r>
              <a:rPr lang="en-US" altLang="en-US" dirty="0">
                <a:latin typeface="Arial" charset="0"/>
              </a:rPr>
              <a:t> access driver.</a:t>
            </a:r>
          </a:p>
          <a:p>
            <a:pPr lvl="1"/>
            <a:r>
              <a:rPr lang="en-US" altLang="en-US" dirty="0">
                <a:latin typeface="Arial" charset="0"/>
              </a:rPr>
              <a:t>Data files that are populated by different external tables can all be specified in the </a:t>
            </a:r>
            <a:r>
              <a:rPr lang="en-US" altLang="en-US" dirty="0">
                <a:latin typeface="Courier New" panose="02070309020205020404" pitchFamily="49" charset="0"/>
                <a:cs typeface="Courier New" panose="02070309020205020404" pitchFamily="49" charset="0"/>
              </a:rPr>
              <a:t>LOCATION</a:t>
            </a:r>
            <a:r>
              <a:rPr lang="en-US" altLang="en-US" dirty="0">
                <a:latin typeface="Arial" charset="0"/>
              </a:rPr>
              <a:t> clause of another external table. This provides an easy way of aggregating data from multiple sources. The only restriction is that the metadata for all the external tables must be exactly the same.</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412</a:t>
            </a:fld>
            <a:endParaRPr lang="en-US" dirty="0"/>
          </a:p>
        </p:txBody>
      </p:sp>
    </p:spTree>
    <p:extLst>
      <p:ext uri="{BB962C8B-B14F-4D97-AF65-F5344CB8AC3E}">
        <p14:creationId xmlns:p14="http://schemas.microsoft.com/office/powerpoint/2010/main" val="2092120139"/>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metadata for an external table is created </a:t>
            </a:r>
            <a:r>
              <a:rPr lang="en-US" dirty="0" smtClean="0"/>
              <a:t>by using the </a:t>
            </a:r>
            <a:r>
              <a:rPr lang="en-US" dirty="0" smtClean="0">
                <a:latin typeface="Courier New" panose="02070309020205020404" pitchFamily="49" charset="0"/>
                <a:cs typeface="Courier New" panose="02070309020205020404" pitchFamily="49" charset="0"/>
              </a:rPr>
              <a:t>CREATE</a:t>
            </a:r>
            <a:r>
              <a:rPr lang="en-US" dirty="0" smtClean="0"/>
              <a:t> </a:t>
            </a:r>
            <a:r>
              <a:rPr lang="en-US" dirty="0" smtClean="0">
                <a:latin typeface="Courier New" panose="02070309020205020404" pitchFamily="49" charset="0"/>
                <a:cs typeface="Courier New" panose="02070309020205020404" pitchFamily="49" charset="0"/>
              </a:rPr>
              <a:t>TABLE</a:t>
            </a:r>
            <a:r>
              <a:rPr lang="en-US" dirty="0" smtClean="0"/>
              <a:t> statement. </a:t>
            </a:r>
            <a:r>
              <a:rPr lang="en-US" dirty="0"/>
              <a:t>The </a:t>
            </a:r>
            <a:r>
              <a:rPr lang="en-US" dirty="0">
                <a:latin typeface="Courier New" panose="02070309020205020404" pitchFamily="49" charset="0"/>
                <a:cs typeface="Courier New" panose="02070309020205020404" pitchFamily="49" charset="0"/>
              </a:rPr>
              <a:t>ORACLE_LOADER</a:t>
            </a:r>
            <a:r>
              <a:rPr lang="en-US" dirty="0"/>
              <a:t> access driver uses the SQL*Loader syntax to define the external table. This command does not create the external text files.</a:t>
            </a:r>
          </a:p>
          <a:p>
            <a:pPr lvl="1"/>
            <a:r>
              <a:rPr lang="en-US" dirty="0"/>
              <a:t>The example in the slide shows three directory objects (</a:t>
            </a:r>
            <a:r>
              <a:rPr lang="en-US" dirty="0">
                <a:latin typeface="Courier New" panose="02070309020205020404" pitchFamily="49" charset="0"/>
                <a:cs typeface="Courier New" panose="02070309020205020404" pitchFamily="49" charset="0"/>
              </a:rPr>
              <a:t>EXTAB_DAT_DIR</a:t>
            </a:r>
            <a:r>
              <a:rPr lang="en-US" dirty="0"/>
              <a:t>, </a:t>
            </a:r>
            <a:r>
              <a:rPr lang="en-US" dirty="0">
                <a:latin typeface="Courier New" panose="02070309020205020404" pitchFamily="49" charset="0"/>
                <a:cs typeface="Courier New" panose="02070309020205020404" pitchFamily="49" charset="0"/>
              </a:rPr>
              <a:t>EXTAB_BAD_DIR</a:t>
            </a:r>
            <a:r>
              <a:rPr lang="en-US" dirty="0"/>
              <a:t>, and </a:t>
            </a:r>
            <a:r>
              <a:rPr lang="en-US" dirty="0">
                <a:latin typeface="Courier New" panose="02070309020205020404" pitchFamily="49" charset="0"/>
                <a:cs typeface="Courier New" panose="02070309020205020404" pitchFamily="49" charset="0"/>
              </a:rPr>
              <a:t>EXTAB_LOG_DIR</a:t>
            </a:r>
            <a:r>
              <a:rPr lang="en-US" dirty="0"/>
              <a:t>) that are created and mapped to existing OS directories to which the user is granted access.</a:t>
            </a:r>
          </a:p>
          <a:p>
            <a:pPr lvl="1"/>
            <a:r>
              <a:rPr lang="en-US" dirty="0"/>
              <a:t>When the </a:t>
            </a:r>
            <a:r>
              <a:rPr lang="en-US" dirty="0">
                <a:latin typeface="Courier New" panose="02070309020205020404" pitchFamily="49" charset="0"/>
                <a:cs typeface="Courier New" panose="02070309020205020404" pitchFamily="49" charset="0"/>
              </a:rPr>
              <a:t>EXTAB_EMPLOYEES</a:t>
            </a:r>
            <a:r>
              <a:rPr lang="en-US" dirty="0"/>
              <a:t> table is accessed, SQL*Loader functionality is used to load the table, and at that instance the log file and bad file are created.</a:t>
            </a:r>
          </a:p>
          <a:p>
            <a:pPr lvl="1"/>
            <a:r>
              <a:rPr lang="en-US" b="1" dirty="0"/>
              <a:t>Best-practice tip: </a:t>
            </a:r>
            <a:r>
              <a:rPr lang="en-US" dirty="0"/>
              <a:t>If you have a lot of data to load, enable </a:t>
            </a:r>
            <a:r>
              <a:rPr lang="en-US" dirty="0">
                <a:latin typeface="Courier New" panose="02070309020205020404" pitchFamily="49" charset="0"/>
                <a:cs typeface="Courier New" panose="02070309020205020404" pitchFamily="49" charset="0"/>
              </a:rPr>
              <a:t>PARALLEL</a:t>
            </a:r>
            <a:r>
              <a:rPr lang="en-US" dirty="0"/>
              <a:t> for the load operation:</a:t>
            </a:r>
          </a:p>
          <a:p>
            <a:pPr marL="304746" lvl="2" indent="0">
              <a:buNone/>
            </a:pPr>
            <a:r>
              <a:rPr lang="en-US" dirty="0">
                <a:latin typeface="Courier New" panose="02070309020205020404" pitchFamily="49" charset="0"/>
                <a:cs typeface="Courier New" panose="02070309020205020404" pitchFamily="49" charset="0"/>
              </a:rPr>
              <a:t>ALTER SESSION ENABLE PARALLEL DML</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413</a:t>
            </a:fld>
            <a:endParaRPr lang="en-US" dirty="0"/>
          </a:p>
        </p:txBody>
      </p:sp>
    </p:spTree>
    <p:extLst>
      <p:ext uri="{BB962C8B-B14F-4D97-AF65-F5344CB8AC3E}">
        <p14:creationId xmlns:p14="http://schemas.microsoft.com/office/powerpoint/2010/main" val="57037695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example shows you how the external table population operation can help to export a selective set of records resulting from the join of the </a:t>
            </a:r>
            <a:r>
              <a:rPr lang="en-US" dirty="0">
                <a:latin typeface="Courier New" panose="02070309020205020404" pitchFamily="49" charset="0"/>
                <a:cs typeface="Courier New" panose="02070309020205020404" pitchFamily="49" charset="0"/>
              </a:rPr>
              <a:t>EMPLOYEES</a:t>
            </a:r>
            <a:r>
              <a:rPr lang="en-US" dirty="0"/>
              <a:t> and </a:t>
            </a:r>
            <a:r>
              <a:rPr lang="en-US" dirty="0">
                <a:latin typeface="Courier New" panose="02070309020205020404" pitchFamily="49" charset="0"/>
                <a:cs typeface="Courier New" panose="02070309020205020404" pitchFamily="49" charset="0"/>
              </a:rPr>
              <a:t>DEPARTMENTS</a:t>
            </a:r>
            <a:r>
              <a:rPr lang="en-US" dirty="0"/>
              <a:t> tables. </a:t>
            </a:r>
          </a:p>
          <a:p>
            <a:pPr lvl="1"/>
            <a:r>
              <a:rPr lang="en-US" dirty="0"/>
              <a:t>Because the external table can be large, you can use a parallel populate operation to unload your data to an external table. As opposed to a parallel query from an external table, the degree of parallelism of a parallel populate operation is constrained by the number of concurrent files that can be written to by the access driver. There is never more than one parallel execution server writing into one file at a particular point in time.</a:t>
            </a:r>
          </a:p>
          <a:p>
            <a:pPr lvl="1"/>
            <a:r>
              <a:rPr lang="en-US" dirty="0"/>
              <a:t>The number of files in the </a:t>
            </a:r>
            <a:r>
              <a:rPr lang="en-US" dirty="0">
                <a:latin typeface="Courier New" panose="02070309020205020404" pitchFamily="49" charset="0"/>
                <a:cs typeface="Courier New" panose="02070309020205020404" pitchFamily="49" charset="0"/>
              </a:rPr>
              <a:t>LOCATION</a:t>
            </a:r>
            <a:r>
              <a:rPr lang="en-US" dirty="0"/>
              <a:t> clause must match the specified degree of parallelism because each input/output (I/O) server process requires its own file. Any extra files that are specified are ignored. If there are not enough files for the specified degree of parallelism, the degree of parallelization is lowered to match the number of files in the </a:t>
            </a:r>
            <a:r>
              <a:rPr lang="en-US" dirty="0">
                <a:latin typeface="Courier New" panose="02070309020205020404" pitchFamily="49" charset="0"/>
                <a:cs typeface="Courier New" panose="02070309020205020404" pitchFamily="49" charset="0"/>
              </a:rPr>
              <a:t>LOCATION</a:t>
            </a:r>
            <a:r>
              <a:rPr lang="en-US" dirty="0"/>
              <a:t> clause. </a:t>
            </a:r>
          </a:p>
          <a:p>
            <a:pPr lvl="1"/>
            <a:r>
              <a:rPr lang="en-US" dirty="0"/>
              <a:t>The external table is read-only after is has been populated. The </a:t>
            </a:r>
            <a:r>
              <a:rPr lang="en-US" dirty="0">
                <a:latin typeface="Courier New" panose="02070309020205020404" pitchFamily="49" charset="0"/>
                <a:cs typeface="Courier New" panose="02070309020205020404" pitchFamily="49" charset="0"/>
              </a:rPr>
              <a:t>SELECT</a:t>
            </a:r>
            <a:r>
              <a:rPr lang="en-US" dirty="0"/>
              <a:t> command can be very complex, allowing specific information to be populated in the external table. The external table, having the same file structure as binary Data Pump files, can then be migrated to another system, and imported with the </a:t>
            </a:r>
            <a:r>
              <a:rPr lang="en-US" dirty="0">
                <a:latin typeface="Courier New" panose="02070309020205020404" pitchFamily="49" charset="0"/>
                <a:cs typeface="Courier New" panose="02070309020205020404" pitchFamily="49" charset="0"/>
              </a:rPr>
              <a:t>impdp</a:t>
            </a:r>
            <a:r>
              <a:rPr lang="en-US" dirty="0"/>
              <a:t> utility or read as an external table.</a:t>
            </a:r>
          </a:p>
          <a:p>
            <a:pPr lvl="1"/>
            <a:r>
              <a:rPr lang="en-US" b="1" dirty="0"/>
              <a:t>Note:</a:t>
            </a:r>
            <a:r>
              <a:rPr lang="en-US" dirty="0"/>
              <a:t> For more information about the </a:t>
            </a:r>
            <a:r>
              <a:rPr lang="en-US" dirty="0">
                <a:latin typeface="Courier New" panose="02070309020205020404" pitchFamily="49" charset="0"/>
                <a:cs typeface="Courier New" panose="02070309020205020404" pitchFamily="49" charset="0"/>
              </a:rPr>
              <a:t>ORACLE_DATAPUMP</a:t>
            </a:r>
            <a:r>
              <a:rPr lang="en-US" dirty="0"/>
              <a:t> access driver parameters, see the </a:t>
            </a:r>
            <a:r>
              <a:rPr lang="en-US" i="1" dirty="0"/>
              <a:t>Oracle Database Utilities</a:t>
            </a:r>
            <a:r>
              <a:rPr lang="en-US" dirty="0"/>
              <a:t> guide.</a:t>
            </a:r>
          </a:p>
        </p:txBody>
      </p:sp>
      <p:sp>
        <p:nvSpPr>
          <p:cNvPr id="6" name="Footer Placeholder 5"/>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414</a:t>
            </a:fld>
            <a:endParaRPr lang="en-US" dirty="0"/>
          </a:p>
        </p:txBody>
      </p:sp>
    </p:spTree>
    <p:extLst>
      <p:ext uri="{BB962C8B-B14F-4D97-AF65-F5344CB8AC3E}">
        <p14:creationId xmlns:p14="http://schemas.microsoft.com/office/powerpoint/2010/main" val="382040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External tables are queried just like internal database tables. The first example illustrates querying an external table named </a:t>
            </a:r>
            <a:r>
              <a:rPr lang="en-US" dirty="0">
                <a:latin typeface="Courier New" panose="02070309020205020404" pitchFamily="49" charset="0"/>
                <a:cs typeface="Courier New" panose="02070309020205020404" pitchFamily="49" charset="0"/>
              </a:rPr>
              <a:t>EXTAB_EMPLOYEES</a:t>
            </a:r>
            <a:r>
              <a:rPr lang="en-US" dirty="0"/>
              <a:t> and only displaying the results. The results are not stored in the database.</a:t>
            </a:r>
          </a:p>
          <a:p>
            <a:pPr lvl="1"/>
            <a:r>
              <a:rPr lang="en-US" dirty="0"/>
              <a:t>The second example shows the joining of an internal table named </a:t>
            </a:r>
            <a:r>
              <a:rPr lang="en-US" dirty="0">
                <a:latin typeface="Courier New" panose="02070309020205020404" pitchFamily="49" charset="0"/>
                <a:cs typeface="Courier New" panose="02070309020205020404" pitchFamily="49" charset="0"/>
              </a:rPr>
              <a:t>DEPARTMENTS</a:t>
            </a:r>
            <a:r>
              <a:rPr lang="en-US" dirty="0"/>
              <a:t> with an external table named </a:t>
            </a:r>
            <a:r>
              <a:rPr lang="en-US" dirty="0">
                <a:latin typeface="Courier New" panose="02070309020205020404" pitchFamily="49" charset="0"/>
                <a:cs typeface="Courier New" panose="02070309020205020404" pitchFamily="49" charset="0"/>
              </a:rPr>
              <a:t>EXTAB_EMPLOYEES</a:t>
            </a:r>
            <a:r>
              <a:rPr lang="en-US" dirty="0"/>
              <a:t> and only displaying the results. </a:t>
            </a:r>
          </a:p>
          <a:p>
            <a:pPr lvl="1"/>
            <a:r>
              <a:rPr lang="en-US" dirty="0"/>
              <a:t>The third example in the slide illustrates the direct appending of an internal table data with the query and load of data from an external table</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415</a:t>
            </a:fld>
            <a:endParaRPr lang="en-US" dirty="0"/>
          </a:p>
        </p:txBody>
      </p:sp>
    </p:spTree>
    <p:extLst>
      <p:ext uri="{BB962C8B-B14F-4D97-AF65-F5344CB8AC3E}">
        <p14:creationId xmlns:p14="http://schemas.microsoft.com/office/powerpoint/2010/main" val="116137043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The data dictionary views listed in the slide provide information about external tables. See </a:t>
            </a:r>
            <a:r>
              <a:rPr lang="en-US" i="1" dirty="0" smtClean="0"/>
              <a:t>Oracle Database Reference</a:t>
            </a:r>
            <a:r>
              <a:rPr lang="en-US" dirty="0" smtClean="0"/>
              <a:t> for detailed information about each view.</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416</a:t>
            </a:fld>
            <a:endParaRPr lang="en-US" dirty="0"/>
          </a:p>
        </p:txBody>
      </p:sp>
    </p:spTree>
    <p:extLst>
      <p:ext uri="{BB962C8B-B14F-4D97-AF65-F5344CB8AC3E}">
        <p14:creationId xmlns:p14="http://schemas.microsoft.com/office/powerpoint/2010/main" val="418260677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417</a:t>
            </a:fld>
            <a:endParaRPr lang="en-US" dirty="0"/>
          </a:p>
        </p:txBody>
      </p:sp>
    </p:spTree>
    <p:extLst>
      <p:ext uri="{BB962C8B-B14F-4D97-AF65-F5344CB8AC3E}">
        <p14:creationId xmlns:p14="http://schemas.microsoft.com/office/powerpoint/2010/main" val="2973645217"/>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26 - </a:t>
            </a:r>
            <a:fld id="{682E9D8F-C106-4699-9476-BD0D0EC8CFDA}" type="slidenum">
              <a:rPr lang="en-US" smtClean="0"/>
              <a:pPr>
                <a:defRPr/>
              </a:pPr>
              <a:t>418</a:t>
            </a:fld>
            <a:endParaRPr lang="en-US" dirty="0"/>
          </a:p>
        </p:txBody>
      </p:sp>
    </p:spTree>
    <p:extLst>
      <p:ext uri="{BB962C8B-B14F-4D97-AF65-F5344CB8AC3E}">
        <p14:creationId xmlns:p14="http://schemas.microsoft.com/office/powerpoint/2010/main" val="190349062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xfrm>
            <a:off x="457200" y="457200"/>
            <a:ext cx="6858000" cy="3859213"/>
          </a:xfrm>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2106247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42</a:t>
            </a:fld>
            <a:endParaRPr lang="en-US" dirty="0"/>
          </a:p>
        </p:txBody>
      </p:sp>
    </p:spTree>
    <p:extLst>
      <p:ext uri="{BB962C8B-B14F-4D97-AF65-F5344CB8AC3E}">
        <p14:creationId xmlns:p14="http://schemas.microsoft.com/office/powerpoint/2010/main" val="114589156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xfrm>
            <a:off x="457200" y="457200"/>
            <a:ext cx="6858000" cy="3859213"/>
          </a:xfrm>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420</a:t>
            </a:fld>
            <a:endParaRPr lang="en-US" dirty="0"/>
          </a:p>
        </p:txBody>
      </p:sp>
    </p:spTree>
    <p:extLst>
      <p:ext uri="{BB962C8B-B14F-4D97-AF65-F5344CB8AC3E}">
        <p14:creationId xmlns:p14="http://schemas.microsoft.com/office/powerpoint/2010/main" val="3891501806"/>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a:t>Proactive database maintenance is made easy by the sophisticated infrastructure of </a:t>
            </a:r>
            <a:r>
              <a:rPr lang="en-US" dirty="0" smtClean="0"/>
              <a:t>Oracle </a:t>
            </a:r>
            <a:r>
              <a:rPr lang="en-US" dirty="0"/>
              <a:t>Database</a:t>
            </a:r>
            <a:r>
              <a:rPr lang="en-US" dirty="0" smtClean="0"/>
              <a:t>, which includes </a:t>
            </a:r>
            <a:r>
              <a:rPr lang="en-US" dirty="0"/>
              <a:t>the following main elements:</a:t>
            </a:r>
          </a:p>
          <a:p>
            <a:pPr lvl="2"/>
            <a:r>
              <a:rPr lang="en-US" dirty="0"/>
              <a:t>The Automatic Workload Repository (AWR) is a built-in repository in each Oracle database. At regular intervals, the Oracle Database server takes a snapshot of all its vital statistics and workload </a:t>
            </a:r>
            <a:r>
              <a:rPr lang="en-US" dirty="0" smtClean="0"/>
              <a:t>information, </a:t>
            </a:r>
            <a:r>
              <a:rPr lang="en-US" dirty="0"/>
              <a:t>and stores this data in the AWR. The captured data can be analyzed by you, by the database server itself, or by both.</a:t>
            </a:r>
          </a:p>
          <a:p>
            <a:pPr lvl="2"/>
            <a:r>
              <a:rPr lang="en-US" dirty="0"/>
              <a:t>Using automated tasks, the database server performs routine maintenance operations, such as regular backups, refreshing optimizer statistics, and database health checks.</a:t>
            </a:r>
          </a:p>
          <a:p>
            <a:pPr lvl="1"/>
            <a:r>
              <a:rPr lang="en-US" dirty="0"/>
              <a:t>Reactive database maintenance includes critical errors and conditions discovered by database health checkers:</a:t>
            </a:r>
          </a:p>
          <a:p>
            <a:pPr lvl="2"/>
            <a:r>
              <a:rPr lang="en-US" dirty="0"/>
              <a:t>For problems that cannot be resolved automatically and require administrators to be notified (such as running out of space), the Oracle Database server provides server-generated alerts. The Oracle Database server, by default, monitors itself and sends out alerts to notify you of problems. The alerts notify you and often also provide recommendations on how to resolve the reported problem. The DBA can also be alerted by users whose transactions are locked by other users' transactions and are waiting for locks to be released.</a:t>
            </a:r>
          </a:p>
          <a:p>
            <a:pPr lvl="2"/>
            <a:r>
              <a:rPr lang="en-US" dirty="0"/>
              <a:t>Recommendations are generated from several advisors, each of which is responsible for a subsystem. For example, there are memory, segment, and SQL advisors</a:t>
            </a:r>
            <a:r>
              <a:rPr lang="en-US" dirty="0" smtClean="0"/>
              <a:t>.</a:t>
            </a:r>
          </a:p>
          <a:p>
            <a:pPr lvl="1"/>
            <a:r>
              <a:rPr lang="en-US" dirty="0" smtClean="0"/>
              <a:t>This lesson focuses on automated maintenance tasks.</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421</a:t>
            </a:fld>
            <a:endParaRPr lang="en-US" dirty="0"/>
          </a:p>
        </p:txBody>
      </p:sp>
    </p:spTree>
    <p:extLst>
      <p:ext uri="{BB962C8B-B14F-4D97-AF65-F5344CB8AC3E}">
        <p14:creationId xmlns:p14="http://schemas.microsoft.com/office/powerpoint/2010/main" val="60866914"/>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a:xfrm>
            <a:off x="457200" y="4617720"/>
            <a:ext cx="6858000" cy="5212080"/>
          </a:xfrm>
        </p:spPr>
        <p:txBody>
          <a:bodyPr/>
          <a:lstStyle/>
          <a:p>
            <a:pPr lvl="1"/>
            <a:r>
              <a:rPr lang="en-US" i="0" dirty="0"/>
              <a:t>Automated maintenance tasks </a:t>
            </a:r>
            <a:r>
              <a:rPr lang="en-US" dirty="0"/>
              <a:t>are tasks that are started automatically at </a:t>
            </a:r>
            <a:r>
              <a:rPr lang="en-US" dirty="0" smtClean="0"/>
              <a:t>regular intervals </a:t>
            </a:r>
            <a:r>
              <a:rPr lang="en-US" dirty="0"/>
              <a:t>to perform maintenance operations on the database. An example is a </a:t>
            </a:r>
            <a:r>
              <a:rPr lang="en-US" dirty="0" smtClean="0"/>
              <a:t>task that </a:t>
            </a:r>
            <a:r>
              <a:rPr lang="en-US" dirty="0"/>
              <a:t>gathers statistics on schema objects for the query </a:t>
            </a:r>
            <a:r>
              <a:rPr lang="en-US" dirty="0" smtClean="0"/>
              <a:t>optimizer.</a:t>
            </a:r>
          </a:p>
          <a:p>
            <a:pPr lvl="1"/>
            <a:r>
              <a:rPr lang="en-US" dirty="0" smtClean="0"/>
              <a:t>Automated </a:t>
            </a:r>
            <a:r>
              <a:rPr lang="en-US" dirty="0"/>
              <a:t>maintenance tasks </a:t>
            </a:r>
            <a:r>
              <a:rPr lang="en-US" dirty="0" smtClean="0"/>
              <a:t>are executed </a:t>
            </a:r>
            <a:r>
              <a:rPr lang="en-US" dirty="0"/>
              <a:t>when the system load is expected to be light. You can enable </a:t>
            </a:r>
            <a:r>
              <a:rPr lang="en-US" dirty="0" smtClean="0"/>
              <a:t>and disable </a:t>
            </a:r>
            <a:r>
              <a:rPr lang="en-US" dirty="0"/>
              <a:t>individual maintenance tasks, and </a:t>
            </a:r>
            <a:r>
              <a:rPr lang="en-US" dirty="0" smtClean="0"/>
              <a:t>configure </a:t>
            </a:r>
            <a:r>
              <a:rPr lang="en-US" dirty="0"/>
              <a:t>when these tasks run </a:t>
            </a:r>
            <a:r>
              <a:rPr lang="en-US" dirty="0" smtClean="0"/>
              <a:t>and what </a:t>
            </a:r>
            <a:r>
              <a:rPr lang="en-US" dirty="0"/>
              <a:t>resource allocations they are allotted.</a:t>
            </a:r>
            <a:endParaRPr lang="en-US" dirty="0" smtClean="0"/>
          </a:p>
          <a:p>
            <a:pPr lvl="1"/>
            <a:r>
              <a:rPr lang="en-US" dirty="0" smtClean="0"/>
              <a:t>Automated </a:t>
            </a:r>
            <a:r>
              <a:rPr lang="en-US" dirty="0"/>
              <a:t>maintenance tasks run in </a:t>
            </a:r>
            <a:r>
              <a:rPr lang="en-US" i="0" dirty="0"/>
              <a:t>maintenance windows,</a:t>
            </a:r>
            <a:r>
              <a:rPr lang="en-US" dirty="0"/>
              <a:t> which are predefined </a:t>
            </a:r>
            <a:r>
              <a:rPr lang="en-US" dirty="0" smtClean="0"/>
              <a:t>time intervals </a:t>
            </a:r>
            <a:r>
              <a:rPr lang="en-US" dirty="0"/>
              <a:t>that are intended to occur during a period of low system load. You </a:t>
            </a:r>
            <a:r>
              <a:rPr lang="en-US" dirty="0" smtClean="0"/>
              <a:t>can customize </a:t>
            </a:r>
            <a:r>
              <a:rPr lang="en-US" dirty="0"/>
              <a:t>maintenance windows based on the resource usage patterns of </a:t>
            </a:r>
            <a:r>
              <a:rPr lang="en-US" dirty="0" smtClean="0"/>
              <a:t>your database</a:t>
            </a:r>
            <a:r>
              <a:rPr lang="en-US" dirty="0"/>
              <a:t>, or disable certain default windows from running. You can also create </a:t>
            </a:r>
            <a:r>
              <a:rPr lang="en-US" dirty="0" smtClean="0"/>
              <a:t>your own </a:t>
            </a:r>
            <a:r>
              <a:rPr lang="en-US" dirty="0"/>
              <a:t>maintenance windows</a:t>
            </a:r>
            <a:r>
              <a:rPr lang="en-US" dirty="0" smtClean="0"/>
              <a:t>.</a:t>
            </a:r>
          </a:p>
          <a:p>
            <a:pPr lvl="1"/>
            <a:r>
              <a:rPr lang="en-US" dirty="0" smtClean="0"/>
              <a:t>Oracle Scheduler is </a:t>
            </a:r>
            <a:r>
              <a:rPr lang="en-US" dirty="0"/>
              <a:t>an enterprise job scheduler </a:t>
            </a:r>
            <a:r>
              <a:rPr lang="en-US" dirty="0" smtClean="0"/>
              <a:t>that helps simplify </a:t>
            </a:r>
            <a:r>
              <a:rPr lang="en-US" dirty="0"/>
              <a:t>the scheduling of hundreds or even thousands of tasks. </a:t>
            </a:r>
            <a:r>
              <a:rPr lang="en-US" dirty="0" smtClean="0"/>
              <a:t>Oracle Scheduler </a:t>
            </a:r>
            <a:r>
              <a:rPr lang="en-US" dirty="0"/>
              <a:t>(the Scheduler) is implemented by the procedures and functions in </a:t>
            </a:r>
            <a:r>
              <a:rPr lang="en-US" dirty="0" smtClean="0"/>
              <a:t>the </a:t>
            </a:r>
            <a:r>
              <a:rPr lang="en-US" dirty="0" smtClean="0">
                <a:latin typeface="Courier New" panose="02070309020205020404" pitchFamily="49" charset="0"/>
                <a:cs typeface="Courier New" panose="02070309020205020404" pitchFamily="49" charset="0"/>
              </a:rPr>
              <a:t>DBMS_SCHEDULER</a:t>
            </a:r>
            <a:r>
              <a:rPr lang="en-US" dirty="0" smtClean="0"/>
              <a:t> </a:t>
            </a:r>
            <a:r>
              <a:rPr lang="en-US" dirty="0"/>
              <a:t>PL/SQL </a:t>
            </a:r>
            <a:r>
              <a:rPr lang="en-US" dirty="0" smtClean="0"/>
              <a:t>package and can be invoked through Enterprise Manager Cloud Control. When </a:t>
            </a:r>
            <a:r>
              <a:rPr lang="en-US" dirty="0"/>
              <a:t>a maintenance window opens, </a:t>
            </a:r>
            <a:r>
              <a:rPr lang="en-US" dirty="0" smtClean="0"/>
              <a:t>an </a:t>
            </a:r>
            <a:r>
              <a:rPr lang="en-US" dirty="0"/>
              <a:t>Oracle </a:t>
            </a:r>
            <a:r>
              <a:rPr lang="en-US" dirty="0" smtClean="0"/>
              <a:t>Scheduler job is created for </a:t>
            </a:r>
            <a:r>
              <a:rPr lang="en-US" dirty="0"/>
              <a:t>each maintenance task that is scheduled to run in that window.</a:t>
            </a:r>
            <a:endParaRPr lang="en-US" dirty="0" smtClean="0"/>
          </a:p>
          <a:p>
            <a:pPr lvl="1"/>
            <a:r>
              <a:rPr lang="en-US" dirty="0"/>
              <a:t>Oracle Database Resource Manager (the Resource Manager) enables you </a:t>
            </a:r>
            <a:r>
              <a:rPr lang="en-US" dirty="0" smtClean="0"/>
              <a:t>to manage </a:t>
            </a:r>
            <a:r>
              <a:rPr lang="en-US" dirty="0"/>
              <a:t>multiple workloads within a database that are contending for system </a:t>
            </a:r>
            <a:r>
              <a:rPr lang="en-US" dirty="0" smtClean="0"/>
              <a:t>and database </a:t>
            </a:r>
            <a:r>
              <a:rPr lang="en-US" dirty="0"/>
              <a:t>resources. The elements of the Resource Manager include resource consumer groups, </a:t>
            </a:r>
            <a:r>
              <a:rPr lang="en-US" dirty="0" smtClean="0"/>
              <a:t>resource plans</a:t>
            </a:r>
            <a:r>
              <a:rPr lang="en-US" dirty="0"/>
              <a:t>, and resource plan directives. </a:t>
            </a:r>
            <a:r>
              <a:rPr lang="en-US" dirty="0" smtClean="0"/>
              <a:t>The </a:t>
            </a:r>
            <a:r>
              <a:rPr lang="en-US" dirty="0">
                <a:latin typeface="Courier New" panose="02070309020205020404" pitchFamily="49" charset="0"/>
                <a:cs typeface="Courier New" panose="02070309020205020404" pitchFamily="49" charset="0"/>
              </a:rPr>
              <a:t>DBMS_RESOURCE_MANAGER</a:t>
            </a:r>
            <a:r>
              <a:rPr lang="en-US" dirty="0"/>
              <a:t> PL/SQL package </a:t>
            </a:r>
            <a:r>
              <a:rPr lang="en-US" dirty="0" smtClean="0"/>
              <a:t>is used to </a:t>
            </a:r>
            <a:r>
              <a:rPr lang="en-US" dirty="0"/>
              <a:t>create and maintain </a:t>
            </a:r>
            <a:r>
              <a:rPr lang="en-US" dirty="0" smtClean="0"/>
              <a:t>these elements</a:t>
            </a:r>
            <a:r>
              <a:rPr lang="en-US" dirty="0"/>
              <a:t>.</a:t>
            </a:r>
            <a:endParaRPr lang="en-US" dirty="0" smtClean="0"/>
          </a:p>
          <a:p>
            <a:pPr lvl="1"/>
            <a:r>
              <a:rPr lang="en-US" dirty="0"/>
              <a:t>By default, all predefined maintenance windows use the </a:t>
            </a:r>
            <a:r>
              <a:rPr lang="en-US" dirty="0" smtClean="0">
                <a:latin typeface="Courier New" panose="02070309020205020404" pitchFamily="49" charset="0"/>
                <a:cs typeface="Courier New" panose="02070309020205020404" pitchFamily="49" charset="0"/>
              </a:rPr>
              <a:t>DEFAULT_MAINTENANCE_PLAN</a:t>
            </a:r>
            <a:r>
              <a:rPr lang="en-US" dirty="0" smtClean="0"/>
              <a:t> resource plan. </a:t>
            </a:r>
            <a:r>
              <a:rPr lang="en-US" dirty="0"/>
              <a:t>Automated maintenance tasks run under its </a:t>
            </a:r>
            <a:r>
              <a:rPr lang="en-US" dirty="0" smtClean="0"/>
              <a:t>subplan named </a:t>
            </a:r>
            <a:r>
              <a:rPr lang="en-US" dirty="0" smtClean="0">
                <a:latin typeface="Courier New" panose="02070309020205020404" pitchFamily="49" charset="0"/>
                <a:cs typeface="Courier New" panose="02070309020205020404" pitchFamily="49" charset="0"/>
              </a:rPr>
              <a:t>ORA$AUTOTASK</a:t>
            </a:r>
            <a:r>
              <a:rPr lang="en-US" dirty="0"/>
              <a:t>. This subplan divides its portion of total resource allocation </a:t>
            </a:r>
            <a:r>
              <a:rPr lang="en-US" dirty="0" smtClean="0"/>
              <a:t>equally among </a:t>
            </a:r>
            <a:r>
              <a:rPr lang="en-US" dirty="0"/>
              <a:t>the maintenance tasks. To change the resource allocation for automated maintenance tasks within </a:t>
            </a:r>
            <a:r>
              <a:rPr lang="en-US" dirty="0" smtClean="0"/>
              <a:t>a maintenance </a:t>
            </a:r>
            <a:r>
              <a:rPr lang="en-US" dirty="0"/>
              <a:t>window, you must change the percentage of resources allocated </a:t>
            </a:r>
            <a:r>
              <a:rPr lang="en-US" dirty="0" smtClean="0"/>
              <a:t>to the </a:t>
            </a:r>
            <a:r>
              <a:rPr lang="en-US" dirty="0" smtClean="0">
                <a:latin typeface="Courier New" panose="02070309020205020404" pitchFamily="49" charset="0"/>
                <a:cs typeface="Courier New" panose="02070309020205020404" pitchFamily="49" charset="0"/>
              </a:rPr>
              <a:t>ORA$AUTOTASK</a:t>
            </a:r>
            <a:r>
              <a:rPr lang="en-US" dirty="0" smtClean="0"/>
              <a:t> subplan in </a:t>
            </a:r>
            <a:r>
              <a:rPr lang="en-US" dirty="0"/>
              <a:t>the resource plan for that window</a:t>
            </a:r>
            <a:r>
              <a:rPr lang="en-US" dirty="0" smtClean="0"/>
              <a:t>.</a:t>
            </a:r>
          </a:p>
          <a:p>
            <a:pPr lvl="1"/>
            <a:endParaRPr lang="en-US" dirty="0" smtClean="0"/>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422</a:t>
            </a:fld>
            <a:endParaRPr lang="en-US" dirty="0"/>
          </a:p>
        </p:txBody>
      </p:sp>
    </p:spTree>
    <p:extLst>
      <p:ext uri="{BB962C8B-B14F-4D97-AF65-F5344CB8AC3E}">
        <p14:creationId xmlns:p14="http://schemas.microsoft.com/office/powerpoint/2010/main" val="1883138584"/>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smtClean="0"/>
              <a:t>Oracle </a:t>
            </a:r>
            <a:r>
              <a:rPr lang="en-US" dirty="0"/>
              <a:t>Database </a:t>
            </a:r>
            <a:r>
              <a:rPr lang="en-US" dirty="0" smtClean="0"/>
              <a:t>includes the following predefined </a:t>
            </a:r>
            <a:r>
              <a:rPr lang="en-US" dirty="0"/>
              <a:t>automated maintenance </a:t>
            </a:r>
            <a:r>
              <a:rPr lang="en-US" dirty="0" smtClean="0"/>
              <a:t>tasks:</a:t>
            </a:r>
          </a:p>
          <a:p>
            <a:pPr lvl="2"/>
            <a:r>
              <a:rPr lang="en-US" dirty="0" smtClean="0"/>
              <a:t>Automatic </a:t>
            </a:r>
            <a:r>
              <a:rPr lang="en-US" dirty="0"/>
              <a:t>Optimizer Statistics </a:t>
            </a:r>
            <a:r>
              <a:rPr lang="en-US" dirty="0" smtClean="0"/>
              <a:t>Collection: Collects </a:t>
            </a:r>
            <a:r>
              <a:rPr lang="en-US" dirty="0"/>
              <a:t>optimizer statistics for </a:t>
            </a:r>
            <a:r>
              <a:rPr lang="en-US" dirty="0" smtClean="0"/>
              <a:t>all schema </a:t>
            </a:r>
            <a:r>
              <a:rPr lang="en-US" dirty="0"/>
              <a:t>objects in the database for which there are no statistics or only </a:t>
            </a:r>
            <a:r>
              <a:rPr lang="en-US" dirty="0" smtClean="0"/>
              <a:t>stale statistics</a:t>
            </a:r>
            <a:r>
              <a:rPr lang="en-US" dirty="0"/>
              <a:t>. The statistics gathered by this task are used by the SQL query </a:t>
            </a:r>
            <a:r>
              <a:rPr lang="en-US" dirty="0" smtClean="0"/>
              <a:t>optimizer to </a:t>
            </a:r>
            <a:r>
              <a:rPr lang="en-US" dirty="0"/>
              <a:t>improve the performance of SQL execution</a:t>
            </a:r>
            <a:r>
              <a:rPr lang="en-US" dirty="0" smtClean="0"/>
              <a:t>.</a:t>
            </a:r>
          </a:p>
          <a:p>
            <a:pPr lvl="2"/>
            <a:r>
              <a:rPr lang="en-US" dirty="0"/>
              <a:t>Optimizer Statistics </a:t>
            </a:r>
            <a:r>
              <a:rPr lang="en-US" dirty="0" smtClean="0"/>
              <a:t>Advisor: Analyzes </a:t>
            </a:r>
            <a:r>
              <a:rPr lang="en-US" dirty="0"/>
              <a:t>how statistics are being gathered </a:t>
            </a:r>
            <a:r>
              <a:rPr lang="en-US" dirty="0" smtClean="0"/>
              <a:t>and suggests </a:t>
            </a:r>
            <a:r>
              <a:rPr lang="en-US" dirty="0"/>
              <a:t>changes that can be made to </a:t>
            </a:r>
            <a:r>
              <a:rPr lang="en-US" dirty="0" smtClean="0"/>
              <a:t>fine-tune </a:t>
            </a:r>
            <a:r>
              <a:rPr lang="en-US" dirty="0"/>
              <a:t>statistics </a:t>
            </a:r>
            <a:r>
              <a:rPr lang="en-US" dirty="0" smtClean="0"/>
              <a:t>collection</a:t>
            </a:r>
          </a:p>
          <a:p>
            <a:pPr lvl="2"/>
            <a:r>
              <a:rPr lang="en-US" dirty="0"/>
              <a:t>Automatic Segment </a:t>
            </a:r>
            <a:r>
              <a:rPr lang="en-US" dirty="0" smtClean="0"/>
              <a:t>Advisor: Identifies </a:t>
            </a:r>
            <a:r>
              <a:rPr lang="en-US" dirty="0"/>
              <a:t>segments that have space available </a:t>
            </a:r>
            <a:r>
              <a:rPr lang="en-US" dirty="0" smtClean="0"/>
              <a:t>for reclamation</a:t>
            </a:r>
            <a:r>
              <a:rPr lang="en-US" dirty="0"/>
              <a:t>, and makes recommendations on how to defragment those </a:t>
            </a:r>
            <a:r>
              <a:rPr lang="en-US" dirty="0" smtClean="0"/>
              <a:t>segments. You </a:t>
            </a:r>
            <a:r>
              <a:rPr lang="en-US" dirty="0"/>
              <a:t>can also run the Segment Advisor manually to obtain more </a:t>
            </a:r>
            <a:r>
              <a:rPr lang="en-US" dirty="0" smtClean="0"/>
              <a:t>up-to-the-minute recommendations </a:t>
            </a:r>
            <a:r>
              <a:rPr lang="en-US" dirty="0"/>
              <a:t>or to obtain recommendations on segments that the </a:t>
            </a:r>
            <a:r>
              <a:rPr lang="en-US" dirty="0" smtClean="0"/>
              <a:t>Automatic Segment </a:t>
            </a:r>
            <a:r>
              <a:rPr lang="en-US" dirty="0"/>
              <a:t>Advisor did not examine for possible space reclamation</a:t>
            </a:r>
            <a:r>
              <a:rPr lang="en-US" dirty="0" smtClean="0"/>
              <a:t>.</a:t>
            </a:r>
          </a:p>
          <a:p>
            <a:pPr lvl="2"/>
            <a:r>
              <a:rPr lang="en-US" dirty="0"/>
              <a:t>Automatic SQL Tuning </a:t>
            </a:r>
            <a:r>
              <a:rPr lang="en-US" dirty="0" smtClean="0"/>
              <a:t>Advisor: Examines </a:t>
            </a:r>
            <a:r>
              <a:rPr lang="en-US" dirty="0"/>
              <a:t>the performance of high-load </a:t>
            </a:r>
            <a:r>
              <a:rPr lang="en-US" dirty="0" smtClean="0"/>
              <a:t>SQL statements </a:t>
            </a:r>
            <a:r>
              <a:rPr lang="en-US" dirty="0"/>
              <a:t>and makes recommendations on how to tune those statements. </a:t>
            </a:r>
            <a:r>
              <a:rPr lang="en-US" dirty="0" smtClean="0"/>
              <a:t>You can </a:t>
            </a:r>
            <a:r>
              <a:rPr lang="en-US" dirty="0"/>
              <a:t>configure this advisor to automatically implement SQL </a:t>
            </a:r>
            <a:r>
              <a:rPr lang="en-US" dirty="0" smtClean="0"/>
              <a:t>profile recommendations.</a:t>
            </a:r>
          </a:p>
          <a:p>
            <a:pPr lvl="2"/>
            <a:r>
              <a:rPr lang="en-US" dirty="0"/>
              <a:t>SQL Plan Management (SPM) Evolve </a:t>
            </a:r>
            <a:r>
              <a:rPr lang="en-US" dirty="0" smtClean="0"/>
              <a:t>Advisor: Evolves </a:t>
            </a:r>
            <a:r>
              <a:rPr lang="en-US" dirty="0"/>
              <a:t>plans that </a:t>
            </a:r>
            <a:r>
              <a:rPr lang="en-US" dirty="0" smtClean="0"/>
              <a:t>have recently </a:t>
            </a:r>
            <a:r>
              <a:rPr lang="en-US" dirty="0"/>
              <a:t>been added to the SQL plan baseline. The advisor simplifies </a:t>
            </a:r>
            <a:r>
              <a:rPr lang="en-US" dirty="0" smtClean="0"/>
              <a:t>plan evolution </a:t>
            </a:r>
            <a:r>
              <a:rPr lang="en-US" dirty="0"/>
              <a:t>by eliminating the requirement to do it manually</a:t>
            </a:r>
            <a:r>
              <a:rPr lang="en-US" dirty="0" smtClean="0"/>
              <a:t>.</a:t>
            </a:r>
          </a:p>
          <a:p>
            <a:pPr lvl="1"/>
            <a:r>
              <a:rPr lang="en-US" dirty="0" smtClean="0"/>
              <a:t>All </a:t>
            </a:r>
            <a:r>
              <a:rPr lang="en-US" dirty="0"/>
              <a:t>automated maintenance task job names begin with </a:t>
            </a:r>
            <a:r>
              <a:rPr lang="en-US" dirty="0">
                <a:latin typeface="Courier New" panose="02070309020205020404" pitchFamily="49" charset="0"/>
                <a:cs typeface="Courier New" panose="02070309020205020404" pitchFamily="49" charset="0"/>
              </a:rPr>
              <a:t>ORA$AT</a:t>
            </a:r>
            <a:r>
              <a:rPr lang="en-US" dirty="0"/>
              <a:t>. For example, the job for the Automatic Segment Advisor might be called </a:t>
            </a:r>
            <a:r>
              <a:rPr lang="en-US" dirty="0">
                <a:latin typeface="Courier New" panose="02070309020205020404" pitchFamily="49" charset="0"/>
                <a:cs typeface="Courier New" panose="02070309020205020404" pitchFamily="49" charset="0"/>
              </a:rPr>
              <a:t>ORA$AT_SA_SPC_SY_26</a:t>
            </a:r>
            <a:r>
              <a:rPr lang="en-US" dirty="0" smtClean="0"/>
              <a:t>.</a:t>
            </a:r>
          </a:p>
          <a:p>
            <a:pPr lvl="1"/>
            <a:r>
              <a:rPr lang="en-US" dirty="0"/>
              <a:t>These tasks run in a set of predefined </a:t>
            </a:r>
            <a:r>
              <a:rPr lang="en-US" dirty="0" smtClean="0"/>
              <a:t>Oracle Scheduler job </a:t>
            </a:r>
            <a:r>
              <a:rPr lang="en-US" dirty="0"/>
              <a:t>windows. The tasks are assigned to </a:t>
            </a:r>
            <a:r>
              <a:rPr lang="en-US" dirty="0" smtClean="0"/>
              <a:t>Oracle Database Resource Manager resource </a:t>
            </a:r>
            <a:r>
              <a:rPr lang="en-US" dirty="0"/>
              <a:t>consumer groups. The </a:t>
            </a:r>
            <a:r>
              <a:rPr lang="en-US" dirty="0" smtClean="0"/>
              <a:t>Oracle Database Resource Manager resource </a:t>
            </a:r>
            <a:r>
              <a:rPr lang="en-US" dirty="0"/>
              <a:t>plan that is in effect during the window controls the resources that the tasks are allowed to consume, such as CPU</a:t>
            </a:r>
            <a:r>
              <a:rPr lang="en-US" dirty="0" smtClean="0"/>
              <a:t>.</a:t>
            </a:r>
          </a:p>
          <a:p>
            <a:pPr lvl="1"/>
            <a:r>
              <a:rPr lang="en-US" dirty="0"/>
              <a:t>By default, </a:t>
            </a:r>
            <a:r>
              <a:rPr lang="en-US" dirty="0" smtClean="0"/>
              <a:t>all automated </a:t>
            </a:r>
            <a:r>
              <a:rPr lang="en-US" dirty="0"/>
              <a:t>maintenance tasks are configured to run in </a:t>
            </a:r>
            <a:r>
              <a:rPr lang="en-US" dirty="0" smtClean="0"/>
              <a:t>all maintenance </a:t>
            </a:r>
            <a:r>
              <a:rPr lang="en-US" dirty="0"/>
              <a:t>windows.</a:t>
            </a:r>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423</a:t>
            </a:fld>
            <a:endParaRPr lang="en-US" dirty="0"/>
          </a:p>
        </p:txBody>
      </p:sp>
    </p:spTree>
    <p:extLst>
      <p:ext uri="{BB962C8B-B14F-4D97-AF65-F5344CB8AC3E}">
        <p14:creationId xmlns:p14="http://schemas.microsoft.com/office/powerpoint/2010/main" val="5267386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a:t>A maintenance window is a contiguous time interval during which </a:t>
            </a:r>
            <a:r>
              <a:rPr lang="en-US" dirty="0" smtClean="0"/>
              <a:t>automated maintenance </a:t>
            </a:r>
            <a:r>
              <a:rPr lang="en-US" dirty="0"/>
              <a:t>tasks are run. Maintenance windows are Oracle Scheduler </a:t>
            </a:r>
            <a:r>
              <a:rPr lang="en-US" dirty="0" smtClean="0"/>
              <a:t>windows that </a:t>
            </a:r>
            <a:r>
              <a:rPr lang="en-US" dirty="0"/>
              <a:t>belong to the window group named </a:t>
            </a:r>
            <a:r>
              <a:rPr lang="en-US" dirty="0">
                <a:latin typeface="Courier New" panose="02070309020205020404" pitchFamily="49" charset="0"/>
                <a:cs typeface="Courier New" panose="02070309020205020404" pitchFamily="49" charset="0"/>
              </a:rPr>
              <a:t>MAINTENANCE_WINDOW_GROUP</a:t>
            </a:r>
            <a:r>
              <a:rPr lang="en-US" dirty="0"/>
              <a:t>.</a:t>
            </a:r>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424</a:t>
            </a:fld>
            <a:endParaRPr lang="en-US" dirty="0"/>
          </a:p>
        </p:txBody>
      </p:sp>
    </p:spTree>
    <p:extLst>
      <p:ext uri="{BB962C8B-B14F-4D97-AF65-F5344CB8AC3E}">
        <p14:creationId xmlns:p14="http://schemas.microsoft.com/office/powerpoint/2010/main" val="2417086980"/>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a:t>By </a:t>
            </a:r>
            <a:r>
              <a:rPr lang="en-US" dirty="0" smtClean="0"/>
              <a:t>default, </a:t>
            </a:r>
            <a:r>
              <a:rPr lang="en-US" dirty="0"/>
              <a:t>there are seven predefined maintenance windows, </a:t>
            </a:r>
            <a:r>
              <a:rPr lang="en-US" dirty="0" smtClean="0"/>
              <a:t>each</a:t>
            </a:r>
            <a:r>
              <a:rPr lang="en-US" baseline="0" dirty="0" smtClean="0"/>
              <a:t> </a:t>
            </a:r>
            <a:r>
              <a:rPr lang="en-US" dirty="0" smtClean="0"/>
              <a:t>representing a day </a:t>
            </a:r>
            <a:r>
              <a:rPr lang="en-US" dirty="0"/>
              <a:t>of the </a:t>
            </a:r>
            <a:r>
              <a:rPr lang="en-US" dirty="0" smtClean="0"/>
              <a:t>week. The </a:t>
            </a:r>
            <a:r>
              <a:rPr lang="en-US" dirty="0" smtClean="0">
                <a:latin typeface="Courier New" panose="02070309020205020404" pitchFamily="49" charset="0"/>
                <a:cs typeface="Courier New" panose="02070309020205020404" pitchFamily="49" charset="0"/>
              </a:rPr>
              <a:t>MAINTENANCE_WINDOW_GROUP</a:t>
            </a:r>
            <a:r>
              <a:rPr lang="en-US" dirty="0" smtClean="0"/>
              <a:t> window group consists </a:t>
            </a:r>
            <a:r>
              <a:rPr lang="en-US" dirty="0"/>
              <a:t>of these seven windows</a:t>
            </a:r>
            <a:r>
              <a:rPr lang="en-US" dirty="0" smtClean="0"/>
              <a:t>.</a:t>
            </a:r>
          </a:p>
          <a:p>
            <a:pPr lvl="1"/>
            <a:r>
              <a:rPr lang="en-US" dirty="0"/>
              <a:t>By default, the weekday maintenance </a:t>
            </a:r>
            <a:r>
              <a:rPr lang="en-US" dirty="0" smtClean="0"/>
              <a:t>window starts </a:t>
            </a:r>
            <a:r>
              <a:rPr lang="en-US" dirty="0"/>
              <a:t>at </a:t>
            </a:r>
            <a:r>
              <a:rPr lang="en-US" dirty="0" smtClean="0"/>
              <a:t>10 </a:t>
            </a:r>
            <a:r>
              <a:rPr lang="en-US" dirty="0"/>
              <a:t>PM and </a:t>
            </a:r>
            <a:r>
              <a:rPr lang="en-US" dirty="0" smtClean="0"/>
              <a:t>lasts </a:t>
            </a:r>
            <a:r>
              <a:rPr lang="en-US" dirty="0"/>
              <a:t>four hours. On Saturday and Sunday, the maintenance window starts at </a:t>
            </a:r>
            <a:r>
              <a:rPr lang="en-US" dirty="0" smtClean="0"/>
              <a:t>6 </a:t>
            </a:r>
            <a:r>
              <a:rPr lang="en-US" dirty="0"/>
              <a:t>AM and lasts for 20 hours. All attributes of the maintenance windows are customizable, including the start and end times, frequency, days of the week, and so on.</a:t>
            </a:r>
            <a:endParaRPr lang="en-US" dirty="0" smtClean="0"/>
          </a:p>
          <a:p>
            <a:pPr lvl="1"/>
            <a:r>
              <a:rPr lang="en-US" dirty="0"/>
              <a:t>In the case of a very long maintenance window, all automated maintenance </a:t>
            </a:r>
            <a:r>
              <a:rPr lang="en-US" dirty="0" smtClean="0"/>
              <a:t>tasks, except </a:t>
            </a:r>
            <a:r>
              <a:rPr lang="en-US" dirty="0"/>
              <a:t>Automatic SQL Tuning </a:t>
            </a:r>
            <a:r>
              <a:rPr lang="en-US" dirty="0" smtClean="0"/>
              <a:t>Advisor, </a:t>
            </a:r>
            <a:r>
              <a:rPr lang="en-US" dirty="0"/>
              <a:t>are restarted every four hours. This </a:t>
            </a:r>
            <a:r>
              <a:rPr lang="en-US" dirty="0" smtClean="0"/>
              <a:t>feature ensures </a:t>
            </a:r>
            <a:r>
              <a:rPr lang="en-US" dirty="0"/>
              <a:t>that maintenance tasks are run regularly, regardless of window size.</a:t>
            </a:r>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425</a:t>
            </a:fld>
            <a:endParaRPr lang="en-US" dirty="0"/>
          </a:p>
        </p:txBody>
      </p:sp>
    </p:spTree>
    <p:extLst>
      <p:ext uri="{BB962C8B-B14F-4D97-AF65-F5344CB8AC3E}">
        <p14:creationId xmlns:p14="http://schemas.microsoft.com/office/powerpoint/2010/main" val="1637891369"/>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Image Placeholder 5"/>
          <p:cNvSpPr>
            <a:spLocks noGrp="1" noRot="1" noChangeAspect="1" noTextEdit="1"/>
          </p:cNvSpPr>
          <p:nvPr>
            <p:ph type="sldImg"/>
          </p:nvPr>
        </p:nvSpPr>
        <p:spPr>
          <a:xfrm>
            <a:off x="457200" y="457200"/>
            <a:ext cx="6858000" cy="3859213"/>
          </a:xfrm>
          <a:ln/>
        </p:spPr>
      </p:sp>
      <p:sp>
        <p:nvSpPr>
          <p:cNvPr id="63492"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latin typeface="Arial" charset="0"/>
                <a:cs typeface="Times New Roman" pitchFamily="18" charset="0"/>
              </a:rPr>
              <a:t>The Automated Maintenance Tasks feature relies on the Resource Manager being enabled during the maintenance windows. The resource plan associated with the window is automatically enabled when the window opens. The goal is to prevent maintenance work from consuming excessive amounts of system resources. Each maintenance window is associated with a resource plan that specifies how the resources will be allocated during the window duration.</a:t>
            </a:r>
          </a:p>
          <a:p>
            <a:pPr lvl="1" eaLnBrk="1" hangingPunct="1"/>
            <a:r>
              <a:rPr lang="en-US" altLang="en-US" dirty="0">
                <a:latin typeface="Arial" charset="0"/>
                <a:cs typeface="Times New Roman" pitchFamily="18" charset="0"/>
              </a:rPr>
              <a:t>Automated tasks are assigned to specific windows. All daily windows belong to </a:t>
            </a:r>
            <a:r>
              <a:rPr lang="en-US" altLang="en-US" dirty="0">
                <a:latin typeface="Courier New" pitchFamily="49" charset="0"/>
                <a:cs typeface="Times New Roman" pitchFamily="18" charset="0"/>
              </a:rPr>
              <a:t>MAINTENANCE_WINDOW_GROUP</a:t>
            </a:r>
            <a:r>
              <a:rPr lang="en-US" altLang="en-US" dirty="0">
                <a:latin typeface="Arial" charset="0"/>
                <a:cs typeface="Times New Roman" pitchFamily="18" charset="0"/>
              </a:rPr>
              <a:t> by default.</a:t>
            </a:r>
          </a:p>
          <a:p>
            <a:pPr lvl="1" eaLnBrk="1" hangingPunct="1"/>
            <a:r>
              <a:rPr lang="en-US" altLang="en-US" dirty="0">
                <a:latin typeface="Arial" charset="0"/>
                <a:cs typeface="Times New Roman" pitchFamily="18" charset="0"/>
              </a:rPr>
              <a:t>You can define other maintenance windows, as well as change start times and durations for the daily maintenance windows. Likewise, any maintenance windows that are deemed unnecessary can be disabled or removed. The operations can be done by </a:t>
            </a:r>
            <a:r>
              <a:rPr lang="en-US" altLang="en-US" dirty="0" smtClean="0">
                <a:latin typeface="Arial" charset="0"/>
                <a:cs typeface="Times New Roman" pitchFamily="18" charset="0"/>
              </a:rPr>
              <a:t>using the </a:t>
            </a:r>
            <a:r>
              <a:rPr lang="en-US" altLang="en-US" dirty="0">
                <a:latin typeface="Arial" charset="0"/>
                <a:cs typeface="Times New Roman" pitchFamily="18" charset="0"/>
              </a:rPr>
              <a:t>Enterprise Manager or Scheduler interfaces.</a:t>
            </a:r>
          </a:p>
          <a:p>
            <a:endParaRPr lang="en-US" alt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426</a:t>
            </a:fld>
            <a:endParaRPr lang="en-US" dirty="0"/>
          </a:p>
        </p:txBody>
      </p:sp>
    </p:spTree>
    <p:extLst>
      <p:ext uri="{BB962C8B-B14F-4D97-AF65-F5344CB8AC3E}">
        <p14:creationId xmlns:p14="http://schemas.microsoft.com/office/powerpoint/2010/main" val="2627147968"/>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a:t>By analyzing the information stored in the AWR, the database server can identify the need to perform routine maintenance tasks, such as optimizer statistics refresh. The automated maintenance tasks infrastructure enables the Oracle Database server to automatically perform such operations. It </a:t>
            </a:r>
            <a:r>
              <a:rPr lang="en-US" dirty="0" smtClean="0"/>
              <a:t>uses Oracle Scheduler </a:t>
            </a:r>
            <a:r>
              <a:rPr lang="en-US" dirty="0"/>
              <a:t>to run such tasks in predefined maintenance windows</a:t>
            </a:r>
            <a:r>
              <a:rPr lang="en-US" dirty="0" smtClean="0"/>
              <a:t>.</a:t>
            </a:r>
          </a:p>
          <a:p>
            <a:pPr lvl="1"/>
            <a:r>
              <a:rPr lang="en-US" dirty="0"/>
              <a:t>When a maintenance window opens, Oracle Database creates an Oracle </a:t>
            </a:r>
            <a:r>
              <a:rPr lang="en-US" dirty="0" smtClean="0"/>
              <a:t>Scheduler job </a:t>
            </a:r>
            <a:r>
              <a:rPr lang="en-US" dirty="0"/>
              <a:t>for each maintenance task that is scheduled to run in that window. Each job </a:t>
            </a:r>
            <a:r>
              <a:rPr lang="en-US" dirty="0" smtClean="0"/>
              <a:t>is assigned </a:t>
            </a:r>
            <a:r>
              <a:rPr lang="en-US" dirty="0"/>
              <a:t>a job name that is generated at run time. </a:t>
            </a:r>
            <a:r>
              <a:rPr lang="en-US" dirty="0" smtClean="0"/>
              <a:t>When </a:t>
            </a:r>
            <a:r>
              <a:rPr lang="en-US" dirty="0"/>
              <a:t>an automated maintenance task </a:t>
            </a:r>
            <a:r>
              <a:rPr lang="en-US" dirty="0" smtClean="0"/>
              <a:t>job finishes</a:t>
            </a:r>
            <a:r>
              <a:rPr lang="en-US" dirty="0"/>
              <a:t>, it is deleted from the Oracle Scheduler job system. However, the job can </a:t>
            </a:r>
            <a:r>
              <a:rPr lang="en-US" dirty="0" smtClean="0"/>
              <a:t>still be </a:t>
            </a:r>
            <a:r>
              <a:rPr lang="en-US" dirty="0"/>
              <a:t>found in the Scheduler job history.</a:t>
            </a:r>
          </a:p>
          <a:p>
            <a:pPr lvl="1"/>
            <a:r>
              <a:rPr lang="en-US" dirty="0"/>
              <a:t>T</a:t>
            </a:r>
            <a:r>
              <a:rPr lang="en-US" dirty="0" smtClean="0"/>
              <a:t>he </a:t>
            </a:r>
            <a:r>
              <a:rPr lang="en-US" dirty="0"/>
              <a:t>impact of automated maintenance tasks on normal database operations can be limited by associating a Database Resource Manager resource plan to the maintenance window</a:t>
            </a:r>
            <a:r>
              <a:rPr lang="en-US" dirty="0" smtClean="0"/>
              <a: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427</a:t>
            </a:fld>
            <a:endParaRPr lang="en-US" dirty="0"/>
          </a:p>
        </p:txBody>
      </p:sp>
    </p:spTree>
    <p:extLst>
      <p:ext uri="{BB962C8B-B14F-4D97-AF65-F5344CB8AC3E}">
        <p14:creationId xmlns:p14="http://schemas.microsoft.com/office/powerpoint/2010/main" val="1201287027"/>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p:cNvSpPr>
            <a:spLocks noGrp="1" noRot="1" noChangeAspect="1" noChangeArrowheads="1" noTextEdit="1"/>
          </p:cNvSpPr>
          <p:nvPr>
            <p:ph type="sldImg"/>
          </p:nvPr>
        </p:nvSpPr>
        <p:spPr>
          <a:xfrm>
            <a:off x="457200" y="457200"/>
            <a:ext cx="6858000" cy="3859213"/>
          </a:xfrm>
          <a:ln/>
        </p:spPr>
      </p:sp>
      <p:sp>
        <p:nvSpPr>
          <p:cNvPr id="1146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27 - </a:t>
            </a:r>
            <a:fld id="{97B2A161-E847-4349-8FAC-B8732D94CC06}" type="slidenum">
              <a:rPr lang="en-US" smtClean="0"/>
              <a:pPr>
                <a:defRPr/>
              </a:pPr>
              <a:t>428</a:t>
            </a:fld>
            <a:endParaRPr lang="en-US" dirty="0"/>
          </a:p>
        </p:txBody>
      </p:sp>
    </p:spTree>
    <p:extLst>
      <p:ext uri="{BB962C8B-B14F-4D97-AF65-F5344CB8AC3E}">
        <p14:creationId xmlns:p14="http://schemas.microsoft.com/office/powerpoint/2010/main" val="244863286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4"/>
          <p:cNvSpPr>
            <a:spLocks noGrp="1" noRot="1" noChangeAspect="1" noChangeArrowheads="1" noTextEdit="1"/>
          </p:cNvSpPr>
          <p:nvPr>
            <p:ph type="sldImg"/>
          </p:nvPr>
        </p:nvSpPr>
        <p:spPr>
          <a:xfrm>
            <a:off x="457200" y="457200"/>
            <a:ext cx="6858000" cy="3859213"/>
          </a:xfrm>
          <a:ln/>
        </p:spPr>
      </p:sp>
      <p:sp>
        <p:nvSpPr>
          <p:cNvPr id="6041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Tree>
    <p:extLst>
      <p:ext uri="{BB962C8B-B14F-4D97-AF65-F5344CB8AC3E}">
        <p14:creationId xmlns:p14="http://schemas.microsoft.com/office/powerpoint/2010/main" val="3558149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p:txBody>
          <a:bodyPr/>
          <a:lstStyle/>
          <a:p>
            <a:pPr lvl="1"/>
            <a:endParaRPr lang="en-US" dirty="0"/>
          </a:p>
        </p:txBody>
      </p:sp>
      <p:sp>
        <p:nvSpPr>
          <p:cNvPr id="4" name="Slide Image Placeholder 3"/>
          <p:cNvSpPr>
            <a:spLocks noGrp="1" noRot="1" noChangeAspect="1"/>
          </p:cNvSpPr>
          <p:nvPr>
            <p:ph type="sldImg"/>
          </p:nvPr>
        </p:nvSpPr>
        <p:spPr>
          <a:xfrm>
            <a:off x="346075" y="425450"/>
            <a:ext cx="6384925" cy="3592513"/>
          </a:xfrm>
        </p:spPr>
      </p:sp>
      <p:sp>
        <p:nvSpPr>
          <p:cNvPr id="7" name="Footer Placeholder 6"/>
          <p:cNvSpPr>
            <a:spLocks noGrp="1"/>
          </p:cNvSpPr>
          <p:nvPr>
            <p:ph type="ftr" sz="quarter" idx="10"/>
          </p:nvPr>
        </p:nvSpPr>
        <p:spPr/>
        <p:txBody>
          <a:bodyPr/>
          <a:lstStyle/>
          <a:p>
            <a:pPr>
              <a:defRPr/>
            </a:pPr>
            <a:r>
              <a:rPr lang="en-US" smtClean="0"/>
              <a:t>Oracle Database 19c: Administration Workshop   3 - </a:t>
            </a:r>
            <a:fld id="{277A8364-0C0A-4DB0-BB50-324978D3915B}" type="slidenum">
              <a:rPr lang="en-US" smtClean="0"/>
              <a:pPr>
                <a:defRPr/>
              </a:pPr>
              <a:t>43</a:t>
            </a:fld>
            <a:endParaRPr lang="en-US" dirty="0"/>
          </a:p>
        </p:txBody>
      </p:sp>
    </p:spTree>
    <p:extLst>
      <p:ext uri="{BB962C8B-B14F-4D97-AF65-F5344CB8AC3E}">
        <p14:creationId xmlns:p14="http://schemas.microsoft.com/office/powerpoint/2010/main" val="420677005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Rot="1" noChangeAspect="1" noChangeArrowheads="1" noTextEdit="1"/>
          </p:cNvSpPr>
          <p:nvPr>
            <p:ph type="sldImg"/>
          </p:nvPr>
        </p:nvSpPr>
        <p:spPr>
          <a:xfrm>
            <a:off x="457200" y="457200"/>
            <a:ext cx="6858000" cy="3859213"/>
          </a:xfrm>
          <a:ln/>
        </p:spPr>
      </p:sp>
      <p:sp>
        <p:nvSpPr>
          <p:cNvPr id="614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430</a:t>
            </a:fld>
            <a:endParaRPr lang="en-US" dirty="0"/>
          </a:p>
        </p:txBody>
      </p:sp>
    </p:spTree>
    <p:extLst>
      <p:ext uri="{BB962C8B-B14F-4D97-AF65-F5344CB8AC3E}">
        <p14:creationId xmlns:p14="http://schemas.microsoft.com/office/powerpoint/2010/main" val="259442076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eaLnBrk="1" hangingPunct="1"/>
            <a:r>
              <a:rPr lang="en-US" altLang="en-US" dirty="0">
                <a:latin typeface="Arial" charset="0"/>
                <a:cs typeface="Times New Roman" pitchFamily="18" charset="0"/>
              </a:rPr>
              <a:t>The Automated Maintenance Tasks feature determines when—and in what order—tasks are performed. As a DBA, you can perform the following configuration tasks:</a:t>
            </a:r>
          </a:p>
          <a:p>
            <a:pPr lvl="2" eaLnBrk="1" hangingPunct="1"/>
            <a:r>
              <a:rPr lang="en-US" altLang="en-US" dirty="0">
                <a:latin typeface="Arial" charset="0"/>
                <a:cs typeface="Times New Roman" pitchFamily="18" charset="0"/>
              </a:rPr>
              <a:t>Adjust the duration and start time of the maintenance window if the maintenance window turns out to be inadequate for the maintenance workload.</a:t>
            </a:r>
          </a:p>
          <a:p>
            <a:pPr lvl="2" eaLnBrk="1" hangingPunct="1"/>
            <a:r>
              <a:rPr lang="en-US" altLang="en-US" dirty="0">
                <a:latin typeface="Arial" charset="0"/>
                <a:cs typeface="Times New Roman" pitchFamily="18" charset="0"/>
              </a:rPr>
              <a:t>Control the resource plan that allocates resources to </a:t>
            </a:r>
            <a:r>
              <a:rPr lang="en-US" altLang="en-US" dirty="0" smtClean="0">
                <a:latin typeface="Arial" charset="0"/>
                <a:cs typeface="Times New Roman" pitchFamily="18" charset="0"/>
              </a:rPr>
              <a:t>automated </a:t>
            </a:r>
            <a:r>
              <a:rPr lang="en-US" altLang="en-US" dirty="0">
                <a:latin typeface="Arial" charset="0"/>
                <a:cs typeface="Times New Roman" pitchFamily="18" charset="0"/>
              </a:rPr>
              <a:t>maintenance tasks during each window.</a:t>
            </a:r>
          </a:p>
          <a:p>
            <a:pPr lvl="2" eaLnBrk="1" hangingPunct="1"/>
            <a:r>
              <a:rPr lang="en-US" altLang="en-US" dirty="0">
                <a:latin typeface="Arial" charset="0"/>
                <a:cs typeface="Times New Roman" pitchFamily="18" charset="0"/>
              </a:rPr>
              <a:t>Enable or disable individual tasks in some or all maintenance windows.</a:t>
            </a:r>
          </a:p>
          <a:p>
            <a:pPr lvl="2" eaLnBrk="1" hangingPunct="1"/>
            <a:r>
              <a:rPr lang="en-US" altLang="en-US" dirty="0">
                <a:latin typeface="Arial" charset="0"/>
                <a:cs typeface="Times New Roman" pitchFamily="18" charset="0"/>
              </a:rPr>
              <a:t>In a RAC environment, shift maintenance work to one or more instances by mapping maintenance work to a service. Enabling the service on a subset of instances shifts maintenance work to these instances.</a:t>
            </a:r>
          </a:p>
          <a:p>
            <a:pPr lvl="1" eaLnBrk="1" hangingPunct="1"/>
            <a:r>
              <a:rPr lang="en-US" altLang="en-US" dirty="0">
                <a:latin typeface="Arial" charset="0"/>
              </a:rPr>
              <a:t>Enterprise Manager is the preferred way to control </a:t>
            </a:r>
            <a:r>
              <a:rPr lang="en-US" altLang="en-US" dirty="0" smtClean="0">
                <a:latin typeface="Arial" charset="0"/>
              </a:rPr>
              <a:t>automated maintenance tasks</a:t>
            </a:r>
            <a:r>
              <a:rPr lang="en-US" altLang="en-US" dirty="0">
                <a:latin typeface="Arial" charset="0"/>
              </a:rPr>
              <a:t>. However, you can also use the </a:t>
            </a:r>
            <a:r>
              <a:rPr lang="en-US" altLang="en-US" dirty="0">
                <a:latin typeface="Courier New" pitchFamily="49" charset="0"/>
              </a:rPr>
              <a:t>DBMS_AUTO_TASK_ADMIN</a:t>
            </a:r>
            <a:r>
              <a:rPr lang="en-US" altLang="en-US" dirty="0">
                <a:latin typeface="Arial" charset="0"/>
              </a:rPr>
              <a:t> package</a:t>
            </a:r>
            <a:r>
              <a:rPr lang="en-US" altLang="en-US" dirty="0" smtClean="0">
                <a:latin typeface="Arial" charset="0"/>
              </a:rPr>
              <a:t>.</a:t>
            </a:r>
            <a:endParaRPr lang="en-US" altLang="en-US" dirty="0">
              <a:latin typeface="Arial" charset="0"/>
            </a:endParaRPr>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431</a:t>
            </a:fld>
            <a:endParaRPr lang="en-US" dirty="0"/>
          </a:p>
        </p:txBody>
      </p:sp>
    </p:spTree>
    <p:extLst>
      <p:ext uri="{BB962C8B-B14F-4D97-AF65-F5344CB8AC3E}">
        <p14:creationId xmlns:p14="http://schemas.microsoft.com/office/powerpoint/2010/main" val="383418171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smtClean="0"/>
              <a:t>With </a:t>
            </a:r>
            <a:r>
              <a:rPr lang="en-US" dirty="0"/>
              <a:t>a single operation, you can disable or enable a particular automated </a:t>
            </a:r>
            <a:r>
              <a:rPr lang="en-US" dirty="0" smtClean="0"/>
              <a:t>maintenance task </a:t>
            </a:r>
            <a:r>
              <a:rPr lang="en-US" dirty="0"/>
              <a:t>for all maintenance windows. You can disable a particular automated maintenance task for all maintenance </a:t>
            </a:r>
            <a:r>
              <a:rPr lang="en-US" dirty="0" smtClean="0"/>
              <a:t>windows by </a:t>
            </a:r>
            <a:r>
              <a:rPr lang="en-US" dirty="0"/>
              <a:t>calling the </a:t>
            </a:r>
            <a:r>
              <a:rPr lang="en-US" dirty="0">
                <a:latin typeface="Courier New" panose="02070309020205020404" pitchFamily="49" charset="0"/>
                <a:cs typeface="Courier New" panose="02070309020205020404" pitchFamily="49" charset="0"/>
              </a:rPr>
              <a:t>DISABLE</a:t>
            </a:r>
            <a:r>
              <a:rPr lang="en-US" dirty="0"/>
              <a:t> procedure of </a:t>
            </a:r>
            <a:r>
              <a:rPr lang="en-US" dirty="0" smtClean="0"/>
              <a:t>the </a:t>
            </a:r>
            <a:r>
              <a:rPr lang="en-US" dirty="0" smtClean="0">
                <a:latin typeface="Courier New" panose="02070309020205020404" pitchFamily="49" charset="0"/>
                <a:cs typeface="Courier New" panose="02070309020205020404" pitchFamily="49" charset="0"/>
              </a:rPr>
              <a:t>DBMS_AUTO_TASK_ADMIN</a:t>
            </a:r>
            <a:r>
              <a:rPr lang="en-US" dirty="0" smtClean="0"/>
              <a:t> </a:t>
            </a:r>
            <a:r>
              <a:rPr lang="en-US" dirty="0"/>
              <a:t>PL/SQL package without supplying the </a:t>
            </a:r>
            <a:r>
              <a:rPr lang="en-US" dirty="0" smtClean="0">
                <a:latin typeface="Courier New" panose="02070309020205020404" pitchFamily="49" charset="0"/>
                <a:cs typeface="Courier New" panose="02070309020205020404" pitchFamily="49" charset="0"/>
              </a:rPr>
              <a:t>WINDOW_NAME</a:t>
            </a:r>
            <a:r>
              <a:rPr lang="en-US" dirty="0" smtClean="0"/>
              <a:t> </a:t>
            </a:r>
            <a:r>
              <a:rPr lang="en-US" dirty="0"/>
              <a:t>argument. To enable </a:t>
            </a:r>
            <a:r>
              <a:rPr lang="en-US" dirty="0" smtClean="0"/>
              <a:t>a maintenance task, </a:t>
            </a:r>
            <a:r>
              <a:rPr lang="en-US" dirty="0"/>
              <a:t>use the </a:t>
            </a:r>
            <a:r>
              <a:rPr lang="en-US" dirty="0">
                <a:latin typeface="Courier New" panose="02070309020205020404" pitchFamily="49" charset="0"/>
                <a:cs typeface="Courier New" panose="02070309020205020404" pitchFamily="49" charset="0"/>
              </a:rPr>
              <a:t>DBMS_AUTO_TASK_ADMIN.ENABLE</a:t>
            </a:r>
            <a:r>
              <a:rPr lang="en-US" dirty="0"/>
              <a:t> procedure. To enable or disable all automated maintenance tasks for all windows, call the </a:t>
            </a:r>
            <a:r>
              <a:rPr lang="en-US" dirty="0" smtClean="0">
                <a:latin typeface="Courier New" panose="02070309020205020404" pitchFamily="49" charset="0"/>
                <a:cs typeface="Courier New" panose="02070309020205020404" pitchFamily="49" charset="0"/>
              </a:rPr>
              <a:t>ENABLE</a:t>
            </a:r>
            <a:r>
              <a:rPr lang="en-US" dirty="0" smtClean="0"/>
              <a:t> or </a:t>
            </a:r>
            <a:r>
              <a:rPr lang="en-US" dirty="0">
                <a:latin typeface="Courier New" panose="02070309020205020404" pitchFamily="49" charset="0"/>
                <a:cs typeface="Courier New" panose="02070309020205020404" pitchFamily="49" charset="0"/>
              </a:rPr>
              <a:t>DISABLE</a:t>
            </a:r>
            <a:r>
              <a:rPr lang="en-US" dirty="0"/>
              <a:t> procedure with no arguments</a:t>
            </a:r>
            <a:r>
              <a:rPr lang="en-US" dirty="0" smtClean="0"/>
              <a:t>.</a:t>
            </a:r>
          </a:p>
          <a:p>
            <a:pPr lvl="1"/>
            <a:r>
              <a:rPr lang="en-US" dirty="0"/>
              <a:t>You can </a:t>
            </a:r>
            <a:r>
              <a:rPr lang="en-US" dirty="0" smtClean="0"/>
              <a:t>disable </a:t>
            </a:r>
            <a:r>
              <a:rPr lang="en-US" dirty="0"/>
              <a:t>a maintenance task for a specific </a:t>
            </a:r>
            <a:r>
              <a:rPr lang="en-US" dirty="0" smtClean="0"/>
              <a:t>window by specifying the window name in the </a:t>
            </a:r>
            <a:r>
              <a:rPr lang="en-US" dirty="0" smtClean="0">
                <a:latin typeface="Courier New" panose="02070309020205020404" pitchFamily="49" charset="0"/>
                <a:cs typeface="Courier New" panose="02070309020205020404" pitchFamily="49" charset="0"/>
              </a:rPr>
              <a:t>WINDOW_NAME</a:t>
            </a:r>
            <a:r>
              <a:rPr lang="en-US" dirty="0" smtClean="0"/>
              <a:t> argument.</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432</a:t>
            </a:fld>
            <a:endParaRPr lang="en-US" dirty="0"/>
          </a:p>
        </p:txBody>
      </p:sp>
    </p:spTree>
    <p:extLst>
      <p:ext uri="{BB962C8B-B14F-4D97-AF65-F5344CB8AC3E}">
        <p14:creationId xmlns:p14="http://schemas.microsoft.com/office/powerpoint/2010/main" val="4011049753"/>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a:t>To create a new maintenance window, you must create an Oracle Scheduler </a:t>
            </a:r>
            <a:r>
              <a:rPr lang="en-US" dirty="0" smtClean="0"/>
              <a:t>window object </a:t>
            </a:r>
            <a:r>
              <a:rPr lang="en-US" dirty="0"/>
              <a:t>and then add it to </a:t>
            </a:r>
            <a:r>
              <a:rPr lang="en-US" dirty="0" smtClean="0"/>
              <a:t>the </a:t>
            </a:r>
            <a:r>
              <a:rPr lang="en-US" dirty="0" smtClean="0">
                <a:latin typeface="Courier New" panose="02070309020205020404" pitchFamily="49" charset="0"/>
                <a:cs typeface="Courier New" panose="02070309020205020404" pitchFamily="49" charset="0"/>
              </a:rPr>
              <a:t>MAINTENANCE_WINDOW_GROUP</a:t>
            </a:r>
            <a:r>
              <a:rPr lang="en-US" dirty="0" smtClean="0"/>
              <a:t> window group. </a:t>
            </a:r>
            <a:r>
              <a:rPr lang="en-US" dirty="0"/>
              <a:t>U</a:t>
            </a:r>
            <a:r>
              <a:rPr lang="en-US" dirty="0" smtClean="0"/>
              <a:t>se the </a:t>
            </a:r>
            <a:r>
              <a:rPr lang="en-US" dirty="0" smtClean="0">
                <a:latin typeface="Courier New" panose="02070309020205020404" pitchFamily="49" charset="0"/>
                <a:cs typeface="Courier New" panose="02070309020205020404" pitchFamily="49" charset="0"/>
              </a:rPr>
              <a:t>DBMS_SCHEDULER.CREATE_WINDOW</a:t>
            </a:r>
            <a:r>
              <a:rPr lang="en-US" dirty="0" smtClean="0"/>
              <a:t> </a:t>
            </a:r>
            <a:r>
              <a:rPr lang="en-US" dirty="0"/>
              <a:t>package procedure to create the </a:t>
            </a:r>
            <a:r>
              <a:rPr lang="en-US" dirty="0" smtClean="0"/>
              <a:t>window and </a:t>
            </a:r>
            <a:r>
              <a:rPr lang="en-US" dirty="0"/>
              <a:t>the </a:t>
            </a:r>
            <a:r>
              <a:rPr lang="en-US" dirty="0">
                <a:latin typeface="Courier New" panose="02070309020205020404" pitchFamily="49" charset="0"/>
                <a:cs typeface="Courier New" panose="02070309020205020404" pitchFamily="49" charset="0"/>
              </a:rPr>
              <a:t>DBMS_SCHEDULER.ADD_GROUP_MEMBER</a:t>
            </a:r>
            <a:r>
              <a:rPr lang="en-US" dirty="0"/>
              <a:t> procedure to add the new window to </a:t>
            </a:r>
            <a:r>
              <a:rPr lang="en-US" dirty="0" smtClean="0"/>
              <a:t>the window </a:t>
            </a:r>
            <a:r>
              <a:rPr lang="en-US" dirty="0"/>
              <a:t>group</a:t>
            </a:r>
            <a:r>
              <a:rPr lang="en-US" dirty="0" smtClean="0"/>
              <a:t>.</a:t>
            </a:r>
          </a:p>
          <a:p>
            <a:pPr lvl="1"/>
            <a:r>
              <a:rPr lang="en-US" dirty="0" smtClean="0"/>
              <a:t>Use the </a:t>
            </a:r>
            <a:r>
              <a:rPr lang="en-US" dirty="0" smtClean="0">
                <a:latin typeface="Courier New" panose="02070309020205020404" pitchFamily="49" charset="0"/>
                <a:cs typeface="Courier New" panose="02070309020205020404" pitchFamily="49" charset="0"/>
              </a:rPr>
              <a:t>DBMS_SCHEDULER.SET_ATTRIBUTE</a:t>
            </a:r>
            <a:r>
              <a:rPr lang="en-US" dirty="0" smtClean="0"/>
              <a:t> </a:t>
            </a:r>
            <a:r>
              <a:rPr lang="en-US" dirty="0"/>
              <a:t>procedure </a:t>
            </a:r>
            <a:r>
              <a:rPr lang="en-US" dirty="0" smtClean="0"/>
              <a:t>to modify </a:t>
            </a:r>
            <a:r>
              <a:rPr lang="en-US" dirty="0"/>
              <a:t>the attributes of a window. Note that you must use the </a:t>
            </a:r>
            <a:r>
              <a:rPr lang="en-US" dirty="0">
                <a:latin typeface="Courier New" panose="02070309020205020404" pitchFamily="49" charset="0"/>
                <a:cs typeface="Courier New" panose="02070309020205020404" pitchFamily="49" charset="0"/>
              </a:rPr>
              <a:t>DBMS_SCHEDULER.DISABLE</a:t>
            </a:r>
            <a:r>
              <a:rPr lang="en-US" dirty="0"/>
              <a:t> subprogram to disable </a:t>
            </a:r>
            <a:r>
              <a:rPr lang="en-US" dirty="0" smtClean="0"/>
              <a:t>the window </a:t>
            </a:r>
            <a:r>
              <a:rPr lang="en-US" dirty="0"/>
              <a:t>before making changes to it, and then re-enable the window </a:t>
            </a:r>
            <a:r>
              <a:rPr lang="en-US" dirty="0" smtClean="0"/>
              <a:t>with </a:t>
            </a:r>
            <a:r>
              <a:rPr lang="en-US" dirty="0" smtClean="0">
                <a:latin typeface="Courier New" panose="02070309020205020404" pitchFamily="49" charset="0"/>
                <a:cs typeface="Courier New" panose="02070309020205020404" pitchFamily="49" charset="0"/>
              </a:rPr>
              <a:t>DBMS_SCHEDULER.ENABLE</a:t>
            </a:r>
            <a:r>
              <a:rPr lang="en-US" dirty="0" smtClean="0"/>
              <a:t> </a:t>
            </a:r>
            <a:r>
              <a:rPr lang="en-US" dirty="0"/>
              <a:t>when you are finished. If you change a window when it </a:t>
            </a:r>
            <a:r>
              <a:rPr lang="en-US" dirty="0" smtClean="0"/>
              <a:t>is currently </a:t>
            </a:r>
            <a:r>
              <a:rPr lang="en-US" dirty="0"/>
              <a:t>open, the change does not take effect until the next time the window opens</a:t>
            </a:r>
            <a:r>
              <a:rPr lang="en-US" dirty="0" smtClean="0"/>
              <a:t>.</a:t>
            </a:r>
          </a:p>
          <a:p>
            <a:pPr lvl="1"/>
            <a:r>
              <a:rPr lang="en-US" dirty="0"/>
              <a:t>You can use the </a:t>
            </a:r>
            <a:r>
              <a:rPr lang="en-US" dirty="0">
                <a:latin typeface="Courier New" panose="02070309020205020404" pitchFamily="49" charset="0"/>
                <a:cs typeface="Courier New" panose="02070309020205020404" pitchFamily="49" charset="0"/>
              </a:rPr>
              <a:t>DBMS_SCHEDULER.REMOVE_GROUP_MEMBER</a:t>
            </a:r>
            <a:r>
              <a:rPr lang="en-US" dirty="0"/>
              <a:t> </a:t>
            </a:r>
            <a:r>
              <a:rPr lang="en-US" dirty="0" smtClean="0"/>
              <a:t>procedure to </a:t>
            </a:r>
            <a:r>
              <a:rPr lang="en-US" dirty="0"/>
              <a:t>remove an existing maintenance </a:t>
            </a:r>
            <a:r>
              <a:rPr lang="en-US" dirty="0" smtClean="0"/>
              <a:t>window from the </a:t>
            </a:r>
            <a:r>
              <a:rPr lang="en-US" dirty="0" smtClean="0">
                <a:latin typeface="Courier New" panose="02070309020205020404" pitchFamily="49" charset="0"/>
                <a:cs typeface="Courier New" panose="02070309020205020404" pitchFamily="49" charset="0"/>
              </a:rPr>
              <a:t>MAINTENANCE_WINDOW_GROUP</a:t>
            </a:r>
            <a:r>
              <a:rPr lang="en-US" dirty="0" smtClean="0"/>
              <a:t> </a:t>
            </a:r>
            <a:r>
              <a:rPr lang="en-US" dirty="0"/>
              <a:t>window </a:t>
            </a:r>
            <a:r>
              <a:rPr lang="en-US" dirty="0" smtClean="0"/>
              <a:t>group. The </a:t>
            </a:r>
            <a:r>
              <a:rPr lang="en-US" dirty="0"/>
              <a:t>window continues to exist but no longer runs automated maintenance tasks. </a:t>
            </a:r>
            <a:r>
              <a:rPr lang="en-US" dirty="0" smtClean="0"/>
              <a:t>Any other </a:t>
            </a:r>
            <a:r>
              <a:rPr lang="en-US" dirty="0"/>
              <a:t>Oracle Scheduler jobs assigned to this window continue to run as usual</a:t>
            </a:r>
            <a:r>
              <a:rPr lang="en-US" dirty="0" smtClean="0"/>
              <a:t>.</a:t>
            </a:r>
          </a:p>
          <a:p>
            <a:pPr lvl="1"/>
            <a:r>
              <a:rPr lang="en-US" dirty="0" smtClean="0"/>
              <a:t>Additional information about Oracle Scheduler is provided </a:t>
            </a:r>
            <a:r>
              <a:rPr lang="en-US" dirty="0"/>
              <a:t>in the </a:t>
            </a:r>
            <a:r>
              <a:rPr lang="en-US" i="1" dirty="0"/>
              <a:t>Scheduling Tasks by Using Oracle </a:t>
            </a:r>
            <a:r>
              <a:rPr lang="en-US" i="1" dirty="0" smtClean="0"/>
              <a:t>Scheduler</a:t>
            </a:r>
            <a:r>
              <a:rPr lang="en-US" dirty="0" smtClean="0"/>
              <a:t> learning module.</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433</a:t>
            </a:fld>
            <a:endParaRPr lang="en-US" dirty="0"/>
          </a:p>
        </p:txBody>
      </p:sp>
    </p:spTree>
    <p:extLst>
      <p:ext uri="{BB962C8B-B14F-4D97-AF65-F5344CB8AC3E}">
        <p14:creationId xmlns:p14="http://schemas.microsoft.com/office/powerpoint/2010/main" val="2132313906"/>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altLang="en-US" dirty="0">
                <a:latin typeface="Arial" charset="0"/>
              </a:rPr>
              <a:t>When a maintenance window opens</a:t>
            </a:r>
            <a:r>
              <a:rPr lang="en-US" altLang="en-US" dirty="0" smtClean="0">
                <a:latin typeface="Arial" charset="0"/>
              </a:rPr>
              <a:t>, </a:t>
            </a:r>
            <a:r>
              <a:rPr lang="en-US" altLang="en-US" dirty="0">
                <a:latin typeface="Courier New" pitchFamily="49" charset="0"/>
              </a:rPr>
              <a:t>DEFAULT_MAINTENANCE_PLAN</a:t>
            </a:r>
            <a:r>
              <a:rPr lang="en-US" altLang="en-US" dirty="0">
                <a:latin typeface="Arial" charset="0"/>
              </a:rPr>
              <a:t> in the Resource Manager is automatically set to control the amount of CPU resources used </a:t>
            </a:r>
            <a:r>
              <a:rPr lang="en-US" altLang="en-US" dirty="0" smtClean="0">
                <a:latin typeface="Arial" charset="0"/>
              </a:rPr>
              <a:t>by </a:t>
            </a:r>
            <a:r>
              <a:rPr lang="en-US" altLang="en-US" dirty="0">
                <a:latin typeface="Arial" charset="0"/>
              </a:rPr>
              <a:t>automated maintenance tasks. To be able to give different priorities to each possible task during a maintenance window, various consumer groups are assigned to </a:t>
            </a:r>
            <a:r>
              <a:rPr lang="en-US" altLang="en-US" dirty="0">
                <a:latin typeface="Courier New" pitchFamily="49" charset="0"/>
              </a:rPr>
              <a:t>DEFAULT_MAINTENANCE_PLAN</a:t>
            </a:r>
            <a:r>
              <a:rPr lang="en-US" altLang="en-US" dirty="0" smtClean="0">
                <a:latin typeface="Arial" charset="0"/>
              </a:rPr>
              <a:t>.</a:t>
            </a:r>
            <a:endParaRPr lang="en-US" dirty="0" smtClean="0"/>
          </a:p>
          <a:p>
            <a:pPr lvl="1"/>
            <a:r>
              <a:rPr lang="en-US" dirty="0" smtClean="0"/>
              <a:t>By </a:t>
            </a:r>
            <a:r>
              <a:rPr lang="en-US" dirty="0"/>
              <a:t>default, all predefined maintenance windows use </a:t>
            </a:r>
            <a:r>
              <a:rPr lang="en-US" dirty="0" smtClean="0"/>
              <a:t>the </a:t>
            </a:r>
            <a:r>
              <a:rPr lang="en-US" dirty="0" smtClean="0">
                <a:latin typeface="Courier New" panose="02070309020205020404" pitchFamily="49" charset="0"/>
                <a:cs typeface="Courier New" panose="02070309020205020404" pitchFamily="49" charset="0"/>
              </a:rPr>
              <a:t>DEFAULT_MAINTENANCE_PLAN</a:t>
            </a:r>
            <a:r>
              <a:rPr lang="en-US" dirty="0" smtClean="0"/>
              <a:t> resource plan. </a:t>
            </a:r>
            <a:r>
              <a:rPr lang="en-US" dirty="0"/>
              <a:t>Automated maintenance tasks run under its </a:t>
            </a:r>
            <a:r>
              <a:rPr lang="en-US" dirty="0" smtClean="0"/>
              <a:t>subplan called </a:t>
            </a:r>
            <a:r>
              <a:rPr lang="en-US" dirty="0" smtClean="0">
                <a:latin typeface="Courier New" panose="02070309020205020404" pitchFamily="49" charset="0"/>
                <a:cs typeface="Courier New" panose="02070309020205020404" pitchFamily="49" charset="0"/>
              </a:rPr>
              <a:t>ORA$AUTOTASK</a:t>
            </a:r>
            <a:r>
              <a:rPr lang="en-US" dirty="0"/>
              <a:t>. This subplan divides its portion of total resource allocation </a:t>
            </a:r>
            <a:r>
              <a:rPr lang="en-US" dirty="0" smtClean="0"/>
              <a:t>equally among </a:t>
            </a:r>
            <a:r>
              <a:rPr lang="en-US" dirty="0"/>
              <a:t>the maintenance tasks</a:t>
            </a:r>
            <a:r>
              <a:rPr lang="en-US" dirty="0" smtClean="0"/>
              <a:t>.</a:t>
            </a:r>
          </a:p>
          <a:p>
            <a:pPr lvl="1"/>
            <a:r>
              <a:rPr lang="en-US" dirty="0"/>
              <a:t>In this plan, any sessions in the </a:t>
            </a:r>
            <a:r>
              <a:rPr lang="en-US" dirty="0">
                <a:latin typeface="Courier New" panose="02070309020205020404" pitchFamily="49" charset="0"/>
                <a:cs typeface="Courier New" panose="02070309020205020404" pitchFamily="49" charset="0"/>
              </a:rPr>
              <a:t>SYS_GROUP</a:t>
            </a:r>
            <a:r>
              <a:rPr lang="en-US" dirty="0"/>
              <a:t> consumer group get priority. </a:t>
            </a:r>
            <a:r>
              <a:rPr lang="en-US" dirty="0" smtClean="0"/>
              <a:t>Any resource allocation </a:t>
            </a:r>
            <a:r>
              <a:rPr lang="en-US" dirty="0"/>
              <a:t>that is unused by sessions in </a:t>
            </a:r>
            <a:r>
              <a:rPr lang="en-US" dirty="0">
                <a:latin typeface="Courier New" panose="02070309020205020404" pitchFamily="49" charset="0"/>
                <a:cs typeface="Courier New" panose="02070309020205020404" pitchFamily="49" charset="0"/>
              </a:rPr>
              <a:t>SYS_GROUP</a:t>
            </a:r>
            <a:r>
              <a:rPr lang="en-US" dirty="0"/>
              <a:t> is then shared by </a:t>
            </a:r>
            <a:r>
              <a:rPr lang="en-US" dirty="0" smtClean="0"/>
              <a:t>sessions belonging </a:t>
            </a:r>
            <a:r>
              <a:rPr lang="en-US" dirty="0"/>
              <a:t>to the other consumer groups and subplans in the plan. Of that </a:t>
            </a:r>
            <a:r>
              <a:rPr lang="en-US" dirty="0" smtClean="0"/>
              <a:t>allocation, 5</a:t>
            </a:r>
            <a:r>
              <a:rPr lang="en-US" dirty="0"/>
              <a:t>% goes to maintenance tasks and 20% goes to user sessions. The </a:t>
            </a:r>
            <a:r>
              <a:rPr lang="en-US" dirty="0" smtClean="0"/>
              <a:t>maximum utilization </a:t>
            </a:r>
            <a:r>
              <a:rPr lang="en-US" dirty="0"/>
              <a:t>limit for </a:t>
            </a:r>
            <a:r>
              <a:rPr lang="en-US" dirty="0">
                <a:latin typeface="Courier New" panose="02070309020205020404" pitchFamily="49" charset="0"/>
                <a:cs typeface="Courier New" panose="02070309020205020404" pitchFamily="49" charset="0"/>
              </a:rPr>
              <a:t>ORA$AUTOTASK</a:t>
            </a:r>
            <a:r>
              <a:rPr lang="en-US" dirty="0"/>
              <a:t> is 90. Therefore, even if the CPU is idle, this </a:t>
            </a:r>
            <a:r>
              <a:rPr lang="en-US" dirty="0" smtClean="0"/>
              <a:t>group/plan </a:t>
            </a:r>
            <a:r>
              <a:rPr lang="en-US" dirty="0"/>
              <a:t>cannot be allocated more than 90% of the CPU resources</a:t>
            </a:r>
            <a:r>
              <a:rPr lang="en-US" dirty="0" smtClean="0"/>
              <a:t>.</a:t>
            </a:r>
          </a:p>
          <a:p>
            <a:pPr lvl="1"/>
            <a:r>
              <a:rPr lang="en-US" dirty="0" smtClean="0"/>
              <a:t>Additional information about the Resource Manager is provided in the </a:t>
            </a:r>
            <a:r>
              <a:rPr lang="en-US" i="1" dirty="0" smtClean="0"/>
              <a:t>Managing Database Resources</a:t>
            </a:r>
            <a:r>
              <a:rPr lang="en-US" dirty="0" smtClean="0"/>
              <a:t> learning module.</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434</a:t>
            </a:fld>
            <a:endParaRPr lang="en-US" dirty="0"/>
          </a:p>
        </p:txBody>
      </p:sp>
    </p:spTree>
    <p:extLst>
      <p:ext uri="{BB962C8B-B14F-4D97-AF65-F5344CB8AC3E}">
        <p14:creationId xmlns:p14="http://schemas.microsoft.com/office/powerpoint/2010/main" val="101389986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pPr lvl="1"/>
            <a:r>
              <a:rPr lang="en-US" dirty="0" smtClean="0"/>
              <a:t>To </a:t>
            </a:r>
            <a:r>
              <a:rPr lang="en-US" dirty="0"/>
              <a:t>change the resource allocation for automated maintenance tasks within </a:t>
            </a:r>
            <a:r>
              <a:rPr lang="en-US" dirty="0" smtClean="0"/>
              <a:t>a maintenance </a:t>
            </a:r>
            <a:r>
              <a:rPr lang="en-US" dirty="0"/>
              <a:t>window, you must change the percentage of resources allocated to </a:t>
            </a:r>
            <a:r>
              <a:rPr lang="en-US" dirty="0" smtClean="0"/>
              <a:t>the </a:t>
            </a:r>
            <a:r>
              <a:rPr lang="en-US" dirty="0" smtClean="0">
                <a:latin typeface="Courier New" panose="02070309020205020404" pitchFamily="49" charset="0"/>
                <a:cs typeface="Courier New" panose="02070309020205020404" pitchFamily="49" charset="0"/>
              </a:rPr>
              <a:t>ORA$AUTOTASK</a:t>
            </a:r>
            <a:r>
              <a:rPr lang="en-US" dirty="0" smtClean="0"/>
              <a:t> subplan in </a:t>
            </a:r>
            <a:r>
              <a:rPr lang="en-US" dirty="0"/>
              <a:t>the resource plan for that </a:t>
            </a:r>
            <a:r>
              <a:rPr lang="en-US" dirty="0" smtClean="0"/>
              <a:t>window. You </a:t>
            </a:r>
            <a:r>
              <a:rPr lang="en-US" dirty="0"/>
              <a:t>must also adjust the resource allocation for one </a:t>
            </a:r>
            <a:r>
              <a:rPr lang="en-US" dirty="0" smtClean="0"/>
              <a:t>or more </a:t>
            </a:r>
            <a:r>
              <a:rPr lang="en-US" dirty="0"/>
              <a:t>subplans or consumer groups in the window's resource plan </a:t>
            </a:r>
            <a:r>
              <a:rPr lang="en-US" dirty="0" smtClean="0"/>
              <a:t>so</a:t>
            </a:r>
            <a:r>
              <a:rPr lang="en-US" baseline="0" dirty="0" smtClean="0"/>
              <a:t> </a:t>
            </a:r>
            <a:r>
              <a:rPr lang="en-US" dirty="0" smtClean="0"/>
              <a:t>that the resource </a:t>
            </a:r>
            <a:r>
              <a:rPr lang="en-US" dirty="0"/>
              <a:t>allocation at the top level of the plan adds up to 100</a:t>
            </a:r>
            <a:r>
              <a:rPr lang="en-US" dirty="0" smtClean="0"/>
              <a:t>%.</a:t>
            </a:r>
          </a:p>
          <a:p>
            <a:pPr lvl="1"/>
            <a:r>
              <a:rPr lang="en-US" dirty="0"/>
              <a:t>By default, the resource plan for each predefined maintenance window is </a:t>
            </a:r>
            <a:r>
              <a:rPr lang="en-US" dirty="0">
                <a:latin typeface="Courier New" panose="02070309020205020404" pitchFamily="49" charset="0"/>
                <a:cs typeface="Courier New" panose="02070309020205020404" pitchFamily="49" charset="0"/>
              </a:rPr>
              <a:t>DEFAULT_MAINTENANCE_PLAN</a:t>
            </a:r>
            <a:r>
              <a:rPr lang="en-US" dirty="0"/>
              <a:t>. </a:t>
            </a:r>
            <a:r>
              <a:rPr lang="en-US" dirty="0" smtClean="0"/>
              <a:t>However, you </a:t>
            </a:r>
            <a:r>
              <a:rPr lang="en-US" dirty="0"/>
              <a:t>can assign </a:t>
            </a:r>
            <a:r>
              <a:rPr lang="en-US" dirty="0" smtClean="0"/>
              <a:t>any resource </a:t>
            </a:r>
            <a:r>
              <a:rPr lang="en-US" dirty="0"/>
              <a:t>plan to any maintenance window. If you do change a </a:t>
            </a:r>
            <a:r>
              <a:rPr lang="en-US" dirty="0" smtClean="0"/>
              <a:t>maintenance window </a:t>
            </a:r>
            <a:r>
              <a:rPr lang="en-US" dirty="0"/>
              <a:t>resource </a:t>
            </a:r>
            <a:r>
              <a:rPr lang="en-US" dirty="0" smtClean="0"/>
              <a:t>plan, you must include </a:t>
            </a:r>
            <a:r>
              <a:rPr lang="en-US" dirty="0"/>
              <a:t>the </a:t>
            </a:r>
            <a:r>
              <a:rPr lang="en-US" dirty="0" smtClean="0">
                <a:latin typeface="Courier New" panose="02070309020205020404" pitchFamily="49" charset="0"/>
                <a:cs typeface="Courier New" panose="02070309020205020404" pitchFamily="49" charset="0"/>
              </a:rPr>
              <a:t>ORA$AUTOTASK</a:t>
            </a:r>
            <a:r>
              <a:rPr lang="en-US" dirty="0" smtClean="0"/>
              <a:t> subplan in the </a:t>
            </a:r>
            <a:r>
              <a:rPr lang="en-US" dirty="0"/>
              <a:t>new plan</a:t>
            </a:r>
            <a:r>
              <a:rPr lang="en-US" dirty="0" smtClean="0"/>
              <a:t>.</a:t>
            </a:r>
          </a:p>
          <a:p>
            <a:pPr lvl="1"/>
            <a:r>
              <a:rPr lang="en-US" dirty="0" smtClean="0"/>
              <a:t>See the </a:t>
            </a:r>
            <a:r>
              <a:rPr lang="en-US" i="1" dirty="0" smtClean="0"/>
              <a:t>Oracle Database Administrator’s Guide</a:t>
            </a:r>
            <a:r>
              <a:rPr lang="en-US" dirty="0" smtClean="0"/>
              <a:t> for details on modifying resource plans and subplans. </a:t>
            </a:r>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435</a:t>
            </a:fld>
            <a:endParaRPr lang="en-US" dirty="0"/>
          </a:p>
        </p:txBody>
      </p:sp>
    </p:spTree>
    <p:extLst>
      <p:ext uri="{BB962C8B-B14F-4D97-AF65-F5344CB8AC3E}">
        <p14:creationId xmlns:p14="http://schemas.microsoft.com/office/powerpoint/2010/main" val="2731975475"/>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p:cNvSpPr>
            <a:spLocks noGrp="1" noRot="1" noChangeAspect="1" noChangeArrowheads="1" noTextEdit="1"/>
          </p:cNvSpPr>
          <p:nvPr>
            <p:ph type="sldImg"/>
          </p:nvPr>
        </p:nvSpPr>
        <p:spPr>
          <a:xfrm>
            <a:off x="457200" y="457200"/>
            <a:ext cx="6858000" cy="3859213"/>
          </a:xfrm>
          <a:ln/>
        </p:spPr>
      </p:sp>
      <p:sp>
        <p:nvSpPr>
          <p:cNvPr id="11469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436</a:t>
            </a:fld>
            <a:endParaRPr lang="en-US" dirty="0"/>
          </a:p>
        </p:txBody>
      </p:sp>
    </p:spTree>
    <p:extLst>
      <p:ext uri="{BB962C8B-B14F-4D97-AF65-F5344CB8AC3E}">
        <p14:creationId xmlns:p14="http://schemas.microsoft.com/office/powerpoint/2010/main" val="218455166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6858000" cy="3859213"/>
          </a:xfrm>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28 - </a:t>
            </a:r>
            <a:fld id="{25B7A43D-5285-4A64-AD94-41D9606B4D95}" type="slidenum">
              <a:rPr lang="en-US" smtClean="0"/>
              <a:pPr>
                <a:defRPr/>
              </a:pPr>
              <a:t>437</a:t>
            </a:fld>
            <a:endParaRPr lang="en-US" dirty="0"/>
          </a:p>
        </p:txBody>
      </p:sp>
    </p:spTree>
    <p:extLst>
      <p:ext uri="{BB962C8B-B14F-4D97-AF65-F5344CB8AC3E}">
        <p14:creationId xmlns:p14="http://schemas.microsoft.com/office/powerpoint/2010/main" val="3400400789"/>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79506634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439</a:t>
            </a:fld>
            <a:endParaRPr lang="en-US" dirty="0"/>
          </a:p>
        </p:txBody>
      </p:sp>
    </p:spTree>
    <p:extLst>
      <p:ext uri="{BB962C8B-B14F-4D97-AF65-F5344CB8AC3E}">
        <p14:creationId xmlns:p14="http://schemas.microsoft.com/office/powerpoint/2010/main" val="2838208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833958"/>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5"/>
          <p:cNvSpPr>
            <a:spLocks noGrp="1" noRot="1" noChangeAspect="1" noTextEdit="1"/>
          </p:cNvSpPr>
          <p:nvPr>
            <p:ph type="sldImg"/>
          </p:nvPr>
        </p:nvSpPr>
        <p:spPr>
          <a:ln/>
        </p:spPr>
      </p:sp>
      <p:sp>
        <p:nvSpPr>
          <p:cNvPr id="5325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Performance management includes the following activities:</a:t>
            </a:r>
          </a:p>
          <a:p>
            <a:pPr lvl="2"/>
            <a:r>
              <a:rPr lang="en-US" altLang="en-US" dirty="0"/>
              <a:t>Performance planning is the process of establishing the environment: the hardware, software, operating system, network infrastructure, and so on.</a:t>
            </a:r>
          </a:p>
          <a:p>
            <a:pPr lvl="2"/>
            <a:r>
              <a:rPr lang="en-US" altLang="en-US" dirty="0"/>
              <a:t>Performance monitoring is an activity that helps the DBA locate bottlenecks and correct problem areas.</a:t>
            </a:r>
          </a:p>
          <a:p>
            <a:pPr lvl="2"/>
            <a:r>
              <a:rPr lang="en-US" altLang="en-US" dirty="0"/>
              <a:t>Instance tuning is the actual adjustment of Oracle Database parameters and operating system (OS) parameters to gain better performance of the Oracle Database.</a:t>
            </a:r>
          </a:p>
          <a:p>
            <a:pPr lvl="2"/>
            <a:r>
              <a:rPr lang="en-US" altLang="en-US" dirty="0"/>
              <a:t>SQL tuning involves making your application submit efficient SQL statements. SQL tuning is performed for the application as a whole, as well as for individual statements. At the application level, you want to be sure that different parts of the application are taking advantage of each other’s work and are not competing for resources unnecessarily.</a:t>
            </a:r>
          </a:p>
          <a:p>
            <a:pPr lvl="1"/>
            <a:r>
              <a:rPr lang="en-US" altLang="en-US" dirty="0"/>
              <a:t>A DBA can look at hundreds of performance measurements, covering everything from network performance and disk input/output (I/O) speed to the time spent working on individual application operations. These performance measurements are commonly referred to as database metrics.</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440</a:t>
            </a:fld>
            <a:endParaRPr lang="en-US" dirty="0"/>
          </a:p>
        </p:txBody>
      </p:sp>
    </p:spTree>
    <p:extLst>
      <p:ext uri="{BB962C8B-B14F-4D97-AF65-F5344CB8AC3E}">
        <p14:creationId xmlns:p14="http://schemas.microsoft.com/office/powerpoint/2010/main" val="1167778193"/>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5"/>
          <p:cNvSpPr>
            <a:spLocks noGrp="1" noRot="1" noChangeAspect="1" noTextEdit="1"/>
          </p:cNvSpPr>
          <p:nvPr>
            <p:ph type="sldImg"/>
          </p:nvPr>
        </p:nvSpPr>
        <p:spPr>
          <a:ln/>
        </p:spPr>
      </p:sp>
      <p:sp>
        <p:nvSpPr>
          <p:cNvPr id="2457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many facets to performance planning. Planning must include a balance between performance (speed), cost, and reliability.</a:t>
            </a:r>
          </a:p>
          <a:p>
            <a:pPr lvl="1"/>
            <a:r>
              <a:rPr lang="en-US" altLang="en-US" b="1" dirty="0"/>
              <a:t>Investment in System Architecture: </a:t>
            </a:r>
            <a:r>
              <a:rPr lang="en-US" altLang="en-US" dirty="0"/>
              <a:t>You must consider the investment in your system architecture—the hardware and software infrastructure needed to meet your requirements. This, of course, requires analysis to determine the value for your given environment, application, and performance requirements. For example, the number of hard drives and controllers has an impact on the speed of data access.</a:t>
            </a:r>
          </a:p>
          <a:p>
            <a:pPr lvl="1"/>
            <a:r>
              <a:rPr lang="en-US" altLang="en-US" b="1" dirty="0"/>
              <a:t>Scalability: </a:t>
            </a:r>
            <a:r>
              <a:rPr lang="en-US" altLang="en-US" dirty="0"/>
              <a:t>The ability of an application to scale is also important. This means that you are able to handle more and more users, clients, sessions, or transactions without incurring a huge impact on overall system performance. The most obvious violator of scalability is serializing operations among users. If all users go through a single path one at a time, then, as more users are added, there are definitely adverse effects on performance. This is because more and more users line up to go through that path. Poorly written SQL also affects scalability. It requires many users to wait for inefficient SQL to complete, each user competing with the other on a large number of resources that they are not actually in need of.</a:t>
            </a:r>
          </a:p>
          <a:p>
            <a:pPr lvl="1"/>
            <a:r>
              <a:rPr lang="en-US" altLang="en-US" b="1" dirty="0"/>
              <a:t>Application Design Principles: </a:t>
            </a:r>
            <a:r>
              <a:rPr lang="en-US" altLang="en-US" dirty="0"/>
              <a:t>The principles of application design can greatly affect performance. Simplicity of design, use of views and indexes, and data modeling are all very important.</a:t>
            </a:r>
          </a:p>
          <a:p>
            <a:pPr lvl="1"/>
            <a:r>
              <a:rPr lang="en-US" altLang="en-US" b="1" dirty="0"/>
              <a:t>Workload Testing: </a:t>
            </a:r>
            <a:r>
              <a:rPr lang="en-US" altLang="en-US" dirty="0"/>
              <a:t>Any application must be tested under a representative production workload. This requires estimating database size and workload and generating test data and system load.</a:t>
            </a:r>
          </a:p>
          <a:p>
            <a:pPr lvl="1"/>
            <a:r>
              <a:rPr lang="en-US" altLang="en-US" b="1" dirty="0"/>
              <a:t>Deployment of New Applications: </a:t>
            </a:r>
            <a:r>
              <a:rPr lang="en-US" altLang="en-US" dirty="0"/>
              <a:t>Performance must be considered as new applications (or new versions of applications) are deployed. Sometimes, design decisions are made to maintain compatibility with old systems during the rollout. A new database should be configured (on the basis of the production environment) specifically for the applications that it hosts.</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441</a:t>
            </a:fld>
            <a:endParaRPr lang="en-US" dirty="0"/>
          </a:p>
        </p:txBody>
      </p:sp>
    </p:spTree>
    <p:extLst>
      <p:ext uri="{BB962C8B-B14F-4D97-AF65-F5344CB8AC3E}">
        <p14:creationId xmlns:p14="http://schemas.microsoft.com/office/powerpoint/2010/main" val="1364870314"/>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marL="0" lvl="1"/>
            <a:r>
              <a:rPr lang="en-US" dirty="0">
                <a:latin typeface="Arial" charset="0"/>
                <a:cs typeface="Arial" charset="0"/>
              </a:rPr>
              <a:t>A difficult and necessary task is testing the existing applications when changing the infrastructure (for example, upgrading the database to a newer version or changing the operating system or server hardware). Before the application is deployed for production in the new configuration, you want to know the impact. The application will almost certainly require additional tuning. You need to know that the critical functionality will perform, without errors.</a:t>
            </a:r>
          </a:p>
        </p:txBody>
      </p:sp>
      <p:sp>
        <p:nvSpPr>
          <p:cNvPr id="7" name="Footer Placeholder 6"/>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442</a:t>
            </a:fld>
            <a:endParaRPr lang="en-US" dirty="0"/>
          </a:p>
        </p:txBody>
      </p:sp>
    </p:spTree>
    <p:extLst>
      <p:ext uri="{BB962C8B-B14F-4D97-AF65-F5344CB8AC3E}">
        <p14:creationId xmlns:p14="http://schemas.microsoft.com/office/powerpoint/2010/main" val="763809060"/>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5"/>
          <p:cNvSpPr>
            <a:spLocks noGrp="1" noRot="1" noChangeAspect="1" noTextEdit="1"/>
          </p:cNvSpPr>
          <p:nvPr>
            <p:ph type="sldImg"/>
          </p:nvPr>
        </p:nvSpPr>
        <p:spPr>
          <a:ln/>
        </p:spPr>
      </p:sp>
      <p:sp>
        <p:nvSpPr>
          <p:cNvPr id="256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108000"/>
              </a:lnSpc>
            </a:pPr>
            <a:r>
              <a:rPr lang="en-US" altLang="en-US" dirty="0"/>
              <a:t>Proactive database maintenance is made easy by the sophisticated infrastructure of the Oracle Database, including the following main elements:</a:t>
            </a:r>
          </a:p>
          <a:p>
            <a:pPr lvl="2">
              <a:lnSpc>
                <a:spcPct val="108000"/>
              </a:lnSpc>
            </a:pPr>
            <a:r>
              <a:rPr lang="en-US" altLang="en-US" dirty="0"/>
              <a:t>The Automatic Workload Repository (AWR) is a built-in repository in each Oracle database. At regular intervals, the Oracle Database server takes a snapshot of all its vital statistics and workload information and stores this data in the AWR. The captured data can be analyzed by you, by the database server itself, or by both.</a:t>
            </a:r>
          </a:p>
          <a:p>
            <a:pPr lvl="2">
              <a:lnSpc>
                <a:spcPct val="108000"/>
              </a:lnSpc>
            </a:pPr>
            <a:r>
              <a:rPr lang="en-US" altLang="en-US" dirty="0"/>
              <a:t>Using automated tasks, the database server performs routine maintenance operations, such as regular backups, refreshing optimizer statistics, and database health checks.</a:t>
            </a:r>
          </a:p>
          <a:p>
            <a:pPr lvl="1">
              <a:lnSpc>
                <a:spcPct val="108000"/>
              </a:lnSpc>
            </a:pPr>
            <a:r>
              <a:rPr lang="en-US" altLang="en-US" dirty="0"/>
              <a:t>Reactive database maintenance includes critical errors and conditions discovered by database health checkers:</a:t>
            </a:r>
          </a:p>
          <a:p>
            <a:pPr lvl="2">
              <a:lnSpc>
                <a:spcPct val="108000"/>
              </a:lnSpc>
            </a:pPr>
            <a:r>
              <a:rPr lang="en-US" altLang="en-US" dirty="0"/>
              <a:t>For problems that cannot be resolved automatically and require administrators to be notified (such as running out of space), the Oracle Database server provides server-generated alerts. The Oracle Database server, by default, monitors itself and sends out alerts to notify you of problems. The alerts notify you and often also provide recommendations on how to resolve the reported problem. The DBA can also be alerted by users whose transactions are locked by other users' transactions and are waiting for locks to be released.</a:t>
            </a:r>
          </a:p>
          <a:p>
            <a:pPr lvl="2">
              <a:lnSpc>
                <a:spcPct val="108000"/>
              </a:lnSpc>
            </a:pPr>
            <a:r>
              <a:rPr lang="en-US" altLang="en-US" dirty="0"/>
              <a:t>Recommendations are generated from several advisors, each of which is responsible for a subsystem. For example, there are memory, segment, and SQL advisors.</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443</a:t>
            </a:fld>
            <a:endParaRPr lang="en-US" dirty="0"/>
          </a:p>
        </p:txBody>
      </p:sp>
    </p:spTree>
    <p:extLst>
      <p:ext uri="{BB962C8B-B14F-4D97-AF65-F5344CB8AC3E}">
        <p14:creationId xmlns:p14="http://schemas.microsoft.com/office/powerpoint/2010/main" val="241131920"/>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5"/>
          <p:cNvSpPr>
            <a:spLocks noGrp="1" noRot="1" noChangeAspect="1" noTextEdit="1"/>
          </p:cNvSpPr>
          <p:nvPr>
            <p:ph type="sldImg"/>
          </p:nvPr>
        </p:nvSpPr>
        <p:spPr>
          <a:ln/>
        </p:spPr>
      </p:sp>
      <p:sp>
        <p:nvSpPr>
          <p:cNvPr id="2662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Automatic Workload Repository (AWR) is the infrastructure that provides services to Oracle Database components to collect, maintain, and use statistics for problem detection and self-tuning purposes. You can view it as a data warehouse for database statistics, metrics, and so on.</a:t>
            </a:r>
          </a:p>
          <a:p>
            <a:pPr lvl="1"/>
            <a:r>
              <a:rPr lang="en-US" altLang="en-US" dirty="0"/>
              <a:t>Every 60 minutes (by default), the database automatically captures statistical information from the SGA and stores it in the AWR in the form of snapshots. These snapshots are stored on disk by a background process called Manageability Monitor (MMON). By default, snapshots are retained for eight days. You can modify both the snapshot interval and the retention intervals.</a:t>
            </a:r>
          </a:p>
          <a:p>
            <a:pPr lvl="1"/>
            <a:r>
              <a:rPr lang="en-US" altLang="en-US" dirty="0"/>
              <a:t>The AWR contains hundreds of tables, all belonging to the </a:t>
            </a:r>
            <a:r>
              <a:rPr lang="en-US" altLang="en-US" dirty="0">
                <a:latin typeface="Courier New" panose="02070309020205020404" pitchFamily="49" charset="0"/>
                <a:cs typeface="Courier New" panose="02070309020205020404" pitchFamily="49" charset="0"/>
              </a:rPr>
              <a:t>SYS</a:t>
            </a:r>
            <a:r>
              <a:rPr lang="en-US" altLang="en-US" dirty="0"/>
              <a:t> schema and stored in the </a:t>
            </a:r>
            <a:r>
              <a:rPr lang="en-US" altLang="en-US" dirty="0">
                <a:latin typeface="Courier New" panose="02070309020205020404" pitchFamily="49" charset="0"/>
                <a:cs typeface="Courier New" panose="02070309020205020404" pitchFamily="49" charset="0"/>
              </a:rPr>
              <a:t>SYSAUX</a:t>
            </a:r>
            <a:r>
              <a:rPr lang="en-US" altLang="en-US" dirty="0"/>
              <a:t> tablespace. Oracle recommends that the repository be accessed only through Enterprise Manager or the </a:t>
            </a:r>
            <a:r>
              <a:rPr lang="en-US" altLang="en-US" dirty="0">
                <a:latin typeface="Courier New" panose="02070309020205020404" pitchFamily="49" charset="0"/>
                <a:cs typeface="Courier New" panose="02070309020205020404" pitchFamily="49" charset="0"/>
              </a:rPr>
              <a:t>DBMS_WORKLOAD_REPOSITORY</a:t>
            </a:r>
            <a:r>
              <a:rPr lang="en-US" altLang="en-US" dirty="0"/>
              <a:t> package to work with the AWR. Direct data manipulation language (DML) commands against the repository tables are not supported.</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444</a:t>
            </a:fld>
            <a:endParaRPr lang="en-US" dirty="0"/>
          </a:p>
        </p:txBody>
      </p:sp>
    </p:spTree>
    <p:extLst>
      <p:ext uri="{BB962C8B-B14F-4D97-AF65-F5344CB8AC3E}">
        <p14:creationId xmlns:p14="http://schemas.microsoft.com/office/powerpoint/2010/main" val="97172852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5"/>
          <p:cNvSpPr>
            <a:spLocks noGrp="1" noRot="1" noChangeAspect="1" noTextEdit="1"/>
          </p:cNvSpPr>
          <p:nvPr>
            <p:ph type="sldImg"/>
          </p:nvPr>
        </p:nvSpPr>
        <p:spPr>
          <a:ln/>
        </p:spPr>
      </p:sp>
      <p:sp>
        <p:nvSpPr>
          <p:cNvPr id="2765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Unlike the other advisors, the ADDM runs automatically after each AWR snapshot. Each time a snapshot is taken, the ADDM performs an analysis of the period corresponding to the last two snapshots. The ADDM proactively monitors the instance and detects most bottlenecks before they become a significant problem.</a:t>
            </a:r>
          </a:p>
          <a:p>
            <a:pPr lvl="1"/>
            <a:r>
              <a:rPr lang="en-US" altLang="en-US" b="1" dirty="0"/>
              <a:t>Note:</a:t>
            </a:r>
            <a:r>
              <a:rPr lang="en-US" altLang="en-US" dirty="0"/>
              <a:t> For the information to be valid, the instance should not have been shut down between the two snapshots.</a:t>
            </a:r>
          </a:p>
          <a:p>
            <a:pPr lvl="1"/>
            <a:r>
              <a:rPr lang="en-US" altLang="en-US" dirty="0"/>
              <a:t>In many cases, the ADDM recommends solutions for detected problems and even quantifies the benefits for the recommendations.</a:t>
            </a:r>
          </a:p>
          <a:p>
            <a:pPr lvl="1"/>
            <a:r>
              <a:rPr lang="en-US" altLang="en-US" dirty="0"/>
              <a:t>Some common problems that are detected by the ADDM:</a:t>
            </a:r>
          </a:p>
          <a:p>
            <a:pPr lvl="2"/>
            <a:r>
              <a:rPr lang="en-US" altLang="en-US" dirty="0"/>
              <a:t>CPU bottlenecks</a:t>
            </a:r>
          </a:p>
          <a:p>
            <a:pPr lvl="2"/>
            <a:r>
              <a:rPr lang="en-US" altLang="en-US" dirty="0"/>
              <a:t>Poor Oracle Net connection management</a:t>
            </a:r>
          </a:p>
          <a:p>
            <a:pPr lvl="2"/>
            <a:r>
              <a:rPr lang="en-US" altLang="en-US" dirty="0"/>
              <a:t>Lock contention</a:t>
            </a:r>
          </a:p>
          <a:p>
            <a:pPr lvl="2"/>
            <a:r>
              <a:rPr lang="en-US" altLang="en-US" dirty="0"/>
              <a:t>Input/output (I/O) capacity</a:t>
            </a:r>
          </a:p>
          <a:p>
            <a:pPr lvl="2"/>
            <a:r>
              <a:rPr lang="en-US" altLang="en-US" dirty="0"/>
              <a:t>Undersized database instance memory structures</a:t>
            </a:r>
          </a:p>
          <a:p>
            <a:pPr lvl="2"/>
            <a:r>
              <a:rPr lang="en-US" altLang="en-US" dirty="0"/>
              <a:t>High-load SQL statements</a:t>
            </a:r>
          </a:p>
          <a:p>
            <a:pPr lvl="1"/>
            <a:r>
              <a:rPr lang="en-US" altLang="en-US" dirty="0"/>
              <a:t>The results of each ADDM analysis are stored in the AWR and are also accessible through Enterprise Manager.</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445</a:t>
            </a:fld>
            <a:endParaRPr lang="en-US" dirty="0"/>
          </a:p>
        </p:txBody>
      </p:sp>
    </p:spTree>
    <p:extLst>
      <p:ext uri="{BB962C8B-B14F-4D97-AF65-F5344CB8AC3E}">
        <p14:creationId xmlns:p14="http://schemas.microsoft.com/office/powerpoint/2010/main" val="2189407602"/>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ADDM can run automatically on a PDB after the AWR snapshots are enabled in the PDB. AWR snapshots are not enabled by default on a PDB.</a:t>
            </a:r>
          </a:p>
          <a:p>
            <a:pPr lvl="1"/>
            <a:r>
              <a:rPr lang="en-US" dirty="0"/>
              <a:t>When AWR snapshots are enabled in a PDB and an ADDM analysis runs in the PDB, some parts of the ADDM report and recommendations differ from the result of an ADDM execution in the CDB root. A PDB analysis means that the ADDM task is analyzing the AWR data of a PDB, and only PDB-specific findings and recommendations are produced. Enabling AWR snapshots on a PDB does not change the ADDM report on a CDB root. </a:t>
            </a:r>
          </a:p>
          <a:p>
            <a:pPr lvl="1"/>
            <a:r>
              <a:rPr lang="en-US" dirty="0"/>
              <a:t>AWR snapshots on a PDB are stored in the PDB, whichever tablespace is defined. No one can view PDB snapshots from the CDB root for security purposes.</a:t>
            </a:r>
          </a:p>
        </p:txBody>
      </p:sp>
      <p:sp>
        <p:nvSpPr>
          <p:cNvPr id="8" name="Footer Placeholder 7"/>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446</a:t>
            </a:fld>
            <a:endParaRPr lang="en-US" dirty="0"/>
          </a:p>
        </p:txBody>
      </p:sp>
    </p:spTree>
    <p:extLst>
      <p:ext uri="{BB962C8B-B14F-4D97-AF65-F5344CB8AC3E}">
        <p14:creationId xmlns:p14="http://schemas.microsoft.com/office/powerpoint/2010/main" val="1671548244"/>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5"/>
          <p:cNvSpPr>
            <a:spLocks noGrp="1" noRot="1" noChangeAspect="1" noTextEdit="1"/>
          </p:cNvSpPr>
          <p:nvPr>
            <p:ph type="sldImg"/>
          </p:nvPr>
        </p:nvSpPr>
        <p:spPr>
          <a:ln/>
        </p:spPr>
      </p:sp>
      <p:sp>
        <p:nvSpPr>
          <p:cNvPr id="5120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Advisors provide you with useful feedback about resource utilization and performance for their respective server components. For example, Memory Advisor provides a recommended value for the </a:t>
            </a:r>
            <a:r>
              <a:rPr lang="en-US" altLang="en-US" dirty="0">
                <a:latin typeface="Courier New" panose="02070309020205020404" pitchFamily="49" charset="0"/>
              </a:rPr>
              <a:t>MEMORY_TARGET</a:t>
            </a:r>
            <a:r>
              <a:rPr lang="en-US" altLang="en-US" dirty="0"/>
              <a:t> initialization parameter, which controls the total amount of memory used by the Oracle database instance.</a:t>
            </a:r>
          </a:p>
          <a:p>
            <a:pPr lvl="1"/>
            <a:r>
              <a:rPr lang="en-US" altLang="en-US" dirty="0"/>
              <a:t>By building on the data captured in the AWR, the ADDM enables the Oracle Database server to diagnose its own performance and determine how identified problems can be resolved. ADDM runs automatically after each AWR statistics capture. It can potentially call other advisors.</a:t>
            </a:r>
          </a:p>
          <a:p>
            <a:pPr lvl="1"/>
            <a:r>
              <a:rPr lang="en-US" altLang="en-US" dirty="0"/>
              <a:t>Here are the major benefits that are provided by the advisor infrastructure:</a:t>
            </a:r>
          </a:p>
          <a:p>
            <a:pPr lvl="2"/>
            <a:r>
              <a:rPr lang="en-US" altLang="en-US" dirty="0"/>
              <a:t>All advisors use a uniform interface.</a:t>
            </a:r>
          </a:p>
          <a:p>
            <a:pPr lvl="2"/>
            <a:r>
              <a:rPr lang="en-US" altLang="en-US" dirty="0"/>
              <a:t>All advisors have a common data source and results storage by using the workload repository.</a:t>
            </a:r>
          </a:p>
          <a:p>
            <a:pPr lvl="1"/>
            <a:r>
              <a:rPr lang="en-US" altLang="en-US" dirty="0"/>
              <a:t>Not all advisors are shown in the slide (for example, Data Recovery Advisor and SQL Repair Advisor are not listed). </a:t>
            </a:r>
          </a:p>
          <a:p>
            <a:pPr lvl="1"/>
            <a:r>
              <a:rPr lang="en-US" altLang="en-US" b="1" dirty="0"/>
              <a:t>Automatic Database Diagnostic Monitor (ADDM)</a:t>
            </a:r>
            <a:endParaRPr lang="en-US" altLang="en-US" dirty="0"/>
          </a:p>
          <a:p>
            <a:pPr lvl="1"/>
            <a:r>
              <a:rPr lang="en-US" altLang="en-US" dirty="0"/>
              <a:t>The ADDM is a server-based expert that reviews database performance every 60 minutes. Its goal is to detect possible system bottlenecks early and recommend fixes before system performance degrades noticeably.</a:t>
            </a:r>
            <a:endParaRPr lang="en-US" altLang="en-US" b="1" dirty="0"/>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447</a:t>
            </a:fld>
            <a:endParaRPr lang="en-US" dirty="0"/>
          </a:p>
        </p:txBody>
      </p:sp>
    </p:spTree>
    <p:extLst>
      <p:ext uri="{BB962C8B-B14F-4D97-AF65-F5344CB8AC3E}">
        <p14:creationId xmlns:p14="http://schemas.microsoft.com/office/powerpoint/2010/main" val="1481551031"/>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lvl="1"/>
            <a:r>
              <a:rPr lang="en-US" altLang="en-US" b="1" dirty="0"/>
              <a:t>Memory Advisors</a:t>
            </a:r>
          </a:p>
          <a:p>
            <a:pPr lvl="1"/>
            <a:r>
              <a:rPr lang="en-US" altLang="en-US" dirty="0"/>
              <a:t>Memory Advisor is actually a collection of several advisory functions that help determine the best settings for the total memory used by the database instance. The System Global Area (SGA) has a set of advisors for the shared pool, database buffer cache, Java pool, and streams pool. The Java pool and streams pool advisors are not exposed on the Enterprise Manager Memory Advisor page. There is an advisor for the Program Global Area (PGA). In addition to the advisory functions, this advisor provides a central point of control for the large pool and the Java pool.</a:t>
            </a:r>
          </a:p>
          <a:p>
            <a:pPr lvl="1"/>
            <a:r>
              <a:rPr lang="en-US" altLang="en-US" b="1" dirty="0"/>
              <a:t>Mean-Time-To-Recover (MTTR) Advisor</a:t>
            </a:r>
            <a:endParaRPr lang="en-US" altLang="en-US" dirty="0"/>
          </a:p>
          <a:p>
            <a:pPr lvl="1"/>
            <a:r>
              <a:rPr lang="en-US" altLang="en-US" dirty="0"/>
              <a:t>Using MTTR Advisor, you set the length of time required for the database to recover after an instance crash.</a:t>
            </a:r>
          </a:p>
          <a:p>
            <a:pPr lvl="1"/>
            <a:r>
              <a:rPr lang="en-US" altLang="en-US" b="1" dirty="0"/>
              <a:t>Segment Advisor</a:t>
            </a:r>
            <a:endParaRPr lang="en-US" altLang="en-US" dirty="0"/>
          </a:p>
          <a:p>
            <a:pPr lvl="1"/>
            <a:r>
              <a:rPr lang="en-US" altLang="en-US" dirty="0"/>
              <a:t>This advisor looks for tables and indexes that consume more space than they require. The advisor checks for inefficient space consumption at the tablespace or schema level and produces scripts to reduce space consumption where possible.</a:t>
            </a:r>
            <a:endParaRPr lang="en-US" altLang="en-US" b="1" dirty="0"/>
          </a:p>
          <a:p>
            <a:pPr lvl="1"/>
            <a:r>
              <a:rPr lang="en-US" altLang="en-US" b="1" dirty="0"/>
              <a:t>SQL Access Advisor</a:t>
            </a:r>
          </a:p>
          <a:p>
            <a:pPr lvl="1"/>
            <a:r>
              <a:rPr lang="en-US" altLang="en-US" dirty="0"/>
              <a:t>This advisor analyzes all SQL statements that are issued in a given period and suggests the creation of additional indexes or materialized views that will improve performance.</a:t>
            </a:r>
          </a:p>
          <a:p>
            <a:pPr lvl="1"/>
            <a:r>
              <a:rPr lang="en-US" altLang="en-US" b="1" dirty="0"/>
              <a:t>SQL Tuning Advisor</a:t>
            </a:r>
          </a:p>
          <a:p>
            <a:pPr lvl="1"/>
            <a:r>
              <a:rPr lang="en-US" altLang="en-US" dirty="0"/>
              <a:t>This advisor analyzes an individual SQL statement and makes recommendations for improving its performance. Recommendations may include actions, such as rewriting the statement, changing the instance configuration, or adding indexes.</a:t>
            </a:r>
            <a:endParaRPr lang="en-US" altLang="en-US" b="1" dirty="0"/>
          </a:p>
          <a:p>
            <a:pPr lvl="1"/>
            <a:r>
              <a:rPr lang="en-US" altLang="en-US" b="1" dirty="0"/>
              <a:t>Undo Management Advisor</a:t>
            </a:r>
            <a:endParaRPr lang="en-US" altLang="en-US" dirty="0"/>
          </a:p>
          <a:p>
            <a:pPr lvl="1"/>
            <a:r>
              <a:rPr lang="en-US" altLang="en-US" dirty="0"/>
              <a:t>With Undo Management Advisor, you can determine the undo tablespace size that is required to support a given retention period. Undo management and the use of the advisor is covered in the lesson titled “Managing Undo Data.”</a:t>
            </a:r>
          </a:p>
          <a:p>
            <a:pPr lvl="1"/>
            <a:r>
              <a:rPr lang="en-US" altLang="en-US" b="1" dirty="0"/>
              <a:t>Data Recovery Advisor</a:t>
            </a:r>
          </a:p>
          <a:p>
            <a:pPr lvl="1"/>
            <a:r>
              <a:rPr lang="en-US" altLang="en-US" dirty="0"/>
              <a:t>This advisor automatically diagnoses persistent data failures, presents repair options to the user, and executes repairs at the user’s request. The purpose of Data Recovery Advisor is to reduce the mean time to recover (MTTR) and provide a centralized tool for automated data repair. </a:t>
            </a:r>
          </a:p>
          <a:p>
            <a:pPr lvl="1"/>
            <a:r>
              <a:rPr lang="en-US" altLang="en-US" b="1" dirty="0"/>
              <a:t>SQL Repair Advisor</a:t>
            </a:r>
          </a:p>
          <a:p>
            <a:pPr lvl="1"/>
            <a:r>
              <a:rPr lang="en-US" altLang="en-US" dirty="0"/>
              <a:t>You run SQL Repair Advisor after a SQL statement fails with a critical error that generates a problem in the Automatic Diagnostic Repository. The advisor analyzes the statement and, in many cases, recommends a patch to repair the statement. If you implement the recommendation, the applied SQL patch circumvents the failure by causing the query optimizer to choose an alternative execution plan for future executions. This is done without changing the SQL statement itself.</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448</a:t>
            </a:fld>
            <a:endParaRPr lang="en-US" dirty="0"/>
          </a:p>
        </p:txBody>
      </p:sp>
    </p:spTree>
    <p:extLst>
      <p:ext uri="{BB962C8B-B14F-4D97-AF65-F5344CB8AC3E}">
        <p14:creationId xmlns:p14="http://schemas.microsoft.com/office/powerpoint/2010/main" val="2652861804"/>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5"/>
          <p:cNvSpPr>
            <a:spLocks noGrp="1" noRot="1" noChangeAspect="1" noTextEdit="1"/>
          </p:cNvSpPr>
          <p:nvPr>
            <p:ph type="sldImg"/>
          </p:nvPr>
        </p:nvSpPr>
        <p:spPr>
          <a:ln/>
        </p:spPr>
      </p:sp>
      <p:sp>
        <p:nvSpPr>
          <p:cNvPr id="337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has developed a tuning methodology based on years of experience. The basic steps are:</a:t>
            </a:r>
          </a:p>
          <a:p>
            <a:pPr lvl="2">
              <a:buFont typeface="+mj-lt"/>
              <a:buAutoNum type="arabicPeriod"/>
            </a:pPr>
            <a:r>
              <a:rPr lang="en-US" altLang="en-US" dirty="0"/>
              <a:t>Check the OS statistics and general machine health before tuning the instance to be sure that the problem is in the database.</a:t>
            </a:r>
          </a:p>
          <a:p>
            <a:pPr lvl="2">
              <a:buFont typeface="+mj-lt"/>
              <a:buAutoNum type="arabicPeriod"/>
            </a:pPr>
            <a:r>
              <a:rPr lang="en-US" altLang="en-US" dirty="0"/>
              <a:t>Tune from the top down. Start with the design, then the application, and then the instance. For example, try to eliminate full table scans that cause I/O contention before tuning the tablespace layout on disk. This activity often requires access to the application code.</a:t>
            </a:r>
          </a:p>
          <a:p>
            <a:pPr lvl="2">
              <a:buFont typeface="+mj-lt"/>
              <a:buAutoNum type="arabicPeriod"/>
            </a:pPr>
            <a:r>
              <a:rPr lang="en-US" altLang="en-US" dirty="0"/>
              <a:t>Tune the area with the greatest potential benefit. The tuning methodology presented in this course is simple. Identify the biggest bottleneck and tune it. Repeat this step. All the various tuning tools have some way to identify the SQL statements, resource contention, or services that are taking the most time. The Oracle database provides a time model and metrics to automate the process of identifying bottlenecks. The advisors available in Oracle Database use this methodology.</a:t>
            </a:r>
          </a:p>
          <a:p>
            <a:pPr lvl="2">
              <a:buFont typeface="+mj-lt"/>
              <a:buAutoNum type="arabicPeriod"/>
            </a:pPr>
            <a:r>
              <a:rPr lang="en-US" altLang="en-US" dirty="0"/>
              <a:t>Stop tuning when you meet your goal. This step implies that you set tuning goals.</a:t>
            </a:r>
          </a:p>
          <a:p>
            <a:pPr lvl="1"/>
            <a:r>
              <a:rPr lang="en-US" altLang="en-US" dirty="0"/>
              <a:t>This is a general approach to tuning the database instance and may require multiple passes.</a:t>
            </a:r>
          </a:p>
        </p:txBody>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449</a:t>
            </a:fld>
            <a:endParaRPr lang="en-US" dirty="0"/>
          </a:p>
        </p:txBody>
      </p:sp>
    </p:spTree>
    <p:extLst>
      <p:ext uri="{BB962C8B-B14F-4D97-AF65-F5344CB8AC3E}">
        <p14:creationId xmlns:p14="http://schemas.microsoft.com/office/powerpoint/2010/main" val="1895786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45</a:t>
            </a:fld>
            <a:endParaRPr lang="en-US" dirty="0"/>
          </a:p>
        </p:txBody>
      </p:sp>
    </p:spTree>
    <p:extLst>
      <p:ext uri="{BB962C8B-B14F-4D97-AF65-F5344CB8AC3E}">
        <p14:creationId xmlns:p14="http://schemas.microsoft.com/office/powerpoint/2010/main" val="1349633109"/>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6" name="Footer Placeholder 5"/>
          <p:cNvSpPr>
            <a:spLocks noGrp="1"/>
          </p:cNvSpPr>
          <p:nvPr>
            <p:ph type="ftr" sz="quarter" idx="10"/>
          </p:nvPr>
        </p:nvSpPr>
        <p:spPr/>
        <p:txBody>
          <a:bodyPr/>
          <a:lstStyle/>
          <a:p>
            <a:pPr>
              <a:defRPr/>
            </a:pPr>
            <a:r>
              <a:rPr lang="en-US" smtClean="0"/>
              <a:t>Oracle Database 19c: Administration Workshop   29 - </a:t>
            </a:r>
            <a:fld id="{CC99CD06-E658-497C-A01A-9AEDA6901C49}" type="slidenum">
              <a:rPr lang="en-US" smtClean="0"/>
              <a:pPr>
                <a:defRPr/>
              </a:pPr>
              <a:t>450</a:t>
            </a:fld>
            <a:endParaRPr lang="en-US" dirty="0"/>
          </a:p>
        </p:txBody>
      </p:sp>
    </p:spTree>
    <p:extLst>
      <p:ext uri="{BB962C8B-B14F-4D97-AF65-F5344CB8AC3E}">
        <p14:creationId xmlns:p14="http://schemas.microsoft.com/office/powerpoint/2010/main" val="1673415044"/>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036506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452</a:t>
            </a:fld>
            <a:endParaRPr lang="en-US" dirty="0"/>
          </a:p>
        </p:txBody>
      </p:sp>
    </p:spTree>
    <p:extLst>
      <p:ext uri="{BB962C8B-B14F-4D97-AF65-F5344CB8AC3E}">
        <p14:creationId xmlns:p14="http://schemas.microsoft.com/office/powerpoint/2010/main" val="32839628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5"/>
          <p:cNvSpPr>
            <a:spLocks noGrp="1" noRot="1" noChangeAspect="1" noTextEdit="1"/>
          </p:cNvSpPr>
          <p:nvPr>
            <p:ph type="sldImg"/>
          </p:nvPr>
        </p:nvSpPr>
        <p:spPr>
          <a:ln/>
        </p:spPr>
      </p:sp>
      <p:sp>
        <p:nvSpPr>
          <p:cNvPr id="5837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spcBef>
                <a:spcPts val="350"/>
              </a:spcBef>
            </a:pPr>
            <a:r>
              <a:rPr lang="en-US" altLang="en-US" dirty="0"/>
              <a:t>Alerts are notifications of when a database is in an undesirable state and needs your attention. By default, the Oracle Database server provides alerts via Enterprise Manager. Optionally, Enterprise Manager can be configured to send an email message to the administrator about problem conditions as well as display alert information on the console. </a:t>
            </a:r>
          </a:p>
          <a:p>
            <a:pPr lvl="1">
              <a:spcBef>
                <a:spcPts val="350"/>
              </a:spcBef>
            </a:pPr>
            <a:r>
              <a:rPr lang="en-US" altLang="en-US" dirty="0"/>
              <a:t>You can also set thresholds on many of the pertinent metrics for your system. Oracle Database proactively notifies you if the database deviates sufficiently from normal readings to reach those thresholds. An early notification of potential problems enables you to respond quickly and, in many cases, resolve issues before users even notice them.</a:t>
            </a:r>
          </a:p>
          <a:p>
            <a:pPr lvl="1">
              <a:spcBef>
                <a:spcPts val="350"/>
              </a:spcBef>
            </a:pPr>
            <a:r>
              <a:rPr lang="en-US" altLang="en-US" dirty="0"/>
              <a:t>Approximately 60 metrics are monitored by default, among which are:</a:t>
            </a:r>
          </a:p>
          <a:p>
            <a:pPr lvl="2">
              <a:spcBef>
                <a:spcPts val="200"/>
              </a:spcBef>
            </a:pPr>
            <a:r>
              <a:rPr lang="en-US" altLang="en-US" dirty="0"/>
              <a:t>Broken Job Count</a:t>
            </a:r>
          </a:p>
          <a:p>
            <a:pPr lvl="2">
              <a:spcBef>
                <a:spcPts val="200"/>
              </a:spcBef>
            </a:pPr>
            <a:r>
              <a:rPr lang="en-US" altLang="en-US" dirty="0"/>
              <a:t>Database Time Spent Waiting (%)</a:t>
            </a:r>
          </a:p>
          <a:p>
            <a:pPr lvl="2">
              <a:spcBef>
                <a:spcPts val="200"/>
              </a:spcBef>
            </a:pPr>
            <a:r>
              <a:rPr lang="en-US" altLang="en-US" dirty="0"/>
              <a:t>Dump Area Used (%)</a:t>
            </a:r>
          </a:p>
          <a:p>
            <a:pPr lvl="2">
              <a:spcBef>
                <a:spcPts val="200"/>
              </a:spcBef>
            </a:pPr>
            <a:r>
              <a:rPr lang="en-US" altLang="en-US" dirty="0"/>
              <a:t>SQL Response Time (%) Compared to Baseline</a:t>
            </a:r>
          </a:p>
          <a:p>
            <a:pPr lvl="2">
              <a:spcBef>
                <a:spcPts val="200"/>
              </a:spcBef>
            </a:pPr>
            <a:r>
              <a:rPr lang="en-US" altLang="en-US" dirty="0"/>
              <a:t>Tablespace Used (%)</a:t>
            </a:r>
          </a:p>
          <a:p>
            <a:pPr lvl="2">
              <a:spcBef>
                <a:spcPts val="200"/>
              </a:spcBef>
            </a:pPr>
            <a:r>
              <a:rPr lang="en-US" altLang="en-US" dirty="0"/>
              <a:t>Generic Incident</a:t>
            </a:r>
          </a:p>
          <a:p>
            <a:pPr lvl="1">
              <a:spcBef>
                <a:spcPts val="350"/>
              </a:spcBef>
            </a:pPr>
            <a:r>
              <a:rPr lang="en-US" altLang="en-US" dirty="0"/>
              <a:t>A few additional key metrics can provide early problem notification:</a:t>
            </a:r>
          </a:p>
          <a:p>
            <a:pPr lvl="2">
              <a:spcBef>
                <a:spcPts val="200"/>
              </a:spcBef>
            </a:pPr>
            <a:r>
              <a:rPr lang="en-US" altLang="en-US" dirty="0"/>
              <a:t>Average File Read Time (centiseconds)</a:t>
            </a:r>
          </a:p>
          <a:p>
            <a:pPr lvl="2">
              <a:spcBef>
                <a:spcPts val="200"/>
              </a:spcBef>
            </a:pPr>
            <a:r>
              <a:rPr lang="en-US" altLang="en-US" dirty="0"/>
              <a:t>Response Time (per transaction)</a:t>
            </a:r>
          </a:p>
          <a:p>
            <a:pPr lvl="2">
              <a:spcBef>
                <a:spcPts val="200"/>
              </a:spcBef>
            </a:pPr>
            <a:r>
              <a:rPr lang="en-US" altLang="en-US" dirty="0"/>
              <a:t>Wait Time (%)</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453</a:t>
            </a:fld>
            <a:endParaRPr lang="en-US" dirty="0"/>
          </a:p>
        </p:txBody>
      </p:sp>
    </p:spTree>
    <p:extLst>
      <p:ext uri="{BB962C8B-B14F-4D97-AF65-F5344CB8AC3E}">
        <p14:creationId xmlns:p14="http://schemas.microsoft.com/office/powerpoint/2010/main" val="35406751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 can set a desired warning and critical threshold values for a number of predefined metrics. The appropriate alerts appear when the database reaches your specified values. </a:t>
            </a:r>
          </a:p>
          <a:p>
            <a:pPr lvl="1"/>
            <a:r>
              <a:rPr lang="en-US" dirty="0"/>
              <a:t>You can use the </a:t>
            </a:r>
            <a:r>
              <a:rPr lang="en-US" dirty="0">
                <a:latin typeface="Courier New" panose="02070309020205020404" pitchFamily="49" charset="0"/>
                <a:cs typeface="Courier New" panose="02070309020205020404" pitchFamily="49" charset="0"/>
              </a:rPr>
              <a:t>DBMS_SERVER_ALERT</a:t>
            </a:r>
            <a:r>
              <a:rPr lang="en-US" dirty="0"/>
              <a:t> package, which enables you to view and change threshold settings. Use the </a:t>
            </a:r>
            <a:r>
              <a:rPr lang="en-US" dirty="0">
                <a:latin typeface="Courier New" panose="02070309020205020404" pitchFamily="49" charset="0"/>
                <a:cs typeface="Courier New" panose="02070309020205020404" pitchFamily="49" charset="0"/>
              </a:rPr>
              <a:t>GET_THRESHOLD</a:t>
            </a:r>
            <a:r>
              <a:rPr lang="en-US" dirty="0"/>
              <a:t> procedure to see the current threshold settings for a specified metric. Use the </a:t>
            </a:r>
            <a:r>
              <a:rPr lang="en-US" dirty="0">
                <a:latin typeface="Courier New" panose="02070309020205020404" pitchFamily="49" charset="0"/>
                <a:cs typeface="Courier New" panose="02070309020205020404" pitchFamily="49" charset="0"/>
              </a:rPr>
              <a:t>SET_THRESHOLD</a:t>
            </a:r>
            <a:r>
              <a:rPr lang="en-US" dirty="0"/>
              <a:t> procedure to modify the threshold values. Refer to the </a:t>
            </a:r>
            <a:r>
              <a:rPr lang="en-US" i="1" dirty="0"/>
              <a:t>Oracle Database PL/SQL Packages and Types Reference</a:t>
            </a:r>
            <a:r>
              <a:rPr lang="en-US" dirty="0"/>
              <a:t> for a complete list of supported metrics and parameters for each procedure.</a:t>
            </a:r>
          </a:p>
          <a:p>
            <a:pPr lvl="1"/>
            <a:r>
              <a:rPr lang="en-US" dirty="0"/>
              <a:t>You can also use the Metric and Collection Settings page in Enterprise Manager Cloud Control to view and set thresholds. The thresholds that are already set appear in the “Metrics with thresholds” list. By default, approximately 60 metrics have preset thresholds; you may change these as needed. The “All metrics” list shows the metrics that do not have thresholds set.</a:t>
            </a:r>
          </a:p>
          <a:p>
            <a:pPr lvl="1"/>
            <a:r>
              <a:rPr lang="en-US" dirty="0"/>
              <a:t>You can also change the scheduled collection interval for a specific collection schedule. Be aware that each schedule affects a group of metrics.</a:t>
            </a:r>
          </a:p>
        </p:txBody>
      </p:sp>
      <p:sp>
        <p:nvSpPr>
          <p:cNvPr id="6" name="Footer Placeholder 5"/>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454</a:t>
            </a:fld>
            <a:endParaRPr lang="en-US" dirty="0"/>
          </a:p>
        </p:txBody>
      </p:sp>
    </p:spTree>
    <p:extLst>
      <p:ext uri="{BB962C8B-B14F-4D97-AF65-F5344CB8AC3E}">
        <p14:creationId xmlns:p14="http://schemas.microsoft.com/office/powerpoint/2010/main" val="3751011425"/>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5"/>
          <p:cNvSpPr>
            <a:spLocks noGrp="1" noRot="1" noChangeAspect="1" noTextEdit="1"/>
          </p:cNvSpPr>
          <p:nvPr>
            <p:ph type="sldImg"/>
          </p:nvPr>
        </p:nvSpPr>
        <p:spPr>
          <a:ln/>
        </p:spPr>
      </p:sp>
      <p:sp>
        <p:nvSpPr>
          <p:cNvPr id="6041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When you receive an alert, follow the recommendations that it provides. You can also consider running the ADDM (or another advisor as appropriate) to obtain more detailed diagnostics of system or object behavior. </a:t>
            </a:r>
          </a:p>
          <a:p>
            <a:pPr lvl="1"/>
            <a:r>
              <a:rPr lang="en-US" altLang="en-US" dirty="0"/>
              <a:t>Alerts and incidents are generated for critical errors. Critical errors usually generate incidents that are collected into problems. </a:t>
            </a:r>
          </a:p>
          <a:p>
            <a:pPr lvl="1"/>
            <a:r>
              <a:rPr lang="en-US" altLang="en-US" dirty="0"/>
              <a:t>Most alerts (such as “Out of Space”) are cleared automatically when the cause of the problem disappears. However, other alerts (such as Generic Alert Log Error) are sent to you for notification and must be acknowledged by you. After taking the necessary corrective measures, you acknowledge an alert by clearing or purging it. Clearing an alert sends the alert to the Alert History, which is accessible from the Monitoring submenu. Purging an alert removes it from the Alert History.</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455</a:t>
            </a:fld>
            <a:endParaRPr lang="en-US" dirty="0"/>
          </a:p>
        </p:txBody>
      </p:sp>
    </p:spTree>
    <p:extLst>
      <p:ext uri="{BB962C8B-B14F-4D97-AF65-F5344CB8AC3E}">
        <p14:creationId xmlns:p14="http://schemas.microsoft.com/office/powerpoint/2010/main" val="3944529105"/>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5"/>
          <p:cNvSpPr>
            <a:spLocks noGrp="1" noRot="1" noChangeAspect="1" noTextEdit="1"/>
          </p:cNvSpPr>
          <p:nvPr>
            <p:ph type="sldImg"/>
          </p:nvPr>
        </p:nvSpPr>
        <p:spPr>
          <a:ln/>
        </p:spPr>
      </p:sp>
      <p:sp>
        <p:nvSpPr>
          <p:cNvPr id="614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There are two kinds of server-generated alerts: threshold and nonthreshold. </a:t>
            </a:r>
          </a:p>
          <a:p>
            <a:pPr lvl="1"/>
            <a:r>
              <a:rPr lang="en-US" altLang="en-US" dirty="0"/>
              <a:t>Most server-generated alerts are configured by setting a warning and critical threshold values on database metrics. You can define thresholds for more than 120 metrics, including the following:</a:t>
            </a:r>
          </a:p>
          <a:p>
            <a:pPr lvl="2"/>
            <a:r>
              <a:rPr lang="en-US" altLang="en-US" dirty="0"/>
              <a:t>Physical Reads Per Sec</a:t>
            </a:r>
          </a:p>
          <a:p>
            <a:pPr lvl="2"/>
            <a:r>
              <a:rPr lang="en-US" altLang="en-US" dirty="0"/>
              <a:t>User Commits Per Sec</a:t>
            </a:r>
          </a:p>
          <a:p>
            <a:pPr lvl="2"/>
            <a:r>
              <a:rPr lang="en-US" altLang="en-US" dirty="0"/>
              <a:t>SQL Service Response Time</a:t>
            </a:r>
          </a:p>
          <a:p>
            <a:pPr lvl="1"/>
            <a:r>
              <a:rPr lang="en-US" altLang="en-US" dirty="0"/>
              <a:t>Except for the Tablespace Space Usage metric, which is database related, the other metrics are instance related. Threshold alerts are also referred to as </a:t>
            </a:r>
            <a:r>
              <a:rPr lang="en-US" altLang="en-US" i="1" dirty="0"/>
              <a:t>stateful alerts</a:t>
            </a:r>
            <a:r>
              <a:rPr lang="en-US" altLang="en-US" dirty="0"/>
              <a:t>,</a:t>
            </a:r>
            <a:r>
              <a:rPr lang="en-US" altLang="en-US" i="1" dirty="0"/>
              <a:t> </a:t>
            </a:r>
            <a:r>
              <a:rPr lang="en-US" altLang="en-US" dirty="0"/>
              <a:t>which are automatically cleared when an alert condition clears. Stateful alerts appear in </a:t>
            </a:r>
            <a:r>
              <a:rPr lang="en-US" altLang="en-US" dirty="0">
                <a:latin typeface="Courier New" panose="02070309020205020404" pitchFamily="49" charset="0"/>
              </a:rPr>
              <a:t>DBA_OUTSTANDING_ALERTS</a:t>
            </a:r>
            <a:r>
              <a:rPr lang="en-US" altLang="en-US" dirty="0"/>
              <a:t> and, when cleared, go to </a:t>
            </a:r>
            <a:r>
              <a:rPr lang="en-US" altLang="en-US" dirty="0">
                <a:latin typeface="Courier New" panose="02070309020205020404" pitchFamily="49" charset="0"/>
              </a:rPr>
              <a:t>DBA_ALERT_HISTORY</a:t>
            </a:r>
            <a:r>
              <a:rPr lang="en-US" altLang="en-US" dirty="0"/>
              <a:t>. </a:t>
            </a:r>
          </a:p>
          <a:p>
            <a:pPr lvl="1"/>
            <a:r>
              <a:rPr lang="en-US" altLang="en-US" dirty="0"/>
              <a:t>Other server-generated alerts correspond to specific database events, such as </a:t>
            </a:r>
            <a:r>
              <a:rPr lang="en-US" altLang="en-US" dirty="0">
                <a:latin typeface="Courier New" panose="02070309020205020404" pitchFamily="49" charset="0"/>
              </a:rPr>
              <a:t>ORA-*</a:t>
            </a:r>
            <a:r>
              <a:rPr lang="en-US" altLang="en-US" dirty="0"/>
              <a:t> errors, “Snapshot too old” errors, Recovery Area Low On Free Space, and Resumable Session Suspended. These are non-threshold-based alerts, also referred to as </a:t>
            </a:r>
            <a:r>
              <a:rPr lang="en-US" altLang="en-US" i="1" dirty="0"/>
              <a:t>stateless alerts</a:t>
            </a:r>
            <a:r>
              <a:rPr lang="en-US" altLang="en-US" dirty="0"/>
              <a:t>. Stateless alerts go directly to the History table</a:t>
            </a:r>
            <a:r>
              <a:rPr lang="en-US" altLang="en-US" dirty="0">
                <a:solidFill>
                  <a:schemeClr val="tx1"/>
                </a:solidFill>
              </a:rPr>
              <a:t>.</a:t>
            </a:r>
            <a:r>
              <a:rPr lang="en-US" altLang="en-US" dirty="0">
                <a:solidFill>
                  <a:srgbClr val="FF0000"/>
                </a:solidFill>
              </a:rPr>
              <a:t> </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456</a:t>
            </a:fld>
            <a:endParaRPr lang="en-US" dirty="0"/>
          </a:p>
        </p:txBody>
      </p:sp>
    </p:spTree>
    <p:extLst>
      <p:ext uri="{BB962C8B-B14F-4D97-AF65-F5344CB8AC3E}">
        <p14:creationId xmlns:p14="http://schemas.microsoft.com/office/powerpoint/2010/main" val="276028032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5"/>
          <p:cNvSpPr>
            <a:spLocks noGrp="1" noRot="1" noChangeAspect="1" noTextEdit="1"/>
          </p:cNvSpPr>
          <p:nvPr>
            <p:ph type="sldImg"/>
          </p:nvPr>
        </p:nvSpPr>
        <p:spPr>
          <a:ln/>
        </p:spPr>
      </p:sp>
      <p:sp>
        <p:nvSpPr>
          <p:cNvPr id="3481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Database server software captures information about its own operation. Three major types of data are collected: cumulative statistics, metrics, and sampled statistics.</a:t>
            </a:r>
          </a:p>
          <a:p>
            <a:pPr lvl="1"/>
            <a:r>
              <a:rPr lang="en-US" altLang="en-US" dirty="0"/>
              <a:t>Cumulative statistics are counts and timing information of a variety of events that occur in the database server. Some are quite important, such as buffer busy waits. Others have little impact on tuning, such as index block split. The most important events for tuning are usually the ones showing the greatest cumulative time values. The statistics in Oracle Database are correlated by the use of a time model. The time model statistics are based on a percentage of DB time, giving them a common basis for comparison.</a:t>
            </a:r>
          </a:p>
          <a:p>
            <a:pPr lvl="1"/>
            <a:r>
              <a:rPr lang="en-US" altLang="en-US" dirty="0"/>
              <a:t>Metrics are statistic counts per unit. The unit could be time (such as seconds), transaction, or session. Metrics provide a base to proactively monitor performance. You can set thresholds on a metric, causing an alert to be generated. For example, you can set thresholds for when the reads per millisecond exceed a previously recorded peak value or when the archive log area is 95% full.</a:t>
            </a:r>
          </a:p>
          <a:p>
            <a:pPr lvl="1"/>
            <a:r>
              <a:rPr lang="en-US" altLang="en-US" dirty="0"/>
              <a:t>Sampled statistics are gathered automatically when </a:t>
            </a:r>
            <a:r>
              <a:rPr lang="en-US" altLang="en-US" dirty="0">
                <a:latin typeface="Courier New" panose="02070309020205020404" pitchFamily="49" charset="0"/>
                <a:cs typeface="Courier New" panose="02070309020205020404" pitchFamily="49" charset="0"/>
              </a:rPr>
              <a:t>STATISTICS_LEVEL</a:t>
            </a:r>
            <a:r>
              <a:rPr lang="en-US" altLang="en-US" dirty="0"/>
              <a:t> is set to </a:t>
            </a:r>
            <a:r>
              <a:rPr lang="en-US" altLang="en-US" dirty="0">
                <a:latin typeface="Courier New" panose="02070309020205020404" pitchFamily="49" charset="0"/>
                <a:cs typeface="Courier New" panose="02070309020205020404" pitchFamily="49" charset="0"/>
              </a:rPr>
              <a:t>TYPICAL</a:t>
            </a:r>
            <a:r>
              <a:rPr lang="en-US" altLang="en-US" dirty="0"/>
              <a:t> or </a:t>
            </a:r>
            <a:r>
              <a:rPr lang="en-US" altLang="en-US" dirty="0">
                <a:latin typeface="Courier New" panose="02070309020205020404" pitchFamily="49" charset="0"/>
                <a:cs typeface="Courier New" panose="02070309020205020404" pitchFamily="49" charset="0"/>
              </a:rPr>
              <a:t>ALL</a:t>
            </a:r>
            <a:r>
              <a:rPr lang="en-US" altLang="en-US" dirty="0"/>
              <a:t>. Sampled statistics allow you to look back in time. You can view session and system statistics that were gathered in the past, in various dimensions, even if you had not thought of specifying data collection for these beforehand.</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457</a:t>
            </a:fld>
            <a:endParaRPr lang="en-US" dirty="0"/>
          </a:p>
        </p:txBody>
      </p:sp>
    </p:spTree>
    <p:extLst>
      <p:ext uri="{BB962C8B-B14F-4D97-AF65-F5344CB8AC3E}">
        <p14:creationId xmlns:p14="http://schemas.microsoft.com/office/powerpoint/2010/main" val="2093903737"/>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5"/>
          <p:cNvSpPr>
            <a:spLocks noGrp="1" noRot="1" noChangeAspect="1" noTextEdit="1"/>
          </p:cNvSpPr>
          <p:nvPr>
            <p:ph type="sldImg"/>
          </p:nvPr>
        </p:nvSpPr>
        <p:spPr>
          <a:ln/>
        </p:spPr>
      </p:sp>
      <p:sp>
        <p:nvSpPr>
          <p:cNvPr id="2867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respond to changes in performance only if you know the performance has changed. Oracle Database provides several ways to monitor the current performance of the database instance.</a:t>
            </a:r>
          </a:p>
          <a:p>
            <a:pPr lvl="2"/>
            <a:r>
              <a:rPr lang="en-US" altLang="en-US" b="1" dirty="0"/>
              <a:t>Enterprise Manager Database Express: </a:t>
            </a:r>
            <a:r>
              <a:rPr lang="en-US" altLang="en-US" dirty="0"/>
              <a:t>The database home page provides a quick check of the health of the instance and the server, with graphs showing CPU usage, active sessions, memory, and data storage usage. The home page also shows any alerts that have been triggered. Additional details are available on the Performance Hub page. As mentioned earlier in the lesson, the ADDM analysis results are accessible through Enterprise Manager.</a:t>
            </a:r>
          </a:p>
          <a:p>
            <a:pPr lvl="2"/>
            <a:r>
              <a:rPr lang="en-US" altLang="en-US" b="1" dirty="0"/>
              <a:t>Enterprise Manager Cloud Control: </a:t>
            </a:r>
            <a:r>
              <a:rPr lang="en-US" altLang="en-US" dirty="0"/>
              <a:t>Enterprise Manager Cloud Control also provides performance monitoring capabilities.</a:t>
            </a:r>
          </a:p>
          <a:p>
            <a:pPr lvl="2"/>
            <a:r>
              <a:rPr lang="en-US" altLang="en-US" b="1" dirty="0"/>
              <a:t>Performance views: </a:t>
            </a:r>
            <a:r>
              <a:rPr lang="en-US" altLang="en-US" dirty="0"/>
              <a:t>You can access these views directly with SQL*Plus. Occasionally, you may need to access these views for some details about the raw statistics.</a:t>
            </a:r>
          </a:p>
          <a:p>
            <a:pPr lvl="1"/>
            <a:r>
              <a:rPr lang="en-US" altLang="en-US" dirty="0"/>
              <a:t>See </a:t>
            </a:r>
            <a:r>
              <a:rPr lang="en-US" altLang="en-US" i="1" dirty="0"/>
              <a:t>Oracle Database Performance Tuning Guide</a:t>
            </a:r>
            <a:r>
              <a:rPr lang="en-US" altLang="en-US" dirty="0"/>
              <a:t> and </a:t>
            </a:r>
            <a:r>
              <a:rPr lang="en-US" altLang="en-US" i="1" dirty="0"/>
              <a:t>Oracle Database Reference</a:t>
            </a:r>
            <a:r>
              <a:rPr lang="en-US" altLang="en-US" dirty="0"/>
              <a:t> for details and examples.</a:t>
            </a:r>
          </a:p>
          <a:p>
            <a:pPr lvl="1"/>
            <a:endParaRPr lang="en-US" altLang="en-US" dirty="0"/>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458</a:t>
            </a:fld>
            <a:endParaRPr lang="en-US" dirty="0"/>
          </a:p>
        </p:txBody>
      </p:sp>
    </p:spTree>
    <p:extLst>
      <p:ext uri="{BB962C8B-B14F-4D97-AF65-F5344CB8AC3E}">
        <p14:creationId xmlns:p14="http://schemas.microsoft.com/office/powerpoint/2010/main" val="285280902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lnSpc>
                <a:spcPct val="95000"/>
              </a:lnSpc>
            </a:pPr>
            <a:r>
              <a:rPr lang="en-US" altLang="en-US" dirty="0"/>
              <a:t>To effectively diagnose performance problems, statistics must be available. The Oracle Database server generates many types of cumulative statistics for the system, sessions, and individual SQL statements at the instance level. The Oracle Database server also tracks cumulative statistics on segments and services. When analyzing a performance problem in any of these scopes, you typically look at the change in statistics (delta value) over the period of time you are interested in.</a:t>
            </a:r>
          </a:p>
          <a:p>
            <a:pPr lvl="1">
              <a:lnSpc>
                <a:spcPct val="95000"/>
              </a:lnSpc>
            </a:pPr>
            <a:r>
              <a:rPr lang="en-US" altLang="en-US" b="1" dirty="0"/>
              <a:t>Note: </a:t>
            </a:r>
            <a:r>
              <a:rPr lang="en-US" altLang="en-US" dirty="0"/>
              <a:t>Instance statistics are dynamic and are reset at every instance startup. These statistics can be captured at a point in time and held in the database in the form of snapshots.</a:t>
            </a:r>
          </a:p>
          <a:p>
            <a:pPr lvl="1">
              <a:lnSpc>
                <a:spcPct val="95000"/>
              </a:lnSpc>
            </a:pPr>
            <a:r>
              <a:rPr lang="en-US" altLang="en-US" b="1" dirty="0"/>
              <a:t>Wait Event Statistics</a:t>
            </a:r>
          </a:p>
          <a:p>
            <a:pPr lvl="1">
              <a:lnSpc>
                <a:spcPct val="95000"/>
              </a:lnSpc>
              <a:spcBef>
                <a:spcPts val="200"/>
              </a:spcBef>
            </a:pPr>
            <a:r>
              <a:rPr lang="en-US" altLang="en-US" dirty="0"/>
              <a:t>All the possible wait events are cataloged in the </a:t>
            </a:r>
            <a:r>
              <a:rPr lang="en-US" altLang="en-US" dirty="0">
                <a:latin typeface="Courier New" panose="02070309020205020404" pitchFamily="49" charset="0"/>
                <a:cs typeface="Courier New" panose="02070309020205020404" pitchFamily="49" charset="0"/>
              </a:rPr>
              <a:t>V$EVENT_NAME</a:t>
            </a:r>
            <a:r>
              <a:rPr lang="en-US" altLang="en-US" dirty="0"/>
              <a:t> view.</a:t>
            </a:r>
          </a:p>
          <a:p>
            <a:pPr lvl="1">
              <a:lnSpc>
                <a:spcPct val="95000"/>
              </a:lnSpc>
              <a:spcBef>
                <a:spcPts val="200"/>
              </a:spcBef>
            </a:pPr>
            <a:r>
              <a:rPr lang="en-US" altLang="en-US" dirty="0"/>
              <a:t>Cumulative statistics for all sessions are stored in </a:t>
            </a:r>
            <a:r>
              <a:rPr lang="en-US" altLang="en-US" dirty="0">
                <a:latin typeface="Courier New" panose="02070309020205020404" pitchFamily="49" charset="0"/>
                <a:cs typeface="Courier New" panose="02070309020205020404" pitchFamily="49" charset="0"/>
              </a:rPr>
              <a:t>V$SYSTEM_EVENT</a:t>
            </a:r>
            <a:r>
              <a:rPr lang="en-US" altLang="en-US" dirty="0"/>
              <a:t>, which shows the total waits for a particular event since instance startup.</a:t>
            </a:r>
          </a:p>
          <a:p>
            <a:pPr lvl="1">
              <a:lnSpc>
                <a:spcPct val="95000"/>
              </a:lnSpc>
              <a:spcBef>
                <a:spcPts val="200"/>
              </a:spcBef>
            </a:pPr>
            <a:r>
              <a:rPr lang="en-US" altLang="en-US" dirty="0"/>
              <a:t>When you are troubleshooting, you need to know whether a process has waited for any resource.</a:t>
            </a:r>
          </a:p>
          <a:p>
            <a:pPr lvl="1">
              <a:lnSpc>
                <a:spcPct val="95000"/>
              </a:lnSpc>
            </a:pPr>
            <a:r>
              <a:rPr lang="en-US" altLang="en-US" b="1" dirty="0"/>
              <a:t>System-Wide Statistics</a:t>
            </a:r>
          </a:p>
          <a:p>
            <a:pPr lvl="1">
              <a:lnSpc>
                <a:spcPct val="95000"/>
              </a:lnSpc>
              <a:spcBef>
                <a:spcPts val="200"/>
              </a:spcBef>
            </a:pPr>
            <a:r>
              <a:rPr lang="en-US" altLang="en-US" dirty="0"/>
              <a:t>All the system-wide statistics are cataloged in the </a:t>
            </a:r>
            <a:r>
              <a:rPr lang="en-US" altLang="en-US" dirty="0">
                <a:latin typeface="Courier New" panose="02070309020205020404" pitchFamily="49" charset="0"/>
                <a:cs typeface="Courier New" panose="02070309020205020404" pitchFamily="49" charset="0"/>
              </a:rPr>
              <a:t>V$STATNAME</a:t>
            </a:r>
            <a:r>
              <a:rPr lang="en-US" altLang="en-US" dirty="0"/>
              <a:t> view. Over 400 statistics are available in Oracle Database.</a:t>
            </a:r>
          </a:p>
          <a:p>
            <a:pPr lvl="1">
              <a:lnSpc>
                <a:spcPct val="95000"/>
              </a:lnSpc>
              <a:spcBef>
                <a:spcPts val="200"/>
              </a:spcBef>
            </a:pPr>
            <a:r>
              <a:rPr lang="en-US" altLang="en-US" dirty="0"/>
              <a:t>The server displays all calculated system statistics in the </a:t>
            </a:r>
            <a:r>
              <a:rPr lang="en-US" altLang="en-US" dirty="0">
                <a:latin typeface="Courier New" panose="02070309020205020404" pitchFamily="49" charset="0"/>
                <a:cs typeface="Courier New" panose="02070309020205020404" pitchFamily="49" charset="0"/>
              </a:rPr>
              <a:t>V$SYSSTAT</a:t>
            </a:r>
            <a:r>
              <a:rPr lang="en-US" altLang="en-US" dirty="0"/>
              <a:t> view. You can query this view to find cumulative totals since the instance started.</a:t>
            </a:r>
          </a:p>
          <a:p>
            <a:pPr lvl="1">
              <a:lnSpc>
                <a:spcPct val="95000"/>
              </a:lnSpc>
              <a:spcBef>
                <a:spcPts val="200"/>
              </a:spcBef>
            </a:pPr>
            <a:r>
              <a:rPr lang="en-US" altLang="en-US" dirty="0"/>
              <a:t>System-wide statistics are classified by the tuning topic and the debugging purpose. The classes include general instance activity, redo log buffer activity, locking, database buffer cache activity, and so on. Each of the system statistics can belong to more than one class, so you cannot do a simple join on </a:t>
            </a:r>
            <a:r>
              <a:rPr lang="en-US" altLang="en-US" dirty="0">
                <a:latin typeface="Courier New" panose="02070309020205020404" pitchFamily="49" charset="0"/>
                <a:cs typeface="Courier New" panose="02070309020205020404" pitchFamily="49" charset="0"/>
              </a:rPr>
              <a:t>V$SYSSTATS.CLASS</a:t>
            </a:r>
            <a:r>
              <a:rPr lang="en-US" altLang="en-US" dirty="0"/>
              <a:t> and </a:t>
            </a:r>
            <a:r>
              <a:rPr lang="en-US" altLang="en-US" dirty="0">
                <a:latin typeface="Courier New" panose="02070309020205020404" pitchFamily="49" charset="0"/>
                <a:cs typeface="Courier New" panose="02070309020205020404" pitchFamily="49" charset="0"/>
              </a:rPr>
              <a:t>V$SYSTEM_WAIT_CLASS.WAIT_CLASS#</a:t>
            </a:r>
            <a:r>
              <a:rPr lang="en-US" altLang="en-US" dirty="0"/>
              <a:t>.</a:t>
            </a:r>
          </a:p>
          <a:p>
            <a:pPr lvl="1">
              <a:lnSpc>
                <a:spcPct val="95000"/>
              </a:lnSpc>
              <a:spcBef>
                <a:spcPts val="200"/>
              </a:spcBef>
            </a:pPr>
            <a:r>
              <a:rPr lang="en-US" altLang="en-US" dirty="0"/>
              <a:t>You can also view all wait events for a particular wait class by querying </a:t>
            </a:r>
            <a:r>
              <a:rPr lang="en-US" altLang="en-US" dirty="0">
                <a:latin typeface="Courier New" panose="02070309020205020404" pitchFamily="49" charset="0"/>
                <a:cs typeface="Courier New" panose="02070309020205020404" pitchFamily="49" charset="0"/>
              </a:rPr>
              <a:t>V$SYSTEM_WAIT_CLASS</a:t>
            </a:r>
            <a:r>
              <a:rPr lang="en-US" altLang="en-US" dirty="0"/>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459</a:t>
            </a:fld>
            <a:endParaRPr lang="en-US" dirty="0"/>
          </a:p>
        </p:txBody>
      </p:sp>
    </p:spTree>
    <p:extLst>
      <p:ext uri="{BB962C8B-B14F-4D97-AF65-F5344CB8AC3E}">
        <p14:creationId xmlns:p14="http://schemas.microsoft.com/office/powerpoint/2010/main" val="2295055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en-US" altLang="en-US" dirty="0"/>
              <a:t>You can create a container database (CDB) using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 The </a:t>
            </a:r>
            <a:r>
              <a:rPr lang="en-US" altLang="en-US" dirty="0">
                <a:latin typeface="Courier New" panose="02070309020205020404" pitchFamily="49" charset="0"/>
                <a:cs typeface="Courier New" panose="02070309020205020404" pitchFamily="49" charset="0"/>
              </a:rPr>
              <a:t>ENABLE</a:t>
            </a:r>
            <a:r>
              <a:rPr lang="en-US" altLang="en-US" dirty="0"/>
              <a:t> </a:t>
            </a:r>
            <a:r>
              <a:rPr lang="en-US" altLang="en-US" dirty="0">
                <a:latin typeface="Courier New" panose="02070309020205020404" pitchFamily="49" charset="0"/>
                <a:cs typeface="Courier New" panose="02070309020205020404" pitchFamily="49" charset="0"/>
              </a:rPr>
              <a:t>PLUGGABLE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clause specifies that the database is a multitenant container database and not a non-CDB. The operation creates the control files during the mount phase and the redo log files and CDB root data files during the open phase. The CDB root data files are used for the </a:t>
            </a:r>
            <a:r>
              <a:rPr lang="en-US" altLang="en-US" dirty="0">
                <a:latin typeface="Courier New" panose="02070309020205020404" pitchFamily="49" charset="0"/>
                <a:cs typeface="Courier New" panose="02070309020205020404" pitchFamily="49" charset="0"/>
              </a:rPr>
              <a:t>SYSTEM</a:t>
            </a:r>
            <a:r>
              <a:rPr lang="en-US" altLang="en-US" dirty="0"/>
              <a:t> tablespace containing the Oracle-supplied metadata and data dictionary, the </a:t>
            </a:r>
            <a:r>
              <a:rPr lang="en-US" altLang="en-US" dirty="0">
                <a:latin typeface="Courier New" panose="02070309020205020404" pitchFamily="49" charset="0"/>
                <a:cs typeface="Courier New" panose="02070309020205020404" pitchFamily="49" charset="0"/>
              </a:rPr>
              <a:t>SYSAUX</a:t>
            </a:r>
            <a:r>
              <a:rPr lang="en-US" altLang="en-US" dirty="0"/>
              <a:t> tablespace for the Automatic Workload Repository (AWR), and the undo tablespace. It also creates the CDB seed with its own data files used for the </a:t>
            </a:r>
            <a:r>
              <a:rPr lang="en-US" altLang="en-US" dirty="0">
                <a:latin typeface="Courier New" panose="02070309020205020404" pitchFamily="49" charset="0"/>
                <a:cs typeface="Courier New" panose="02070309020205020404" pitchFamily="49" charset="0"/>
              </a:rPr>
              <a:t>SYSAUX</a:t>
            </a:r>
            <a:r>
              <a:rPr lang="en-US" altLang="en-US" dirty="0"/>
              <a:t>, </a:t>
            </a:r>
            <a:r>
              <a:rPr lang="en-US" altLang="en-US" dirty="0">
                <a:latin typeface="Courier New" panose="02070309020205020404" pitchFamily="49" charset="0"/>
                <a:cs typeface="Courier New" panose="02070309020205020404" pitchFamily="49" charset="0"/>
              </a:rPr>
              <a:t>SYSTEM</a:t>
            </a:r>
            <a:r>
              <a:rPr lang="en-US" altLang="en-US" dirty="0"/>
              <a:t> and undo tablespaces. You may use the </a:t>
            </a:r>
            <a:r>
              <a:rPr lang="en-US" altLang="en-US" dirty="0">
                <a:latin typeface="Courier New" panose="02070309020205020404" pitchFamily="49" charset="0"/>
                <a:cs typeface="Courier New" panose="02070309020205020404" pitchFamily="49" charset="0"/>
              </a:rPr>
              <a:t>SEED FILE_NAME_CONVERT</a:t>
            </a:r>
            <a:r>
              <a:rPr lang="en-US" altLang="en-US" dirty="0"/>
              <a:t> clause to define the data files location of the CDB seed pluggable database. The clause creates the CDB seed. The CDB seed data files can be used as templates for future PDBs creation. If you omit this clause, Oracle Managed Files (OMF) determines the names and locations of the CDB seed’s files.</a:t>
            </a:r>
          </a:p>
        </p:txBody>
      </p:sp>
      <p:sp>
        <p:nvSpPr>
          <p:cNvPr id="6" name="Footer Placeholder 5"/>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46</a:t>
            </a:fld>
            <a:endParaRPr lang="en-US" dirty="0"/>
          </a:p>
        </p:txBody>
      </p:sp>
    </p:spTree>
    <p:extLst>
      <p:ext uri="{BB962C8B-B14F-4D97-AF65-F5344CB8AC3E}">
        <p14:creationId xmlns:p14="http://schemas.microsoft.com/office/powerpoint/2010/main" val="2880142838"/>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SGA Global Statistics</a:t>
            </a:r>
          </a:p>
          <a:p>
            <a:pPr lvl="1" eaLnBrk="1" hangingPunct="1"/>
            <a:r>
              <a:rPr lang="en-US" dirty="0">
                <a:latin typeface="Arial" charset="0"/>
                <a:cs typeface="Arial" charset="0"/>
              </a:rPr>
              <a:t>The server displays all calculated memory statistics in the </a:t>
            </a:r>
            <a:r>
              <a:rPr lang="en-US" dirty="0">
                <a:latin typeface="Courier New" panose="02070309020205020404" pitchFamily="49" charset="0"/>
                <a:cs typeface="Courier New" panose="02070309020205020404" pitchFamily="49" charset="0"/>
              </a:rPr>
              <a:t>V$SGASTAT</a:t>
            </a:r>
            <a:r>
              <a:rPr lang="en-US" dirty="0">
                <a:latin typeface="Arial" charset="0"/>
                <a:cs typeface="Arial" charset="0"/>
              </a:rPr>
              <a:t> view. You can query this view to find cumulative totals of detailed SGA usage since the instance started.</a:t>
            </a:r>
          </a:p>
          <a:p>
            <a:pPr lvl="1" eaLnBrk="1" hangingPunct="1"/>
            <a:r>
              <a:rPr lang="en-US" dirty="0">
                <a:latin typeface="Arial" charset="0"/>
                <a:cs typeface="Arial" charset="0"/>
              </a:rPr>
              <a:t>When 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 is set to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the value of the </a:t>
            </a:r>
            <a:r>
              <a:rPr lang="en-US" dirty="0">
                <a:latin typeface="Courier New" panose="02070309020205020404" pitchFamily="49" charset="0"/>
                <a:cs typeface="Courier New" panose="02070309020205020404" pitchFamily="49" charset="0"/>
              </a:rPr>
              <a:t>TIMED_STATISTICS</a:t>
            </a:r>
            <a:r>
              <a:rPr lang="en-US" dirty="0">
                <a:latin typeface="Arial" charset="0"/>
                <a:cs typeface="Arial" charset="0"/>
              </a:rPr>
              <a:t> parameter defaults to </a:t>
            </a:r>
            <a:r>
              <a:rPr lang="en-US" dirty="0">
                <a:latin typeface="Courier New" panose="02070309020205020404" pitchFamily="49" charset="0"/>
                <a:cs typeface="Courier New" panose="02070309020205020404" pitchFamily="49" charset="0"/>
              </a:rPr>
              <a:t>FALSE</a:t>
            </a:r>
            <a:r>
              <a:rPr lang="en-US" dirty="0">
                <a:latin typeface="Arial" charset="0"/>
                <a:cs typeface="Arial" charset="0"/>
              </a:rPr>
              <a:t>. Timing information is not collected for wait events, and much of the performance-monitoring capability of the database is disabled. The explicit setting of </a:t>
            </a:r>
            <a:r>
              <a:rPr lang="en-US" dirty="0">
                <a:latin typeface="Courier New" panose="02070309020205020404" pitchFamily="49" charset="0"/>
                <a:cs typeface="Courier New" panose="02070309020205020404" pitchFamily="49" charset="0"/>
              </a:rPr>
              <a:t>TIMED_STATISTICS</a:t>
            </a:r>
            <a:r>
              <a:rPr lang="en-US" dirty="0">
                <a:latin typeface="Arial" charset="0"/>
                <a:cs typeface="Arial" charset="0"/>
              </a:rPr>
              <a:t> overrides the value derived from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460</a:t>
            </a:fld>
            <a:endParaRPr lang="en-US" dirty="0"/>
          </a:p>
        </p:txBody>
      </p:sp>
    </p:spTree>
    <p:extLst>
      <p:ext uri="{BB962C8B-B14F-4D97-AF65-F5344CB8AC3E}">
        <p14:creationId xmlns:p14="http://schemas.microsoft.com/office/powerpoint/2010/main" val="331551931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5"/>
          <p:cNvSpPr>
            <a:spLocks noGrp="1" noRot="1" noChangeAspect="1" noTextEdit="1"/>
          </p:cNvSpPr>
          <p:nvPr>
            <p:ph type="sldImg"/>
          </p:nvPr>
        </p:nvSpPr>
        <p:spPr>
          <a:ln/>
        </p:spPr>
      </p:sp>
      <p:sp>
        <p:nvSpPr>
          <p:cNvPr id="3174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Wait events are statistics that are incremented by a server process or thread to indicate that it had to wait for an event to complete before being able to continue processing. Wait event data reveals various symptoms of problems that might be impacting performance, such as latch contention, buffer contention, and I/O contention. Remember that these are only symptoms of problems, not the actual causes.</a:t>
            </a:r>
          </a:p>
          <a:p>
            <a:pPr lvl="1"/>
            <a:r>
              <a:rPr lang="en-US" altLang="en-US" dirty="0"/>
              <a:t>A collection of wait events provides information about the sessions or processes that had to wait or must wait for different reasons.</a:t>
            </a:r>
          </a:p>
          <a:p>
            <a:pPr lvl="1"/>
            <a:r>
              <a:rPr lang="en-US" altLang="en-US" dirty="0"/>
              <a:t>Wait events are grouped into classes. The wait event classes include: Administrative, Application, Cluster, Commit, Concurrency, Configuration, Idle, Network, Other, Scheduler, System I/O, and User I/O.</a:t>
            </a:r>
          </a:p>
          <a:p>
            <a:pPr lvl="1"/>
            <a:r>
              <a:rPr lang="en-US" altLang="en-US" dirty="0"/>
              <a:t>Wait events are listed in the </a:t>
            </a:r>
            <a:r>
              <a:rPr lang="en-US" altLang="en-US" dirty="0">
                <a:latin typeface="Courier New" panose="02070309020205020404" pitchFamily="49" charset="0"/>
                <a:cs typeface="Courier New" panose="02070309020205020404" pitchFamily="49" charset="0"/>
              </a:rPr>
              <a:t>V$EVENT_NAME</a:t>
            </a:r>
            <a:r>
              <a:rPr lang="en-US" altLang="en-US" dirty="0"/>
              <a:t> view. There are more than 800 wait events in the Oracle Database, including free buffer wait, latch free, buffer busy waits, DB file sequential read, and DB file scattered read.</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461</a:t>
            </a:fld>
            <a:endParaRPr lang="en-US" dirty="0"/>
          </a:p>
        </p:txBody>
      </p:sp>
    </p:spTree>
    <p:extLst>
      <p:ext uri="{BB962C8B-B14F-4D97-AF65-F5344CB8AC3E}">
        <p14:creationId xmlns:p14="http://schemas.microsoft.com/office/powerpoint/2010/main" val="340232160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display current session information for each user logged on by querying </a:t>
            </a:r>
            <a:r>
              <a:rPr lang="en-US" altLang="en-US" dirty="0">
                <a:latin typeface="Courier New" panose="02070309020205020404" pitchFamily="49" charset="0"/>
                <a:cs typeface="Courier New" panose="02070309020205020404" pitchFamily="49" charset="0"/>
              </a:rPr>
              <a:t>V$SESSION</a:t>
            </a:r>
            <a:r>
              <a:rPr lang="en-US" altLang="en-US" dirty="0"/>
              <a:t>. For example, you can use </a:t>
            </a:r>
            <a:r>
              <a:rPr lang="en-US" altLang="en-US" dirty="0">
                <a:latin typeface="Courier New" panose="02070309020205020404" pitchFamily="49" charset="0"/>
                <a:cs typeface="Courier New" panose="02070309020205020404" pitchFamily="49" charset="0"/>
              </a:rPr>
              <a:t>V$SESSION</a:t>
            </a:r>
            <a:r>
              <a:rPr lang="en-US" altLang="en-US" dirty="0"/>
              <a:t> to determine whether a session represents a user session or was created by a database server process (background).</a:t>
            </a:r>
          </a:p>
          <a:p>
            <a:pPr lvl="1"/>
            <a:r>
              <a:rPr lang="en-US" altLang="en-US" dirty="0"/>
              <a:t>You can query either </a:t>
            </a:r>
            <a:r>
              <a:rPr lang="en-US" altLang="en-US" dirty="0">
                <a:latin typeface="Courier New" panose="02070309020205020404" pitchFamily="49" charset="0"/>
                <a:cs typeface="Courier New" panose="02070309020205020404" pitchFamily="49" charset="0"/>
              </a:rPr>
              <a:t>V$SESSION</a:t>
            </a:r>
            <a:r>
              <a:rPr lang="en-US" altLang="en-US" dirty="0"/>
              <a:t> or </a:t>
            </a:r>
            <a:r>
              <a:rPr lang="en-US" altLang="en-US" dirty="0">
                <a:latin typeface="Courier New" panose="02070309020205020404" pitchFamily="49" charset="0"/>
                <a:cs typeface="Courier New" panose="02070309020205020404" pitchFamily="49" charset="0"/>
              </a:rPr>
              <a:t>V$SESSION_WAIT</a:t>
            </a:r>
            <a:r>
              <a:rPr lang="en-US" altLang="en-US" dirty="0"/>
              <a:t> to determine the resources or events for which active sessions are waiting.</a:t>
            </a:r>
          </a:p>
          <a:p>
            <a:pPr lvl="1"/>
            <a:r>
              <a:rPr lang="en-US" altLang="en-US" dirty="0"/>
              <a:t>You can view user session statistics in </a:t>
            </a:r>
            <a:r>
              <a:rPr lang="en-US" altLang="en-US" dirty="0">
                <a:latin typeface="Courier New" panose="02070309020205020404" pitchFamily="49" charset="0"/>
                <a:cs typeface="Courier New" panose="02070309020205020404" pitchFamily="49" charset="0"/>
              </a:rPr>
              <a:t>V$SESSTAT</a:t>
            </a:r>
            <a:r>
              <a:rPr lang="en-US" altLang="en-US" dirty="0"/>
              <a:t>. The </a:t>
            </a:r>
            <a:r>
              <a:rPr lang="en-US" altLang="en-US" dirty="0">
                <a:latin typeface="Courier New" panose="02070309020205020404" pitchFamily="49" charset="0"/>
                <a:cs typeface="Courier New" panose="02070309020205020404" pitchFamily="49" charset="0"/>
              </a:rPr>
              <a:t>V$SESSION_EVENT</a:t>
            </a:r>
            <a:r>
              <a:rPr lang="en-US" altLang="en-US" dirty="0"/>
              <a:t> view lists information about waits for an event by session.</a:t>
            </a:r>
          </a:p>
          <a:p>
            <a:pPr lvl="1"/>
            <a:r>
              <a:rPr lang="en-US" altLang="en-US" dirty="0"/>
              <a:t>Cumulative values for instance statistics are generally available through dynamic performance views, such as </a:t>
            </a:r>
            <a:r>
              <a:rPr lang="en-US" altLang="en-US" dirty="0">
                <a:latin typeface="Courier New" panose="02070309020205020404" pitchFamily="49" charset="0"/>
                <a:cs typeface="Courier New" panose="02070309020205020404" pitchFamily="49" charset="0"/>
              </a:rPr>
              <a:t>V$SESSTAT</a:t>
            </a:r>
            <a:r>
              <a:rPr lang="en-US" altLang="en-US" dirty="0"/>
              <a:t> and </a:t>
            </a:r>
            <a:r>
              <a:rPr lang="en-US" altLang="en-US" dirty="0">
                <a:latin typeface="Courier New" panose="02070309020205020404" pitchFamily="49" charset="0"/>
                <a:cs typeface="Courier New" panose="02070309020205020404" pitchFamily="49" charset="0"/>
              </a:rPr>
              <a:t>V$SYSSTAT</a:t>
            </a:r>
            <a:r>
              <a:rPr lang="en-US" altLang="en-US" dirty="0"/>
              <a:t>. Note that the cumulative values in dynamic views are reset when the database instance is shut down.</a:t>
            </a:r>
          </a:p>
          <a:p>
            <a:pPr lvl="1"/>
            <a:r>
              <a:rPr lang="en-US" altLang="en-US" dirty="0"/>
              <a:t>The </a:t>
            </a:r>
            <a:r>
              <a:rPr lang="en-US" altLang="en-US" dirty="0">
                <a:latin typeface="Courier New" panose="02070309020205020404" pitchFamily="49" charset="0"/>
                <a:cs typeface="Courier New" panose="02070309020205020404" pitchFamily="49" charset="0"/>
              </a:rPr>
              <a:t>V$MYSTAT</a:t>
            </a:r>
            <a:r>
              <a:rPr lang="en-US" altLang="en-US" dirty="0"/>
              <a:t> view displays the statistics of the current session.</a:t>
            </a:r>
          </a:p>
          <a:p>
            <a:pPr lvl="1"/>
            <a:r>
              <a:rPr lang="en-US" altLang="en-US" dirty="0"/>
              <a:t>You can also query </a:t>
            </a:r>
            <a:r>
              <a:rPr lang="en-US" altLang="en-US" dirty="0">
                <a:latin typeface="Courier New" panose="02070309020205020404" pitchFamily="49" charset="0"/>
                <a:cs typeface="Courier New" panose="02070309020205020404" pitchFamily="49" charset="0"/>
              </a:rPr>
              <a:t>V$SESSMETRIC</a:t>
            </a:r>
            <a:r>
              <a:rPr lang="en-US" altLang="en-US" dirty="0"/>
              <a:t> to display the performance metric values for all active sessions. This view lists performance metrics, such as CPU usage, number of physical reads, number of hard parses, and the logical read ratio.</a:t>
            </a:r>
          </a:p>
        </p:txBody>
      </p:sp>
      <p:sp>
        <p:nvSpPr>
          <p:cNvPr id="29699"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462</a:t>
            </a:fld>
            <a:endParaRPr lang="en-US" dirty="0"/>
          </a:p>
        </p:txBody>
      </p:sp>
    </p:spTree>
    <p:extLst>
      <p:ext uri="{BB962C8B-B14F-4D97-AF65-F5344CB8AC3E}">
        <p14:creationId xmlns:p14="http://schemas.microsoft.com/office/powerpoint/2010/main" val="2050170902"/>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5"/>
          <p:cNvSpPr>
            <a:spLocks noGrp="1" noRot="1" noChangeAspect="1" noTextEdit="1"/>
          </p:cNvSpPr>
          <p:nvPr>
            <p:ph type="sldImg"/>
          </p:nvPr>
        </p:nvSpPr>
        <p:spPr>
          <a:ln/>
        </p:spPr>
      </p:sp>
      <p:sp>
        <p:nvSpPr>
          <p:cNvPr id="3072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In a multi-tier environment where there is an application server that is pooling database connections, viewing sessions may not provide the information you need to analyze performance. Grouping sessions into service names enables you to monitor performance more accurately. Regardless of the session that was used for a particular request, if it connected via one of these services, the performance data of the session is captured under that service name.</a:t>
            </a:r>
          </a:p>
          <a:p>
            <a:pPr lvl="1"/>
            <a:r>
              <a:rPr lang="en-US" altLang="en-US" dirty="0"/>
              <a:t>You can define a service in the database by using the </a:t>
            </a:r>
            <a:r>
              <a:rPr lang="en-US" altLang="en-US" dirty="0">
                <a:latin typeface="Courier New" panose="02070309020205020404" pitchFamily="49" charset="0"/>
                <a:cs typeface="Courier New" panose="02070309020205020404" pitchFamily="49" charset="0"/>
              </a:rPr>
              <a:t>DBMS_SERVICE</a:t>
            </a:r>
            <a:r>
              <a:rPr lang="en-US" altLang="en-US" dirty="0"/>
              <a:t> package and can use the net service name to assign applications to a service.</a:t>
            </a:r>
          </a:p>
          <a:p>
            <a:pPr lvl="1"/>
            <a:r>
              <a:rPr lang="en-US" altLang="en-US" dirty="0"/>
              <a:t>Two views provide the same information that their like-named session counterparts provide, except that the information is presented at the service level rather than at the session level.</a:t>
            </a:r>
          </a:p>
          <a:p>
            <a:pPr lvl="2"/>
            <a:r>
              <a:rPr lang="en-US" altLang="en-US" dirty="0">
                <a:latin typeface="Courier New" panose="02070309020205020404" pitchFamily="49" charset="0"/>
                <a:cs typeface="Courier New" panose="02070309020205020404" pitchFamily="49" charset="0"/>
              </a:rPr>
              <a:t>V$SERVICE_WAIT_CLASS</a:t>
            </a:r>
            <a:r>
              <a:rPr lang="en-US" altLang="en-US" dirty="0"/>
              <a:t> shows wait statistics for each service, broken down by wait class.</a:t>
            </a:r>
          </a:p>
          <a:p>
            <a:pPr lvl="2"/>
            <a:r>
              <a:rPr lang="en-US" altLang="en-US" dirty="0">
                <a:latin typeface="Courier New" panose="02070309020205020404" pitchFamily="49" charset="0"/>
                <a:cs typeface="Courier New" panose="02070309020205020404" pitchFamily="49" charset="0"/>
              </a:rPr>
              <a:t>V$SERVICE_EVENT</a:t>
            </a:r>
            <a:r>
              <a:rPr lang="en-US" altLang="en-US" dirty="0"/>
              <a:t> shows the same information as </a:t>
            </a:r>
            <a:r>
              <a:rPr lang="en-US" altLang="en-US" dirty="0">
                <a:latin typeface="Courier New" panose="02070309020205020404" pitchFamily="49" charset="0"/>
                <a:cs typeface="Courier New" panose="02070309020205020404" pitchFamily="49" charset="0"/>
              </a:rPr>
              <a:t>V$SERVICE_WAIT_CLASS</a:t>
            </a:r>
            <a:r>
              <a:rPr lang="en-US" altLang="en-US" dirty="0"/>
              <a:t>, except that it is further broken down by event ID.</a:t>
            </a:r>
          </a:p>
        </p:txBody>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463</a:t>
            </a:fld>
            <a:endParaRPr lang="en-US" dirty="0"/>
          </a:p>
        </p:txBody>
      </p:sp>
    </p:spTree>
    <p:extLst>
      <p:ext uri="{BB962C8B-B14F-4D97-AF65-F5344CB8AC3E}">
        <p14:creationId xmlns:p14="http://schemas.microsoft.com/office/powerpoint/2010/main" val="2268419076"/>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464</a:t>
            </a:fld>
            <a:endParaRPr lang="en-US" dirty="0"/>
          </a:p>
        </p:txBody>
      </p:sp>
    </p:spTree>
    <p:extLst>
      <p:ext uri="{BB962C8B-B14F-4D97-AF65-F5344CB8AC3E}">
        <p14:creationId xmlns:p14="http://schemas.microsoft.com/office/powerpoint/2010/main" val="629457529"/>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Footer Placeholder 5"/>
          <p:cNvSpPr>
            <a:spLocks noGrp="1"/>
          </p:cNvSpPr>
          <p:nvPr>
            <p:ph type="ftr" sz="quarter" idx="10"/>
          </p:nvPr>
        </p:nvSpPr>
        <p:spPr/>
        <p:txBody>
          <a:bodyPr/>
          <a:lstStyle/>
          <a:p>
            <a:pPr>
              <a:defRPr/>
            </a:pPr>
            <a:r>
              <a:rPr lang="en-US" smtClean="0"/>
              <a:t>Oracle Database 19c: Administration Workshop   30 - </a:t>
            </a:r>
            <a:fld id="{A052E23D-CC67-433A-A32B-2B5880D54BFB}" type="slidenum">
              <a:rPr lang="en-US" smtClean="0"/>
              <a:pPr>
                <a:defRPr/>
              </a:pPr>
              <a:t>465</a:t>
            </a:fld>
            <a:endParaRPr lang="en-US" dirty="0"/>
          </a:p>
        </p:txBody>
      </p:sp>
    </p:spTree>
    <p:extLst>
      <p:ext uri="{BB962C8B-B14F-4D97-AF65-F5344CB8AC3E}">
        <p14:creationId xmlns:p14="http://schemas.microsoft.com/office/powerpoint/2010/main" val="1035692446"/>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236404"/>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467</a:t>
            </a:fld>
            <a:endParaRPr lang="en-US" dirty="0"/>
          </a:p>
        </p:txBody>
      </p:sp>
    </p:spTree>
    <p:extLst>
      <p:ext uri="{BB962C8B-B14F-4D97-AF65-F5344CB8AC3E}">
        <p14:creationId xmlns:p14="http://schemas.microsoft.com/office/powerpoint/2010/main" val="21014263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4"/>
          <p:cNvSpPr>
            <a:spLocks noGrp="1" noRot="1" noChangeAspect="1" noChangeArrowheads="1" noTextEdit="1"/>
          </p:cNvSpPr>
          <p:nvPr>
            <p:ph type="sldImg"/>
          </p:nvPr>
        </p:nvSpPr>
        <p:spPr>
          <a:ln/>
        </p:spPr>
      </p:sp>
      <p:sp>
        <p:nvSpPr>
          <p:cNvPr id="81924"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dirty="0" smtClean="0"/>
              <a:t>The processes in an Oracle Database system can be divided into three major groups:</a:t>
            </a:r>
          </a:p>
          <a:p>
            <a:pPr lvl="2"/>
            <a:r>
              <a:rPr lang="en-US" altLang="en-US" sz="1200" dirty="0" smtClean="0"/>
              <a:t>User processes that run the application or Oracle tool code</a:t>
            </a:r>
          </a:p>
          <a:p>
            <a:pPr lvl="2"/>
            <a:r>
              <a:rPr lang="en-US" altLang="en-US" sz="1200" dirty="0" smtClean="0"/>
              <a:t>Oracle Database processes that run the Oracle Database server code (including server processes and background processes)</a:t>
            </a:r>
          </a:p>
          <a:p>
            <a:pPr lvl="2"/>
            <a:r>
              <a:rPr lang="en-US" altLang="en-US" sz="1200" dirty="0" smtClean="0"/>
              <a:t>Oracle daemons and application processes not specific to a single database</a:t>
            </a:r>
          </a:p>
          <a:p>
            <a:pPr lvl="1"/>
            <a:r>
              <a:rPr lang="en-US" altLang="en-US" sz="1200" dirty="0" smtClean="0"/>
              <a:t>When a user runs an application program or an Oracle tool such as SQL*Plus, the term </a:t>
            </a:r>
            <a:r>
              <a:rPr lang="en-US" altLang="en-US" sz="1200" i="1" dirty="0" smtClean="0"/>
              <a:t>user process</a:t>
            </a:r>
            <a:r>
              <a:rPr lang="en-US" altLang="en-US" sz="1200" dirty="0" smtClean="0"/>
              <a:t> is used to refer to the user’s application. The user process may or may not be on the database server machine. Oracle Database also creates a </a:t>
            </a:r>
            <a:r>
              <a:rPr lang="en-US" altLang="en-US" sz="1200" i="1" dirty="0" smtClean="0"/>
              <a:t>server process</a:t>
            </a:r>
            <a:r>
              <a:rPr lang="en-US" altLang="en-US" sz="1200" dirty="0" smtClean="0"/>
              <a:t> to execute the commands issued by the user process. In addition, the Oracle server also has a set of </a:t>
            </a:r>
            <a:r>
              <a:rPr lang="en-US" altLang="en-US" sz="1200" i="1" dirty="0" smtClean="0"/>
              <a:t>background processes</a:t>
            </a:r>
            <a:r>
              <a:rPr lang="en-US" altLang="en-US" sz="1200" dirty="0" smtClean="0"/>
              <a:t> for an instance that interact with each other and with the operating system to manage the memory structures, asynchronously perform I/O to write data to disk, and perform other required tasks. The process structure varies for different Oracle Database configurations, depending on the operating system and the choice of Oracle Database options. The code for connected users can be configured as a dedicated server or a shared server.</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468</a:t>
            </a:fld>
            <a:endParaRPr lang="en-US" dirty="0"/>
          </a:p>
        </p:txBody>
      </p:sp>
    </p:spTree>
    <p:extLst>
      <p:ext uri="{BB962C8B-B14F-4D97-AF65-F5344CB8AC3E}">
        <p14:creationId xmlns:p14="http://schemas.microsoft.com/office/powerpoint/2010/main" val="340143289"/>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5"/>
          <p:cNvSpPr>
            <a:spLocks noGrp="1" noRot="1" noChangeAspect="1" noTextEdit="1"/>
          </p:cNvSpPr>
          <p:nvPr>
            <p:ph type="sldImg"/>
          </p:nvPr>
        </p:nvSpPr>
        <p:spPr>
          <a:ln/>
        </p:spPr>
      </p:sp>
      <p:sp>
        <p:nvSpPr>
          <p:cNvPr id="8499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a:t>Server Processes</a:t>
            </a:r>
          </a:p>
          <a:p>
            <a:pPr lvl="1"/>
            <a:r>
              <a:rPr lang="en-US" altLang="en-US" dirty="0"/>
              <a:t>Oracle Database creates server processes to handle the requests of user processes connected to the instance. The user process represents the application or tool that connects to the Oracle database. It may be on the same machine as the Oracle database, or it may exist on a remote client and use a network to reach the Oracle database. The user process first communicates with a listener process that creates a server process in a dedicated environment.</a:t>
            </a:r>
          </a:p>
          <a:p>
            <a:pPr lvl="1"/>
            <a:r>
              <a:rPr lang="en-US" altLang="en-US" dirty="0"/>
              <a:t>Server processes created on behalf of each user’s application can perform one or more of the following:</a:t>
            </a:r>
          </a:p>
          <a:p>
            <a:pPr lvl="2"/>
            <a:r>
              <a:rPr lang="en-US" altLang="en-US" dirty="0"/>
              <a:t>Parse and run SQL statements issued through the application.</a:t>
            </a:r>
          </a:p>
          <a:p>
            <a:pPr lvl="2"/>
            <a:r>
              <a:rPr lang="en-US" altLang="en-US" dirty="0"/>
              <a:t>Read necessary data blocks from data files on disk into the shared database buffers of the SGA (if the blocks are not already present in the SGA).</a:t>
            </a:r>
          </a:p>
          <a:p>
            <a:pPr lvl="2"/>
            <a:r>
              <a:rPr lang="en-US" altLang="en-US" dirty="0"/>
              <a:t>Return results in such a way that the application can process the </a:t>
            </a:r>
            <a:r>
              <a:rPr lang="en-US" altLang="en-US" dirty="0" smtClean="0"/>
              <a:t>information.</a:t>
            </a:r>
            <a:endParaRPr lang="en-US" altLang="en-US" b="1" dirty="0" smtClean="0"/>
          </a:p>
          <a:p>
            <a:pPr marL="304746" lvl="2" indent="0">
              <a:buNone/>
            </a:pPr>
            <a:r>
              <a:rPr lang="en-US" altLang="en-US" baseline="0" dirty="0" smtClean="0"/>
              <a:t>For a more complete description of the server  processes, see: </a:t>
            </a:r>
            <a:r>
              <a:rPr lang="en-US" altLang="en-US" b="1" dirty="0" smtClean="0"/>
              <a:t/>
            </a:r>
            <a:br>
              <a:rPr lang="en-US" altLang="en-US" b="1" dirty="0" smtClean="0"/>
            </a:br>
            <a:r>
              <a:rPr lang="en-US" altLang="en-US" baseline="0" dirty="0" smtClean="0"/>
              <a:t> Database Concepts 19c: </a:t>
            </a:r>
            <a:r>
              <a:rPr lang="en-US" sz="1100" b="0" i="0" kern="1200" dirty="0" smtClean="0">
                <a:solidFill>
                  <a:srgbClr val="000000"/>
                </a:solidFill>
                <a:effectLst/>
                <a:latin typeface="Arial" pitchFamily="34" charset="0"/>
                <a:ea typeface="+mn-ea"/>
                <a:cs typeface="+mn-cs"/>
              </a:rPr>
              <a:t>Overview of Server Processes</a:t>
            </a:r>
            <a:r>
              <a:rPr lang="en-US" dirty="0"/>
              <a:t> </a:t>
            </a:r>
            <a:r>
              <a:rPr lang="en-US" dirty="0" smtClean="0"/>
              <a:t> </a:t>
            </a:r>
            <a:r>
              <a:rPr lang="en-US" dirty="0" smtClean="0">
                <a:hlinkClick r:id="rId3"/>
              </a:rPr>
              <a:t>h</a:t>
            </a:r>
            <a:r>
              <a:rPr lang="en-US" altLang="en-US" b="0" dirty="0" smtClean="0">
                <a:hlinkClick r:id="rId3"/>
              </a:rPr>
              <a:t>ttps://tinyurl.com/y2w62vyu</a:t>
            </a:r>
            <a:r>
              <a:rPr lang="en-US" altLang="en-US" b="0" dirty="0" smtClean="0"/>
              <a:t/>
            </a:r>
            <a:br>
              <a:rPr lang="en-US" altLang="en-US" b="0" dirty="0" smtClean="0"/>
            </a:br>
            <a:r>
              <a:rPr lang="en-US" altLang="en-US" b="1" dirty="0" smtClean="0"/>
              <a:t/>
            </a:r>
            <a:br>
              <a:rPr lang="en-US" altLang="en-US" b="1" dirty="0" smtClean="0"/>
            </a:br>
            <a:r>
              <a:rPr lang="en-US" altLang="en-US" b="1" dirty="0" smtClean="0"/>
              <a:t>Background Processes</a:t>
            </a:r>
          </a:p>
          <a:p>
            <a:pPr marL="152373" marR="0" lvl="1"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altLang="en-US" dirty="0" smtClean="0"/>
              <a:t>To maximize performance and accommodate many users, a </a:t>
            </a:r>
            <a:r>
              <a:rPr lang="en-US" altLang="en-US" dirty="0" err="1" smtClean="0"/>
              <a:t>multiprocess</a:t>
            </a:r>
            <a:r>
              <a:rPr lang="en-US" altLang="en-US" dirty="0" smtClean="0"/>
              <a:t> Oracle Database system uses some additional Oracle Database processes called </a:t>
            </a:r>
            <a:r>
              <a:rPr lang="en-US" altLang="en-US" i="1" dirty="0" smtClean="0"/>
              <a:t>background processes</a:t>
            </a:r>
            <a:r>
              <a:rPr lang="en-US" altLang="en-US" dirty="0" smtClean="0"/>
              <a:t>. An Oracle Database instance can have many background processes,</a:t>
            </a:r>
            <a:r>
              <a:rPr lang="en-US" altLang="en-US" baseline="0" dirty="0" smtClean="0"/>
              <a:t> typically up to 110 unique background processes depending upon your database configuration.  </a:t>
            </a:r>
            <a:br>
              <a:rPr lang="en-US" altLang="en-US" baseline="0" dirty="0" smtClean="0"/>
            </a:br>
            <a:r>
              <a:rPr lang="en-US" altLang="en-US" baseline="0" dirty="0" smtClean="0"/>
              <a:t/>
            </a:r>
            <a:br>
              <a:rPr lang="en-US" altLang="en-US" baseline="0" dirty="0" smtClean="0"/>
            </a:br>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469</a:t>
            </a:fld>
            <a:endParaRPr lang="en-US" dirty="0"/>
          </a:p>
        </p:txBody>
      </p:sp>
    </p:spTree>
    <p:extLst>
      <p:ext uri="{BB962C8B-B14F-4D97-AF65-F5344CB8AC3E}">
        <p14:creationId xmlns:p14="http://schemas.microsoft.com/office/powerpoint/2010/main" val="59964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defRPr/>
            </a:pPr>
            <a:r>
              <a:rPr lang="en-US" dirty="0"/>
              <a:t>Below are the detailed steps to create a new CDB using SQL*Plus.</a:t>
            </a:r>
          </a:p>
          <a:p>
            <a:pPr lvl="2">
              <a:buFont typeface="+mj-lt"/>
              <a:buAutoNum type="arabicPeriod"/>
              <a:defRPr/>
            </a:pPr>
            <a:r>
              <a:rPr lang="en-US" dirty="0"/>
              <a:t>Before starting the instance, create an initialization parameter file with the parameters: </a:t>
            </a:r>
            <a:r>
              <a:rPr lang="en-US" dirty="0">
                <a:latin typeface="Courier New" pitchFamily="49" charset="0"/>
                <a:cs typeface="Courier New" pitchFamily="49" charset="0"/>
              </a:rPr>
              <a:t>DB_NAME</a:t>
            </a:r>
            <a:r>
              <a:rPr lang="en-US" dirty="0"/>
              <a:t>, </a:t>
            </a:r>
            <a:r>
              <a:rPr lang="en-US" dirty="0">
                <a:latin typeface="Courier New" pitchFamily="49" charset="0"/>
                <a:cs typeface="Courier New" pitchFamily="49" charset="0"/>
              </a:rPr>
              <a:t>CONTROL_FILES</a:t>
            </a:r>
            <a:r>
              <a:rPr lang="en-US" dirty="0"/>
              <a:t> if OMF is not used, and </a:t>
            </a:r>
            <a:r>
              <a:rPr lang="en-US" dirty="0">
                <a:latin typeface="Courier New" pitchFamily="49" charset="0"/>
                <a:cs typeface="Courier New" pitchFamily="49" charset="0"/>
              </a:rPr>
              <a:t>DB_BLOCK_SIZE</a:t>
            </a:r>
            <a:r>
              <a:rPr lang="en-US" dirty="0"/>
              <a:t>. The global database name of the CDB root is the global database name of the CDB. The </a:t>
            </a:r>
            <a:r>
              <a:rPr lang="en-US" dirty="0">
                <a:latin typeface="Courier New" pitchFamily="49" charset="0"/>
                <a:cs typeface="Courier New" pitchFamily="49" charset="0"/>
              </a:rPr>
              <a:t>ENABLE_PLUGGABLE_DATABASE </a:t>
            </a:r>
            <a:r>
              <a:rPr lang="en-US" dirty="0"/>
              <a:t>parameter set to </a:t>
            </a:r>
            <a:r>
              <a:rPr lang="en-US" dirty="0">
                <a:latin typeface="Courier New" pitchFamily="49" charset="0"/>
                <a:cs typeface="Courier New" pitchFamily="49" charset="0"/>
              </a:rPr>
              <a:t>TRUE</a:t>
            </a:r>
            <a:r>
              <a:rPr lang="en-US" dirty="0"/>
              <a:t>  is required to define that the instance is ready for a CDB and not a non-CDB creation. You can also use the </a:t>
            </a:r>
            <a:r>
              <a:rPr lang="en-US" dirty="0">
                <a:latin typeface="Courier New" pitchFamily="49" charset="0"/>
                <a:cs typeface="Courier New" pitchFamily="49" charset="0"/>
              </a:rPr>
              <a:t>MAX_PDBS</a:t>
            </a:r>
            <a:r>
              <a:rPr lang="en-US" dirty="0"/>
              <a:t> parameter to limit the number of PDBs in the CDB.</a:t>
            </a:r>
            <a:br>
              <a:rPr lang="en-US" dirty="0"/>
            </a:br>
            <a:r>
              <a:rPr lang="en-US" dirty="0"/>
              <a:t>Set the </a:t>
            </a:r>
            <a:r>
              <a:rPr lang="en-US" dirty="0">
                <a:latin typeface="Courier New" pitchFamily="49" charset="0"/>
                <a:cs typeface="Courier New" pitchFamily="49" charset="0"/>
              </a:rPr>
              <a:t>ORACLE_SID</a:t>
            </a:r>
            <a:r>
              <a:rPr lang="en-US" dirty="0"/>
              <a:t> environment variable. Launch SQL*Plus, connect as an OS authenticated user belonging to the DBA OS group, and  execute the  </a:t>
            </a:r>
            <a:r>
              <a:rPr lang="en-US" dirty="0">
                <a:latin typeface="Courier New" pitchFamily="49" charset="0"/>
                <a:cs typeface="Courier New" pitchFamily="49" charset="0"/>
              </a:rPr>
              <a:t>STARTUP NOMOUNT</a:t>
            </a:r>
            <a:r>
              <a:rPr lang="en-US" dirty="0"/>
              <a:t> command. If you are using Oracle Automatic Storage Management (ASM) storage to manage your disk storage, then you must start the Oracle ASM instance and configure your disk groups before performing the next steps. </a:t>
            </a:r>
          </a:p>
          <a:p>
            <a:pPr lvl="2">
              <a:buFont typeface="+mj-lt"/>
              <a:buAutoNum type="arabicPeriod"/>
              <a:defRPr/>
            </a:pPr>
            <a:r>
              <a:rPr lang="en-US" dirty="0"/>
              <a:t>Use  the </a:t>
            </a:r>
            <a:r>
              <a:rPr lang="en-US" dirty="0">
                <a:latin typeface="Courier New" pitchFamily="49" charset="0"/>
                <a:cs typeface="Courier New" pitchFamily="49" charset="0"/>
              </a:rPr>
              <a:t>CREATE DATABASE</a:t>
            </a:r>
            <a:r>
              <a:rPr lang="en-US" dirty="0"/>
              <a:t> command with the </a:t>
            </a:r>
            <a:r>
              <a:rPr lang="en-US" dirty="0">
                <a:latin typeface="Courier New" pitchFamily="49" charset="0"/>
                <a:cs typeface="Courier New" pitchFamily="49" charset="0"/>
              </a:rPr>
              <a:t>ENABLE PLUGGABLE DATABASE </a:t>
            </a:r>
            <a:r>
              <a:rPr lang="en-US" dirty="0">
                <a:cs typeface="Arial" pitchFamily="34" charset="0"/>
              </a:rPr>
              <a:t>clause to create a CDB. </a:t>
            </a:r>
            <a:r>
              <a:rPr lang="en-US" dirty="0"/>
              <a:t>The command creates the CDB root and the CDB seed. You can use the </a:t>
            </a:r>
            <a:r>
              <a:rPr lang="en-US" dirty="0">
                <a:latin typeface="Courier New" pitchFamily="49" charset="0"/>
                <a:cs typeface="Courier New" pitchFamily="49" charset="0"/>
              </a:rPr>
              <a:t>SEED</a:t>
            </a:r>
            <a:r>
              <a:rPr lang="en-US" dirty="0"/>
              <a:t> </a:t>
            </a:r>
            <a:r>
              <a:rPr lang="en-US" dirty="0">
                <a:latin typeface="Courier New" pitchFamily="49" charset="0"/>
                <a:cs typeface="Courier New" pitchFamily="49" charset="0"/>
              </a:rPr>
              <a:t>FILE_NAME_CONVERT</a:t>
            </a:r>
            <a:r>
              <a:rPr lang="en-US" dirty="0"/>
              <a:t> clause to specify the location of the CDB seed’s files. If you omit the clause, OMF determines the names and locations of the CDB seed’s files. </a:t>
            </a:r>
            <a:r>
              <a:rPr lang="en-US" dirty="0">
                <a:latin typeface="Courier New" pitchFamily="49" charset="0"/>
                <a:cs typeface="Courier New" pitchFamily="49" charset="0"/>
              </a:rPr>
              <a:t>FILE_NAME_CONVERT</a:t>
            </a:r>
            <a:r>
              <a:rPr lang="en-US" dirty="0"/>
              <a:t> specifies the source directory of the CDB root data files and the target CDB seed directory. </a:t>
            </a:r>
          </a:p>
          <a:p>
            <a:pPr lvl="2" indent="0">
              <a:buNone/>
              <a:defRPr/>
            </a:pPr>
            <a:r>
              <a:rPr lang="en-US" dirty="0">
                <a:latin typeface="Arial" charset="0"/>
              </a:rPr>
              <a:t>Omit the </a:t>
            </a:r>
            <a:r>
              <a:rPr lang="en-US" dirty="0">
                <a:latin typeface="Courier New" pitchFamily="49" charset="0"/>
                <a:cs typeface="Courier New" pitchFamily="49" charset="0"/>
              </a:rPr>
              <a:t>SEED FILE_NAME_CONVERT</a:t>
            </a:r>
            <a:r>
              <a:rPr lang="en-US" dirty="0">
                <a:latin typeface="Arial" charset="0"/>
                <a:cs typeface="Arial" charset="0"/>
              </a:rPr>
              <a:t> clause if you </a:t>
            </a:r>
            <a:r>
              <a:rPr lang="en-US" dirty="0">
                <a:latin typeface="Arial" charset="0"/>
              </a:rPr>
              <a:t>use </a:t>
            </a:r>
            <a:r>
              <a:rPr lang="en-US" dirty="0">
                <a:latin typeface="Arial" charset="0"/>
                <a:cs typeface="Courier New" pitchFamily="49" charset="0"/>
              </a:rPr>
              <a:t>the</a:t>
            </a:r>
            <a:r>
              <a:rPr lang="en-US" dirty="0">
                <a:solidFill>
                  <a:schemeClr val="tx1"/>
                </a:solidFill>
                <a:latin typeface="Arial" charset="0"/>
                <a:cs typeface="Courier New" pitchFamily="49" charset="0"/>
              </a:rPr>
              <a:t> </a:t>
            </a:r>
            <a:r>
              <a:rPr lang="en-US" dirty="0">
                <a:latin typeface="Courier New" pitchFamily="49" charset="0"/>
                <a:cs typeface="Courier New" pitchFamily="49" charset="0"/>
              </a:rPr>
              <a:t>PDB_FILE_NAME_CONVERT</a:t>
            </a:r>
            <a:r>
              <a:rPr lang="en-US" dirty="0">
                <a:latin typeface="Arial" charset="0"/>
                <a:cs typeface="Arial" charset="0"/>
              </a:rPr>
              <a:t> initialization parameter that </a:t>
            </a:r>
            <a:r>
              <a:rPr lang="en-US" dirty="0">
                <a:latin typeface="Arial" charset="0"/>
              </a:rPr>
              <a:t>maps names of the CDB </a:t>
            </a:r>
            <a:r>
              <a:rPr lang="en-US" dirty="0">
                <a:latin typeface="Arial" charset="0"/>
                <a:cs typeface="Courier New" pitchFamily="49" charset="0"/>
              </a:rPr>
              <a:t>root</a:t>
            </a:r>
            <a:r>
              <a:rPr lang="en-US" dirty="0">
                <a:latin typeface="Arial" charset="0"/>
              </a:rPr>
              <a:t> data files to the CDB </a:t>
            </a:r>
            <a:r>
              <a:rPr lang="en-US" dirty="0">
                <a:latin typeface="Arial" charset="0"/>
                <a:cs typeface="Courier New" pitchFamily="49" charset="0"/>
              </a:rPr>
              <a:t>seed</a:t>
            </a:r>
            <a:r>
              <a:rPr lang="en-US" dirty="0">
                <a:latin typeface="Arial" charset="0"/>
              </a:rPr>
              <a:t> data files. The </a:t>
            </a:r>
            <a:r>
              <a:rPr lang="en-US" dirty="0">
                <a:latin typeface="Arial" charset="0"/>
                <a:cs typeface="Arial" charset="0"/>
              </a:rPr>
              <a:t>directories must exist. The character set defined is the single one for the CDB.</a:t>
            </a:r>
          </a:p>
          <a:p>
            <a:pPr lvl="2">
              <a:buFont typeface="+mj-lt"/>
              <a:buAutoNum type="arabicPeriod" startAt="3"/>
              <a:defRPr/>
            </a:pPr>
            <a:r>
              <a:rPr lang="en-US" dirty="0">
                <a:latin typeface="Arial" charset="0"/>
                <a:cs typeface="Arial" charset="0"/>
              </a:rPr>
              <a:t>Run </a:t>
            </a:r>
            <a:r>
              <a:rPr lang="en-US" dirty="0"/>
              <a:t>the </a:t>
            </a:r>
            <a:r>
              <a:rPr lang="en-US" dirty="0">
                <a:latin typeface="Courier New" pitchFamily="49" charset="0"/>
                <a:cs typeface="Courier New" pitchFamily="49" charset="0"/>
              </a:rPr>
              <a:t>catcdb.sql</a:t>
            </a:r>
            <a:r>
              <a:rPr lang="en-US" dirty="0"/>
              <a:t> SQL script to build views on the data dictionary tables and install standard PL/SQL packages in the CDB root. You can also execute the </a:t>
            </a:r>
            <a:r>
              <a:rPr lang="en-US" dirty="0">
                <a:latin typeface="Courier New" pitchFamily="49" charset="0"/>
                <a:cs typeface="Courier New" pitchFamily="49" charset="0"/>
              </a:rPr>
              <a:t>catalog.sql</a:t>
            </a:r>
            <a:r>
              <a:rPr lang="en-US" dirty="0"/>
              <a:t> and </a:t>
            </a:r>
            <a:r>
              <a:rPr lang="en-US" dirty="0">
                <a:latin typeface="Courier New" pitchFamily="49" charset="0"/>
                <a:cs typeface="Courier New" pitchFamily="49" charset="0"/>
              </a:rPr>
              <a:t>catproc.sql</a:t>
            </a:r>
            <a:r>
              <a:rPr lang="en-US" dirty="0"/>
              <a:t> SQL scripts and all other SQL scripts related to the options installed.</a:t>
            </a:r>
          </a:p>
        </p:txBody>
      </p:sp>
      <p:sp>
        <p:nvSpPr>
          <p:cNvPr id="6" name="Footer Placeholder 5"/>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47</a:t>
            </a:fld>
            <a:endParaRPr lang="en-US" dirty="0"/>
          </a:p>
        </p:txBody>
      </p:sp>
    </p:spTree>
    <p:extLst>
      <p:ext uri="{BB962C8B-B14F-4D97-AF65-F5344CB8AC3E}">
        <p14:creationId xmlns:p14="http://schemas.microsoft.com/office/powerpoint/2010/main" val="3530112810"/>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14337"/>
            <a:ext cx="6479284" cy="8302113"/>
          </a:xfrm>
        </p:spPr>
        <p:txBody>
          <a:bodyPr/>
          <a:lstStyle/>
          <a:p>
            <a:pPr lvl="1"/>
            <a:r>
              <a:rPr lang="en-US" altLang="en-US" dirty="0" smtClean="0"/>
              <a:t>For </a:t>
            </a:r>
            <a:r>
              <a:rPr lang="en-US" altLang="en-US" dirty="0"/>
              <a:t>a more complete description of the background processes, see: </a:t>
            </a:r>
            <a:br>
              <a:rPr lang="en-US" altLang="en-US" dirty="0"/>
            </a:br>
            <a:r>
              <a:rPr lang="en-US" altLang="en-US" dirty="0"/>
              <a:t> Database Reference 19c: Appendix  </a:t>
            </a:r>
            <a:r>
              <a:rPr lang="en-US" dirty="0"/>
              <a:t>F Background Processes	</a:t>
            </a:r>
            <a:r>
              <a:rPr lang="en-US" altLang="en-US" dirty="0"/>
              <a:t>https://tinyurl.com/y5s2s3t9</a:t>
            </a:r>
            <a:br>
              <a:rPr lang="en-US" altLang="en-US" dirty="0"/>
            </a:br>
            <a:r>
              <a:rPr lang="en-US" altLang="en-US" dirty="0"/>
              <a:t> Database Concepts 19c: </a:t>
            </a:r>
            <a:r>
              <a:rPr lang="en-US" altLang="en-US" dirty="0" err="1"/>
              <a:t>Overiew</a:t>
            </a:r>
            <a:r>
              <a:rPr lang="en-US" altLang="en-US" dirty="0"/>
              <a:t> of Background Processes	https://tinyurl.com/y4cwakfb</a:t>
            </a:r>
            <a:br>
              <a:rPr lang="en-US" altLang="en-US" dirty="0"/>
            </a:br>
            <a:r>
              <a:rPr lang="en-US" altLang="en-US" dirty="0"/>
              <a:t> </a:t>
            </a:r>
            <a:r>
              <a:rPr lang="en-US" altLang="en-US" dirty="0" smtClean="0"/>
              <a:t/>
            </a:r>
            <a:br>
              <a:rPr lang="en-US" altLang="en-US" dirty="0" smtClean="0"/>
            </a:br>
            <a:r>
              <a:rPr lang="en-US" altLang="en-US" dirty="0" smtClean="0"/>
              <a:t>The </a:t>
            </a:r>
            <a:r>
              <a:rPr lang="en-US" altLang="en-US" dirty="0"/>
              <a:t>background processes </a:t>
            </a:r>
            <a:r>
              <a:rPr lang="en-US" altLang="en-US" dirty="0">
                <a:cs typeface="Arial" panose="020B0604020202020204" pitchFamily="34" charset="0"/>
              </a:rPr>
              <a:t>commonly seen in non-RAC, non-ASM environments </a:t>
            </a:r>
            <a:r>
              <a:rPr lang="en-US" altLang="en-US" dirty="0"/>
              <a:t>can include the following</a:t>
            </a:r>
            <a:r>
              <a:rPr lang="en-US" altLang="en-US" dirty="0" smtClean="0"/>
              <a:t>:</a:t>
            </a:r>
            <a:endParaRPr lang="en-US" altLang="en-US" dirty="0"/>
          </a:p>
          <a:p>
            <a:pPr lvl="2"/>
            <a:r>
              <a:rPr lang="en-US" altLang="en-US" dirty="0"/>
              <a:t>Database Writer process (</a:t>
            </a:r>
            <a:r>
              <a:rPr lang="en-US" altLang="en-US" dirty="0" err="1" smtClean="0"/>
              <a:t>DBW</a:t>
            </a:r>
            <a:r>
              <a:rPr lang="en-US" altLang="en-US" i="1" dirty="0" err="1" smtClean="0"/>
              <a:t>n</a:t>
            </a:r>
            <a:r>
              <a:rPr lang="en-US" altLang="en-US" i="0" baseline="0" dirty="0"/>
              <a:t> </a:t>
            </a:r>
            <a:r>
              <a:rPr lang="en-US" altLang="en-US" i="0" baseline="0" dirty="0" smtClean="0"/>
              <a:t>&amp; </a:t>
            </a:r>
            <a:r>
              <a:rPr lang="en-US" altLang="en-US" i="0" baseline="0" dirty="0" err="1" smtClean="0"/>
              <a:t>BW</a:t>
            </a:r>
            <a:r>
              <a:rPr lang="en-US" altLang="en-US" b="0" i="1" baseline="0" dirty="0" err="1" smtClean="0"/>
              <a:t>nn</a:t>
            </a:r>
            <a:r>
              <a:rPr lang="en-US" altLang="en-US" i="0" baseline="0" dirty="0" smtClean="0"/>
              <a:t>) </a:t>
            </a:r>
            <a:endParaRPr lang="en-US" altLang="en-US" dirty="0"/>
          </a:p>
          <a:p>
            <a:pPr lvl="2"/>
            <a:r>
              <a:rPr lang="en-US" altLang="en-US" dirty="0"/>
              <a:t>Log Writer process (LGWR)</a:t>
            </a:r>
          </a:p>
          <a:p>
            <a:pPr lvl="2"/>
            <a:r>
              <a:rPr lang="en-US" altLang="en-US" dirty="0"/>
              <a:t>Checkpoint process (CKPT)</a:t>
            </a:r>
          </a:p>
          <a:p>
            <a:pPr lvl="2"/>
            <a:r>
              <a:rPr lang="en-US" altLang="en-US" dirty="0"/>
              <a:t>System monitor process (SMON)</a:t>
            </a:r>
          </a:p>
          <a:p>
            <a:pPr lvl="2"/>
            <a:r>
              <a:rPr lang="en-US" altLang="en-US" dirty="0"/>
              <a:t>Process monitor process (PMON</a:t>
            </a:r>
            <a:r>
              <a:rPr lang="en-US" altLang="en-US" dirty="0" smtClean="0"/>
              <a:t>)</a:t>
            </a:r>
          </a:p>
          <a:p>
            <a:pPr lvl="2"/>
            <a:r>
              <a:rPr lang="en-US" altLang="en-US" dirty="0" smtClean="0"/>
              <a:t>Process Manager process (PMAN)</a:t>
            </a:r>
            <a:r>
              <a:rPr lang="en-US" altLang="en-US" baseline="0" dirty="0" smtClean="0"/>
              <a:t> </a:t>
            </a:r>
            <a:endParaRPr lang="en-US" altLang="en-US" dirty="0"/>
          </a:p>
          <a:p>
            <a:pPr lvl="2"/>
            <a:r>
              <a:rPr lang="en-US" altLang="en-US" dirty="0"/>
              <a:t>Recoverer process (RECO)</a:t>
            </a:r>
          </a:p>
          <a:p>
            <a:pPr lvl="2"/>
            <a:r>
              <a:rPr lang="en-US" altLang="en-US" dirty="0"/>
              <a:t>Listener registration process (LREG)</a:t>
            </a:r>
          </a:p>
          <a:p>
            <a:pPr lvl="2"/>
            <a:r>
              <a:rPr lang="en-US" altLang="en-US" dirty="0"/>
              <a:t>Manageability monitor process (MMON)</a:t>
            </a:r>
          </a:p>
          <a:p>
            <a:pPr lvl="2"/>
            <a:r>
              <a:rPr lang="en-US" altLang="en-US" dirty="0"/>
              <a:t>Manageability monitor lite process (MMNL)</a:t>
            </a:r>
          </a:p>
          <a:p>
            <a:pPr lvl="2"/>
            <a:r>
              <a:rPr lang="en-US" altLang="en-US" dirty="0"/>
              <a:t>Job queue coordinator (CJQ0)</a:t>
            </a:r>
          </a:p>
          <a:p>
            <a:pPr lvl="2"/>
            <a:r>
              <a:rPr lang="en-US" altLang="en-US" dirty="0"/>
              <a:t>Job slave processes (J</a:t>
            </a:r>
            <a:r>
              <a:rPr lang="en-US" altLang="en-US" i="1" dirty="0"/>
              <a:t>nnn</a:t>
            </a:r>
            <a:r>
              <a:rPr lang="en-US" altLang="en-US" dirty="0"/>
              <a:t>)</a:t>
            </a:r>
          </a:p>
          <a:p>
            <a:pPr lvl="2"/>
            <a:r>
              <a:rPr lang="en-US" altLang="en-US" dirty="0"/>
              <a:t>Archiver processes (ARC</a:t>
            </a:r>
            <a:r>
              <a:rPr lang="en-US" altLang="en-US" i="1" dirty="0"/>
              <a:t>n</a:t>
            </a:r>
            <a:r>
              <a:rPr lang="en-US" altLang="en-US" dirty="0"/>
              <a:t>)</a:t>
            </a:r>
          </a:p>
          <a:p>
            <a:pPr lvl="2"/>
            <a:r>
              <a:rPr lang="en-US" altLang="en-US" dirty="0"/>
              <a:t>Queue monitor processes (QMN</a:t>
            </a:r>
            <a:r>
              <a:rPr lang="en-US" altLang="en-US" i="1" dirty="0"/>
              <a:t>n</a:t>
            </a:r>
            <a:r>
              <a:rPr lang="en-US" altLang="en-US" dirty="0"/>
              <a:t>)</a:t>
            </a:r>
          </a:p>
          <a:p>
            <a:pPr lvl="1"/>
            <a:r>
              <a:rPr lang="en-US" altLang="en-US" dirty="0"/>
              <a:t>Other background processes may be found in more advanced configurations such as RAC. See the </a:t>
            </a:r>
            <a:r>
              <a:rPr lang="en-US" altLang="en-US" dirty="0">
                <a:latin typeface="Courier New" panose="02070309020205020404" pitchFamily="49" charset="0"/>
              </a:rPr>
              <a:t>V$BGPROCESS</a:t>
            </a:r>
            <a:r>
              <a:rPr lang="en-US" altLang="en-US" dirty="0"/>
              <a:t> view for more information on the background processes.</a:t>
            </a:r>
          </a:p>
          <a:p>
            <a:pPr lvl="1"/>
            <a:r>
              <a:rPr lang="en-US" altLang="en-US" dirty="0"/>
              <a:t>Some background processes are created automatically when an instance is started, whereas others are started as required.</a:t>
            </a:r>
          </a:p>
          <a:p>
            <a:pPr lvl="1"/>
            <a:r>
              <a:rPr lang="en-US" altLang="en-US" dirty="0"/>
              <a:t>Other process structures are not specific to a single database, but rather can be shared among many databases on the same server. The Grid Infrastructure and networking processes fall into this category.</a:t>
            </a:r>
          </a:p>
          <a:p>
            <a:pPr lvl="1"/>
            <a:r>
              <a:rPr lang="en-US" altLang="en-US" dirty="0"/>
              <a:t>Oracle Grid Infrastructure processes on Linux and UNIX systems include the following:</a:t>
            </a:r>
          </a:p>
          <a:p>
            <a:pPr lvl="2"/>
            <a:r>
              <a:rPr lang="en-US" altLang="en-US" dirty="0">
                <a:latin typeface="Courier New" panose="02070309020205020404" pitchFamily="49" charset="0"/>
              </a:rPr>
              <a:t>ohasd</a:t>
            </a:r>
            <a:r>
              <a:rPr lang="en-US" altLang="en-US" dirty="0"/>
              <a:t> (Oracle High Availability Service daemon): Is responsible for starting Oracle Clusterware processes</a:t>
            </a:r>
          </a:p>
          <a:p>
            <a:pPr lvl="2"/>
            <a:r>
              <a:rPr lang="en-US" altLang="en-US" dirty="0">
                <a:latin typeface="Courier New" panose="02070309020205020404" pitchFamily="49" charset="0"/>
              </a:rPr>
              <a:t>ocssd</a:t>
            </a:r>
            <a:r>
              <a:rPr lang="en-US" altLang="en-US" dirty="0"/>
              <a:t>: Cluster Synchronization Service daemon</a:t>
            </a:r>
          </a:p>
          <a:p>
            <a:pPr lvl="2"/>
            <a:r>
              <a:rPr lang="en-US" altLang="en-US" dirty="0">
                <a:latin typeface="Courier New" panose="02070309020205020404" pitchFamily="49" charset="0"/>
              </a:rPr>
              <a:t>diskmon</a:t>
            </a:r>
            <a:r>
              <a:rPr lang="en-US" altLang="en-US" dirty="0"/>
              <a:t> (Disk Monitor daemon): Is responsible for input and output fencing for Oracle Exadata Storage</a:t>
            </a:r>
          </a:p>
          <a:p>
            <a:pPr lvl="2"/>
            <a:r>
              <a:rPr lang="en-US" altLang="en-US" dirty="0">
                <a:latin typeface="Courier New" panose="02070309020205020404" pitchFamily="49" charset="0"/>
              </a:rPr>
              <a:t>cssdagent</a:t>
            </a:r>
            <a:r>
              <a:rPr lang="en-US" altLang="en-US" dirty="0"/>
              <a:t>: Starts, stops, and checks the status of the CSS daemon, </a:t>
            </a:r>
            <a:r>
              <a:rPr lang="en-US" altLang="en-US" dirty="0">
                <a:latin typeface="Courier New" panose="02070309020205020404" pitchFamily="49" charset="0"/>
                <a:cs typeface="Courier New" panose="02070309020205020404" pitchFamily="49" charset="0"/>
              </a:rPr>
              <a:t>ocssd</a:t>
            </a:r>
          </a:p>
          <a:p>
            <a:pPr lvl="2"/>
            <a:r>
              <a:rPr lang="en-US" altLang="en-US" dirty="0">
                <a:latin typeface="Courier New" panose="02070309020205020404" pitchFamily="49" charset="0"/>
              </a:rPr>
              <a:t>oraagent</a:t>
            </a:r>
            <a:r>
              <a:rPr lang="en-US" altLang="en-US" dirty="0"/>
              <a:t>: Extends Clusterware to support Oracle-specific requirements and complex resources</a:t>
            </a:r>
          </a:p>
          <a:p>
            <a:pPr lvl="2"/>
            <a:r>
              <a:rPr lang="en-US" altLang="en-US" dirty="0">
                <a:latin typeface="Courier New" panose="02070309020205020404" pitchFamily="49" charset="0"/>
              </a:rPr>
              <a:t>orarootagent</a:t>
            </a:r>
            <a:r>
              <a:rPr lang="en-US" altLang="en-US" dirty="0"/>
              <a:t>: Is a specialized Oracle agent process that helps manage resources owned by root, such as the network</a:t>
            </a:r>
          </a:p>
          <a:p>
            <a:pPr lvl="1"/>
            <a:r>
              <a:rPr lang="en-US" altLang="en-US" b="1" dirty="0"/>
              <a:t>Note:</a:t>
            </a:r>
            <a:r>
              <a:rPr lang="en-US" altLang="en-US" dirty="0"/>
              <a:t> For a more detailed list of the background processes, consult the </a:t>
            </a:r>
            <a:r>
              <a:rPr lang="en-US" altLang="en-US" i="1" dirty="0"/>
              <a:t>Oracle Database Reference</a:t>
            </a:r>
            <a:r>
              <a:rPr lang="en-US" altLang="en-US" dirty="0"/>
              <a:t> guide.</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470</a:t>
            </a:fld>
            <a:endParaRPr lang="en-US" dirty="0"/>
          </a:p>
        </p:txBody>
      </p:sp>
    </p:spTree>
    <p:extLst>
      <p:ext uri="{BB962C8B-B14F-4D97-AF65-F5344CB8AC3E}">
        <p14:creationId xmlns:p14="http://schemas.microsoft.com/office/powerpoint/2010/main" val="4032647669"/>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Rot="1" noChangeAspect="1" noChangeArrowheads="1" noTextEdit="1"/>
          </p:cNvSpPr>
          <p:nvPr>
            <p:ph type="sldImg"/>
          </p:nvPr>
        </p:nvSpPr>
        <p:spPr>
          <a:ln/>
        </p:spPr>
      </p:sp>
      <p:sp>
        <p:nvSpPr>
          <p:cNvPr id="87043"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dirty="0"/>
              <a:t>The </a:t>
            </a:r>
            <a:r>
              <a:rPr lang="en-US" altLang="en-US" sz="1200" b="1" dirty="0"/>
              <a:t>Database Writer process (DBW</a:t>
            </a:r>
            <a:r>
              <a:rPr lang="en-US" altLang="en-US" sz="1200" b="1" i="1" dirty="0"/>
              <a:t>n</a:t>
            </a:r>
            <a:r>
              <a:rPr lang="en-US" altLang="en-US" sz="1200" dirty="0"/>
              <a:t>) writes the contents of buffers to data files. The DBW</a:t>
            </a:r>
            <a:r>
              <a:rPr lang="en-US" altLang="en-US" sz="1200" i="1" dirty="0"/>
              <a:t>n</a:t>
            </a:r>
            <a:r>
              <a:rPr lang="en-US" altLang="en-US" sz="1200" dirty="0"/>
              <a:t> processes are responsible for writing modified (dirty) buffers in the database buffer cache to disk. Although one Database Writer process (DBW</a:t>
            </a:r>
            <a:r>
              <a:rPr lang="en-US" altLang="en-US" sz="1200" i="1" dirty="0"/>
              <a:t>0</a:t>
            </a:r>
            <a:r>
              <a:rPr lang="en-US" altLang="en-US" sz="1200" dirty="0"/>
              <a:t>) is adequate for most systems, you can configure additional processes to improve write performance if your system modifies data heavily. The additional processes are named </a:t>
            </a:r>
            <a:r>
              <a:rPr lang="en-US" altLang="en-US" sz="1200" b="1" dirty="0"/>
              <a:t>DBW1</a:t>
            </a:r>
            <a:r>
              <a:rPr lang="en-US" altLang="en-US" sz="1200" dirty="0"/>
              <a:t> through </a:t>
            </a:r>
            <a:r>
              <a:rPr lang="en-US" altLang="en-US" sz="1200" b="1" dirty="0"/>
              <a:t>DBW9</a:t>
            </a:r>
            <a:r>
              <a:rPr lang="en-US" altLang="en-US" sz="1200" dirty="0"/>
              <a:t>, </a:t>
            </a:r>
            <a:r>
              <a:rPr lang="en-US" altLang="en-US" sz="1200" b="1" dirty="0"/>
              <a:t>DBWa</a:t>
            </a:r>
            <a:r>
              <a:rPr lang="en-US" altLang="en-US" sz="1200" dirty="0"/>
              <a:t> through </a:t>
            </a:r>
            <a:r>
              <a:rPr lang="en-US" altLang="en-US" sz="1200" b="1" dirty="0"/>
              <a:t>DBWz</a:t>
            </a:r>
            <a:r>
              <a:rPr lang="en-US" altLang="en-US" sz="1200" dirty="0"/>
              <a:t>, and </a:t>
            </a:r>
            <a:r>
              <a:rPr lang="en-US" altLang="en-US" sz="1200" b="1" dirty="0"/>
              <a:t>BW36-BW99</a:t>
            </a:r>
            <a:r>
              <a:rPr lang="en-US" altLang="en-US" sz="1200" dirty="0"/>
              <a:t>. These additional </a:t>
            </a:r>
            <a:r>
              <a:rPr lang="en-US" altLang="en-US" sz="1200" b="1" dirty="0"/>
              <a:t>DBW</a:t>
            </a:r>
            <a:r>
              <a:rPr lang="en-US" altLang="en-US" sz="1200" b="1" i="1" dirty="0"/>
              <a:t>n</a:t>
            </a:r>
            <a:r>
              <a:rPr lang="en-US" altLang="en-US" sz="1200" dirty="0"/>
              <a:t> processes are not useful on uniprocessor systems.</a:t>
            </a:r>
          </a:p>
          <a:p>
            <a:pPr lvl="1"/>
            <a:r>
              <a:rPr lang="en-US" altLang="en-US" sz="1200" dirty="0"/>
              <a:t>When a buffer in the database buffer cache is modified, it is marked dirty and added to the head of the checkpoint queue that is kept in system change number (SCN) order. This order, therefore, matches the order of redo that is written to the redo logs for these changed buffers. When the number of available buffers in the buffer cache falls below an internal threshold (to the extent that server processes find it difficult to obtain available buffers), DBW</a:t>
            </a:r>
            <a:r>
              <a:rPr lang="en-US" altLang="en-US" sz="1200" i="1" dirty="0"/>
              <a:t>n</a:t>
            </a:r>
            <a:r>
              <a:rPr lang="en-US" altLang="en-US" sz="1200" dirty="0"/>
              <a:t> writes nonfrequently used buffers to the data files from the tail of the LRU list so that processes can replace buffers when they need them. DBW</a:t>
            </a:r>
            <a:r>
              <a:rPr lang="en-US" altLang="en-US" sz="1200" i="1" dirty="0"/>
              <a:t>n</a:t>
            </a:r>
            <a:r>
              <a:rPr lang="en-US" altLang="en-US" sz="1200" dirty="0"/>
              <a:t> also writes from the tail of the checkpoint queue to keep the checkpoint advancing.</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471</a:t>
            </a:fld>
            <a:endParaRPr lang="en-US" dirty="0"/>
          </a:p>
        </p:txBody>
      </p:sp>
    </p:spTree>
    <p:extLst>
      <p:ext uri="{BB962C8B-B14F-4D97-AF65-F5344CB8AC3E}">
        <p14:creationId xmlns:p14="http://schemas.microsoft.com/office/powerpoint/2010/main" val="1057593603"/>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14337"/>
            <a:ext cx="6479284" cy="8302113"/>
          </a:xfrm>
        </p:spPr>
        <p:txBody>
          <a:bodyPr/>
          <a:lstStyle/>
          <a:p>
            <a:pPr lvl="1"/>
            <a:r>
              <a:rPr lang="en-US" altLang="en-US" sz="1200" dirty="0">
                <a:cs typeface="Arial" panose="020B0604020202020204" pitchFamily="34" charset="0"/>
              </a:rPr>
              <a:t>The SGA contains a memory structure that has the redo byte address (RBA) of the position in the redo stream where recovery should begin in case of an instance failure. This structure acts as a pointer into the redo and is written to the control file by the CKPT process once every three seconds. Because the DBW</a:t>
            </a:r>
            <a:r>
              <a:rPr lang="en-US" altLang="en-US" sz="1200" i="1" dirty="0">
                <a:cs typeface="Arial" panose="020B0604020202020204" pitchFamily="34" charset="0"/>
              </a:rPr>
              <a:t>n</a:t>
            </a:r>
            <a:r>
              <a:rPr lang="en-US" altLang="en-US" sz="1200" dirty="0">
                <a:cs typeface="Arial" panose="020B0604020202020204" pitchFamily="34" charset="0"/>
              </a:rPr>
              <a:t> writes dirty buffers in SCN order, and because the redo is in SCN order, every time DBW</a:t>
            </a:r>
            <a:r>
              <a:rPr lang="en-US" altLang="en-US" sz="1200" i="1" dirty="0">
                <a:cs typeface="Arial" panose="020B0604020202020204" pitchFamily="34" charset="0"/>
              </a:rPr>
              <a:t>n</a:t>
            </a:r>
            <a:r>
              <a:rPr lang="en-US" altLang="en-US" sz="1200" dirty="0">
                <a:cs typeface="Arial" panose="020B0604020202020204" pitchFamily="34" charset="0"/>
              </a:rPr>
              <a:t> writes dirty buffers from the LRU list, it also advances the pointer held in the SGA memory structure so that instance recovery (if required) begins reading the redo from approximately the correct location and avoids unnecessary I/O. This is known as </a:t>
            </a:r>
            <a:r>
              <a:rPr lang="en-US" altLang="en-US" sz="1200" i="1" dirty="0">
                <a:cs typeface="Arial" panose="020B0604020202020204" pitchFamily="34" charset="0"/>
              </a:rPr>
              <a:t>incremental checkpointing</a:t>
            </a:r>
            <a:r>
              <a:rPr lang="en-US" altLang="en-US" sz="1200" dirty="0">
                <a:cs typeface="Arial" panose="020B0604020202020204" pitchFamily="34" charset="0"/>
              </a:rPr>
              <a:t>. </a:t>
            </a:r>
          </a:p>
          <a:p>
            <a:pPr lvl="1"/>
            <a:r>
              <a:rPr lang="en-US" altLang="en-US" sz="1200" b="1" dirty="0">
                <a:cs typeface="Arial" panose="020B0604020202020204" pitchFamily="34" charset="0"/>
              </a:rPr>
              <a:t>Note:</a:t>
            </a:r>
            <a:r>
              <a:rPr lang="en-US" altLang="en-US" sz="1200" dirty="0">
                <a:cs typeface="Arial" panose="020B0604020202020204" pitchFamily="34" charset="0"/>
              </a:rPr>
              <a:t> There are other cases when DBW</a:t>
            </a:r>
            <a:r>
              <a:rPr lang="en-US" altLang="en-US" sz="1200" i="1" dirty="0">
                <a:cs typeface="Arial" panose="020B0604020202020204" pitchFamily="34" charset="0"/>
              </a:rPr>
              <a:t>n</a:t>
            </a:r>
            <a:r>
              <a:rPr lang="en-US" altLang="en-US" sz="1200" dirty="0">
                <a:cs typeface="Arial" panose="020B0604020202020204" pitchFamily="34" charset="0"/>
              </a:rPr>
              <a:t> may write (for example, when tablespaces are made read-only or are placed offline). In such cases, no incremental checkpoint occurs because dirty buffers belonging only to the corresponding data files are written to the database unrelated to the SCN order.</a:t>
            </a:r>
          </a:p>
          <a:p>
            <a:pPr lvl="1"/>
            <a:r>
              <a:rPr lang="en-US" altLang="en-US" sz="1200" dirty="0">
                <a:cs typeface="Arial" panose="020B0604020202020204" pitchFamily="34" charset="0"/>
              </a:rPr>
              <a:t>The LRU algorithm keeps more frequently accessed blocks in the buffer cache to minimize disk reads. A CACHE option can be placed on tables to help retain blocks even longer in memory.</a:t>
            </a:r>
          </a:p>
          <a:p>
            <a:pPr lvl="1"/>
            <a:r>
              <a:rPr lang="en-US" altLang="en-US" sz="1200" dirty="0">
                <a:cs typeface="Arial" panose="020B0604020202020204" pitchFamily="34" charset="0"/>
              </a:rPr>
              <a:t>The DB_WRITER_PROCESSES initialization parameter specifies the number of DBW</a:t>
            </a:r>
            <a:r>
              <a:rPr lang="en-US" altLang="en-US" sz="1200" i="1" dirty="0">
                <a:cs typeface="Arial" panose="020B0604020202020204" pitchFamily="34" charset="0"/>
              </a:rPr>
              <a:t>n</a:t>
            </a:r>
            <a:r>
              <a:rPr lang="en-US" altLang="en-US" sz="1200" dirty="0">
                <a:cs typeface="Arial" panose="020B0604020202020204" pitchFamily="34" charset="0"/>
              </a:rPr>
              <a:t> processes. </a:t>
            </a:r>
            <a:r>
              <a:rPr lang="en-US" altLang="en-US" sz="1200" dirty="0">
                <a:solidFill>
                  <a:schemeClr val="tx1"/>
                </a:solidFill>
                <a:cs typeface="Arial" panose="020B0604020202020204" pitchFamily="34" charset="0"/>
              </a:rPr>
              <a:t>The maximum number of Database Writer processes is 100. </a:t>
            </a:r>
            <a:r>
              <a:rPr lang="en-US" altLang="en-US" sz="1200" dirty="0">
                <a:cs typeface="Arial" panose="020B0604020202020204" pitchFamily="34" charset="0"/>
              </a:rPr>
              <a:t>If it is not specified by the user during startup, Oracle Database determines how to set DB_WRITER_PROCESSES based on the number of CPUs and processor groups. </a:t>
            </a:r>
          </a:p>
          <a:p>
            <a:pPr lvl="1"/>
            <a:r>
              <a:rPr lang="en-US" altLang="en-US" sz="1200" dirty="0">
                <a:cs typeface="Arial" panose="020B0604020202020204" pitchFamily="34" charset="0"/>
              </a:rPr>
              <a:t>The DBW</a:t>
            </a:r>
            <a:r>
              <a:rPr lang="en-US" altLang="en-US" sz="1200" i="1" dirty="0">
                <a:cs typeface="Arial" panose="020B0604020202020204" pitchFamily="34" charset="0"/>
              </a:rPr>
              <a:t>n</a:t>
            </a:r>
            <a:r>
              <a:rPr lang="en-US" altLang="en-US" sz="1200" dirty="0">
                <a:cs typeface="Arial" panose="020B0604020202020204" pitchFamily="34" charset="0"/>
              </a:rPr>
              <a:t> process writes dirty buffers to disk under the following conditions:</a:t>
            </a:r>
          </a:p>
          <a:p>
            <a:pPr lvl="2"/>
            <a:r>
              <a:rPr lang="en-US" altLang="en-US" sz="1200" dirty="0">
                <a:cs typeface="Arial" panose="020B0604020202020204" pitchFamily="34" charset="0"/>
              </a:rPr>
              <a:t>When a server process cannot find a clean reusable buffer after scanning a threshold number of buffers, it signals DBW</a:t>
            </a:r>
            <a:r>
              <a:rPr lang="en-US" altLang="en-US" sz="1200" i="1" dirty="0">
                <a:cs typeface="Arial" panose="020B0604020202020204" pitchFamily="34" charset="0"/>
              </a:rPr>
              <a:t>n</a:t>
            </a:r>
            <a:r>
              <a:rPr lang="en-US" altLang="en-US" sz="1200" dirty="0">
                <a:cs typeface="Arial" panose="020B0604020202020204" pitchFamily="34" charset="0"/>
              </a:rPr>
              <a:t> to write. DBW</a:t>
            </a:r>
            <a:r>
              <a:rPr lang="en-US" altLang="en-US" sz="1200" i="1" dirty="0">
                <a:cs typeface="Arial" panose="020B0604020202020204" pitchFamily="34" charset="0"/>
              </a:rPr>
              <a:t>n</a:t>
            </a:r>
            <a:r>
              <a:rPr lang="en-US" altLang="en-US" sz="1200" dirty="0">
                <a:cs typeface="Arial" panose="020B0604020202020204" pitchFamily="34" charset="0"/>
              </a:rPr>
              <a:t> writes dirty buffers to disk asynchronously while performing other processing.</a:t>
            </a:r>
          </a:p>
          <a:p>
            <a:pPr lvl="2"/>
            <a:r>
              <a:rPr lang="en-US" altLang="en-US" sz="1200" dirty="0">
                <a:cs typeface="Arial" panose="020B0604020202020204" pitchFamily="34" charset="0"/>
              </a:rPr>
              <a:t>DBW</a:t>
            </a:r>
            <a:r>
              <a:rPr lang="en-US" altLang="en-US" sz="1200" i="1" dirty="0">
                <a:cs typeface="Arial" panose="020B0604020202020204" pitchFamily="34" charset="0"/>
              </a:rPr>
              <a:t>n</a:t>
            </a:r>
            <a:r>
              <a:rPr lang="en-US" altLang="en-US" sz="1200" dirty="0">
                <a:cs typeface="Arial" panose="020B0604020202020204" pitchFamily="34" charset="0"/>
              </a:rPr>
              <a:t> writes buffers to advance the checkpoint, which is the position in the redo thread (log) from which instance recovery begins. This log position is determined by the oldest dirty buffer in the buffer cache.</a:t>
            </a:r>
          </a:p>
          <a:p>
            <a:pPr lvl="1">
              <a:spcBef>
                <a:spcPct val="25000"/>
              </a:spcBef>
            </a:pPr>
            <a:r>
              <a:rPr lang="en-US" altLang="en-US" sz="1200" dirty="0">
                <a:cs typeface="Arial" panose="020B0604020202020204" pitchFamily="34" charset="0"/>
              </a:rPr>
              <a:t>In all cases, DBW</a:t>
            </a:r>
            <a:r>
              <a:rPr lang="en-US" altLang="en-US" sz="1200" i="1" dirty="0">
                <a:cs typeface="Arial" panose="020B0604020202020204" pitchFamily="34" charset="0"/>
              </a:rPr>
              <a:t>n</a:t>
            </a:r>
            <a:r>
              <a:rPr lang="en-US" altLang="en-US" sz="1200" dirty="0">
                <a:cs typeface="Arial" panose="020B0604020202020204" pitchFamily="34" charset="0"/>
              </a:rPr>
              <a:t> performs batched (multiblock) writes to improve efficiency. The number of blocks written in a multiblock write varies by operating system.</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472</a:t>
            </a:fld>
            <a:endParaRPr lang="en-US" dirty="0"/>
          </a:p>
        </p:txBody>
      </p:sp>
    </p:spTree>
    <p:extLst>
      <p:ext uri="{BB962C8B-B14F-4D97-AF65-F5344CB8AC3E}">
        <p14:creationId xmlns:p14="http://schemas.microsoft.com/office/powerpoint/2010/main" val="396318131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5"/>
          <p:cNvSpPr>
            <a:spLocks noGrp="1" noRot="1" noChangeAspect="1" noTextEdit="1"/>
          </p:cNvSpPr>
          <p:nvPr>
            <p:ph type="sldImg"/>
          </p:nvPr>
        </p:nvSpPr>
        <p:spPr>
          <a:ln/>
        </p:spPr>
      </p:sp>
      <p:sp>
        <p:nvSpPr>
          <p:cNvPr id="8909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b="1" dirty="0"/>
              <a:t>Log Writer process (LGWR) </a:t>
            </a:r>
            <a:r>
              <a:rPr lang="en-US" altLang="en-US" dirty="0"/>
              <a:t>is responsible for redo log buffer management by writing the redo log buffer entries to a redo log file on disk. LGWR writes all redo entries that have been copied into the buffer since the last time it wrote.</a:t>
            </a:r>
          </a:p>
          <a:p>
            <a:pPr lvl="1"/>
            <a:r>
              <a:rPr lang="en-US" altLang="en-US" dirty="0">
                <a:solidFill>
                  <a:schemeClr val="tx1"/>
                </a:solidFill>
              </a:rPr>
              <a:t>LGWR starts and coordinates multiple helper processes that concurrently perform some of the work. LGWR handles the operations that are very fast or must be coordinated and delegates operations to the LG</a:t>
            </a:r>
            <a:r>
              <a:rPr lang="en-US" altLang="en-US" i="1" dirty="0">
                <a:solidFill>
                  <a:schemeClr val="tx1"/>
                </a:solidFill>
              </a:rPr>
              <a:t>nn</a:t>
            </a:r>
            <a:r>
              <a:rPr lang="en-US" altLang="en-US" dirty="0">
                <a:solidFill>
                  <a:schemeClr val="tx1"/>
                </a:solidFill>
              </a:rPr>
              <a:t> that could benefit from concurrent operations, primarily writing the redo from the log buffer to the redo log file and posting the completed write to the foreground process that is waiting.</a:t>
            </a:r>
          </a:p>
          <a:p>
            <a:pPr lvl="1"/>
            <a:r>
              <a:rPr lang="en-US" altLang="en-US" dirty="0">
                <a:solidFill>
                  <a:schemeClr val="tx1"/>
                </a:solidFill>
              </a:rPr>
              <a:t>Because LG</a:t>
            </a:r>
            <a:r>
              <a:rPr lang="en-US" altLang="en-US" i="1" dirty="0">
                <a:solidFill>
                  <a:schemeClr val="tx1"/>
                </a:solidFill>
              </a:rPr>
              <a:t>nn</a:t>
            </a:r>
            <a:r>
              <a:rPr lang="en-US" altLang="en-US" dirty="0">
                <a:solidFill>
                  <a:schemeClr val="tx1"/>
                </a:solidFill>
              </a:rPr>
              <a:t> processes work concurrently and certain operations must be performed in order, LGWR forces ordering so that even if the writes complete out of order, the posting to the foreground processes will be in the correct order.</a:t>
            </a:r>
          </a:p>
          <a:p>
            <a:pPr lvl="1"/>
            <a:r>
              <a:rPr lang="en-US" altLang="en-US" dirty="0"/>
              <a:t>The redo log buffer is a circular buffer. When LGWR writes redo entries from the redo log buffer to a redo log file, server processes can then copy new entries over the entries in the redo log buffer that have been written to disk. LGWR normally writes fast enough to ensure that space is always available in the buffer for new entries, even when access to the redo log is heavy. LGWR writes one contiguous portion of the buffer to disk</a:t>
            </a:r>
            <a:r>
              <a:rPr lang="en-US" altLang="en-US" dirty="0" smtClean="0"/>
              <a:t>.</a:t>
            </a:r>
            <a:br>
              <a:rPr lang="en-US" altLang="en-US" dirty="0" smtClean="0"/>
            </a:br>
            <a:r>
              <a:rPr lang="en-US" sz="1100" b="0" i="0" kern="1200" dirty="0" smtClean="0">
                <a:solidFill>
                  <a:srgbClr val="000000"/>
                </a:solidFill>
                <a:effectLst/>
                <a:latin typeface="Arial" pitchFamily="34" charset="0"/>
                <a:ea typeface="+mn-ea"/>
                <a:cs typeface="+mn-cs"/>
              </a:rPr>
              <a:t>When activity is high, LGWR can use group commits. For example, a user commits, causing LGWR to write the transaction's redo entries to disk. During this write other users commit. LGWR cannot write to disk to commit these transactions until its previous write completes. Upon completion, LGWR can write the list of redo entries of waiting transactions (not yet committed) in one operation. In this way, the database minimizes disk I/O and maximizes performance. If commits requests continue at a high rate, then every write by LGWR can contain multiple commit records.</a:t>
            </a:r>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473</a:t>
            </a:fld>
            <a:endParaRPr lang="en-US" dirty="0"/>
          </a:p>
        </p:txBody>
      </p:sp>
    </p:spTree>
    <p:extLst>
      <p:ext uri="{BB962C8B-B14F-4D97-AF65-F5344CB8AC3E}">
        <p14:creationId xmlns:p14="http://schemas.microsoft.com/office/powerpoint/2010/main" val="966813819"/>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14337"/>
            <a:ext cx="6479284" cy="8302113"/>
          </a:xfrm>
        </p:spPr>
        <p:txBody>
          <a:bodyPr/>
          <a:lstStyle/>
          <a:p>
            <a:pPr lvl="1"/>
            <a:r>
              <a:rPr lang="en-US" altLang="en-US" sz="1200" dirty="0"/>
              <a:t>LGWR writes:</a:t>
            </a:r>
          </a:p>
          <a:p>
            <a:pPr lvl="2"/>
            <a:r>
              <a:rPr lang="en-US" altLang="en-US" sz="1200" dirty="0"/>
              <a:t>When a user process commits a transaction</a:t>
            </a:r>
          </a:p>
          <a:p>
            <a:pPr lvl="2"/>
            <a:r>
              <a:rPr lang="en-US" altLang="en-US" sz="1200" dirty="0"/>
              <a:t>When an online redo log switch occurs</a:t>
            </a:r>
          </a:p>
          <a:p>
            <a:pPr lvl="2"/>
            <a:r>
              <a:rPr lang="en-US" altLang="en-US" sz="1200" dirty="0"/>
              <a:t>When the redo log buffer is one-third full or contains 1 MB of buffered data</a:t>
            </a:r>
          </a:p>
          <a:p>
            <a:pPr lvl="2"/>
            <a:r>
              <a:rPr lang="en-US" altLang="en-US" sz="1200" dirty="0"/>
              <a:t>Before a DBWn process writes modified buffers to disk (if necessary)</a:t>
            </a:r>
          </a:p>
          <a:p>
            <a:pPr lvl="2"/>
            <a:r>
              <a:rPr lang="en-US" altLang="en-US" sz="1200" dirty="0"/>
              <a:t>When three seconds have passed since the last write to log files</a:t>
            </a:r>
          </a:p>
          <a:p>
            <a:pPr lvl="1"/>
            <a:r>
              <a:rPr lang="en-US" altLang="en-US" sz="1200" dirty="0"/>
              <a:t>Before DBW</a:t>
            </a:r>
            <a:r>
              <a:rPr lang="en-US" altLang="en-US" sz="1200" i="1" dirty="0"/>
              <a:t>n</a:t>
            </a:r>
            <a:r>
              <a:rPr lang="en-US" altLang="en-US" sz="1200" dirty="0"/>
              <a:t> can write a modified buffer, all redo records that are associated with the changes to the buffer must be written to disk (the write-ahead protocol). If DBW</a:t>
            </a:r>
            <a:r>
              <a:rPr lang="en-US" altLang="en-US" sz="1200" i="1" dirty="0"/>
              <a:t>n</a:t>
            </a:r>
            <a:r>
              <a:rPr lang="en-US" altLang="en-US" sz="1200" dirty="0"/>
              <a:t> finds that some redo records have not been written, it signals LGWR to write the redo records to disk and waits for LGWR to complete writing the redo log buffer before it can write out the data buffers. LGWR writes to the current log group. If one of the files in the group is damaged or unavailable, LGWR continues writing to other files in the group and logs an error in the LGWR trace file and in the system alert log. If all files in a group are damaged, or if the group is unavailable because it has not been archived, LGWR cannot continue to function.</a:t>
            </a:r>
          </a:p>
          <a:p>
            <a:pPr lvl="1"/>
            <a:r>
              <a:rPr lang="en-US" altLang="en-US" sz="1200" dirty="0"/>
              <a:t>When a user issues a </a:t>
            </a:r>
            <a:r>
              <a:rPr lang="en-US" altLang="en-US" sz="1200" dirty="0">
                <a:latin typeface="Courier New" panose="02070309020205020404" pitchFamily="49" charset="0"/>
              </a:rPr>
              <a:t>COMMIT</a:t>
            </a:r>
            <a:r>
              <a:rPr lang="en-US" altLang="en-US" sz="1200" dirty="0"/>
              <a:t> statement, LGWR puts a commit record in the redo log buffer and writes it to disk immediately, along with the transaction’s redo entries. The corresponding changes to data blocks are deferred until it is more efficient to write them. This is called a </a:t>
            </a:r>
            <a:r>
              <a:rPr lang="en-US" altLang="en-US" sz="1200" i="1" dirty="0"/>
              <a:t>fast commit mechanism</a:t>
            </a:r>
            <a:r>
              <a:rPr lang="en-US" altLang="en-US" sz="1200" dirty="0"/>
              <a:t>. The atomic write of the redo entry containing the transaction’s commit record is the single event that determines whether the transaction has committed. Oracle Database returns a success code to the committing transaction, although the data buffers have not yet been written to disk.</a:t>
            </a:r>
          </a:p>
          <a:p>
            <a:pPr lvl="1"/>
            <a:r>
              <a:rPr lang="en-US" altLang="en-US" sz="1200" dirty="0"/>
              <a:t>If more buffer space is needed, LGWR sometimes writes redo log entries before a transaction is committed. These entries become permanent only if the transaction is later committed. When a user commits a transaction, the transaction is assigned an SCN, which Oracle Database records along with the transaction’s redo entries in the redo log. SCNs are recorded in the redo log so that recovery operations can be synchronized in Real Application Clusters and distributed databases.</a:t>
            </a:r>
          </a:p>
          <a:p>
            <a:pPr lvl="1"/>
            <a:r>
              <a:rPr lang="en-US" altLang="en-US" sz="1200" dirty="0"/>
              <a:t>In times of high activity, LGWR can write to the redo log file by using group commits. For example, assume a user commits a transaction. LGWR must write the transaction’s redo entries to disk. As this happens, other users issue </a:t>
            </a:r>
            <a:r>
              <a:rPr lang="en-US" altLang="en-US" sz="1200" dirty="0">
                <a:latin typeface="Courier New" panose="02070309020205020404" pitchFamily="49" charset="0"/>
              </a:rPr>
              <a:t>COMMIT</a:t>
            </a:r>
            <a:r>
              <a:rPr lang="en-US" altLang="en-US" sz="1200" dirty="0"/>
              <a:t> statements. However, LGWR cannot write to the redo log file to commit these transactions until it has completed its previous write operation. After the first transaction’s entries are written to the redo log file, the entire list of redo entries of waiting transactions (not yet committed) can be written to disk in one operation, requiring less I/O than transaction entries handled individually. Therefore, Oracle Database minimizes disk I/O and maximizes the performance of LGWR. If requests to commit continue at a high rate, every write (by LGWR) from the redo log buffer can contain multiple commit records.</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474</a:t>
            </a:fld>
            <a:endParaRPr lang="en-US" dirty="0"/>
          </a:p>
        </p:txBody>
      </p:sp>
    </p:spTree>
    <p:extLst>
      <p:ext uri="{BB962C8B-B14F-4D97-AF65-F5344CB8AC3E}">
        <p14:creationId xmlns:p14="http://schemas.microsoft.com/office/powerpoint/2010/main" val="3782918289"/>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5"/>
          <p:cNvSpPr>
            <a:spLocks noGrp="1" noRot="1" noChangeAspect="1" noTextEdit="1"/>
          </p:cNvSpPr>
          <p:nvPr>
            <p:ph type="sldImg"/>
          </p:nvPr>
        </p:nvSpPr>
        <p:spPr>
          <a:ln/>
        </p:spPr>
      </p:sp>
      <p:sp>
        <p:nvSpPr>
          <p:cNvPr id="9113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dirty="0"/>
              <a:t>A </a:t>
            </a:r>
            <a:r>
              <a:rPr lang="en-US" altLang="en-US" sz="1200" i="1" dirty="0"/>
              <a:t>checkpoint</a:t>
            </a:r>
            <a:r>
              <a:rPr lang="en-US" altLang="en-US" sz="1200" dirty="0"/>
              <a:t> is a data structure that defines a system change number (SCN) in the redo thread of a database. Checkpoints are recorded in the control file and in each data file header. They are a crucial element of recovery.</a:t>
            </a:r>
          </a:p>
          <a:p>
            <a:pPr lvl="1"/>
            <a:r>
              <a:rPr lang="en-US" altLang="en-US" sz="1200" dirty="0"/>
              <a:t>When a checkpoint occurs, Oracle Database must update the headers of all data files to record the details of the checkpoint. This is done by the </a:t>
            </a:r>
            <a:r>
              <a:rPr lang="en-US" altLang="en-US" sz="1200" b="1" dirty="0"/>
              <a:t>CKPT process</a:t>
            </a:r>
            <a:r>
              <a:rPr lang="en-US" altLang="en-US" sz="1200" dirty="0"/>
              <a:t>. The CKPT process does not write blocks to disk; DBW</a:t>
            </a:r>
            <a:r>
              <a:rPr lang="en-US" altLang="en-US" sz="1200" i="1" dirty="0"/>
              <a:t>n</a:t>
            </a:r>
            <a:r>
              <a:rPr lang="en-US" altLang="en-US" sz="1200" dirty="0"/>
              <a:t> always performs that work. </a:t>
            </a:r>
            <a:r>
              <a:rPr lang="en-US" altLang="en-US" sz="1200" dirty="0">
                <a:cs typeface="Arial" panose="020B0604020202020204" pitchFamily="34" charset="0"/>
              </a:rPr>
              <a:t>The SCNs recorded in the file headers guarantee that all changes made to database blocks before that SCN have been written to disk.</a:t>
            </a:r>
            <a:endParaRPr lang="en-US" altLang="en-US" sz="1200"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475</a:t>
            </a:fld>
            <a:endParaRPr lang="en-US" dirty="0"/>
          </a:p>
        </p:txBody>
      </p:sp>
    </p:spTree>
    <p:extLst>
      <p:ext uri="{BB962C8B-B14F-4D97-AF65-F5344CB8AC3E}">
        <p14:creationId xmlns:p14="http://schemas.microsoft.com/office/powerpoint/2010/main" val="2304725843"/>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5"/>
          <p:cNvSpPr>
            <a:spLocks noGrp="1" noRot="1" noChangeAspect="1" noTextEdit="1"/>
          </p:cNvSpPr>
          <p:nvPr>
            <p:ph type="sldImg"/>
          </p:nvPr>
        </p:nvSpPr>
        <p:spPr>
          <a:ln/>
        </p:spPr>
      </p:sp>
      <p:sp>
        <p:nvSpPr>
          <p:cNvPr id="9216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b="1" dirty="0" smtClean="0"/>
              <a:t>System Monitor process (SMON) </a:t>
            </a:r>
            <a:r>
              <a:rPr lang="en-US" altLang="en-US" sz="1200" dirty="0" smtClean="0"/>
              <a:t>performs </a:t>
            </a:r>
            <a:r>
              <a:rPr lang="en-US" altLang="en-US" sz="1200" dirty="0"/>
              <a:t>recovery at instance startup if necessary. SMON is also responsible for cleaning up temporary segments that are no longer in use. If any terminated transactions were skipped during instance recovery because of file-read or offline errors, SMON recovers them when the tablespace or file is brought back online. </a:t>
            </a:r>
            <a:r>
              <a:rPr lang="en-US" altLang="en-US" sz="1200" dirty="0" smtClean="0"/>
              <a:t> It also</a:t>
            </a:r>
            <a:r>
              <a:rPr lang="en-US" altLang="en-US" sz="1200" baseline="0" dirty="0" smtClean="0"/>
              <a:t> is responsible for c</a:t>
            </a:r>
            <a:r>
              <a:rPr lang="en-US" sz="1200" b="0" i="0" kern="1200" dirty="0" smtClean="0">
                <a:solidFill>
                  <a:srgbClr val="000000"/>
                </a:solidFill>
                <a:effectLst/>
              </a:rPr>
              <a:t>leaning up unused temporary segments.  For example, Oracle Database allocates extents when creating an index. If the operation fails, then SMON cleans up the temporary space.</a:t>
            </a:r>
            <a:endParaRPr lang="en-US" altLang="en-US" sz="1200" dirty="0"/>
          </a:p>
          <a:p>
            <a:pPr lvl="1"/>
            <a:r>
              <a:rPr lang="en-US" altLang="en-US" sz="1200" dirty="0">
                <a:solidFill>
                  <a:schemeClr val="tx1"/>
                </a:solidFill>
              </a:rPr>
              <a:t>SMON checks regularly to see whether the process is needed. </a:t>
            </a:r>
            <a:r>
              <a:rPr lang="en-US" altLang="en-US" sz="1200" dirty="0"/>
              <a:t>Other processes can call SMON if they detect a need for it</a:t>
            </a:r>
            <a:r>
              <a:rPr lang="en-US" altLang="en-US" sz="1200" dirty="0" smtClean="0"/>
              <a:t>.</a:t>
            </a:r>
            <a:br>
              <a:rPr lang="en-US" altLang="en-US" sz="1200" dirty="0" smtClean="0"/>
            </a:br>
            <a:endParaRPr lang="en-US" altLang="en-US" sz="1200"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476</a:t>
            </a:fld>
            <a:endParaRPr lang="en-US" dirty="0"/>
          </a:p>
        </p:txBody>
      </p:sp>
    </p:spTree>
    <p:extLst>
      <p:ext uri="{BB962C8B-B14F-4D97-AF65-F5344CB8AC3E}">
        <p14:creationId xmlns:p14="http://schemas.microsoft.com/office/powerpoint/2010/main" val="1598969504"/>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5"/>
          <p:cNvSpPr>
            <a:spLocks noGrp="1" noRot="1" noChangeAspect="1" noTextEdit="1"/>
          </p:cNvSpPr>
          <p:nvPr>
            <p:ph type="sldImg"/>
          </p:nvPr>
        </p:nvSpPr>
        <p:spPr>
          <a:ln/>
        </p:spPr>
      </p:sp>
      <p:sp>
        <p:nvSpPr>
          <p:cNvPr id="931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b="1" dirty="0" smtClean="0"/>
              <a:t>Process </a:t>
            </a:r>
            <a:r>
              <a:rPr lang="en-US" altLang="en-US" b="1" dirty="0"/>
              <a:t>Monitor process (PMON) </a:t>
            </a:r>
            <a:r>
              <a:rPr lang="en-US" altLang="en-US" dirty="0"/>
              <a:t>performs process recovery when a user process fails. PMON is responsible for cleaning up the database buffer cache and freeing resources that the user process was using. For example, it resets the status of the active transaction table, releases locks, and removes the process ID from the list of active processes.</a:t>
            </a:r>
          </a:p>
          <a:p>
            <a:pPr lvl="1"/>
            <a:r>
              <a:rPr lang="en-US" altLang="en-US" dirty="0"/>
              <a:t>PMON periodically checks the status of dispatcher and server processes and restarts any that have stopped running (but not any that Oracle Database has terminated intentionally). </a:t>
            </a:r>
          </a:p>
          <a:p>
            <a:pPr lvl="1"/>
            <a:r>
              <a:rPr lang="en-US" altLang="en-US" dirty="0"/>
              <a:t>Like SMON, PMON checks regularly to see whether it is needed; it can be called if another process detects the need for it.</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477</a:t>
            </a:fld>
            <a:endParaRPr lang="en-US" dirty="0"/>
          </a:p>
        </p:txBody>
      </p:sp>
    </p:spTree>
    <p:extLst>
      <p:ext uri="{BB962C8B-B14F-4D97-AF65-F5344CB8AC3E}">
        <p14:creationId xmlns:p14="http://schemas.microsoft.com/office/powerpoint/2010/main" val="3818089274"/>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5"/>
          <p:cNvSpPr>
            <a:spLocks noGrp="1" noRot="1" noChangeAspect="1" noTextEdit="1"/>
          </p:cNvSpPr>
          <p:nvPr>
            <p:ph type="sldImg"/>
          </p:nvPr>
        </p:nvSpPr>
        <p:spPr>
          <a:ln/>
        </p:spPr>
      </p:sp>
      <p:sp>
        <p:nvSpPr>
          <p:cNvPr id="9318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kern="1200" dirty="0" smtClean="0">
                <a:solidFill>
                  <a:schemeClr val="tx1"/>
                </a:solidFill>
                <a:effectLst/>
                <a:latin typeface="Arial" pitchFamily="34" charset="0"/>
                <a:ea typeface="+mn-ea"/>
                <a:cs typeface="+mn-cs"/>
              </a:rPr>
              <a:t>Process Manager (PMAN)</a:t>
            </a:r>
            <a:r>
              <a:rPr lang="en-US" sz="1200" b="0" i="0" kern="1200" dirty="0" smtClean="0">
                <a:solidFill>
                  <a:schemeClr val="tx1"/>
                </a:solidFill>
                <a:effectLst/>
                <a:latin typeface="Arial" pitchFamily="34" charset="0"/>
                <a:ea typeface="+mn-ea"/>
                <a:cs typeface="+mn-cs"/>
              </a:rPr>
              <a:t> oversees several background processes including shared servers, pooled servers, and job queue processes.</a:t>
            </a:r>
          </a:p>
          <a:p>
            <a:r>
              <a:rPr lang="en-US" sz="1200" b="0" i="0" kern="1200" dirty="0" smtClean="0">
                <a:solidFill>
                  <a:schemeClr val="tx1"/>
                </a:solidFill>
                <a:effectLst/>
                <a:latin typeface="Arial" pitchFamily="34" charset="0"/>
                <a:ea typeface="+mn-ea"/>
                <a:cs typeface="+mn-cs"/>
              </a:rPr>
              <a:t>PMAN monitors, spawns, and stops the following types of processes:</a:t>
            </a:r>
          </a:p>
          <a:p>
            <a:pPr marL="171450" indent="-171450">
              <a:buFont typeface="Arial" panose="020B0604020202020204" pitchFamily="34" charset="0"/>
              <a:buChar char="•"/>
            </a:pPr>
            <a:r>
              <a:rPr lang="en-US" sz="1200" b="0" i="0" kern="1200" dirty="0" smtClean="0">
                <a:solidFill>
                  <a:schemeClr val="tx1"/>
                </a:solidFill>
                <a:effectLst/>
                <a:latin typeface="Arial" pitchFamily="34" charset="0"/>
                <a:ea typeface="+mn-ea"/>
                <a:cs typeface="+mn-cs"/>
              </a:rPr>
              <a:t>Dispatcher and shared server processes</a:t>
            </a:r>
          </a:p>
          <a:p>
            <a:pPr marL="171450" indent="-171450">
              <a:buFont typeface="Arial" panose="020B0604020202020204" pitchFamily="34" charset="0"/>
              <a:buChar char="•"/>
            </a:pPr>
            <a:r>
              <a:rPr lang="en-US" sz="1200" b="0" i="0" kern="1200" dirty="0" smtClean="0">
                <a:solidFill>
                  <a:schemeClr val="tx1"/>
                </a:solidFill>
                <a:effectLst/>
                <a:latin typeface="Arial" pitchFamily="34" charset="0"/>
                <a:ea typeface="+mn-ea"/>
                <a:cs typeface="+mn-cs"/>
              </a:rPr>
              <a:t>Connection broker and pooled server processes for database resident connection pools</a:t>
            </a:r>
          </a:p>
          <a:p>
            <a:pPr marL="171450" indent="-171450">
              <a:buFont typeface="Arial" panose="020B0604020202020204" pitchFamily="34" charset="0"/>
              <a:buChar char="•"/>
            </a:pPr>
            <a:r>
              <a:rPr lang="en-US" sz="1200" b="0" i="0" kern="1200" dirty="0" smtClean="0">
                <a:solidFill>
                  <a:schemeClr val="tx1"/>
                </a:solidFill>
                <a:effectLst/>
                <a:latin typeface="Arial" pitchFamily="34" charset="0"/>
                <a:ea typeface="+mn-ea"/>
                <a:cs typeface="+mn-cs"/>
              </a:rPr>
              <a:t>Job queue processes</a:t>
            </a:r>
          </a:p>
          <a:p>
            <a:pPr marL="171450" indent="-171450">
              <a:buFont typeface="Arial" panose="020B0604020202020204" pitchFamily="34" charset="0"/>
              <a:buChar char="•"/>
            </a:pPr>
            <a:r>
              <a:rPr lang="en-US" sz="1200" b="0" i="0" kern="1200" dirty="0" err="1" smtClean="0">
                <a:solidFill>
                  <a:schemeClr val="tx1"/>
                </a:solidFill>
                <a:effectLst/>
                <a:latin typeface="Arial" pitchFamily="34" charset="0"/>
                <a:ea typeface="+mn-ea"/>
                <a:cs typeface="+mn-cs"/>
              </a:rPr>
              <a:t>Restartable</a:t>
            </a:r>
            <a:r>
              <a:rPr lang="en-US" sz="1200" b="0" i="0" kern="1200" dirty="0" smtClean="0">
                <a:solidFill>
                  <a:schemeClr val="tx1"/>
                </a:solidFill>
                <a:effectLst/>
                <a:latin typeface="Arial" pitchFamily="34" charset="0"/>
                <a:ea typeface="+mn-ea"/>
                <a:cs typeface="+mn-cs"/>
              </a:rPr>
              <a:t> background processes</a:t>
            </a:r>
          </a:p>
          <a:p>
            <a:pPr lvl="1"/>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478</a:t>
            </a:fld>
            <a:endParaRPr lang="en-US" dirty="0"/>
          </a:p>
        </p:txBody>
      </p:sp>
    </p:spTree>
    <p:extLst>
      <p:ext uri="{BB962C8B-B14F-4D97-AF65-F5344CB8AC3E}">
        <p14:creationId xmlns:p14="http://schemas.microsoft.com/office/powerpoint/2010/main" val="123483289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5"/>
          <p:cNvSpPr>
            <a:spLocks noGrp="1" noRot="1" noChangeAspect="1" noTextEdit="1"/>
          </p:cNvSpPr>
          <p:nvPr>
            <p:ph type="sldImg"/>
          </p:nvPr>
        </p:nvSpPr>
        <p:spPr>
          <a:ln/>
        </p:spPr>
      </p:sp>
      <p:sp>
        <p:nvSpPr>
          <p:cNvPr id="942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b="1" dirty="0"/>
              <a:t>Recoverer process (RECO</a:t>
            </a:r>
            <a:r>
              <a:rPr lang="en-US" altLang="en-US" dirty="0"/>
              <a:t>) is a background process used with the distributed database configuration that automatically resolves failures involving distributed transactions. The RECO process of an instance automatically connects to other databases involved in an in-doubt distributed transaction. When the RECO process reestablishes a connection between involved database servers, it automatically resolves all in-doubt transactions, removing from each database’s pending transaction table any rows that correspond to the resolved in-doubt transactions.</a:t>
            </a:r>
          </a:p>
          <a:p>
            <a:pPr lvl="1"/>
            <a:r>
              <a:rPr lang="en-US" altLang="en-US" dirty="0"/>
              <a:t>If the RECO process fails to connect with a remote server, RECO automatically tries to connect again after a timed interval. However, RECO waits an increasing amount of time (growing exponentially) before it attempts another connection.</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479</a:t>
            </a:fld>
            <a:endParaRPr lang="en-US" dirty="0"/>
          </a:p>
        </p:txBody>
      </p:sp>
    </p:spTree>
    <p:extLst>
      <p:ext uri="{BB962C8B-B14F-4D97-AF65-F5344CB8AC3E}">
        <p14:creationId xmlns:p14="http://schemas.microsoft.com/office/powerpoint/2010/main" val="1598746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pPr lvl="1"/>
            <a:r>
              <a:rPr lang="fr-FR" altLang="en-US" dirty="0">
                <a:cs typeface="Arial" panose="020B0604020202020204" pitchFamily="34" charset="0"/>
              </a:rPr>
              <a:t>One way to declare the directory for the PDB </a:t>
            </a:r>
            <a:r>
              <a:rPr lang="fr-FR" altLang="en-US" dirty="0" err="1">
                <a:cs typeface="Courier New" panose="02070309020205020404" pitchFamily="49" charset="0"/>
              </a:rPr>
              <a:t>seed</a:t>
            </a:r>
            <a:r>
              <a:rPr lang="fr-FR" altLang="en-US" dirty="0">
                <a:cs typeface="Arial" panose="020B0604020202020204" pitchFamily="34" charset="0"/>
              </a:rPr>
              <a:t> data files is to use the </a:t>
            </a:r>
            <a:r>
              <a:rPr lang="fr-FR" altLang="en-US" dirty="0">
                <a:latin typeface="Courier New" panose="02070309020205020404" pitchFamily="49" charset="0"/>
                <a:cs typeface="Courier New" panose="02070309020205020404" pitchFamily="49" charset="0"/>
              </a:rPr>
              <a:t>SEED FILE_NAME_CONVERT </a:t>
            </a:r>
            <a:r>
              <a:rPr lang="fr-FR" altLang="en-US" dirty="0">
                <a:cs typeface="Arial" panose="020B0604020202020204" pitchFamily="34" charset="0"/>
              </a:rPr>
              <a:t>clause. </a:t>
            </a:r>
            <a:r>
              <a:rPr lang="en-US" altLang="en-US" dirty="0"/>
              <a:t>The </a:t>
            </a:r>
            <a:r>
              <a:rPr lang="en-US" altLang="en-US" dirty="0">
                <a:latin typeface="Courier New" panose="02070309020205020404" pitchFamily="49" charset="0"/>
                <a:cs typeface="Courier New" panose="02070309020205020404" pitchFamily="49" charset="0"/>
              </a:rPr>
              <a:t>FILE_NAME_CONVERT</a:t>
            </a:r>
            <a:r>
              <a:rPr lang="en-US" altLang="en-US" dirty="0"/>
              <a:t> clause specifies the source directory of the CDB </a:t>
            </a:r>
            <a:r>
              <a:rPr lang="en-US" altLang="en-US" dirty="0">
                <a:cs typeface="Courier New" panose="02070309020205020404" pitchFamily="49" charset="0"/>
              </a:rPr>
              <a:t>root</a:t>
            </a:r>
            <a:r>
              <a:rPr lang="en-US" altLang="en-US" dirty="0"/>
              <a:t> data files and the target CDB </a:t>
            </a:r>
            <a:r>
              <a:rPr lang="en-US" altLang="en-US" dirty="0">
                <a:cs typeface="Courier New" panose="02070309020205020404" pitchFamily="49" charset="0"/>
              </a:rPr>
              <a:t>seed</a:t>
            </a:r>
            <a:r>
              <a:rPr lang="en-US" altLang="en-US" dirty="0"/>
              <a:t> directory. </a:t>
            </a:r>
            <a:endParaRPr lang="fr-FR" altLang="en-US" dirty="0">
              <a:cs typeface="Arial" panose="020B0604020202020204" pitchFamily="34" charset="0"/>
            </a:endParaRPr>
          </a:p>
          <a:p>
            <a:pPr lvl="1"/>
            <a:r>
              <a:rPr lang="fr-FR" altLang="en-US" dirty="0">
                <a:cs typeface="Arial" panose="020B0604020202020204" pitchFamily="34" charset="0"/>
              </a:rPr>
              <a:t>The </a:t>
            </a:r>
            <a:r>
              <a:rPr lang="fr-FR" altLang="en-US" dirty="0">
                <a:latin typeface="Courier New" panose="02070309020205020404" pitchFamily="49" charset="0"/>
                <a:cs typeface="Courier New" panose="02070309020205020404" pitchFamily="49" charset="0"/>
              </a:rPr>
              <a:t>/u01/app/oradata/CDB1</a:t>
            </a:r>
            <a:r>
              <a:rPr lang="fr-FR" altLang="en-US" dirty="0">
                <a:cs typeface="Arial" panose="020B0604020202020204" pitchFamily="34" charset="0"/>
              </a:rPr>
              <a:t> </a:t>
            </a:r>
            <a:r>
              <a:rPr lang="en-US" altLang="en-US" dirty="0">
                <a:cs typeface="Courier New" panose="02070309020205020404" pitchFamily="49" charset="0"/>
              </a:rPr>
              <a:t>root </a:t>
            </a:r>
            <a:r>
              <a:rPr lang="fr-FR" altLang="en-US" dirty="0">
                <a:cs typeface="Arial" panose="020B0604020202020204" pitchFamily="34" charset="0"/>
              </a:rPr>
              <a:t>directory and the </a:t>
            </a:r>
            <a:r>
              <a:rPr lang="fr-FR" altLang="en-US" dirty="0">
                <a:latin typeface="Courier New" panose="02070309020205020404" pitchFamily="49" charset="0"/>
                <a:cs typeface="Courier New" panose="02070309020205020404" pitchFamily="49" charset="0"/>
              </a:rPr>
              <a:t>/u01/app/oradata/CDB1/seed</a:t>
            </a:r>
            <a:r>
              <a:rPr lang="fr-FR" altLang="en-US" dirty="0">
                <a:cs typeface="Arial" panose="020B0604020202020204" pitchFamily="34" charset="0"/>
              </a:rPr>
              <a:t> </a:t>
            </a:r>
            <a:r>
              <a:rPr lang="en-US" altLang="en-US" dirty="0">
                <a:cs typeface="Courier New" panose="02070309020205020404" pitchFamily="49" charset="0"/>
              </a:rPr>
              <a:t>seed</a:t>
            </a:r>
            <a:r>
              <a:rPr lang="fr-FR" altLang="en-US" dirty="0">
                <a:cs typeface="Arial" panose="020B0604020202020204" pitchFamily="34" charset="0"/>
              </a:rPr>
              <a:t> directory must exist.</a:t>
            </a:r>
            <a:endParaRPr lang="en-US" altLang="en-US" dirty="0">
              <a:cs typeface="Arial" panose="020B0604020202020204" pitchFamily="34" charset="0"/>
            </a:endParaRPr>
          </a:p>
        </p:txBody>
      </p:sp>
      <p:sp>
        <p:nvSpPr>
          <p:cNvPr id="6" name="Footer Placeholder 5"/>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48</a:t>
            </a:fld>
            <a:endParaRPr lang="en-US" dirty="0"/>
          </a:p>
        </p:txBody>
      </p:sp>
    </p:spTree>
    <p:extLst>
      <p:ext uri="{BB962C8B-B14F-4D97-AF65-F5344CB8AC3E}">
        <p14:creationId xmlns:p14="http://schemas.microsoft.com/office/powerpoint/2010/main" val="404763554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8"/>
          <p:cNvSpPr>
            <a:spLocks noGrp="1" noRot="1" noChangeAspect="1" noChangeArrowheads="1" noTextEdit="1"/>
          </p:cNvSpPr>
          <p:nvPr>
            <p:ph type="sldImg"/>
          </p:nvPr>
        </p:nvSpPr>
        <p:spPr>
          <a:ln/>
        </p:spPr>
      </p:sp>
      <p:sp>
        <p:nvSpPr>
          <p:cNvPr id="95235"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sz="1200" dirty="0">
                <a:cs typeface="Arial" panose="020B0604020202020204" pitchFamily="34" charset="0"/>
              </a:rPr>
              <a:t>The </a:t>
            </a:r>
            <a:r>
              <a:rPr lang="en-US" altLang="en-US" sz="1200" b="1" dirty="0">
                <a:cs typeface="Arial" panose="020B0604020202020204" pitchFamily="34" charset="0"/>
              </a:rPr>
              <a:t>Listener Registration process (LREG) </a:t>
            </a:r>
            <a:r>
              <a:rPr lang="en-US" altLang="en-US" sz="1200" dirty="0">
                <a:cs typeface="Arial" panose="020B0604020202020204" pitchFamily="34" charset="0"/>
              </a:rPr>
              <a:t>registers information about the database instance and dispatcher processes with the Oracle Net Listener. LREG provides the listener with the following information:</a:t>
            </a:r>
          </a:p>
          <a:p>
            <a:pPr lvl="2" eaLnBrk="1" hangingPunct="1"/>
            <a:r>
              <a:rPr lang="en-US" altLang="en-US" sz="1200" dirty="0">
                <a:cs typeface="Arial" panose="020B0604020202020204" pitchFamily="34" charset="0"/>
              </a:rPr>
              <a:t>Names of the database services</a:t>
            </a:r>
          </a:p>
          <a:p>
            <a:pPr lvl="2" eaLnBrk="1" hangingPunct="1"/>
            <a:r>
              <a:rPr lang="en-US" altLang="en-US" sz="1200" dirty="0">
                <a:cs typeface="Arial" panose="020B0604020202020204" pitchFamily="34" charset="0"/>
              </a:rPr>
              <a:t>Name of the database instance associated with the services, and its current and maximum load</a:t>
            </a:r>
          </a:p>
          <a:p>
            <a:pPr lvl="2" eaLnBrk="1" hangingPunct="1"/>
            <a:r>
              <a:rPr lang="en-US" altLang="en-US" sz="1200" dirty="0">
                <a:cs typeface="Arial" panose="020B0604020202020204" pitchFamily="34" charset="0"/>
              </a:rPr>
              <a:t>Service handlers (dispatchers and dedicated servers) available for the instance, including their type, protocol addresses, and current and maximum load</a:t>
            </a:r>
          </a:p>
          <a:p>
            <a:pPr lvl="1" eaLnBrk="1" hangingPunct="1"/>
            <a:r>
              <a:rPr lang="en-US" altLang="en-US" sz="1200" dirty="0">
                <a:cs typeface="Arial" panose="020B0604020202020204" pitchFamily="34" charset="0"/>
              </a:rPr>
              <a:t>When the instance starts, LREG attempts to connect to the listener. If the listener is running, LREG passes information to it. If the listener is not running, LREG periodically attempts to connect to it. It may take up to 60 seconds for LREG to register the database instance with the listener after the listener has started.</a:t>
            </a:r>
          </a:p>
          <a:p>
            <a:pPr lvl="1" eaLnBrk="1" hangingPunct="1"/>
            <a:r>
              <a:rPr lang="en-US" altLang="en-US" sz="1200" dirty="0">
                <a:cs typeface="Arial" panose="020B0604020202020204" pitchFamily="34" charset="0"/>
              </a:rPr>
              <a:t>You can use the ALTER SYSTEM REGISTER command to immediately initiate service registration after starting the listener.</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480</a:t>
            </a:fld>
            <a:endParaRPr lang="en-US" dirty="0"/>
          </a:p>
        </p:txBody>
      </p:sp>
    </p:spTree>
    <p:extLst>
      <p:ext uri="{BB962C8B-B14F-4D97-AF65-F5344CB8AC3E}">
        <p14:creationId xmlns:p14="http://schemas.microsoft.com/office/powerpoint/2010/main" val="77904852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8"/>
          <p:cNvSpPr>
            <a:spLocks noGrp="1" noRot="1" noChangeAspect="1" noChangeArrowheads="1" noTextEdit="1"/>
          </p:cNvSpPr>
          <p:nvPr>
            <p:ph type="sldImg"/>
          </p:nvPr>
        </p:nvSpPr>
        <p:spPr>
          <a:ln/>
        </p:spPr>
      </p:sp>
      <p:sp>
        <p:nvSpPr>
          <p:cNvPr id="95235" name="Rectangle 1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kern="1200" dirty="0" smtClean="0">
                <a:solidFill>
                  <a:schemeClr val="tx1"/>
                </a:solidFill>
                <a:effectLst/>
                <a:latin typeface="Arial" pitchFamily="34" charset="0"/>
                <a:ea typeface="+mn-ea"/>
                <a:cs typeface="+mn-cs"/>
              </a:rPr>
              <a:t> </a:t>
            </a:r>
            <a:r>
              <a:rPr lang="en-US" sz="1200" b="0" i="0" kern="1200" dirty="0" smtClean="0">
                <a:solidFill>
                  <a:schemeClr val="tx1"/>
                </a:solidFill>
                <a:effectLst/>
                <a:latin typeface="Arial" pitchFamily="34" charset="0"/>
                <a:ea typeface="+mn-ea"/>
                <a:cs typeface="+mn-cs"/>
              </a:rPr>
              <a:t>The </a:t>
            </a:r>
            <a:r>
              <a:rPr lang="en-US" sz="1200" b="1" i="0" kern="1200" dirty="0" smtClean="0">
                <a:solidFill>
                  <a:schemeClr val="tx1"/>
                </a:solidFill>
                <a:effectLst/>
                <a:latin typeface="Arial" pitchFamily="34" charset="0"/>
                <a:ea typeface="+mn-ea"/>
                <a:cs typeface="+mn-cs"/>
              </a:rPr>
              <a:t>Manageability Monitor process (MMON)</a:t>
            </a:r>
            <a:r>
              <a:rPr lang="en-US" sz="1200" b="0" i="0" kern="1200" dirty="0" smtClean="0">
                <a:solidFill>
                  <a:schemeClr val="tx1"/>
                </a:solidFill>
                <a:effectLst/>
                <a:latin typeface="Arial" pitchFamily="34" charset="0"/>
                <a:ea typeface="+mn-ea"/>
                <a:cs typeface="+mn-cs"/>
              </a:rPr>
              <a:t> background process is responsible for gathering database metrics</a:t>
            </a:r>
            <a:r>
              <a:rPr lang="en-US" sz="1200" b="0" i="0" kern="1200" baseline="0" dirty="0" smtClean="0">
                <a:solidFill>
                  <a:schemeClr val="tx1"/>
                </a:solidFill>
                <a:effectLst/>
                <a:latin typeface="Arial" pitchFamily="34" charset="0"/>
                <a:ea typeface="+mn-ea"/>
                <a:cs typeface="+mn-cs"/>
              </a:rPr>
              <a:t> and </a:t>
            </a:r>
            <a:r>
              <a:rPr lang="en-US" sz="1200" b="0" i="0" kern="1200" dirty="0" smtClean="0">
                <a:solidFill>
                  <a:schemeClr val="tx1"/>
                </a:solidFill>
                <a:effectLst/>
                <a:latin typeface="Arial" pitchFamily="34" charset="0"/>
                <a:ea typeface="+mn-ea"/>
                <a:cs typeface="+mn-cs"/>
              </a:rPr>
              <a:t>collecting memory statistics from the </a:t>
            </a:r>
            <a:r>
              <a:rPr lang="en-US" sz="1200" b="0" i="0" kern="1200" dirty="0" smtClean="0">
                <a:solidFill>
                  <a:schemeClr val="tx1"/>
                </a:solidFill>
                <a:effectLst/>
                <a:latin typeface="Arial" pitchFamily="34" charset="0"/>
                <a:ea typeface="+mn-ea"/>
                <a:cs typeface="+mn-cs"/>
                <a:hlinkClick r:id="rId3"/>
              </a:rPr>
              <a:t>SGA</a:t>
            </a:r>
            <a:r>
              <a:rPr lang="en-US" sz="1200" b="0" i="0" kern="1200" dirty="0" smtClean="0">
                <a:solidFill>
                  <a:schemeClr val="tx1"/>
                </a:solidFill>
                <a:effectLst/>
                <a:latin typeface="Arial" pitchFamily="34" charset="0"/>
                <a:ea typeface="+mn-ea"/>
                <a:cs typeface="+mn-cs"/>
              </a:rPr>
              <a:t>,</a:t>
            </a:r>
            <a:r>
              <a:rPr lang="en-US" sz="1200" b="0" i="0" kern="1200" baseline="0" dirty="0" smtClean="0">
                <a:solidFill>
                  <a:schemeClr val="tx1"/>
                </a:solidFill>
                <a:effectLst/>
                <a:latin typeface="Arial" pitchFamily="34" charset="0"/>
                <a:ea typeface="+mn-ea"/>
                <a:cs typeface="+mn-cs"/>
              </a:rPr>
              <a:t> then </a:t>
            </a:r>
            <a:r>
              <a:rPr lang="en-US" sz="1200" b="0" i="0" kern="1200" dirty="0" smtClean="0">
                <a:solidFill>
                  <a:schemeClr val="tx1"/>
                </a:solidFill>
                <a:effectLst/>
                <a:latin typeface="Arial" pitchFamily="34" charset="0"/>
                <a:ea typeface="+mn-ea"/>
                <a:cs typeface="+mn-cs"/>
              </a:rPr>
              <a:t>periodically stores them as snapshots in the </a:t>
            </a:r>
            <a:r>
              <a:rPr lang="en-US" sz="1200" b="1" i="0" kern="1200" dirty="0" smtClean="0">
                <a:solidFill>
                  <a:schemeClr val="tx1"/>
                </a:solidFill>
                <a:effectLst/>
                <a:latin typeface="Arial" pitchFamily="34" charset="0"/>
                <a:ea typeface="+mn-ea"/>
                <a:cs typeface="+mn-cs"/>
              </a:rPr>
              <a:t>Automatic Workload Repository (AWR)</a:t>
            </a:r>
            <a:r>
              <a:rPr lang="en-US" sz="1200" b="0" i="0" kern="1200" dirty="0" smtClean="0">
                <a:solidFill>
                  <a:schemeClr val="tx1"/>
                </a:solidFill>
                <a:effectLst/>
                <a:latin typeface="Arial" pitchFamily="34" charset="0"/>
                <a:ea typeface="+mn-ea"/>
                <a:cs typeface="+mn-cs"/>
              </a:rPr>
              <a:t>. </a:t>
            </a:r>
            <a:r>
              <a:rPr lang="en-US" sz="1200" b="0" i="0" kern="1200" baseline="0" dirty="0" smtClean="0">
                <a:solidFill>
                  <a:schemeClr val="tx1"/>
                </a:solidFill>
                <a:effectLst/>
                <a:latin typeface="Arial" pitchFamily="34" charset="0"/>
                <a:ea typeface="+mn-ea"/>
                <a:cs typeface="+mn-cs"/>
              </a:rPr>
              <a:t> </a:t>
            </a:r>
            <a:r>
              <a:rPr lang="en-US" sz="1200" b="0" i="0" kern="1200" dirty="0" smtClean="0">
                <a:solidFill>
                  <a:schemeClr val="tx1"/>
                </a:solidFill>
                <a:effectLst/>
                <a:latin typeface="Arial" pitchFamily="34" charset="0"/>
                <a:ea typeface="+mn-ea"/>
                <a:cs typeface="+mn-cs"/>
              </a:rPr>
              <a:t> MMON computes metrics</a:t>
            </a:r>
            <a:r>
              <a:rPr lang="en-US" sz="1200" b="0" i="0" kern="1200" baseline="0" dirty="0" smtClean="0">
                <a:solidFill>
                  <a:schemeClr val="tx1"/>
                </a:solidFill>
                <a:effectLst/>
                <a:latin typeface="Arial" pitchFamily="34" charset="0"/>
                <a:ea typeface="+mn-ea"/>
                <a:cs typeface="+mn-cs"/>
              </a:rPr>
              <a:t> on a variety of durations for reporting</a:t>
            </a:r>
            <a:r>
              <a:rPr lang="en-US" sz="1200" b="0" i="0" kern="1200" dirty="0" smtClean="0">
                <a:solidFill>
                  <a:schemeClr val="tx1"/>
                </a:solidFill>
                <a:effectLst/>
                <a:latin typeface="Arial" pitchFamily="34" charset="0"/>
                <a:ea typeface="+mn-ea"/>
                <a:cs typeface="+mn-cs"/>
              </a:rPr>
              <a:t>.  For example, MMON writes when a </a:t>
            </a:r>
            <a:r>
              <a:rPr lang="en-US" sz="1200" b="1" i="0" kern="1200" dirty="0" smtClean="0">
                <a:solidFill>
                  <a:schemeClr val="tx1"/>
                </a:solidFill>
                <a:effectLst/>
                <a:latin typeface="Arial" pitchFamily="34" charset="0"/>
                <a:ea typeface="+mn-ea"/>
                <a:cs typeface="+mn-cs"/>
              </a:rPr>
              <a:t>metric</a:t>
            </a:r>
            <a:r>
              <a:rPr lang="en-US" sz="1200" b="0" i="0" kern="1200" dirty="0" smtClean="0">
                <a:solidFill>
                  <a:schemeClr val="tx1"/>
                </a:solidFill>
                <a:effectLst/>
                <a:latin typeface="Arial" pitchFamily="34" charset="0"/>
                <a:ea typeface="+mn-ea"/>
                <a:cs typeface="+mn-cs"/>
              </a:rPr>
              <a:t> violates its threshold value, taking snapshots, and capturing statistics value for recently modified SQL objects.</a:t>
            </a:r>
            <a:r>
              <a:rPr lang="en-US" sz="1200" b="0" i="0" kern="1200" baseline="0" dirty="0" smtClean="0">
                <a:solidFill>
                  <a:schemeClr val="tx1"/>
                </a:solidFill>
                <a:effectLst/>
                <a:latin typeface="Arial" pitchFamily="34" charset="0"/>
                <a:ea typeface="+mn-ea"/>
                <a:cs typeface="+mn-cs"/>
              </a:rPr>
              <a:t>  </a:t>
            </a:r>
            <a:r>
              <a:rPr lang="en-US" sz="1200" b="0" i="0" kern="1200" dirty="0" smtClean="0">
                <a:solidFill>
                  <a:schemeClr val="tx1"/>
                </a:solidFill>
                <a:effectLst/>
                <a:latin typeface="Arial" pitchFamily="34" charset="0"/>
                <a:ea typeface="+mn-ea"/>
                <a:cs typeface="+mn-cs"/>
              </a:rPr>
              <a:t>The </a:t>
            </a:r>
            <a:r>
              <a:rPr lang="en-US" sz="1200" b="1" i="0" kern="1200" dirty="0" smtClean="0">
                <a:solidFill>
                  <a:schemeClr val="tx1"/>
                </a:solidFill>
                <a:effectLst/>
                <a:latin typeface="Arial" pitchFamily="34" charset="0"/>
                <a:ea typeface="+mn-ea"/>
                <a:cs typeface="+mn-cs"/>
              </a:rPr>
              <a:t>Manageability Monitor Lite process (MMNL</a:t>
            </a:r>
            <a:r>
              <a:rPr lang="en-US" sz="1200" b="0" i="0" kern="1200" dirty="0" smtClean="0">
                <a:solidFill>
                  <a:schemeClr val="tx1"/>
                </a:solidFill>
                <a:effectLst/>
                <a:latin typeface="Arial" pitchFamily="34" charset="0"/>
                <a:ea typeface="+mn-ea"/>
                <a:cs typeface="+mn-cs"/>
              </a:rPr>
              <a:t>) writes statistics from the Active Session History (ASH) buffer in the SGA to disk. MMNL writes to disk when the ASH buffer is full.</a:t>
            </a:r>
            <a:endParaRPr lang="en-US" sz="1200" b="0" i="0" kern="1200" dirty="0">
              <a:solidFill>
                <a:schemeClr val="tx1"/>
              </a:solidFill>
              <a:effectLst/>
              <a:latin typeface="Arial" pitchFamily="34" charset="0"/>
              <a:ea typeface="+mn-ea"/>
              <a:cs typeface="+mn-cs"/>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481</a:t>
            </a:fld>
            <a:endParaRPr lang="en-US" dirty="0"/>
          </a:p>
        </p:txBody>
      </p:sp>
    </p:spTree>
    <p:extLst>
      <p:ext uri="{BB962C8B-B14F-4D97-AF65-F5344CB8AC3E}">
        <p14:creationId xmlns:p14="http://schemas.microsoft.com/office/powerpoint/2010/main" val="1239629569"/>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Image Placeholder 5"/>
          <p:cNvSpPr>
            <a:spLocks noGrp="1" noRot="1" noChangeAspect="1" noTextEdit="1"/>
          </p:cNvSpPr>
          <p:nvPr>
            <p:ph type="sldImg"/>
          </p:nvPr>
        </p:nvSpPr>
        <p:spPr>
          <a:ln/>
        </p:spPr>
      </p:sp>
      <p:sp>
        <p:nvSpPr>
          <p:cNvPr id="9523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dirty="0" smtClean="0"/>
              <a:t>The </a:t>
            </a:r>
            <a:r>
              <a:rPr lang="en-US" altLang="en-US" sz="1200" b="1" dirty="0" smtClean="0"/>
              <a:t>Archiver processes (</a:t>
            </a:r>
            <a:r>
              <a:rPr lang="en-US" altLang="en-US" sz="1200" b="1" dirty="0" err="1" smtClean="0"/>
              <a:t>ARC</a:t>
            </a:r>
            <a:r>
              <a:rPr lang="en-US" altLang="en-US" sz="1200" b="1" i="1" dirty="0" err="1" smtClean="0"/>
              <a:t>n</a:t>
            </a:r>
            <a:r>
              <a:rPr lang="en-US" altLang="en-US" sz="1200" b="1" dirty="0" smtClean="0"/>
              <a:t>) </a:t>
            </a:r>
            <a:r>
              <a:rPr lang="en-US" altLang="en-US" sz="1200" dirty="0" smtClean="0"/>
              <a:t>copy redo log files to a designated storage device after a log switch has occurred. </a:t>
            </a:r>
            <a:r>
              <a:rPr lang="en-US" altLang="en-US" sz="1200" dirty="0" err="1" smtClean="0"/>
              <a:t>ARC</a:t>
            </a:r>
            <a:r>
              <a:rPr lang="en-US" altLang="en-US" sz="1200" i="1" dirty="0" err="1" smtClean="0"/>
              <a:t>n</a:t>
            </a:r>
            <a:r>
              <a:rPr lang="en-US" altLang="en-US" sz="1200" dirty="0" smtClean="0"/>
              <a:t> processes are present only when the database is in </a:t>
            </a:r>
            <a:r>
              <a:rPr lang="en-US" altLang="en-US" sz="1200" dirty="0" smtClean="0">
                <a:latin typeface="Courier New" panose="02070309020205020404" pitchFamily="49" charset="0"/>
              </a:rPr>
              <a:t>ARCHIVELOG</a:t>
            </a:r>
            <a:r>
              <a:rPr lang="en-US" altLang="en-US" sz="1200" dirty="0" smtClean="0"/>
              <a:t> mode and automatic archiving is enabled.</a:t>
            </a:r>
          </a:p>
          <a:p>
            <a:pPr lvl="1"/>
            <a:r>
              <a:rPr lang="en-US" altLang="en-US" sz="1200" dirty="0" smtClean="0"/>
              <a:t>If you anticipate a heavy workload for archiving (such as during bulk loading of data), you can increase the maximum number of Archiver processes. There can also be multiple archive log destinations. It is recommended that there be at least one Archiver process for each destination. The default is to have four Archiver processes.</a:t>
            </a:r>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482</a:t>
            </a:fld>
            <a:endParaRPr lang="en-US" dirty="0"/>
          </a:p>
        </p:txBody>
      </p:sp>
    </p:spTree>
    <p:extLst>
      <p:ext uri="{BB962C8B-B14F-4D97-AF65-F5344CB8AC3E}">
        <p14:creationId xmlns:p14="http://schemas.microsoft.com/office/powerpoint/2010/main" val="3196505660"/>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5"/>
          <p:cNvSpPr>
            <a:spLocks noGrp="1" noRot="1" noChangeAspect="1" noTextEdit="1"/>
          </p:cNvSpPr>
          <p:nvPr>
            <p:ph type="sldImg"/>
          </p:nvPr>
        </p:nvSpPr>
        <p:spPr>
          <a:ln/>
        </p:spPr>
      </p:sp>
      <p:sp>
        <p:nvSpPr>
          <p:cNvPr id="108547" name="Notes Placeholder 6"/>
          <p:cNvSpPr>
            <a:spLocks noGrp="1"/>
          </p:cNvSpPr>
          <p:nvPr>
            <p:ph type="body" idx="1"/>
          </p:nvPr>
        </p:nvSpPr>
        <p:spPr>
          <a:xfrm>
            <a:off x="295275" y="4303236"/>
            <a:ext cx="6400800" cy="42062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following example describes Oracle database operations at the most basic level. It illustrates an Oracle database configuration in which the user and associated server process are on separate computers, connected through a network.</a:t>
            </a:r>
          </a:p>
          <a:p>
            <a:pPr lvl="2">
              <a:buFont typeface="+mj-lt"/>
              <a:buAutoNum type="arabicPeriod"/>
            </a:pPr>
            <a:r>
              <a:rPr lang="en-US" altLang="en-US" sz="1000" dirty="0"/>
              <a:t>An instance has started on a node where Oracle Database is installed, often called the </a:t>
            </a:r>
            <a:r>
              <a:rPr lang="en-US" altLang="en-US" sz="1000" i="1" dirty="0"/>
              <a:t>host</a:t>
            </a:r>
            <a:r>
              <a:rPr lang="en-US" altLang="en-US" sz="1000" dirty="0"/>
              <a:t> or </a:t>
            </a:r>
            <a:r>
              <a:rPr lang="en-US" altLang="en-US" sz="1000" i="1" dirty="0"/>
              <a:t>database server</a:t>
            </a:r>
            <a:r>
              <a:rPr lang="en-US" altLang="en-US" sz="1000" dirty="0"/>
              <a:t>.</a:t>
            </a:r>
          </a:p>
          <a:p>
            <a:pPr lvl="2">
              <a:buFont typeface="+mj-lt"/>
              <a:buAutoNum type="arabicPeriod"/>
            </a:pPr>
            <a:r>
              <a:rPr lang="en-US" altLang="en-US" sz="1000" dirty="0"/>
              <a:t>A user starts an application spawning a user process. The application attempts to establish a connection to the server. (The connection may be local, client/server, or a three-tier connection from a middle tier.)</a:t>
            </a:r>
          </a:p>
          <a:p>
            <a:pPr lvl="2">
              <a:buFont typeface="+mj-lt"/>
              <a:buAutoNum type="arabicPeriod"/>
            </a:pPr>
            <a:r>
              <a:rPr lang="en-US" altLang="en-US" sz="1000" dirty="0"/>
              <a:t>The server runs a listener that has the appropriate Oracle Net Services handler. The listener detects the connection request from the application and creates a dedicated server process on behalf of the user process.</a:t>
            </a:r>
          </a:p>
          <a:p>
            <a:pPr lvl="2">
              <a:buFont typeface="+mj-lt"/>
              <a:buAutoNum type="arabicPeriod"/>
            </a:pPr>
            <a:r>
              <a:rPr lang="en-US" altLang="en-US" sz="1000" dirty="0"/>
              <a:t>The user runs a DML-type SQL statement and commits the transaction. For example, the user changes the address of a customer in a table and commits the change.</a:t>
            </a:r>
          </a:p>
          <a:p>
            <a:pPr lvl="2">
              <a:buFont typeface="Times New Roman" panose="02020603050405020304" pitchFamily="18" charset="0"/>
              <a:buAutoNum type="arabicPeriod" startAt="5"/>
            </a:pPr>
            <a:r>
              <a:rPr lang="en-US" altLang="en-US" sz="1000" dirty="0"/>
              <a:t>The server process receives the statement and checks the shared pool (an SGA component) for any shared SQL area that contains an identical SQL statement. If a shared SQL area is found, the server process checks the user’s access privileges to the requested data, and the existing shared SQL area is used to process the statement. If a shared SQL area is not found, a new shared SQL area is allocated for the statement so that it can be parsed and processed.</a:t>
            </a:r>
          </a:p>
          <a:p>
            <a:pPr lvl="2">
              <a:buFont typeface="Times New Roman" panose="02020603050405020304" pitchFamily="18" charset="0"/>
              <a:buAutoNum type="arabicPeriod" startAt="5"/>
            </a:pPr>
            <a:r>
              <a:rPr lang="en-US" altLang="en-US" sz="1000" dirty="0"/>
              <a:t>The server process retrieves any necessary data values, either from the actual data file (table) or from values stored in the database buffer cache.</a:t>
            </a:r>
          </a:p>
          <a:p>
            <a:pPr lvl="2">
              <a:buFont typeface="Times New Roman" panose="02020603050405020304" pitchFamily="18" charset="0"/>
              <a:buAutoNum type="arabicPeriod" startAt="5"/>
            </a:pPr>
            <a:r>
              <a:rPr lang="en-US" altLang="en-US" sz="1000" dirty="0"/>
              <a:t>The server process modifies data in the SGA. Because the transaction is committed, the Log Writer process (LGWR) immediately records the transaction in the redo log file. The Database Writer process (DBWn) writes modified blocks permanently to disk when it is efficient to do so.</a:t>
            </a:r>
          </a:p>
          <a:p>
            <a:pPr lvl="2">
              <a:buFont typeface="Times New Roman" panose="02020603050405020304" pitchFamily="18" charset="0"/>
              <a:buAutoNum type="arabicPeriod" startAt="5"/>
            </a:pPr>
            <a:endParaRPr lang="en-US" alt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483</a:t>
            </a:fld>
            <a:endParaRPr lang="en-US" dirty="0"/>
          </a:p>
        </p:txBody>
      </p:sp>
    </p:spTree>
    <p:extLst>
      <p:ext uri="{BB962C8B-B14F-4D97-AF65-F5344CB8AC3E}">
        <p14:creationId xmlns:p14="http://schemas.microsoft.com/office/powerpoint/2010/main" val="166692735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484</a:t>
            </a:fld>
            <a:endParaRPr lang="en-US" dirty="0"/>
          </a:p>
        </p:txBody>
      </p:sp>
    </p:spTree>
    <p:extLst>
      <p:ext uri="{BB962C8B-B14F-4D97-AF65-F5344CB8AC3E}">
        <p14:creationId xmlns:p14="http://schemas.microsoft.com/office/powerpoint/2010/main" val="3717663060"/>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31 - </a:t>
            </a:r>
            <a:fld id="{3DA0CD99-AC82-4C1D-A40B-865A94E17FE0}" type="slidenum">
              <a:rPr lang="en-US" smtClean="0"/>
              <a:pPr>
                <a:defRPr/>
              </a:pPr>
              <a:t>485</a:t>
            </a:fld>
            <a:endParaRPr lang="en-US" dirty="0"/>
          </a:p>
        </p:txBody>
      </p:sp>
    </p:spTree>
    <p:extLst>
      <p:ext uri="{BB962C8B-B14F-4D97-AF65-F5344CB8AC3E}">
        <p14:creationId xmlns:p14="http://schemas.microsoft.com/office/powerpoint/2010/main" val="274546910"/>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639080"/>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487</a:t>
            </a:fld>
            <a:endParaRPr lang="en-US" dirty="0"/>
          </a:p>
        </p:txBody>
      </p:sp>
    </p:spTree>
    <p:extLst>
      <p:ext uri="{BB962C8B-B14F-4D97-AF65-F5344CB8AC3E}">
        <p14:creationId xmlns:p14="http://schemas.microsoft.com/office/powerpoint/2010/main" val="1668724033"/>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5"/>
          <p:cNvSpPr>
            <a:spLocks noGrp="1" noRot="1" noChangeAspect="1" noTextEdit="1"/>
          </p:cNvSpPr>
          <p:nvPr>
            <p:ph type="sldImg"/>
          </p:nvPr>
        </p:nvSpPr>
        <p:spPr>
          <a:ln/>
        </p:spPr>
      </p:sp>
      <p:sp>
        <p:nvSpPr>
          <p:cNvPr id="3584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Because there is a finite amount of memory available on a database server and an Oracle Database instance, you must pay attention to how memory is allocated. If too much memory is allowed to be used by a particular area that does not need it, other areas may not function properly because of lack of memory. With the ability to have memory allocation automatically determined and maintained for you, the task is simplified greatly. But even automatically tuned memory needs to be monitored for optimization and may need to be manually configured to some extent.</a:t>
            </a:r>
          </a:p>
          <a:p>
            <a:pPr lvl="1"/>
            <a:r>
              <a:rPr lang="en-US" altLang="en-US" dirty="0"/>
              <a:t>Guidelines for efficient memory usage include the following.</a:t>
            </a:r>
          </a:p>
          <a:p>
            <a:pPr lvl="2"/>
            <a:r>
              <a:rPr lang="en-US" altLang="en-US" b="1" dirty="0"/>
              <a:t>Fit the SGA into physical memory: </a:t>
            </a:r>
            <a:r>
              <a:rPr lang="en-US" altLang="en-US" dirty="0"/>
              <a:t>If possible, it is best to fit the SGA into physical memory, which provides the fastest access. Even though the OS may provide additional virtual memory, this memory, by its nature, can often be swapped out to disk. On some platforms, you can use the </a:t>
            </a:r>
            <a:r>
              <a:rPr lang="en-US" altLang="en-US" dirty="0">
                <a:latin typeface="Courier New" panose="02070309020205020404" pitchFamily="49" charset="0"/>
                <a:cs typeface="Courier New" panose="02070309020205020404" pitchFamily="49" charset="0"/>
              </a:rPr>
              <a:t>LOCK_SGA</a:t>
            </a:r>
            <a:r>
              <a:rPr lang="en-US" altLang="en-US" dirty="0"/>
              <a:t> initialization parameter to lock the SGA into physical memory. This parameter cannot be used in conjunction with Automatic Memory Management (AMM) or Automatic Shared Memory Management (ASMM).</a:t>
            </a:r>
          </a:p>
          <a:p>
            <a:pPr lvl="2"/>
            <a:r>
              <a:rPr lang="en-US" altLang="en-US" b="1" dirty="0"/>
              <a:t>Tune for the most efficient use of memory: </a:t>
            </a:r>
            <a:r>
              <a:rPr lang="en-US" altLang="en-US" dirty="0"/>
              <a:t>When a SQL statement executes, data blocks are requested for reading or writing or both. This is considered a logical I/O. As the block is requested, it is checked to see whether it already exists in memory. If it is not in memory, it is read from disk, which is called a physical I/O. When the block is found in memory, the cost is several orders of magnitude less than the cost of reading the block from disk. The size of the SGA components in combination with the workload has a large effect on the number of physical reads. A simple view of this implies that you should increase the memory for the SGA components as much as possible. A larger SGA is not always better. There is a point where adding more memory yields diminishing returns. This principle applies to the buffer cache, the shared pool, and other SGA components. In practice, you find that</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488</a:t>
            </a:fld>
            <a:endParaRPr lang="en-US" dirty="0"/>
          </a:p>
        </p:txBody>
      </p:sp>
    </p:spTree>
    <p:extLst>
      <p:ext uri="{BB962C8B-B14F-4D97-AF65-F5344CB8AC3E}">
        <p14:creationId xmlns:p14="http://schemas.microsoft.com/office/powerpoint/2010/main" val="2283880416"/>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marL="304746" lvl="2" indent="0" eaLnBrk="1" hangingPunct="1">
              <a:buNone/>
            </a:pPr>
            <a:r>
              <a:rPr lang="en-US" dirty="0">
                <a:latin typeface="Arial" charset="0"/>
                <a:cs typeface="Arial" charset="0"/>
              </a:rPr>
              <a:t>shifting memory from one SGA component to another may increase overall performance, without changing the total amount of memory given to the SGA depending on the characteristics of the workload. Memory has an upper limit in all current machines. That limit may be imposed by the hardware, operating system, or the cost of the memory. The goal of memory tuning is to produce the most efficient use of existing memory. When the workload changes often, the most efficient division of memory between the SGA components will change. There is also the amount of memory allocated to SGA and PGA. Online transaction processing (OLTP) systems typically use very little PGA memory compared to data warehouse (DW) or decision support systems (DSS). Using the existing memory efficiently also includes tuning the applications. A poorly tuned application can use large quantities of memory. For example, an application that uses frequent full table scans because indexes do not exist or are unusable can cause a large amount of I/O, reducing performance. The first and most effective tuning technique is to tune high-cost SQL statements.</a:t>
            </a:r>
          </a:p>
          <a:p>
            <a:pPr marL="304746" lvl="2" indent="0" eaLnBrk="1" hangingPunct="1">
              <a:buNone/>
            </a:pPr>
            <a:r>
              <a:rPr lang="en-US" b="1" dirty="0">
                <a:latin typeface="Arial" charset="0"/>
                <a:cs typeface="Arial" charset="0"/>
              </a:rPr>
              <a:t>Note</a:t>
            </a:r>
            <a:endParaRPr lang="en-US" dirty="0">
              <a:latin typeface="Arial" charset="0"/>
              <a:cs typeface="Arial" charset="0"/>
            </a:endParaRPr>
          </a:p>
          <a:p>
            <a:pPr marL="304746" lvl="2" indent="0" eaLnBrk="1" hangingPunct="1">
              <a:buNone/>
            </a:pPr>
            <a:r>
              <a:rPr lang="en-US" dirty="0">
                <a:latin typeface="Arial" charset="0"/>
                <a:cs typeface="Arial" charset="0"/>
              </a:rPr>
              <a:t>To ensure read consistency, the database server may need to copy current data blocks to a new buffer and apply undo data to reconstruct previous versions of the blocks. See </a:t>
            </a:r>
            <a:r>
              <a:rPr lang="en-US" i="1" dirty="0">
                <a:latin typeface="Arial" charset="0"/>
                <a:cs typeface="Arial" charset="0"/>
              </a:rPr>
              <a:t>Oracle Database Database Concepts</a:t>
            </a:r>
            <a:r>
              <a:rPr lang="en-US" dirty="0">
                <a:latin typeface="Arial" charset="0"/>
                <a:cs typeface="Arial" charset="0"/>
              </a:rPr>
              <a:t> for detailed information on read consistency.</a:t>
            </a:r>
          </a:p>
          <a:p>
            <a:pPr marL="304746" lvl="2" indent="0" eaLnBrk="1" hangingPunct="1">
              <a:buNone/>
            </a:pPr>
            <a:r>
              <a:rPr lang="en-US" dirty="0">
                <a:latin typeface="Arial" charset="0"/>
                <a:cs typeface="Arial" charset="0"/>
              </a:rPr>
              <a:t>In a direct path read, the database server reads blocks from disk directly into the PGA, bypassing the SGA entirely. A direct path read may occur during the execution of a </a:t>
            </a:r>
            <a:r>
              <a:rPr lang="en-US" dirty="0">
                <a:latin typeface="Courier New" panose="02070309020205020404" pitchFamily="49" charset="0"/>
                <a:cs typeface="Courier New" panose="02070309020205020404" pitchFamily="49" charset="0"/>
              </a:rPr>
              <a:t>CREATE</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TABLE</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AS</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SELECT</a:t>
            </a:r>
            <a:r>
              <a:rPr lang="en-US" dirty="0">
                <a:latin typeface="Arial" charset="0"/>
                <a:cs typeface="Arial" charset="0"/>
              </a:rPr>
              <a:t> statement, execution of an </a:t>
            </a:r>
            <a:r>
              <a:rPr lang="en-US" dirty="0">
                <a:latin typeface="Courier New" panose="02070309020205020404" pitchFamily="49" charset="0"/>
                <a:cs typeface="Courier New" panose="02070309020205020404" pitchFamily="49" charset="0"/>
              </a:rPr>
              <a:t>ALTER</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REBUILD</a:t>
            </a:r>
            <a:r>
              <a:rPr lang="en-US" dirty="0">
                <a:latin typeface="Arial" charset="0"/>
                <a:cs typeface="Arial" charset="0"/>
              </a:rPr>
              <a:t> or </a:t>
            </a:r>
            <a:r>
              <a:rPr lang="en-US" dirty="0">
                <a:latin typeface="Courier New" panose="02070309020205020404" pitchFamily="49" charset="0"/>
                <a:cs typeface="Courier New" panose="02070309020205020404" pitchFamily="49" charset="0"/>
              </a:rPr>
              <a:t>ALTER</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MOVE</a:t>
            </a:r>
            <a:r>
              <a:rPr lang="en-US" dirty="0">
                <a:latin typeface="Arial" charset="0"/>
                <a:cs typeface="Arial" charset="0"/>
              </a:rPr>
              <a:t> statement, or during reads from a temporary tablespace. See the </a:t>
            </a:r>
            <a:r>
              <a:rPr lang="en-US" i="1" dirty="0">
                <a:latin typeface="Arial" charset="0"/>
                <a:cs typeface="Arial" charset="0"/>
              </a:rPr>
              <a:t>Oracle Database SQL Tuning Guide</a:t>
            </a:r>
            <a:r>
              <a:rPr lang="en-US" dirty="0">
                <a:latin typeface="Arial" charset="0"/>
                <a:cs typeface="Arial" charset="0"/>
              </a:rPr>
              <a:t> for additional information about direct path reads.</a:t>
            </a:r>
          </a:p>
          <a:p>
            <a:pPr lvl="1" eaLnBrk="1" hangingPunct="1"/>
            <a:r>
              <a:rPr lang="en-US" dirty="0">
                <a:latin typeface="Arial" charset="0"/>
                <a:cs typeface="Arial" charset="0"/>
              </a:rPr>
              <a:t>Enterprise Manager Cloud Control and Enterprise Manager Database Express both provide Memory Advisors. These tools monitor the memory usage by the SGA components and PGA and project the differences in terms of efficiency for increased and decreased memory allocations. These projections use the current workload. They can help you size the SGA based on the activity in your particular database. The advisors make sizing recommendations for manual settings, when the automatic memory management is disabled. These same advisors provide input to automatic memory management to determine the most efficient component sizes.</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489</a:t>
            </a:fld>
            <a:endParaRPr lang="en-US" dirty="0"/>
          </a:p>
        </p:txBody>
      </p:sp>
    </p:spTree>
    <p:extLst>
      <p:ext uri="{BB962C8B-B14F-4D97-AF65-F5344CB8AC3E}">
        <p14:creationId xmlns:p14="http://schemas.microsoft.com/office/powerpoint/2010/main" val="3905082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a:xfrm>
            <a:off x="346075" y="425450"/>
            <a:ext cx="6384925" cy="3592513"/>
          </a:xfrm>
        </p:spPr>
      </p:sp>
      <p:sp>
        <p:nvSpPr>
          <p:cNvPr id="10" name="Notes Placeholder 9"/>
          <p:cNvSpPr>
            <a:spLocks noGrp="1"/>
          </p:cNvSpPr>
          <p:nvPr>
            <p:ph type="body" idx="1"/>
          </p:nvPr>
        </p:nvSpPr>
        <p:spPr/>
        <p:txBody>
          <a:bodyPr/>
          <a:lstStyle/>
          <a:p>
            <a:pPr>
              <a:defRPr/>
            </a:pPr>
            <a:r>
              <a:rPr lang="en-US" dirty="0">
                <a:latin typeface="Arial" charset="0"/>
              </a:rPr>
              <a:t>Oracle Managed Files</a:t>
            </a:r>
          </a:p>
          <a:p>
            <a:pPr lvl="1">
              <a:defRPr/>
            </a:pPr>
            <a:r>
              <a:rPr lang="en-US" dirty="0">
                <a:latin typeface="Arial" charset="0"/>
              </a:rPr>
              <a:t>If you do not use explicit data file names, </a:t>
            </a:r>
            <a:r>
              <a:rPr lang="en-US" dirty="0">
                <a:latin typeface="Arial" charset="0"/>
                <a:cs typeface="Arial" charset="0"/>
              </a:rPr>
              <a:t>use </a:t>
            </a:r>
            <a:r>
              <a:rPr lang="en-US" dirty="0">
                <a:latin typeface="Arial" charset="0"/>
              </a:rPr>
              <a:t>Oracle Managed Files (OMF):</a:t>
            </a:r>
          </a:p>
          <a:p>
            <a:pPr marL="579615" lvl="1" indent="-263462">
              <a:spcBef>
                <a:spcPts val="277"/>
              </a:spcBef>
              <a:buFont typeface="Arial" charset="0"/>
              <a:buChar char="•"/>
              <a:defRPr/>
            </a:pPr>
            <a:r>
              <a:rPr lang="en-US" dirty="0">
                <a:latin typeface="Arial" charset="0"/>
              </a:rPr>
              <a:t>Set the </a:t>
            </a:r>
            <a:r>
              <a:rPr lang="en-US" dirty="0">
                <a:latin typeface="Courier New" pitchFamily="49" charset="0"/>
                <a:cs typeface="Courier New" pitchFamily="49" charset="0"/>
              </a:rPr>
              <a:t>DB_CREATE_FILE_DEST </a:t>
            </a:r>
            <a:r>
              <a:rPr lang="en-US" dirty="0">
                <a:latin typeface="Arial" charset="0"/>
                <a:cs typeface="Arial" charset="0"/>
              </a:rPr>
              <a:t>initialization parameter with the value of the destination directory</a:t>
            </a:r>
            <a:r>
              <a:rPr lang="en-US" dirty="0">
                <a:latin typeface="Arial" charset="0"/>
              </a:rPr>
              <a:t> of the data files of the </a:t>
            </a:r>
            <a:r>
              <a:rPr lang="en-US" dirty="0">
                <a:latin typeface="Courier New" pitchFamily="49" charset="0"/>
                <a:cs typeface="Courier New" pitchFamily="49" charset="0"/>
              </a:rPr>
              <a:t>SYSTEM</a:t>
            </a:r>
            <a:r>
              <a:rPr lang="en-US" dirty="0">
                <a:latin typeface="Arial" charset="0"/>
              </a:rPr>
              <a:t>, </a:t>
            </a:r>
            <a:r>
              <a:rPr lang="en-US" dirty="0">
                <a:latin typeface="Courier New" pitchFamily="49" charset="0"/>
                <a:cs typeface="Courier New" pitchFamily="49" charset="0"/>
              </a:rPr>
              <a:t>SYSAUX, UNDO,</a:t>
            </a:r>
            <a:r>
              <a:rPr lang="en-US" dirty="0">
                <a:latin typeface="Arial" charset="0"/>
              </a:rPr>
              <a:t> and </a:t>
            </a:r>
            <a:r>
              <a:rPr lang="en-US" dirty="0">
                <a:latin typeface="Courier New" pitchFamily="49" charset="0"/>
                <a:cs typeface="Courier New" pitchFamily="49" charset="0"/>
              </a:rPr>
              <a:t>USERS </a:t>
            </a:r>
            <a:r>
              <a:rPr lang="en-US" dirty="0">
                <a:latin typeface="Arial" charset="0"/>
              </a:rPr>
              <a:t>tablespaces specified in the statement. Oracle chooses default sizes and properties for all data files, control files, and redo log files. </a:t>
            </a:r>
          </a:p>
          <a:p>
            <a:pPr marL="579615" lvl="1" indent="-263462">
              <a:spcBef>
                <a:spcPts val="277"/>
              </a:spcBef>
              <a:buFont typeface="Arial" charset="0"/>
              <a:buChar char="•"/>
              <a:defRPr/>
            </a:pPr>
            <a:r>
              <a:rPr lang="en-US" dirty="0">
                <a:latin typeface="Arial" charset="0"/>
              </a:rPr>
              <a:t>T</a:t>
            </a:r>
            <a:r>
              <a:rPr lang="en-US" dirty="0">
                <a:latin typeface="Arial" charset="0"/>
                <a:cs typeface="Arial" charset="0"/>
              </a:rPr>
              <a:t>he /</a:t>
            </a:r>
            <a:r>
              <a:rPr lang="en-US" dirty="0">
                <a:latin typeface="Courier New" pitchFamily="49" charset="0"/>
                <a:cs typeface="Courier New" pitchFamily="49" charset="0"/>
              </a:rPr>
              <a:t>u02/app/oradata </a:t>
            </a:r>
            <a:r>
              <a:rPr lang="en-US" dirty="0">
                <a:latin typeface="Arial" charset="0"/>
                <a:cs typeface="Arial" charset="0"/>
              </a:rPr>
              <a:t>directory must exist.</a:t>
            </a:r>
            <a:endParaRPr lang="en-US" dirty="0">
              <a:cs typeface="Arial" pitchFamily="34" charset="0"/>
            </a:endParaRPr>
          </a:p>
          <a:p>
            <a:pPr>
              <a:spcBef>
                <a:spcPts val="277"/>
              </a:spcBef>
              <a:defRPr/>
            </a:pPr>
            <a:r>
              <a:rPr lang="en-US" dirty="0">
                <a:latin typeface="Courier New" pitchFamily="49" charset="0"/>
                <a:cs typeface="Courier New" pitchFamily="49" charset="0"/>
              </a:rPr>
              <a:t>PDB_FILE_NAME_CONVERT</a:t>
            </a:r>
            <a:r>
              <a:rPr lang="en-US" dirty="0">
                <a:latin typeface="Arial" charset="0"/>
              </a:rPr>
              <a:t> Instance Parameter</a:t>
            </a:r>
            <a:endParaRPr lang="en-US" b="0" dirty="0">
              <a:latin typeface="Arial" charset="0"/>
              <a:cs typeface="Arial" charset="0"/>
            </a:endParaRPr>
          </a:p>
          <a:p>
            <a:pPr marL="316100" indent="-210734">
              <a:spcBef>
                <a:spcPts val="277"/>
              </a:spcBef>
              <a:defRPr/>
            </a:pPr>
            <a:r>
              <a:rPr lang="en-US" sz="1000" b="0" dirty="0">
                <a:latin typeface="Arial" charset="0"/>
              </a:rPr>
              <a:t>If you do not use the </a:t>
            </a:r>
            <a:r>
              <a:rPr lang="en-US" sz="1000" b="0" dirty="0">
                <a:latin typeface="Courier New" pitchFamily="49" charset="0"/>
                <a:cs typeface="Courier New" pitchFamily="49" charset="0"/>
              </a:rPr>
              <a:t>SEED FILE_NAME_CONVERT </a:t>
            </a:r>
            <a:r>
              <a:rPr lang="en-US" sz="1000" b="0" dirty="0">
                <a:latin typeface="Arial" charset="0"/>
                <a:cs typeface="Arial" charset="0"/>
              </a:rPr>
              <a:t>clause, use an initialization parameter:</a:t>
            </a:r>
          </a:p>
          <a:p>
            <a:pPr marL="579615" lvl="1" indent="-263462">
              <a:spcBef>
                <a:spcPts val="277"/>
              </a:spcBef>
              <a:buFont typeface="Arial" charset="0"/>
              <a:buChar char="•"/>
              <a:defRPr/>
            </a:pPr>
            <a:r>
              <a:rPr lang="en-US" dirty="0">
                <a:latin typeface="Arial" charset="0"/>
              </a:rPr>
              <a:t>The </a:t>
            </a:r>
            <a:r>
              <a:rPr lang="en-US" dirty="0">
                <a:latin typeface="Courier New" pitchFamily="49" charset="0"/>
                <a:cs typeface="Courier New" pitchFamily="49" charset="0"/>
              </a:rPr>
              <a:t>PDB_FILE_NAME_CONVERT </a:t>
            </a:r>
            <a:r>
              <a:rPr lang="en-US" dirty="0">
                <a:latin typeface="Arial" charset="0"/>
                <a:cs typeface="Arial" charset="0"/>
              </a:rPr>
              <a:t>initialization parameter </a:t>
            </a:r>
            <a:r>
              <a:rPr lang="en-US" dirty="0">
                <a:latin typeface="Arial" charset="0"/>
              </a:rPr>
              <a:t>maps names of existing files (the </a:t>
            </a:r>
            <a:r>
              <a:rPr lang="en-US" dirty="0">
                <a:latin typeface="Arial"/>
                <a:cs typeface="Courier New" pitchFamily="49" charset="0"/>
              </a:rPr>
              <a:t>root</a:t>
            </a:r>
            <a:r>
              <a:rPr lang="en-US" dirty="0">
                <a:latin typeface="Arial" charset="0"/>
              </a:rPr>
              <a:t> data files in your case) to new file names (the </a:t>
            </a:r>
            <a:r>
              <a:rPr lang="en-US" dirty="0">
                <a:latin typeface="Arial"/>
                <a:cs typeface="Courier New" pitchFamily="49" charset="0"/>
              </a:rPr>
              <a:t>seed</a:t>
            </a:r>
            <a:r>
              <a:rPr lang="en-US" dirty="0">
                <a:latin typeface="Arial" charset="0"/>
              </a:rPr>
              <a:t> data files in this case).</a:t>
            </a:r>
            <a:endParaRPr lang="en-US" dirty="0">
              <a:latin typeface="Arial" charset="0"/>
              <a:cs typeface="Arial" charset="0"/>
            </a:endParaRPr>
          </a:p>
          <a:p>
            <a:pPr marL="579615" lvl="1" indent="-263462">
              <a:spcBef>
                <a:spcPts val="277"/>
              </a:spcBef>
              <a:buFont typeface="Arial" charset="0"/>
              <a:buChar char="•"/>
              <a:defRPr/>
            </a:pPr>
            <a:r>
              <a:rPr lang="en-US" dirty="0">
                <a:latin typeface="Arial" charset="0"/>
                <a:cs typeface="Arial" charset="0"/>
              </a:rPr>
              <a:t>In the example, both </a:t>
            </a:r>
            <a:r>
              <a:rPr lang="en-US" dirty="0">
                <a:latin typeface="Courier New" pitchFamily="49" charset="0"/>
                <a:cs typeface="Courier New" pitchFamily="49" charset="0"/>
              </a:rPr>
              <a:t>/u02/app/oradata/CDB2 </a:t>
            </a:r>
            <a:r>
              <a:rPr lang="en-US" dirty="0">
                <a:latin typeface="Arial" charset="0"/>
              </a:rPr>
              <a:t>and </a:t>
            </a:r>
            <a:r>
              <a:rPr lang="en-US" dirty="0">
                <a:latin typeface="Courier New" pitchFamily="49" charset="0"/>
                <a:cs typeface="Courier New" pitchFamily="49" charset="0"/>
              </a:rPr>
              <a:t>/u02/app/oradata/seed </a:t>
            </a:r>
            <a:r>
              <a:rPr lang="en-US" dirty="0">
                <a:latin typeface="Arial" charset="0"/>
                <a:cs typeface="Arial" charset="0"/>
              </a:rPr>
              <a:t>directories must exist.</a:t>
            </a:r>
            <a:endParaRPr 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49</a:t>
            </a:fld>
            <a:endParaRPr lang="en-US" dirty="0"/>
          </a:p>
        </p:txBody>
      </p:sp>
    </p:spTree>
    <p:extLst>
      <p:ext uri="{BB962C8B-B14F-4D97-AF65-F5344CB8AC3E}">
        <p14:creationId xmlns:p14="http://schemas.microsoft.com/office/powerpoint/2010/main" val="551054898"/>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5"/>
          <p:cNvSpPr>
            <a:spLocks noGrp="1" noRot="1" noChangeAspect="1" noTextEdit="1"/>
          </p:cNvSpPr>
          <p:nvPr>
            <p:ph type="sldImg"/>
          </p:nvPr>
        </p:nvSpPr>
        <p:spPr>
          <a:ln/>
        </p:spPr>
      </p:sp>
      <p:sp>
        <p:nvSpPr>
          <p:cNvPr id="6656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shared pool portion of the SGA contains the library cache, the data dictionary cache, the server result cache containing the SQL query result cache and the PL/SQL function result cache, buffers for parallel execution messages, and control structures.</a:t>
            </a:r>
          </a:p>
          <a:p>
            <a:pPr lvl="1"/>
            <a:r>
              <a:rPr lang="en-US" altLang="en-US" dirty="0"/>
              <a:t>The </a:t>
            </a:r>
            <a:r>
              <a:rPr lang="en-US" altLang="en-US" i="1" dirty="0"/>
              <a:t>data dictionary</a:t>
            </a:r>
            <a:r>
              <a:rPr lang="en-US" altLang="en-US" dirty="0"/>
              <a:t> is a collection of database tables and views containing reference information about the database, its structures, and its users. Oracle Database accesses the data dictionary frequently during SQL statement parsing. This access is essential to the continuing operation of Oracle Database.</a:t>
            </a:r>
          </a:p>
          <a:p>
            <a:pPr lvl="1"/>
            <a:r>
              <a:rPr lang="en-US" altLang="en-US" dirty="0"/>
              <a:t>The data dictionary is accessed so often by Oracle Database that two special locations in memory are designated to hold dictionary data. One area is called the </a:t>
            </a:r>
            <a:r>
              <a:rPr lang="en-US" altLang="en-US" i="1" dirty="0"/>
              <a:t>data dictionary cache</a:t>
            </a:r>
            <a:r>
              <a:rPr lang="en-US" altLang="en-US" dirty="0"/>
              <a:t>, also known as the row cache because it holds data as rows instead of buffers (buffers hold entire blocks of data). The other area in memory that holds dictionary data is the </a:t>
            </a:r>
            <a:r>
              <a:rPr lang="en-US" altLang="en-US" i="1" dirty="0"/>
              <a:t>library cache</a:t>
            </a:r>
            <a:r>
              <a:rPr lang="en-US" altLang="en-US" dirty="0"/>
              <a:t>. All Oracle Database user processes share these two caches for access to data dictionary information.</a:t>
            </a:r>
          </a:p>
          <a:p>
            <a:pPr lvl="1"/>
            <a:r>
              <a:rPr lang="en-US" altLang="en-US" dirty="0"/>
              <a:t>Oracle Database represents each SQL statement that it runs with a shared SQL area (as well as a private SQL area kept in the PGA). Oracle Database recognizes when two users are executing the same SQL statement and reuses the shared SQL area for those users.</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490</a:t>
            </a:fld>
            <a:endParaRPr lang="en-US" dirty="0"/>
          </a:p>
        </p:txBody>
      </p:sp>
    </p:spTree>
    <p:extLst>
      <p:ext uri="{BB962C8B-B14F-4D97-AF65-F5344CB8AC3E}">
        <p14:creationId xmlns:p14="http://schemas.microsoft.com/office/powerpoint/2010/main" val="3667873386"/>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296196" y="414337"/>
            <a:ext cx="6479284" cy="8302113"/>
          </a:xfrm>
        </p:spPr>
        <p:txBody>
          <a:bodyPr/>
          <a:lstStyle/>
          <a:p>
            <a:pPr lvl="1"/>
            <a:r>
              <a:rPr lang="en-US" altLang="en-US" dirty="0"/>
              <a:t>A shared SQL area contains the parse tree and execution plan for a given SQL statement. Oracle Database saves memory by using one shared SQL area for SQL statements run multiple times, which often happens when many users run the same application.</a:t>
            </a:r>
          </a:p>
          <a:p>
            <a:pPr lvl="1"/>
            <a:r>
              <a:rPr lang="en-US" altLang="en-US" dirty="0"/>
              <a:t>When a new SQL statement is parsed, Oracle Database allocates memory from the shared pool to store in the shared SQL area. The size of this memory depends on the complexity of the statement.</a:t>
            </a:r>
          </a:p>
          <a:p>
            <a:pPr lvl="1"/>
            <a:r>
              <a:rPr lang="en-US" altLang="en-US" dirty="0"/>
              <a:t>Oracle Database processes PL/SQL program units (procedures, functions, packages, anonymous blocks, and database triggers) in much the same way it processes individual SQL statements. Oracle Database allocates a shared area to hold the parsed, compiled form of a program unit. Oracle Database allocates a private area to hold values specific to the session that runs the program unit, including local, global, and package variables (also known as package instantiation), and buffers for executing SQL. If more than one user runs the same program unit, then a single, shared area is used by all users, while all users maintain separate copies of their own private SQL areas, holding values specific to their own sessions.</a:t>
            </a:r>
          </a:p>
          <a:p>
            <a:pPr lvl="1"/>
            <a:r>
              <a:rPr lang="en-US" altLang="en-US" dirty="0"/>
              <a:t>Individual SQL statements contained in a PL/SQL program unit are processed just like other SQL statements. Despite their origins in a PL/SQL program unit, these SQL statements use a shared area to hold their parsed representations and a private area for each session that runs the statement.</a:t>
            </a:r>
          </a:p>
          <a:p>
            <a:pPr lvl="1"/>
            <a:r>
              <a:rPr lang="en-US" altLang="en-US" dirty="0"/>
              <a:t>The </a:t>
            </a:r>
            <a:r>
              <a:rPr lang="en-US" altLang="en-US" i="1" dirty="0"/>
              <a:t>server result cache </a:t>
            </a:r>
            <a:r>
              <a:rPr lang="en-US" altLang="en-US" dirty="0"/>
              <a:t>contains the </a:t>
            </a:r>
            <a:r>
              <a:rPr lang="en-US" altLang="en-US" i="1" dirty="0"/>
              <a:t>SQL query result cache </a:t>
            </a:r>
            <a:r>
              <a:rPr lang="en-US" altLang="en-US" dirty="0"/>
              <a:t>and </a:t>
            </a:r>
            <a:r>
              <a:rPr lang="en-US" altLang="en-US" i="1" dirty="0"/>
              <a:t>PL/SQL function result cache</a:t>
            </a:r>
            <a:r>
              <a:rPr lang="en-US" altLang="en-US" dirty="0"/>
              <a:t>, which share the same infrastructure. The server result cache contains result sets, not data blocks.</a:t>
            </a:r>
          </a:p>
          <a:p>
            <a:pPr lvl="1"/>
            <a:r>
              <a:rPr lang="en-US" altLang="en-US" dirty="0"/>
              <a:t>Results of queries and query fragments can be cached in memory in the SQL query result cache. The database server can then use cached results to answer future executions of these queries and query fragments. Because retrieving results from the SQL query result cache is faster than rerunning a query, frequently run queries experience a significant performance improvement when their results are cached.</a:t>
            </a:r>
          </a:p>
          <a:p>
            <a:pPr lvl="1"/>
            <a:r>
              <a:rPr lang="en-US" altLang="en-US" dirty="0"/>
              <a:t>A PL/SQL function is sometimes used to return the result of a computation whose inputs are one or several parameterized queries issued by the function. In some cases, these queries access data that changes very infrequently compared to the frequency of calling the function. You can include syntax in the source text of a PL/SQL function to request that its results be cached in the PL/SQL function result cache and (to ensure correctness) that the cache be purged when tables in a list of tables experience data manipulation language (DML).</a:t>
            </a:r>
          </a:p>
          <a:p>
            <a:pPr lvl="1"/>
            <a:r>
              <a:rPr lang="en-US" altLang="en-US" i="1" dirty="0"/>
              <a:t>The reserved pool </a:t>
            </a:r>
            <a:r>
              <a:rPr lang="en-US" altLang="en-US" dirty="0"/>
              <a:t>is a memory area in the shared pool that Oracle Database can use to allocate large contiguous chunks of memory.</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491</a:t>
            </a:fld>
            <a:endParaRPr lang="en-US" dirty="0"/>
          </a:p>
        </p:txBody>
      </p:sp>
    </p:spTree>
    <p:extLst>
      <p:ext uri="{BB962C8B-B14F-4D97-AF65-F5344CB8AC3E}">
        <p14:creationId xmlns:p14="http://schemas.microsoft.com/office/powerpoint/2010/main" val="458181544"/>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5"/>
          <p:cNvSpPr>
            <a:spLocks noGrp="1" noRot="1" noChangeAspect="1" noTextEdit="1"/>
          </p:cNvSpPr>
          <p:nvPr>
            <p:ph type="sldImg"/>
          </p:nvPr>
        </p:nvSpPr>
        <p:spPr>
          <a:ln/>
        </p:spPr>
      </p:sp>
      <p:sp>
        <p:nvSpPr>
          <p:cNvPr id="68611"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buffer cache is the portion of the SGA that holds block images read from data files or constructed dynamically to satisfy the read consistency model. All users who are concurrently connected to the instance share access to the database buffer cache.</a:t>
            </a:r>
          </a:p>
          <a:p>
            <a:pPr lvl="1"/>
            <a:r>
              <a:rPr lang="en-US" altLang="en-US" dirty="0"/>
              <a:t>The first time an Oracle Database user process requires a particular piece of data, it searches for the data in the database buffer cache. If the process finds the data already in the cache (a cache hit), it can read the data directly from memory. If the process cannot find the data in the cache (a cache miss), it must copy the data block from a data file on disk into a buffer in the cache before accessing the data. Accessing data through a cache hit is faster than accessing data through a cache miss.</a:t>
            </a:r>
          </a:p>
          <a:p>
            <a:pPr lvl="1"/>
            <a:r>
              <a:rPr lang="en-US" altLang="en-US" dirty="0"/>
              <a:t>The buffers in the cache are managed by a complex algorithm that uses a combination of least recently used (LRU) lists and touch count. The LRU helps to ensure that the most recently used blocks tend to stay in memory to minimize disk access.</a:t>
            </a:r>
          </a:p>
          <a:p>
            <a:pPr lvl="1"/>
            <a:r>
              <a:rPr lang="en-US" altLang="en-US" dirty="0">
                <a:solidFill>
                  <a:schemeClr val="tx1"/>
                </a:solidFill>
              </a:rPr>
              <a:t>The keep buffer pool and the recycle buffer pool are used for specialized buffer pool tuning. The keep buffer pool is designed to retain buffers in memory longer than the LRU would normally retain them. The recycle buffer pool is designed to flush buffers from memory faster than the LRU normally would.</a:t>
            </a:r>
          </a:p>
          <a:p>
            <a:pPr lvl="1"/>
            <a:r>
              <a:rPr lang="en-US" altLang="en-US" dirty="0"/>
              <a:t>Additional buffer caches can be configured to hold blocks of a size that is different from the default block size.</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492</a:t>
            </a:fld>
            <a:endParaRPr lang="en-US" dirty="0"/>
          </a:p>
        </p:txBody>
      </p:sp>
    </p:spTree>
    <p:extLst>
      <p:ext uri="{BB962C8B-B14F-4D97-AF65-F5344CB8AC3E}">
        <p14:creationId xmlns:p14="http://schemas.microsoft.com/office/powerpoint/2010/main" val="671215778"/>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5"/>
          <p:cNvSpPr>
            <a:spLocks noGrp="1" noRot="1" noChangeAspect="1" noTextEdit="1"/>
          </p:cNvSpPr>
          <p:nvPr>
            <p:ph type="sldImg"/>
          </p:nvPr>
        </p:nvSpPr>
        <p:spPr>
          <a:ln/>
        </p:spPr>
      </p:sp>
      <p:sp>
        <p:nvSpPr>
          <p:cNvPr id="69635"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redo log buffer is a circular buffer in the SGA that holds information about changes made to the database. This information is stored in redo entries. Redo entries contain the information necessary to reconstruct (or redo) changes that are made to the database by DML, DDL, or internal operations. Redo entries are used for database recovery, if necessary.</a:t>
            </a:r>
          </a:p>
          <a:p>
            <a:pPr lvl="1"/>
            <a:r>
              <a:rPr lang="en-US" altLang="en-US" dirty="0"/>
              <a:t>As the server process makes changes to the buffer cache, redo entries are generated and written to the redo log buffer in the SGA. The redo entries take up continuous, sequential space in the buffer. The log writer background process writes the redo log buffer to the active redo log file (or group of files) on disk.</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493</a:t>
            </a:fld>
            <a:endParaRPr lang="en-US" dirty="0"/>
          </a:p>
        </p:txBody>
      </p:sp>
    </p:spTree>
    <p:extLst>
      <p:ext uri="{BB962C8B-B14F-4D97-AF65-F5344CB8AC3E}">
        <p14:creationId xmlns:p14="http://schemas.microsoft.com/office/powerpoint/2010/main" val="1468036940"/>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5"/>
          <p:cNvSpPr>
            <a:spLocks noGrp="1" noRot="1" noChangeAspect="1" noTextEdit="1"/>
          </p:cNvSpPr>
          <p:nvPr>
            <p:ph type="sldImg"/>
          </p:nvPr>
        </p:nvSpPr>
        <p:spPr>
          <a:ln/>
        </p:spPr>
      </p:sp>
      <p:sp>
        <p:nvSpPr>
          <p:cNvPr id="70659"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database administrator can configure an optional memory area called the </a:t>
            </a:r>
            <a:r>
              <a:rPr lang="en-US" altLang="en-US" i="1" dirty="0"/>
              <a:t>large pool</a:t>
            </a:r>
            <a:r>
              <a:rPr lang="en-US" altLang="en-US" dirty="0"/>
              <a:t> to provide large memory allocations for:</a:t>
            </a:r>
          </a:p>
          <a:p>
            <a:pPr lvl="2"/>
            <a:r>
              <a:rPr lang="en-US" altLang="en-US" dirty="0"/>
              <a:t>Session memory for the shared server and the Oracle XA interface (used where transactions interact with multiple databases)</a:t>
            </a:r>
          </a:p>
          <a:p>
            <a:pPr lvl="2"/>
            <a:r>
              <a:rPr lang="en-US" altLang="en-US" dirty="0"/>
              <a:t>I/O server processes</a:t>
            </a:r>
          </a:p>
          <a:p>
            <a:pPr lvl="2"/>
            <a:r>
              <a:rPr lang="en-US" altLang="en-US" dirty="0"/>
              <a:t>Oracle Database backup and restore operations</a:t>
            </a:r>
          </a:p>
          <a:p>
            <a:pPr lvl="2"/>
            <a:r>
              <a:rPr lang="en-US" altLang="en-US" dirty="0">
                <a:solidFill>
                  <a:schemeClr val="tx1"/>
                </a:solidFill>
              </a:rPr>
              <a:t>Parallel Query operations</a:t>
            </a:r>
          </a:p>
          <a:p>
            <a:pPr lvl="2"/>
            <a:r>
              <a:rPr lang="en-US" altLang="en-US" dirty="0">
                <a:solidFill>
                  <a:schemeClr val="tx1"/>
                </a:solidFill>
              </a:rPr>
              <a:t>Advanced Queuing memory table storage</a:t>
            </a:r>
          </a:p>
          <a:p>
            <a:pPr lvl="1"/>
            <a:r>
              <a:rPr lang="en-US" altLang="en-US" dirty="0"/>
              <a:t>By allocating session memory from the large pool for shared server, Oracle XA, or parallel query buffers, Oracle Database can use the shared pool primarily for caching shared SQL and avoid the performance overhead that is caused by shrinking the shared SQL cache.</a:t>
            </a:r>
          </a:p>
          <a:p>
            <a:pPr lvl="1"/>
            <a:r>
              <a:rPr lang="en-US" altLang="en-US" dirty="0"/>
              <a:t>In addition, the memory for Oracle Database backup and restore operations, for I/O server processes and for parallel buffers, is allocated in buffers of a few hundred kilobytes. The large pool is better able to satisfy such large memory requests than the shared pool.</a:t>
            </a:r>
          </a:p>
          <a:p>
            <a:pPr lvl="1"/>
            <a:r>
              <a:rPr lang="en-US" altLang="en-US" dirty="0"/>
              <a:t>The large pool is not managed by a least recently used (LRU) list.</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494</a:t>
            </a:fld>
            <a:endParaRPr lang="en-US" dirty="0"/>
          </a:p>
        </p:txBody>
      </p:sp>
    </p:spTree>
    <p:extLst>
      <p:ext uri="{BB962C8B-B14F-4D97-AF65-F5344CB8AC3E}">
        <p14:creationId xmlns:p14="http://schemas.microsoft.com/office/powerpoint/2010/main" val="976303728"/>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5"/>
          <p:cNvSpPr>
            <a:spLocks noGrp="1" noRot="1" noChangeAspect="1" noTextEdit="1"/>
          </p:cNvSpPr>
          <p:nvPr>
            <p:ph type="sldImg"/>
          </p:nvPr>
        </p:nvSpPr>
        <p:spPr>
          <a:ln/>
        </p:spPr>
      </p:sp>
      <p:sp>
        <p:nvSpPr>
          <p:cNvPr id="71683"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Java pool memory is used to store all session-specific Java code and data in the Java Virtual Machine (JVM). Java pool memory is used in different ways, depending on the mode in which Oracle Database is running.</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495</a:t>
            </a:fld>
            <a:endParaRPr lang="en-US" dirty="0"/>
          </a:p>
        </p:txBody>
      </p:sp>
    </p:spTree>
    <p:extLst>
      <p:ext uri="{BB962C8B-B14F-4D97-AF65-F5344CB8AC3E}">
        <p14:creationId xmlns:p14="http://schemas.microsoft.com/office/powerpoint/2010/main" val="2335829395"/>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5"/>
          <p:cNvSpPr>
            <a:spLocks noGrp="1" noRot="1" noChangeAspect="1" noTextEdit="1"/>
          </p:cNvSpPr>
          <p:nvPr>
            <p:ph type="sldImg"/>
          </p:nvPr>
        </p:nvSpPr>
        <p:spPr>
          <a:ln/>
        </p:spPr>
      </p:sp>
      <p:sp>
        <p:nvSpPr>
          <p:cNvPr id="72707"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Streams pool is used exclusively by Oracle Streams. The Streams pool stores buffered queue messages and provides memory for Oracle Streams capture processes and apply processes.</a:t>
            </a:r>
          </a:p>
          <a:p>
            <a:pPr lvl="1"/>
            <a:r>
              <a:rPr lang="en-US" altLang="en-US" dirty="0"/>
              <a:t>Unless you specifically configure it, the size of the Streams pool starts at zero. The pool size grows dynamically as needed when Oracle Streams is used.</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496</a:t>
            </a:fld>
            <a:endParaRPr lang="en-US" dirty="0"/>
          </a:p>
        </p:txBody>
      </p:sp>
    </p:spTree>
    <p:extLst>
      <p:ext uri="{BB962C8B-B14F-4D97-AF65-F5344CB8AC3E}">
        <p14:creationId xmlns:p14="http://schemas.microsoft.com/office/powerpoint/2010/main" val="64456289"/>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Program Global Area (PGA) is a private memory region containing data and control information for a server process. Each server process has a distinct PGA. Access to it is exclusive to that server process, and it is read only by Oracle code acting on behalf of it. It is not available for developer’s code.</a:t>
            </a:r>
          </a:p>
          <a:p>
            <a:pPr lvl="1"/>
            <a:r>
              <a:rPr lang="en-US" altLang="en-US" dirty="0"/>
              <a:t>Every PGA contains stack space. In a dedicated server environment, each user connecting to the database instance has a separate server process. For this type of connection, the PGA contains a subdivision of memory known as the User Global Area (UGA). The UGA is composed of:</a:t>
            </a:r>
          </a:p>
          <a:p>
            <a:pPr lvl="2"/>
            <a:r>
              <a:rPr lang="en-US" altLang="en-US" dirty="0"/>
              <a:t>Cursor area for storing runtime information on cursors</a:t>
            </a:r>
          </a:p>
          <a:p>
            <a:pPr lvl="2"/>
            <a:r>
              <a:rPr lang="en-US" altLang="en-US" dirty="0"/>
              <a:t>User session data storage area for control information about a session</a:t>
            </a:r>
          </a:p>
          <a:p>
            <a:pPr lvl="2"/>
            <a:r>
              <a:rPr lang="en-US" altLang="en-US" dirty="0"/>
              <a:t>SQL working areas for processing SQL statements consisting of:</a:t>
            </a:r>
          </a:p>
          <a:p>
            <a:pPr lvl="3"/>
            <a:r>
              <a:rPr lang="en-US" altLang="en-US" dirty="0"/>
              <a:t>A sort area for functions that order data such as </a:t>
            </a:r>
            <a:r>
              <a:rPr lang="en-US" altLang="en-US" dirty="0">
                <a:latin typeface="Courier New" panose="02070309020205020404" pitchFamily="49" charset="0"/>
                <a:cs typeface="Courier New" panose="02070309020205020404" pitchFamily="49" charset="0"/>
              </a:rPr>
              <a:t>ORDER</a:t>
            </a:r>
            <a:r>
              <a:rPr lang="en-US" altLang="en-US" dirty="0"/>
              <a:t> </a:t>
            </a:r>
            <a:r>
              <a:rPr lang="en-US" altLang="en-US" dirty="0">
                <a:latin typeface="Courier New" panose="02070309020205020404" pitchFamily="49" charset="0"/>
                <a:cs typeface="Courier New" panose="02070309020205020404" pitchFamily="49" charset="0"/>
              </a:rPr>
              <a:t>BY</a:t>
            </a:r>
            <a:r>
              <a:rPr lang="en-US" altLang="en-US" dirty="0"/>
              <a:t> and </a:t>
            </a:r>
            <a:r>
              <a:rPr lang="en-US" altLang="en-US" dirty="0">
                <a:latin typeface="Courier New" panose="02070309020205020404" pitchFamily="49" charset="0"/>
                <a:cs typeface="Courier New" panose="02070309020205020404" pitchFamily="49" charset="0"/>
              </a:rPr>
              <a:t>GROUP</a:t>
            </a:r>
            <a:r>
              <a:rPr lang="en-US" altLang="en-US" dirty="0"/>
              <a:t> </a:t>
            </a:r>
            <a:r>
              <a:rPr lang="en-US" altLang="en-US" dirty="0">
                <a:latin typeface="Courier New" panose="02070309020205020404" pitchFamily="49" charset="0"/>
                <a:cs typeface="Courier New" panose="02070309020205020404" pitchFamily="49" charset="0"/>
              </a:rPr>
              <a:t>BY</a:t>
            </a:r>
          </a:p>
          <a:p>
            <a:pPr lvl="3"/>
            <a:r>
              <a:rPr lang="en-US" altLang="en-US" dirty="0"/>
              <a:t>A hash area for performing hash joins of tables</a:t>
            </a:r>
          </a:p>
          <a:p>
            <a:pPr lvl="3"/>
            <a:r>
              <a:rPr lang="en-US" altLang="en-US" dirty="0"/>
              <a:t>A create bitmap area used in bitmap index creation common to data warehouses</a:t>
            </a:r>
          </a:p>
          <a:p>
            <a:pPr lvl="3"/>
            <a:r>
              <a:rPr lang="en-US" altLang="en-US" dirty="0"/>
              <a:t>A bitmap merge area used for resolving bitmap index plan execution</a:t>
            </a:r>
          </a:p>
          <a:p>
            <a:pPr lvl="1"/>
            <a:r>
              <a:rPr lang="en-US" altLang="en-US" dirty="0"/>
              <a:t>In a shared server environment, multiple client users share the server process. In this model, the UGA is moved into the SGA (shared pool or large pool if configured), leaving the PGA with only stack space.</a:t>
            </a:r>
          </a:p>
        </p:txBody>
      </p:sp>
      <p:sp>
        <p:nvSpPr>
          <p:cNvPr id="73731" name="Slide Image Placeholder 7"/>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497</a:t>
            </a:fld>
            <a:endParaRPr lang="en-US" dirty="0"/>
          </a:p>
        </p:txBody>
      </p:sp>
    </p:spTree>
    <p:extLst>
      <p:ext uri="{BB962C8B-B14F-4D97-AF65-F5344CB8AC3E}">
        <p14:creationId xmlns:p14="http://schemas.microsoft.com/office/powerpoint/2010/main" val="3441388088"/>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Image Placeholder 5"/>
          <p:cNvSpPr>
            <a:spLocks noGrp="1" noRot="1" noChangeAspect="1" noTextEdit="1"/>
          </p:cNvSpPr>
          <p:nvPr>
            <p:ph type="sldImg"/>
          </p:nvPr>
        </p:nvSpPr>
        <p:spPr>
          <a:ln/>
        </p:spPr>
      </p:sp>
      <p:sp>
        <p:nvSpPr>
          <p:cNvPr id="4915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Oracle Database enables you to specify the total memory allocated to the instance. Memory will be dynamically reallocated between the System Global Area (SGA) and Program Global Area (PGA) as needed. This method is called Automatic Memory Management (AMM) and is available on only those platforms that support dynamic release of memory. This simplifies your memory management tasks. </a:t>
            </a:r>
          </a:p>
          <a:p>
            <a:pPr lvl="1"/>
            <a:r>
              <a:rPr lang="en-US" altLang="en-US" smtClean="0"/>
              <a:t>Memory advisors are available to help you set the initialization parameters on various levels. The advisor available depends on the level on which you are specifying the memory parameters. If you enable AMM, only the Memory Size Advisor is available. </a:t>
            </a:r>
          </a:p>
          <a:p>
            <a:pPr lvl="1"/>
            <a:r>
              <a:rPr lang="en-US" altLang="en-US" smtClean="0"/>
              <a:t>Automatic Shared Memory Management (ASMM) enables you to manage the SGA as a whole. The SGA comprises several components. The sizes of many of these components are dynamically adjusted for best performance within the limits of the initialization parameters. When the AMM is enabled, the ASMM is automatically enabled. If the ASMM is enabled but not the AMM, the SGA Size Advisor is available.</a:t>
            </a:r>
          </a:p>
          <a:p>
            <a:pPr lvl="1"/>
            <a:r>
              <a:rPr lang="en-US" altLang="en-US" smtClean="0"/>
              <a:t>You can manage the size of individual components manually by setting the initialization parameter for each component. If the Oracle server notifies you of a performance problem that is related to the size of an SGA or PGA component, you can use the Memory Advisor for the component to determine appropriate new settings. The Memory Advisor can model the effect of parameter changes.</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498</a:t>
            </a:fld>
            <a:endParaRPr lang="en-US" dirty="0"/>
          </a:p>
        </p:txBody>
      </p:sp>
    </p:spTree>
    <p:extLst>
      <p:ext uri="{BB962C8B-B14F-4D97-AF65-F5344CB8AC3E}">
        <p14:creationId xmlns:p14="http://schemas.microsoft.com/office/powerpoint/2010/main" val="881860295"/>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If possible, it is best to fit the SGA into physical memory, which provides the fastest access. Even though the OS may provide additional virtual memory, this memory, by its nature, can often be swapped out to disk. On some platforms, you can use the </a:t>
            </a:r>
            <a:r>
              <a:rPr lang="en-US" altLang="en-US" dirty="0" smtClean="0">
                <a:latin typeface="Courier New" panose="02070309020205020404" pitchFamily="49" charset="0"/>
              </a:rPr>
              <a:t>LOCK_SGA</a:t>
            </a:r>
            <a:r>
              <a:rPr lang="en-US" altLang="en-US" dirty="0" smtClean="0"/>
              <a:t> initialization parameter to lock the SGA into physical memory. This parameter cannot be used in conjunction with AMM or ASMM.</a:t>
            </a:r>
          </a:p>
          <a:p>
            <a:pPr lvl="1"/>
            <a:r>
              <a:rPr lang="en-US" altLang="en-US" dirty="0" smtClean="0"/>
              <a:t>When a SQL statement executes, data blocks are requested for reading or writing, or both. This is considered a logical I/O. As the block is requested, the block is checked to see whether it already exists in memory. If it is not in memory, it is read from disk, which is called a physical I/O. When the block is found in memory, the cost is several orders of magnitude less than the cost of reading the block from disk. The size of the SGA components in combination with the workload has a large affect on the number of physical reads. A simple view of this implies that you should increase the memory for the SGA components as much as possible. A larger SGA is not always better. There is a point where adding more memory yields diminishing returns. This principle applies to the buffer cache, the shared pool, and other SGA components. In practice, you find that shifting memory from one SGA component to another may increase overall performance, without changing the total amount of memory given to the SGA depending on the characteristics of the workload.</a:t>
            </a:r>
          </a:p>
        </p:txBody>
      </p:sp>
      <p:sp>
        <p:nvSpPr>
          <p:cNvPr id="51203" name="Slide Image Placeholder 9"/>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499</a:t>
            </a:fld>
            <a:endParaRPr lang="en-US" dirty="0"/>
          </a:p>
        </p:txBody>
      </p:sp>
    </p:spTree>
    <p:extLst>
      <p:ext uri="{BB962C8B-B14F-4D97-AF65-F5344CB8AC3E}">
        <p14:creationId xmlns:p14="http://schemas.microsoft.com/office/powerpoint/2010/main" val="221128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Rot="1" noChangeAspect="1" noChangeArrowheads="1" noTextEdit="1"/>
          </p:cNvSpPr>
          <p:nvPr>
            <p:ph type="sldImg"/>
          </p:nvPr>
        </p:nvSpPr>
        <p:spPr>
          <a:ln/>
        </p:spPr>
      </p:sp>
      <p:sp>
        <p:nvSpPr>
          <p:cNvPr id="10445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At the physical level, the multitenant container database (CDB) has a database instance and database files, just as a noncontainer database does.</a:t>
            </a:r>
          </a:p>
          <a:p>
            <a:pPr lvl="1"/>
            <a:r>
              <a:rPr lang="en-US" altLang="en-US" dirty="0"/>
              <a:t>A CDB avoids redundancy of:</a:t>
            </a:r>
          </a:p>
          <a:p>
            <a:pPr lvl="2"/>
            <a:r>
              <a:rPr lang="en-US" altLang="en-US" dirty="0"/>
              <a:t>Background processes</a:t>
            </a:r>
          </a:p>
          <a:p>
            <a:pPr lvl="2"/>
            <a:r>
              <a:rPr lang="en-US" altLang="en-US" dirty="0"/>
              <a:t>Memory allocation</a:t>
            </a:r>
          </a:p>
          <a:p>
            <a:pPr lvl="2"/>
            <a:r>
              <a:rPr lang="en-US" altLang="en-US" dirty="0"/>
              <a:t>Oracle metadata in several data dictionaries</a:t>
            </a:r>
          </a:p>
          <a:p>
            <a:pPr lvl="1"/>
            <a:r>
              <a:rPr lang="en-US" altLang="en-US" dirty="0"/>
              <a:t>A CDB grouping several applications has one instance, one set of background processes, one SGA allocation, and one data dictionary in the root container, common for all PDBs, each PDB maintaining its own application data dictionary.</a:t>
            </a:r>
          </a:p>
          <a:p>
            <a:pPr lvl="1"/>
            <a:r>
              <a:rPr lang="en-US" altLang="en-US" dirty="0"/>
              <a:t>When applications need to be patched or upgraded, the maintenance operation is performed only once on the CDB, and consequently, all applications are updated at the same time.</a:t>
            </a:r>
          </a:p>
        </p:txBody>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5</a:t>
            </a:fld>
            <a:endParaRPr lang="en-US" dirty="0"/>
          </a:p>
        </p:txBody>
      </p:sp>
    </p:spTree>
    <p:extLst>
      <p:ext uri="{BB962C8B-B14F-4D97-AF65-F5344CB8AC3E}">
        <p14:creationId xmlns:p14="http://schemas.microsoft.com/office/powerpoint/2010/main" val="4291281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6075" y="425450"/>
            <a:ext cx="6384925" cy="3592513"/>
          </a:xfrm>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50</a:t>
            </a:fld>
            <a:endParaRPr lang="en-US" dirty="0"/>
          </a:p>
        </p:txBody>
      </p:sp>
    </p:spTree>
    <p:extLst>
      <p:ext uri="{BB962C8B-B14F-4D97-AF65-F5344CB8AC3E}">
        <p14:creationId xmlns:p14="http://schemas.microsoft.com/office/powerpoint/2010/main" val="36724481"/>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050"/>
          <p:cNvSpPr>
            <a:spLocks noGrp="1" noChangeArrowheads="1"/>
          </p:cNvSpPr>
          <p:nvPr>
            <p:ph type="body" idx="1"/>
          </p:nvPr>
        </p:nvSpPr>
        <p:spPr>
          <a:xfrm>
            <a:off x="552450" y="457200"/>
            <a:ext cx="6076950" cy="830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smtClean="0"/>
              <a:t>Memory has an upper limit in all current machines. That limit may be imposed by the hardware, operating system, or the cost of the memory. The goal of memory tuning is to produce the most efficient use of existing memory. When the workload changes often, the most efficient division of memory between the SGA components will change. There is also the amount of memory allocated to SGA and PGA. Online transaction processing (OLTP) systems typically use very little PGA memory compared to data warehouse (DW) or decision support systems (DSS).</a:t>
            </a:r>
          </a:p>
          <a:p>
            <a:pPr lvl="1"/>
            <a:r>
              <a:rPr lang="en-US" altLang="en-US" dirty="0" smtClean="0"/>
              <a:t>Enterprise Manager Cloud Control and Enterprise Manager Database Express both provide Memory Advisors. These tools monitor the memory usage by the SGA components, and PGA, and project the differences in terms of efficiency for increased and decreased memory allocations. These projections use the current workload. They can help you size the SGA on the basis of the activity in your particular database. The advisors will make sizing recommendations for manual settings, when the automatic memory management is disabled. These same advisors provide input to the automatic memory management, to determine the most efficient component sizes. </a:t>
            </a:r>
          </a:p>
          <a:p>
            <a:pPr lvl="1"/>
            <a:r>
              <a:rPr lang="en-US" altLang="en-US" dirty="0" smtClean="0"/>
              <a:t>Using the existing memory efficiently also includes tuning the applications. A poorly tuned application can use large quantities of memory. For example, an application that uses frequent full table scans because indexes do not exist or are unusable can cause a large amount of I/O, reducing performance. The first and most effective tuning technique is to tune high cost SQL statements </a:t>
            </a:r>
          </a:p>
        </p:txBody>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500</a:t>
            </a:fld>
            <a:endParaRPr lang="en-US" dirty="0"/>
          </a:p>
        </p:txBody>
      </p:sp>
    </p:spTree>
    <p:extLst>
      <p:ext uri="{BB962C8B-B14F-4D97-AF65-F5344CB8AC3E}">
        <p14:creationId xmlns:p14="http://schemas.microsoft.com/office/powerpoint/2010/main" val="369480450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Automatic Memory Management (AMM) allows the Oracle Database server to manage SGA memory and instance PGA memory sizing automatically. To do so (on most platforms), you set only a target memory size initialization parameter (</a:t>
            </a:r>
            <a:r>
              <a:rPr lang="en-US" altLang="en-US" dirty="0">
                <a:latin typeface="Courier New" panose="02070309020205020404" pitchFamily="49" charset="0"/>
                <a:cs typeface="Courier New" panose="02070309020205020404" pitchFamily="49" charset="0"/>
              </a:rPr>
              <a:t>MEMORY_TARGET</a:t>
            </a:r>
            <a:r>
              <a:rPr lang="en-US" altLang="en-US" dirty="0"/>
              <a:t>) and a maximum memory size initialization parameter (</a:t>
            </a:r>
            <a:r>
              <a:rPr lang="en-US" altLang="en-US" dirty="0">
                <a:latin typeface="Courier New" panose="02070309020205020404" pitchFamily="49" charset="0"/>
                <a:cs typeface="Courier New" panose="02070309020205020404" pitchFamily="49" charset="0"/>
              </a:rPr>
              <a:t>MEMORY_MAX_TARGET</a:t>
            </a:r>
            <a:r>
              <a:rPr lang="en-US" altLang="en-US" dirty="0"/>
              <a:t>), and the database server dynamically exchanges memory between the SGA and the instance PGA, as needed, to meet processing demands.</a:t>
            </a:r>
          </a:p>
          <a:p>
            <a:pPr lvl="1"/>
            <a:r>
              <a:rPr lang="en-US" altLang="en-US" dirty="0"/>
              <a:t>With this memory management method, the database server also dynamically tunes the sizes of the individual SGA components and the sizes of the individual PGAs.</a:t>
            </a:r>
          </a:p>
          <a:p>
            <a:pPr lvl="1"/>
            <a:r>
              <a:rPr lang="en-US" altLang="en-US" dirty="0"/>
              <a:t>Because the target memory initialization parameter is dynamic, you can change the target memory size at any time without restarting the database instance. The maximum memory size serves as an upper limit so that you cannot accidentally set the target memory size too high. Because certain SGA components either cannot easily shrink or must remain at a minimum size, the database server also prevents you from setting the target memory size too low.</a:t>
            </a:r>
          </a:p>
          <a:p>
            <a:pPr lvl="1"/>
            <a:r>
              <a:rPr lang="en-US" altLang="en-US" dirty="0"/>
              <a:t>This indirect memory transfer relies on the operating system (OS) mechanism of freeing shared memory. After memory is released to the OS, the other components can allocate memory by requesting memory from the OS. Currently, Automatic Memory Management is implemented on Linux, Solaris, HPUX, AIX, and Windows.</a:t>
            </a:r>
          </a:p>
          <a:p>
            <a:pPr lvl="1"/>
            <a:r>
              <a:rPr lang="en-US" altLang="en-US" dirty="0"/>
              <a:t>Oracle recommends the use of AMM unless you have special requirements.</a:t>
            </a:r>
          </a:p>
        </p:txBody>
      </p:sp>
      <p:sp>
        <p:nvSpPr>
          <p:cNvPr id="36867"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501</a:t>
            </a:fld>
            <a:endParaRPr lang="en-US" dirty="0"/>
          </a:p>
        </p:txBody>
      </p:sp>
    </p:spTree>
    <p:extLst>
      <p:ext uri="{BB962C8B-B14F-4D97-AF65-F5344CB8AC3E}">
        <p14:creationId xmlns:p14="http://schemas.microsoft.com/office/powerpoint/2010/main" val="1338378411"/>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Use the following views to monitor Automatic Memory Management:</a:t>
            </a:r>
          </a:p>
          <a:p>
            <a:pPr lvl="2"/>
            <a:r>
              <a:rPr lang="en-US" dirty="0">
                <a:latin typeface="Courier New" panose="02070309020205020404" pitchFamily="49" charset="0"/>
                <a:cs typeface="Courier New" panose="02070309020205020404" pitchFamily="49" charset="0"/>
              </a:rPr>
              <a:t>V$MEMORY_DYNAMIC_COMPONENTS</a:t>
            </a:r>
            <a:r>
              <a:rPr lang="en-US" dirty="0"/>
              <a:t>: Shows the current sizes of all dynamically tuned memory components, including the total sizes of the SGA and instance PGA</a:t>
            </a:r>
          </a:p>
          <a:p>
            <a:pPr lvl="2"/>
            <a:r>
              <a:rPr lang="en-US" dirty="0">
                <a:latin typeface="Courier New" panose="02070309020205020404" pitchFamily="49" charset="0"/>
                <a:cs typeface="Courier New" panose="02070309020205020404" pitchFamily="49" charset="0"/>
              </a:rPr>
              <a:t>V$MEMORY_RESIZE_OPS</a:t>
            </a:r>
            <a:r>
              <a:rPr lang="en-US" dirty="0"/>
              <a:t>: Shows a circular history buffer of the last 800 memory resize requests</a:t>
            </a:r>
          </a:p>
          <a:p>
            <a:pPr lvl="2"/>
            <a:r>
              <a:rPr lang="en-US" dirty="0">
                <a:latin typeface="Courier New" panose="02070309020205020404" pitchFamily="49" charset="0"/>
                <a:cs typeface="Courier New" panose="02070309020205020404" pitchFamily="49" charset="0"/>
              </a:rPr>
              <a:t>V$MEMORY_TARGET_ADVICE</a:t>
            </a:r>
            <a:r>
              <a:rPr lang="en-US" dirty="0"/>
              <a:t>: Provides tuning advice for the </a:t>
            </a:r>
            <a:r>
              <a:rPr lang="en-US" dirty="0">
                <a:latin typeface="Courier New" panose="02070309020205020404" pitchFamily="49" charset="0"/>
                <a:cs typeface="Courier New" panose="02070309020205020404" pitchFamily="49" charset="0"/>
              </a:rPr>
              <a:t>MEMORY_TARGET</a:t>
            </a:r>
            <a:r>
              <a:rPr lang="en-US" dirty="0"/>
              <a:t> initialization parameter</a:t>
            </a:r>
          </a:p>
        </p:txBody>
      </p:sp>
      <p:sp>
        <p:nvSpPr>
          <p:cNvPr id="6" name="Footer Placeholder 5"/>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502</a:t>
            </a:fld>
            <a:endParaRPr lang="en-US" dirty="0"/>
          </a:p>
        </p:txBody>
      </p:sp>
    </p:spTree>
    <p:extLst>
      <p:ext uri="{BB962C8B-B14F-4D97-AF65-F5344CB8AC3E}">
        <p14:creationId xmlns:p14="http://schemas.microsoft.com/office/powerpoint/2010/main" val="3548391166"/>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If you need a fixed PGA, consider the use of Automatic Shared Memory Management (ASMM), which also simplifies SGA memory management. You specify the total amount of SGA memory available to an instance by using the </a:t>
            </a:r>
            <a:r>
              <a:rPr lang="en-US" altLang="en-US" dirty="0">
                <a:latin typeface="Courier New" panose="02070309020205020404" pitchFamily="49" charset="0"/>
                <a:cs typeface="Courier New" panose="02070309020205020404" pitchFamily="49" charset="0"/>
              </a:rPr>
              <a:t>SGA_TARGET</a:t>
            </a:r>
            <a:r>
              <a:rPr lang="en-US" altLang="en-US" dirty="0"/>
              <a:t> initialization parameter, and the Oracle Database server automatically distributes this memory among the various SGA components to ensure the most effective memory utilization.</a:t>
            </a:r>
          </a:p>
          <a:p>
            <a:pPr lvl="1"/>
            <a:r>
              <a:rPr lang="en-US" altLang="en-US" dirty="0"/>
              <a:t>For example, in a system that runs large online transactional processing (OLTP) jobs during the day (requiring a large buffer cache) and runs parallel batch jobs at night (requiring a large value for the large pool), you would have to simultaneously configure both the buffer cache and the large pool to accommodate your peak requirements.</a:t>
            </a:r>
          </a:p>
          <a:p>
            <a:pPr lvl="1"/>
            <a:r>
              <a:rPr lang="en-US" altLang="en-US" dirty="0"/>
              <a:t>With ASMM, when the OLTP job runs, the buffer cache uses most of the memory to allow for good I/O performance. When the data analysis and reporting batch job starts up later, the memory is automatically migrated to the large pool so that it can be used by parallel query operations without producing memory overflow errors.</a:t>
            </a:r>
          </a:p>
          <a:p>
            <a:pPr lvl="1"/>
            <a:r>
              <a:rPr lang="en-US" altLang="en-US" dirty="0"/>
              <a:t>The Oracle Database server remembers the sizes of the automatically tuned components across instance shutdowns if you are using a server parameter file (SPFILE). As a result, the system needs to learn the characteristics of the workload again each time an instance is started. It can begin with information from the past instance and continue evaluating the workload where it left off at the last shutdown.</a:t>
            </a:r>
          </a:p>
          <a:p>
            <a:pPr lvl="1"/>
            <a:r>
              <a:rPr lang="en-US" altLang="en-US" dirty="0"/>
              <a:t>The Automatic Shared Memory Management feature uses the SGA memory broker that is implemented by two background processes: Manageability Monitor (MMON) and Memory Manager (MMAN). Statistics and memory advisory data are periodically captured in memory by MMON. MMAN coordinates the sizing of the memory components according to MMON decisions. The SGA memory broker keeps track of the sizes of the components and pending resize operations.</a:t>
            </a:r>
          </a:p>
        </p:txBody>
      </p:sp>
      <p:sp>
        <p:nvSpPr>
          <p:cNvPr id="37891" name="Slide Image Placeholder 12"/>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503</a:t>
            </a:fld>
            <a:endParaRPr lang="en-US" dirty="0"/>
          </a:p>
        </p:txBody>
      </p:sp>
    </p:spTree>
    <p:extLst>
      <p:ext uri="{BB962C8B-B14F-4D97-AF65-F5344CB8AC3E}">
        <p14:creationId xmlns:p14="http://schemas.microsoft.com/office/powerpoint/2010/main" val="2387895197"/>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The SGA memory broker observes the system and workload in order to determine the ideal distribution of memory. It performs this check every few minutes so that memory can always be present where needed. In the absence of Automatic Shared Memory Management, components had to be sized to anticipate their individual worst-case memory requirements.</a:t>
            </a:r>
          </a:p>
          <a:p>
            <a:pPr lvl="1" eaLnBrk="1" hangingPunct="1"/>
            <a:r>
              <a:rPr lang="en-US" dirty="0">
                <a:latin typeface="Arial" charset="0"/>
                <a:cs typeface="Arial" charset="0"/>
              </a:rPr>
              <a:t>On the basis of workload information, Automatic Shared Memory Management:</a:t>
            </a:r>
          </a:p>
          <a:p>
            <a:pPr lvl="2" eaLnBrk="1" hangingPunct="1"/>
            <a:r>
              <a:rPr lang="en-US" dirty="0">
                <a:latin typeface="Arial" charset="0"/>
                <a:cs typeface="Arial" charset="0"/>
              </a:rPr>
              <a:t>Captures statistics periodically in the background</a:t>
            </a:r>
          </a:p>
          <a:p>
            <a:pPr lvl="2" eaLnBrk="1" hangingPunct="1"/>
            <a:r>
              <a:rPr lang="en-US" dirty="0">
                <a:latin typeface="Arial" charset="0"/>
                <a:cs typeface="Arial" charset="0"/>
              </a:rPr>
              <a:t>Uses memory advisors</a:t>
            </a:r>
          </a:p>
          <a:p>
            <a:pPr lvl="2" eaLnBrk="1" hangingPunct="1"/>
            <a:r>
              <a:rPr lang="en-US" dirty="0">
                <a:latin typeface="Arial" charset="0"/>
                <a:cs typeface="Arial" charset="0"/>
              </a:rPr>
              <a:t>Performs what-if analysis to determine the best distribution of memory</a:t>
            </a:r>
          </a:p>
          <a:p>
            <a:pPr lvl="2" eaLnBrk="1" hangingPunct="1"/>
            <a:r>
              <a:rPr lang="en-US" dirty="0">
                <a:latin typeface="Arial" charset="0"/>
                <a:cs typeface="Arial" charset="0"/>
              </a:rPr>
              <a:t>Moves memory to where it is most needed</a:t>
            </a:r>
          </a:p>
          <a:p>
            <a:pPr lvl="2" eaLnBrk="1" hangingPunct="1"/>
            <a:r>
              <a:rPr lang="en-US" dirty="0">
                <a:latin typeface="Arial" charset="0"/>
                <a:cs typeface="Arial" charset="0"/>
              </a:rPr>
              <a:t>Saves component sizes after shutdown if an SPFILE is used (the sizes can be resurrected from before the last shutdown)</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504</a:t>
            </a:fld>
            <a:endParaRPr lang="en-US" dirty="0"/>
          </a:p>
        </p:txBody>
      </p:sp>
    </p:spTree>
    <p:extLst>
      <p:ext uri="{BB962C8B-B14F-4D97-AF65-F5344CB8AC3E}">
        <p14:creationId xmlns:p14="http://schemas.microsoft.com/office/powerpoint/2010/main" val="403804173"/>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The Automatic Shared Memory Management feature uses the SGA memory broker that is implemented by two background processes: Manageability Monitor (</a:t>
            </a:r>
            <a:r>
              <a:rPr lang="en-US" altLang="en-US" smtClean="0">
                <a:latin typeface="Courier New" panose="02070309020205020404" pitchFamily="49" charset="0"/>
              </a:rPr>
              <a:t>MMON</a:t>
            </a:r>
            <a:r>
              <a:rPr lang="en-US" altLang="en-US" smtClean="0"/>
              <a:t>) and Memory Manager (</a:t>
            </a:r>
            <a:r>
              <a:rPr lang="en-US" altLang="en-US" smtClean="0">
                <a:latin typeface="Courier New" panose="02070309020205020404" pitchFamily="49" charset="0"/>
              </a:rPr>
              <a:t>MMAN</a:t>
            </a:r>
            <a:r>
              <a:rPr lang="en-US" altLang="en-US" smtClean="0"/>
              <a:t>). Statistics and memory advisory data are periodically captured in memory by </a:t>
            </a:r>
            <a:r>
              <a:rPr lang="en-US" altLang="en-US" smtClean="0">
                <a:latin typeface="Courier New" panose="02070309020205020404" pitchFamily="49" charset="0"/>
              </a:rPr>
              <a:t>MMON</a:t>
            </a:r>
            <a:r>
              <a:rPr lang="en-US" altLang="en-US" smtClean="0"/>
              <a:t>. </a:t>
            </a:r>
            <a:r>
              <a:rPr lang="en-US" altLang="en-US" smtClean="0">
                <a:latin typeface="Courier New" panose="02070309020205020404" pitchFamily="49" charset="0"/>
              </a:rPr>
              <a:t>MMAN</a:t>
            </a:r>
            <a:r>
              <a:rPr lang="en-US" altLang="en-US" smtClean="0"/>
              <a:t> coordinates the sizing of the memory components according to </a:t>
            </a:r>
            <a:r>
              <a:rPr lang="en-US" altLang="en-US" smtClean="0">
                <a:latin typeface="Courier New" panose="02070309020205020404" pitchFamily="49" charset="0"/>
              </a:rPr>
              <a:t>MMON</a:t>
            </a:r>
            <a:r>
              <a:rPr lang="en-US" altLang="en-US" smtClean="0"/>
              <a:t> decisions. The SGA memory broker keeps track of the sizes of the components and pending resize operations.</a:t>
            </a:r>
          </a:p>
          <a:p>
            <a:pPr lvl="1"/>
            <a:r>
              <a:rPr lang="en-US" altLang="en-US" smtClean="0"/>
              <a:t>The SGA memory broker observes the system and workload in order to determine the ideal distribution of memory. It performs this check every few minutes so that memory can always be present where needed. In the absence of Automatic Shared Memory Management, components had to be sized to anticipate their individual worst-case memory requirements.</a:t>
            </a:r>
          </a:p>
          <a:p>
            <a:pPr lvl="1"/>
            <a:r>
              <a:rPr lang="en-US" altLang="en-US" smtClean="0"/>
              <a:t>On the basis of workload information, Automatic Shared Memory Management:</a:t>
            </a:r>
          </a:p>
          <a:p>
            <a:pPr lvl="2"/>
            <a:r>
              <a:rPr lang="en-US" altLang="en-US" smtClean="0"/>
              <a:t>Captures statistics periodically in the background</a:t>
            </a:r>
          </a:p>
          <a:p>
            <a:pPr lvl="2"/>
            <a:r>
              <a:rPr lang="en-US" altLang="en-US" smtClean="0"/>
              <a:t>Uses memory advisors</a:t>
            </a:r>
          </a:p>
          <a:p>
            <a:pPr lvl="2"/>
            <a:r>
              <a:rPr lang="en-US" altLang="en-US" smtClean="0"/>
              <a:t>Performs what-if analysis to determine the best distribution of the memory</a:t>
            </a:r>
          </a:p>
          <a:p>
            <a:pPr lvl="2"/>
            <a:r>
              <a:rPr lang="en-US" altLang="en-US" smtClean="0"/>
              <a:t>Moves memory to where it is most needed</a:t>
            </a:r>
          </a:p>
          <a:p>
            <a:pPr lvl="2"/>
            <a:r>
              <a:rPr lang="en-US" altLang="en-US" smtClean="0"/>
              <a:t>Saves component sizes across shutdown if an SPFILE is used (the sizes can be resurrected from before the last shutdown)</a:t>
            </a:r>
          </a:p>
        </p:txBody>
      </p:sp>
      <p:sp>
        <p:nvSpPr>
          <p:cNvPr id="69635" name="Slide Image Placeholder 9"/>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505</a:t>
            </a:fld>
            <a:endParaRPr lang="en-US" dirty="0"/>
          </a:p>
        </p:txBody>
      </p:sp>
    </p:spTree>
    <p:extLst>
      <p:ext uri="{BB962C8B-B14F-4D97-AF65-F5344CB8AC3E}">
        <p14:creationId xmlns:p14="http://schemas.microsoft.com/office/powerpoint/2010/main" val="3948210891"/>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t>The graphic in the slide shows you the memory initialization parameters hierarchy. Although you have to set only </a:t>
            </a:r>
            <a:r>
              <a:rPr lang="en-US" altLang="en-US" smtClean="0">
                <a:latin typeface="Courier New" panose="02070309020205020404" pitchFamily="49" charset="0"/>
              </a:rPr>
              <a:t>MEMORY_TARGET</a:t>
            </a:r>
            <a:r>
              <a:rPr lang="en-US" altLang="en-US" smtClean="0"/>
              <a:t> to trigger Automatic Memory Management, you still have the ability to set lower bound values for various caches. Therefore, if the child parameters are user-set, they are the minimum values below which the Oracle database server will not autotune that component.</a:t>
            </a:r>
          </a:p>
          <a:p>
            <a:pPr lvl="2"/>
            <a:r>
              <a:rPr lang="en-US" altLang="en-US" smtClean="0"/>
              <a:t>If </a:t>
            </a:r>
            <a:r>
              <a:rPr lang="en-US" altLang="en-US" smtClean="0">
                <a:latin typeface="Courier New" panose="02070309020205020404" pitchFamily="49" charset="0"/>
              </a:rPr>
              <a:t>SGA_TARGET</a:t>
            </a:r>
            <a:r>
              <a:rPr lang="en-US" altLang="en-US" smtClean="0"/>
              <a:t> and </a:t>
            </a:r>
            <a:r>
              <a:rPr lang="en-US" altLang="en-US" smtClean="0">
                <a:latin typeface="Courier New" panose="02070309020205020404" pitchFamily="49" charset="0"/>
              </a:rPr>
              <a:t>PGA_AGGREGATE_TARGET</a:t>
            </a:r>
            <a:r>
              <a:rPr lang="en-US" altLang="en-US" smtClean="0"/>
              <a:t> are set to a nonzero value, they are considered to be the minimum values for the sizes of the SGA and the PGA, respectively. </a:t>
            </a:r>
            <a:r>
              <a:rPr lang="en-US" altLang="en-US" smtClean="0">
                <a:latin typeface="Courier New" panose="02070309020205020404" pitchFamily="49" charset="0"/>
              </a:rPr>
              <a:t>MEMORY_TARGET</a:t>
            </a:r>
            <a:r>
              <a:rPr lang="en-US" altLang="en-US" smtClean="0"/>
              <a:t> can take values from </a:t>
            </a:r>
            <a:r>
              <a:rPr lang="en-US" altLang="en-US" smtClean="0">
                <a:latin typeface="Courier New" panose="02070309020205020404" pitchFamily="49" charset="0"/>
              </a:rPr>
              <a:t>SGA_TARGET</a:t>
            </a:r>
            <a:r>
              <a:rPr lang="en-US" altLang="en-US" smtClean="0"/>
              <a:t> + </a:t>
            </a:r>
            <a:r>
              <a:rPr lang="en-US" altLang="en-US" smtClean="0">
                <a:latin typeface="Courier New" panose="02070309020205020404" pitchFamily="49" charset="0"/>
              </a:rPr>
              <a:t>PGA_AGGREGATE_TARGET</a:t>
            </a:r>
            <a:r>
              <a:rPr lang="en-US" altLang="en-US" smtClean="0"/>
              <a:t> to </a:t>
            </a:r>
            <a:r>
              <a:rPr lang="en-US" altLang="en-US" smtClean="0">
                <a:latin typeface="Courier New" panose="02070309020205020404" pitchFamily="49" charset="0"/>
              </a:rPr>
              <a:t>MEMORY_MAX_SIZE</a:t>
            </a:r>
            <a:r>
              <a:rPr lang="en-US" altLang="en-US" smtClean="0"/>
              <a:t>.</a:t>
            </a:r>
          </a:p>
          <a:p>
            <a:pPr lvl="2"/>
            <a:r>
              <a:rPr lang="en-US" altLang="en-US" smtClean="0">
                <a:solidFill>
                  <a:schemeClr val="tx1"/>
                </a:solidFill>
              </a:rPr>
              <a:t>If </a:t>
            </a:r>
            <a:r>
              <a:rPr lang="en-US" altLang="en-US" smtClean="0">
                <a:solidFill>
                  <a:schemeClr val="tx1"/>
                </a:solidFill>
                <a:latin typeface="Courier New" panose="02070309020205020404" pitchFamily="49" charset="0"/>
              </a:rPr>
              <a:t>SGA_TARGET</a:t>
            </a:r>
            <a:r>
              <a:rPr lang="en-US" altLang="en-US" smtClean="0">
                <a:solidFill>
                  <a:schemeClr val="tx1"/>
                </a:solidFill>
              </a:rPr>
              <a:t> is set, the database server autotunes only the sizes of the subcomponents of the SGA. PGA is autotuned independent of whether it is explicitly set or not.</a:t>
            </a:r>
            <a:r>
              <a:rPr lang="en-US" altLang="en-US" smtClean="0">
                <a:solidFill>
                  <a:srgbClr val="0000FF"/>
                </a:solidFill>
              </a:rPr>
              <a:t> </a:t>
            </a:r>
            <a:r>
              <a:rPr lang="en-US" altLang="en-US" smtClean="0">
                <a:solidFill>
                  <a:schemeClr val="tx1"/>
                </a:solidFill>
              </a:rPr>
              <a:t>However, the whole SGA (</a:t>
            </a:r>
            <a:r>
              <a:rPr lang="en-US" altLang="en-US" smtClean="0">
                <a:solidFill>
                  <a:schemeClr val="tx1"/>
                </a:solidFill>
                <a:latin typeface="Courier New" panose="02070309020205020404" pitchFamily="49" charset="0"/>
              </a:rPr>
              <a:t>SGA_TARGET</a:t>
            </a:r>
            <a:r>
              <a:rPr lang="en-US" altLang="en-US" smtClean="0">
                <a:solidFill>
                  <a:schemeClr val="tx1"/>
                </a:solidFill>
              </a:rPr>
              <a:t>) and the PGA (</a:t>
            </a:r>
            <a:r>
              <a:rPr lang="en-US" altLang="en-US" smtClean="0">
                <a:solidFill>
                  <a:schemeClr val="tx1"/>
                </a:solidFill>
                <a:latin typeface="Courier New" panose="02070309020205020404" pitchFamily="49" charset="0"/>
              </a:rPr>
              <a:t>PGA_AGGREGATE_TARGET</a:t>
            </a:r>
            <a:r>
              <a:rPr lang="en-US" altLang="en-US" smtClean="0">
                <a:solidFill>
                  <a:schemeClr val="tx1"/>
                </a:solidFill>
              </a:rPr>
              <a:t>) are not autotuned</a:t>
            </a:r>
            <a:r>
              <a:rPr lang="en-US" altLang="en-US" smtClean="0">
                <a:solidFill>
                  <a:schemeClr val="tx1"/>
                </a:solidFill>
                <a:cs typeface="Times New Roman" panose="02020603050405020304" pitchFamily="18" charset="0"/>
              </a:rPr>
              <a:t>—</a:t>
            </a:r>
            <a:r>
              <a:rPr lang="en-US" altLang="en-US" smtClean="0">
                <a:solidFill>
                  <a:schemeClr val="tx1"/>
                </a:solidFill>
              </a:rPr>
              <a:t>that is, do not grow or shrink automatically</a:t>
            </a:r>
            <a:r>
              <a:rPr lang="en-US" altLang="en-US" smtClean="0">
                <a:solidFill>
                  <a:srgbClr val="0000FF"/>
                </a:solidFill>
              </a:rPr>
              <a:t>.</a:t>
            </a:r>
          </a:p>
        </p:txBody>
      </p:sp>
      <p:sp>
        <p:nvSpPr>
          <p:cNvPr id="57347" name="Slide Image Placeholder 9"/>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506</a:t>
            </a:fld>
            <a:endParaRPr lang="en-US" dirty="0"/>
          </a:p>
        </p:txBody>
      </p:sp>
    </p:spTree>
    <p:extLst>
      <p:ext uri="{BB962C8B-B14F-4D97-AF65-F5344CB8AC3E}">
        <p14:creationId xmlns:p14="http://schemas.microsoft.com/office/powerpoint/2010/main" val="741917733"/>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cs typeface="Arial" panose="020B0604020202020204" pitchFamily="34" charset="0"/>
              </a:rPr>
              <a:t>In a CDB, there is one SGA allocation for the instance, shared by all containers including the CDB root and all PDBs. Most of the SGA is a cache that favors frequently accessed objects in the buffer cache, the shared pool, and the in-memory column store. In Oracle Database 12c Release 1, active PDBs dominate the space in the SGA cache. In the graphic, the Support PDB has an active memory-intensive workload. It monopolizes the SGA. The Marketing PDB needs very little SGA. Sales PDB performance depends on critical buffer cache data and parsed cursors. The Support PDB is more active and is evicting its data.</a:t>
            </a:r>
          </a:p>
          <a:p>
            <a:pPr lvl="1"/>
            <a:r>
              <a:rPr lang="en-US" altLang="en-US" dirty="0">
                <a:cs typeface="Arial" panose="020B0604020202020204" pitchFamily="34" charset="0"/>
              </a:rPr>
              <a:t>Oracle Database 12c Release 2 provides SGA and PGA memory management at the PDB level:</a:t>
            </a:r>
          </a:p>
          <a:p>
            <a:pPr lvl="2"/>
            <a:r>
              <a:rPr lang="en-US" altLang="en-US" dirty="0">
                <a:cs typeface="Arial" panose="020B0604020202020204" pitchFamily="34" charset="0"/>
              </a:rPr>
              <a:t>Setting an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for a PDB enforces a hard limit for the PDB’s SGA and provides more SGA for the other containers within the CDB. The sum of all PDB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parameter values does not necessarily need to be less than the instance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value, but each PDB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value cannot exceed the instance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nor </a:t>
            </a:r>
            <a:r>
              <a:rPr lang="en-US" altLang="en-US" dirty="0">
                <a:latin typeface="Courier New" panose="02070309020205020404" pitchFamily="49" charset="0"/>
                <a:cs typeface="Courier New" panose="02070309020205020404" pitchFamily="49" charset="0"/>
              </a:rPr>
              <a:t>SGA_MAX_SIZE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for PDBs works only if the CDB’s </a:t>
            </a:r>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parameter is set.</a:t>
            </a:r>
          </a:p>
          <a:p>
            <a:pPr lvl="2"/>
            <a:r>
              <a:rPr lang="en-US" altLang="en-US" dirty="0">
                <a:cs typeface="Arial" panose="020B0604020202020204" pitchFamily="34" charset="0"/>
              </a:rPr>
              <a:t>Setting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 guarantees minimum sizes for the PDB.</a:t>
            </a:r>
          </a:p>
          <a:p>
            <a:pPr lvl="2"/>
            <a:r>
              <a:rPr lang="en-US" altLang="en-US" dirty="0">
                <a:cs typeface="Arial" panose="020B0604020202020204" pitchFamily="34" charset="0"/>
              </a:rPr>
              <a:t>Setting an </a:t>
            </a:r>
            <a:r>
              <a:rPr lang="en-US" altLang="en-US" dirty="0">
                <a:latin typeface="Courier New" panose="02070309020205020404" pitchFamily="49" charset="0"/>
                <a:cs typeface="Courier New" panose="02070309020205020404" pitchFamily="49" charset="0"/>
              </a:rPr>
              <a:t>SGA_MIN_SIZE</a:t>
            </a:r>
            <a:r>
              <a:rPr lang="en-US" altLang="en-US" dirty="0">
                <a:cs typeface="Arial" panose="020B0604020202020204" pitchFamily="34" charset="0"/>
              </a:rPr>
              <a:t> for a PDB guarantees the SGA space for the PDB.</a:t>
            </a:r>
          </a:p>
          <a:p>
            <a:pPr lvl="1"/>
            <a:r>
              <a:rPr lang="en-US" altLang="en-US" dirty="0">
                <a:latin typeface="Courier New" panose="02070309020205020404" pitchFamily="49" charset="0"/>
                <a:cs typeface="Courier New" panose="02070309020205020404" pitchFamily="49" charset="0"/>
              </a:rPr>
              <a:t>SGA_TARGET</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 do not work if </a:t>
            </a:r>
            <a:r>
              <a:rPr lang="en-US" altLang="en-US" dirty="0">
                <a:latin typeface="Courier New" panose="02070309020205020404" pitchFamily="49" charset="0"/>
                <a:cs typeface="Courier New" panose="02070309020205020404" pitchFamily="49" charset="0"/>
              </a:rPr>
              <a:t>MEMORY_TARGET</a:t>
            </a:r>
            <a:r>
              <a:rPr lang="en-US" altLang="en-US" dirty="0">
                <a:cs typeface="Arial" panose="020B0604020202020204" pitchFamily="34" charset="0"/>
              </a:rPr>
              <a:t> is set for the CDB.</a:t>
            </a:r>
          </a:p>
          <a:p>
            <a:pPr lvl="1"/>
            <a:r>
              <a:rPr lang="en-US" altLang="en-US" dirty="0">
                <a:cs typeface="Arial" panose="020B0604020202020204" pitchFamily="34" charset="0"/>
              </a:rPr>
              <a:t>No more than 50% of the memory can be set aside for the PDB minimums: </a:t>
            </a:r>
            <a:r>
              <a:rPr lang="en-US" altLang="en-US" dirty="0">
                <a:latin typeface="Courier New" panose="02070309020205020404" pitchFamily="49" charset="0"/>
                <a:cs typeface="Courier New" panose="02070309020205020404" pitchFamily="49" charset="0"/>
              </a:rPr>
              <a:t>SGA_MIN_SIZE</a:t>
            </a:r>
            <a:r>
              <a:rPr lang="en-US" altLang="en-US" dirty="0">
                <a:cs typeface="Arial" panose="020B0604020202020204" pitchFamily="34" charset="0"/>
              </a:rPr>
              <a:t>, </a:t>
            </a:r>
            <a:r>
              <a:rPr lang="en-US" altLang="en-US" dirty="0">
                <a:latin typeface="Courier New" panose="02070309020205020404" pitchFamily="49" charset="0"/>
                <a:cs typeface="Courier New" panose="02070309020205020404" pitchFamily="49" charset="0"/>
              </a:rPr>
              <a:t>DB_CACHE_SIZE</a:t>
            </a:r>
            <a:r>
              <a:rPr lang="en-US" altLang="en-US" dirty="0">
                <a:cs typeface="Arial" panose="020B0604020202020204" pitchFamily="34" charset="0"/>
              </a:rPr>
              <a:t>, and </a:t>
            </a:r>
            <a:r>
              <a:rPr lang="en-US" altLang="en-US" dirty="0">
                <a:latin typeface="Courier New" panose="02070309020205020404" pitchFamily="49" charset="0"/>
                <a:cs typeface="Courier New" panose="02070309020205020404" pitchFamily="49" charset="0"/>
              </a:rPr>
              <a:t>SHARED_POOL_SIZE</a:t>
            </a:r>
            <a:r>
              <a:rPr lang="en-US" altLang="en-US" dirty="0">
                <a:cs typeface="Arial" panose="020B0604020202020204" pitchFamily="34" charset="0"/>
              </a:rPr>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507</a:t>
            </a:fld>
            <a:endParaRPr lang="en-US" dirty="0"/>
          </a:p>
        </p:txBody>
      </p:sp>
    </p:spTree>
    <p:extLst>
      <p:ext uri="{BB962C8B-B14F-4D97-AF65-F5344CB8AC3E}">
        <p14:creationId xmlns:p14="http://schemas.microsoft.com/office/powerpoint/2010/main" val="4223128264"/>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959225"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39" name="Rectangle 3"/>
          <p:cNvSpPr>
            <a:spLocks noChangeArrowheads="1"/>
          </p:cNvSpPr>
          <p:nvPr/>
        </p:nvSpPr>
        <p:spPr bwMode="auto">
          <a:xfrm>
            <a:off x="0" y="8816975"/>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0" name="Rectangle 4"/>
          <p:cNvSpPr>
            <a:spLocks noChangeArrowheads="1"/>
          </p:cNvSpPr>
          <p:nvPr/>
        </p:nvSpPr>
        <p:spPr bwMode="auto">
          <a:xfrm>
            <a:off x="0"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1" name="Rectangle 5"/>
          <p:cNvSpPr>
            <a:spLocks noChangeArrowheads="1"/>
          </p:cNvSpPr>
          <p:nvPr/>
        </p:nvSpPr>
        <p:spPr bwMode="auto">
          <a:xfrm>
            <a:off x="3959225"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2" name="Rectangle 6"/>
          <p:cNvSpPr>
            <a:spLocks noChangeArrowheads="1"/>
          </p:cNvSpPr>
          <p:nvPr/>
        </p:nvSpPr>
        <p:spPr bwMode="auto">
          <a:xfrm>
            <a:off x="0" y="8816975"/>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3" name="Rectangle 7"/>
          <p:cNvSpPr>
            <a:spLocks noChangeArrowheads="1"/>
          </p:cNvSpPr>
          <p:nvPr/>
        </p:nvSpPr>
        <p:spPr bwMode="auto">
          <a:xfrm>
            <a:off x="0"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956" tIns="43978" rIns="87956" bIns="4397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9944" name="Rectangle 9"/>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program global area (PGA) is a memory region that contains data and control information for a server process. It is nonshared memory created by the Oracle server when a server process is started. Access to it is exclusive to that server process. The total PGA memory allocated by all server processes attached to an Oracle instance is also referred to as the aggregated PGA memory allocated by the instance.</a:t>
            </a:r>
          </a:p>
          <a:p>
            <a:pPr lvl="1"/>
            <a:r>
              <a:rPr lang="en-US" altLang="en-US" dirty="0"/>
              <a:t>Part of the PGA can be located in the SGA when using shared servers.</a:t>
            </a:r>
          </a:p>
          <a:p>
            <a:pPr lvl="1"/>
            <a:r>
              <a:rPr lang="en-US" altLang="en-US" dirty="0"/>
              <a:t>PGA memory typically contains the following:</a:t>
            </a:r>
          </a:p>
          <a:p>
            <a:pPr lvl="2"/>
            <a:r>
              <a:rPr lang="en-US" altLang="en-US" b="1" dirty="0"/>
              <a:t>Private SQL Area: </a:t>
            </a:r>
            <a:r>
              <a:rPr lang="en-US" altLang="en-US" dirty="0"/>
              <a:t>A private SQL area, also called the user global area (UGA), contains data, such as bind information and runtime memory structures. This information is specific to each session’s invocation of the SQL statement; bind variables hold different values, and the state of the cursor is different, among other things. Each session that issues a SQL statement has a private SQL area. Each user that submits the same SQL statement has his or her own private SQL area that uses a single shared SQL area. Thus, many private SQL areas can be associated with the same shared SQL area. The location of a private SQL area depends on the type of connection established for a session. If a session is connected through a dedicated server, private SQL areas are located in the server process’s PGA. However, if a session is connected through a shared server, part of the private SQL area is kept in the SGA.</a:t>
            </a:r>
          </a:p>
          <a:p>
            <a:pPr lvl="2"/>
            <a:r>
              <a:rPr lang="en-US" altLang="en-US" b="1" dirty="0"/>
              <a:t>Cursor and SQL Areas: </a:t>
            </a:r>
            <a:r>
              <a:rPr lang="en-US" altLang="en-US" dirty="0"/>
              <a:t>The application developer of an Oracle Pro*C program or Oracle Call Interface (OCI) program can explicitly open cursors or handles to specific private SQL areas and use them as a named resource throughout the execution of the program. Recursive cursors that the database issues implicitly for some SQL statements also use shared SQL areas.</a:t>
            </a:r>
          </a:p>
        </p:txBody>
      </p:sp>
      <p:sp>
        <p:nvSpPr>
          <p:cNvPr id="39945" name="Slide Image Placeholder 15"/>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508</a:t>
            </a:fld>
            <a:endParaRPr lang="en-US" dirty="0"/>
          </a:p>
        </p:txBody>
      </p:sp>
    </p:spTree>
    <p:extLst>
      <p:ext uri="{BB962C8B-B14F-4D97-AF65-F5344CB8AC3E}">
        <p14:creationId xmlns:p14="http://schemas.microsoft.com/office/powerpoint/2010/main" val="3512487811"/>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2" eaLnBrk="1" hangingPunct="1"/>
            <a:r>
              <a:rPr lang="en-US" b="1" dirty="0">
                <a:latin typeface="Arial" charset="0"/>
                <a:cs typeface="Arial" charset="0"/>
              </a:rPr>
              <a:t>Work Area: </a:t>
            </a:r>
            <a:r>
              <a:rPr lang="en-US" dirty="0">
                <a:latin typeface="Arial" charset="0"/>
                <a:cs typeface="Arial" charset="0"/>
              </a:rPr>
              <a:t>For complex queries (for example, decision support queries), a big portion of the PGA is dedicated to work areas allocated by memory-intensive operators. A sort operator uses a work area (the sort area) to perform the in-memory sort of a set of rows. Similarly, a hash-join operator uses a work area (the hash area) to build a hash table from its left input. The size of a work area can be controlled and tuned. Generally, bigger work areas can significantly improve the performance of a particular operator at the cost of higher memory consumption.</a:t>
            </a:r>
          </a:p>
          <a:p>
            <a:pPr lvl="2" eaLnBrk="1" hangingPunct="1"/>
            <a:r>
              <a:rPr lang="en-US" b="1" dirty="0">
                <a:latin typeface="Arial" charset="0"/>
                <a:cs typeface="Arial" charset="0"/>
              </a:rPr>
              <a:t>Session Memory: </a:t>
            </a:r>
            <a:r>
              <a:rPr lang="en-US" dirty="0">
                <a:latin typeface="Arial" charset="0"/>
                <a:cs typeface="Arial" charset="0"/>
              </a:rPr>
              <a:t>Session memory is the memory allocated to hold a session’s variables (logon information) and other information related to the session. For a shared server, the session memory is shared and not private.</a:t>
            </a:r>
          </a:p>
          <a:p>
            <a:pPr lvl="1" eaLnBrk="1" hangingPunct="1"/>
            <a:r>
              <a:rPr lang="en-US" dirty="0">
                <a:latin typeface="Arial" charset="0"/>
                <a:cs typeface="Arial" charset="0"/>
              </a:rPr>
              <a:t>By default, Oracle Database automatically and globally manages the total amount of memory dedicated to the instance PGA. You can control this amount by setting the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initialization parameter. Oracle Database then tries to ensure that the total amount of PGA memory allocated across all database server processes and background processes never exceeds this target. But this is a target value and not a hard limit.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sets a hard limit for the amount of PGA that can be used. The minimum value is 1024 MB and the maximum is 120% of physical memory minus the total SGA, and it must be at least as large as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If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is not set, it defaults to 200% of </a:t>
            </a:r>
            <a:r>
              <a:rPr lang="en-US" dirty="0">
                <a:latin typeface="Courier New" panose="02070309020205020404" pitchFamily="49" charset="0"/>
                <a:cs typeface="Courier New" panose="02070309020205020404" pitchFamily="49" charset="0"/>
              </a:rPr>
              <a:t>PGA_AGGREGATE_TARGET</a:t>
            </a:r>
            <a:r>
              <a:rPr lang="en-US" dirty="0">
                <a:latin typeface="Arial" charset="0"/>
                <a:cs typeface="Arial" charset="0"/>
              </a:rPr>
              <a:t> within the same minimum and maximum as stated. When </a:t>
            </a:r>
            <a:r>
              <a:rPr lang="en-US" dirty="0">
                <a:latin typeface="Courier New" panose="02070309020205020404" pitchFamily="49" charset="0"/>
                <a:cs typeface="Courier New" panose="02070309020205020404" pitchFamily="49" charset="0"/>
              </a:rPr>
              <a:t>PGA_AGGREGATE_LIMIT</a:t>
            </a:r>
            <a:r>
              <a:rPr lang="en-US" dirty="0">
                <a:latin typeface="Arial" charset="0"/>
                <a:cs typeface="Arial" charset="0"/>
              </a:rPr>
              <a:t> is exceeded, the sessions using the most memory will have their calls aborted. Parallel queries will be treated as a unit. If the total PGA memory usage is still over the limit, sessions using the most memory will be terminated. </a:t>
            </a:r>
            <a:r>
              <a:rPr lang="en-US" dirty="0">
                <a:latin typeface="Courier New" panose="02070309020205020404" pitchFamily="49" charset="0"/>
                <a:cs typeface="Courier New" panose="02070309020205020404" pitchFamily="49" charset="0"/>
              </a:rPr>
              <a:t>SYS</a:t>
            </a:r>
            <a:r>
              <a:rPr lang="en-US" dirty="0">
                <a:latin typeface="Arial" charset="0"/>
                <a:cs typeface="Arial" charset="0"/>
              </a:rPr>
              <a:t> processes and fatal background processes are exempt from this limit.</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509</a:t>
            </a:fld>
            <a:endParaRPr lang="en-US" dirty="0"/>
          </a:p>
        </p:txBody>
      </p:sp>
    </p:spTree>
    <p:extLst>
      <p:ext uri="{BB962C8B-B14F-4D97-AF65-F5344CB8AC3E}">
        <p14:creationId xmlns:p14="http://schemas.microsoft.com/office/powerpoint/2010/main" val="3625990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p:txBody>
          <a:bodyPr/>
          <a:lstStyle/>
          <a:p>
            <a:pPr lvl="1"/>
            <a:endParaRPr lang="en-US" dirty="0"/>
          </a:p>
        </p:txBody>
      </p:sp>
      <p:sp>
        <p:nvSpPr>
          <p:cNvPr id="4" name="Slide Image Placeholder 3"/>
          <p:cNvSpPr>
            <a:spLocks noGrp="1" noRot="1" noChangeAspect="1"/>
          </p:cNvSpPr>
          <p:nvPr>
            <p:ph type="sldImg"/>
          </p:nvPr>
        </p:nvSpPr>
        <p:spPr>
          <a:xfrm>
            <a:off x="346075" y="425450"/>
            <a:ext cx="6384925" cy="3592513"/>
          </a:xfrm>
        </p:spPr>
      </p:sp>
      <p:sp>
        <p:nvSpPr>
          <p:cNvPr id="3" name="Footer Placeholder 2"/>
          <p:cNvSpPr>
            <a:spLocks noGrp="1"/>
          </p:cNvSpPr>
          <p:nvPr>
            <p:ph type="ftr" sz="quarter" idx="10"/>
          </p:nvPr>
        </p:nvSpPr>
        <p:spPr/>
        <p:txBody>
          <a:bodyPr/>
          <a:lstStyle/>
          <a:p>
            <a:pPr>
              <a:defRPr/>
            </a:pPr>
            <a:r>
              <a:rPr lang="en-US" smtClean="0"/>
              <a:t>Oracle Database 19c: Administration Workshop   4 - </a:t>
            </a:r>
            <a:fld id="{F210D959-00B1-4FC3-92EA-15460DB5BB8E}" type="slidenum">
              <a:rPr lang="en-US" smtClean="0"/>
              <a:pPr>
                <a:defRPr/>
              </a:pPr>
              <a:t>51</a:t>
            </a:fld>
            <a:endParaRPr lang="en-US" dirty="0"/>
          </a:p>
        </p:txBody>
      </p:sp>
    </p:spTree>
    <p:extLst>
      <p:ext uri="{BB962C8B-B14F-4D97-AF65-F5344CB8AC3E}">
        <p14:creationId xmlns:p14="http://schemas.microsoft.com/office/powerpoint/2010/main" val="1802494800"/>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You can set the following the parameters at the PDB level:</a:t>
            </a:r>
          </a:p>
          <a:p>
            <a:pPr lvl="2"/>
            <a:r>
              <a:rPr lang="en-US" altLang="en-US" dirty="0">
                <a:latin typeface="Courier New" panose="02070309020205020404" pitchFamily="49" charset="0"/>
                <a:cs typeface="Courier New" panose="02070309020205020404" pitchFamily="49" charset="0"/>
              </a:rPr>
              <a:t>PGA_AGGREGATE_TARGET</a:t>
            </a:r>
            <a:r>
              <a:rPr lang="en-US" altLang="en-US" dirty="0"/>
              <a:t>: Specifies the target aggregate PGA memory available to all server processes attached to the instance</a:t>
            </a:r>
          </a:p>
          <a:p>
            <a:pPr lvl="2"/>
            <a:r>
              <a:rPr lang="en-US" altLang="en-US" dirty="0">
                <a:latin typeface="Courier New" panose="02070309020205020404" pitchFamily="49" charset="0"/>
                <a:cs typeface="Courier New" panose="02070309020205020404" pitchFamily="49" charset="0"/>
              </a:rPr>
              <a:t>PGA_AGGREGATE_LIMIT</a:t>
            </a:r>
            <a:r>
              <a:rPr lang="en-US" altLang="en-US" dirty="0"/>
              <a:t>: Specifies a hard limit for aggregate PGA memory</a:t>
            </a:r>
          </a:p>
        </p:txBody>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510</a:t>
            </a:fld>
            <a:endParaRPr lang="en-US" dirty="0"/>
          </a:p>
        </p:txBody>
      </p:sp>
    </p:spTree>
    <p:extLst>
      <p:ext uri="{BB962C8B-B14F-4D97-AF65-F5344CB8AC3E}">
        <p14:creationId xmlns:p14="http://schemas.microsoft.com/office/powerpoint/2010/main" val="1798704983"/>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511</a:t>
            </a:fld>
            <a:endParaRPr lang="en-US" dirty="0"/>
          </a:p>
        </p:txBody>
      </p:sp>
    </p:spTree>
    <p:extLst>
      <p:ext uri="{BB962C8B-B14F-4D97-AF65-F5344CB8AC3E}">
        <p14:creationId xmlns:p14="http://schemas.microsoft.com/office/powerpoint/2010/main" val="3284077681"/>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32 - </a:t>
            </a:r>
            <a:fld id="{F4163B77-11E9-4D4E-90FE-AF4F5D367729}" type="slidenum">
              <a:rPr lang="en-US" smtClean="0"/>
              <a:pPr>
                <a:defRPr/>
              </a:pPr>
              <a:t>512</a:t>
            </a:fld>
            <a:endParaRPr lang="en-US" dirty="0"/>
          </a:p>
        </p:txBody>
      </p:sp>
    </p:spTree>
    <p:extLst>
      <p:ext uri="{BB962C8B-B14F-4D97-AF65-F5344CB8AC3E}">
        <p14:creationId xmlns:p14="http://schemas.microsoft.com/office/powerpoint/2010/main" val="1912211684"/>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5245715"/>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514</a:t>
            </a:fld>
            <a:endParaRPr lang="en-US" dirty="0"/>
          </a:p>
        </p:txBody>
      </p:sp>
    </p:spTree>
    <p:extLst>
      <p:ext uri="{BB962C8B-B14F-4D97-AF65-F5344CB8AC3E}">
        <p14:creationId xmlns:p14="http://schemas.microsoft.com/office/powerpoint/2010/main" val="4215786840"/>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Notes Placeholder 7"/>
          <p:cNvSpPr>
            <a:spLocks noGrp="1"/>
          </p:cNvSpPr>
          <p:nvPr>
            <p:ph type="body" idx="1"/>
          </p:nvPr>
        </p:nvSpPr>
        <p:spPr/>
        <p:txBody>
          <a:bodyPr/>
          <a:lstStyle/>
          <a:p>
            <a:pPr lvl="1"/>
            <a:r>
              <a:rPr lang="en-US" altLang="en-US" dirty="0"/>
              <a:t>SQL Tuning Process</a:t>
            </a:r>
          </a:p>
          <a:p>
            <a:pPr marL="304746" lvl="2" indent="0">
              <a:buNone/>
            </a:pPr>
            <a:r>
              <a:rPr lang="en-US" altLang="en-US" dirty="0"/>
              <a:t>1.</a:t>
            </a:r>
            <a:r>
              <a:rPr lang="en-US" altLang="en-US" b="1" dirty="0"/>
              <a:t>	Identify poorly tuned SQL statements: </a:t>
            </a:r>
            <a:r>
              <a:rPr lang="en-US" altLang="en-US" dirty="0"/>
              <a:t>Generally, the tuning effort that yields the most benefit is SQL tuning. Poorly tuned SQL uses more resources than required. This inefficiency 	prevents scalability, uses more OS and database resources, and increases response time. 	To tune poorly tuned SQL statements, they must be identified and then tuned. SQL 	statements can be tuned individually, but often the solution that optimizes one statement can hurt the performance of several others. The SQL statements that use the most resources are, 	by definition, the statements in need of tuning. These are statements that have the longest elapsed time, use the most CPU, or do the most physical or logical reads. Automatic Database Diagnostic Monitor (ADDM) can detect high-load SQL statements.</a:t>
            </a:r>
          </a:p>
          <a:p>
            <a:pPr marL="304746" lvl="2" indent="0">
              <a:buNone/>
            </a:pPr>
            <a:r>
              <a:rPr lang="en-US" altLang="en-US" dirty="0"/>
              <a:t>2.	</a:t>
            </a:r>
            <a:r>
              <a:rPr lang="en-US" altLang="en-US" b="1" dirty="0"/>
              <a:t>Tune the individual statements: </a:t>
            </a:r>
            <a:r>
              <a:rPr lang="en-US" altLang="en-US" dirty="0"/>
              <a:t>Tune the individual statements by checking the optimizer statistics; check the explain plan for the most efficient access path; test alternative SQL 	constructions; and test possible new indexes, materialized views, and partitioning. SQL Tuning Advisor and SQL Access Advisor, described later in this lesson, can help with this 	task.</a:t>
            </a:r>
          </a:p>
          <a:p>
            <a:pPr marL="304746" lvl="2" indent="0">
              <a:buNone/>
            </a:pPr>
            <a:r>
              <a:rPr lang="en-US" altLang="en-US" dirty="0"/>
              <a:t>3.	</a:t>
            </a:r>
            <a:r>
              <a:rPr lang="en-US" altLang="en-US" b="1" dirty="0"/>
              <a:t>Tune the application as a whole: </a:t>
            </a:r>
            <a:r>
              <a:rPr lang="en-US" altLang="en-US" dirty="0"/>
              <a:t>Test the application as a whole by using the tuned SQL statements. Is the overall performance better?</a:t>
            </a:r>
          </a:p>
          <a:p>
            <a:pPr lvl="1"/>
            <a:r>
              <a:rPr lang="en-US" altLang="en-US" dirty="0"/>
              <a:t>The methodology is sound, but tedious. Tuning an individual statement is not difficult. Testing the overall impact of the individual statement tuning on an application can be very difficult.</a:t>
            </a:r>
          </a:p>
        </p:txBody>
      </p:sp>
      <p:sp>
        <p:nvSpPr>
          <p:cNvPr id="11" name="Slide Image Placeholder 10"/>
          <p:cNvSpPr>
            <a:spLocks noGrp="1" noRot="1" noChangeAspect="1"/>
          </p:cNvSpPr>
          <p:nvPr>
            <p:ph type="sldImg"/>
          </p:nvPr>
        </p:nvSpPr>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515</a:t>
            </a:fld>
            <a:endParaRPr lang="en-US" dirty="0"/>
          </a:p>
        </p:txBody>
      </p:sp>
    </p:spTree>
    <p:extLst>
      <p:ext uri="{BB962C8B-B14F-4D97-AF65-F5344CB8AC3E}">
        <p14:creationId xmlns:p14="http://schemas.microsoft.com/office/powerpoint/2010/main" val="2550255334"/>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Image Placeholder 6"/>
          <p:cNvSpPr>
            <a:spLocks noGrp="1" noRot="1" noChangeAspect="1" noTextEdit="1"/>
          </p:cNvSpPr>
          <p:nvPr>
            <p:ph type="sldImg"/>
          </p:nvPr>
        </p:nvSpPr>
        <p:spPr>
          <a:ln/>
        </p:spPr>
      </p:sp>
      <p:sp>
        <p:nvSpPr>
          <p:cNvPr id="1741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optimizer is the part of the Oracle Database server that creates the execution plan for a SQL statement. The determination of the execution plan is an important step in the processing of any SQL statement and can greatly affect execution time.</a:t>
            </a:r>
          </a:p>
          <a:p>
            <a:pPr lvl="1"/>
            <a:r>
              <a:rPr lang="en-US" altLang="en-US" dirty="0"/>
              <a:t>The execution plan is a series of operations that are performed in sequence to execute the statement. The optimizer considers many factors related to the referenced objects and the conditions specified in the query. The information necessary to the optimizer includes:</a:t>
            </a:r>
          </a:p>
          <a:p>
            <a:pPr lvl="2"/>
            <a:r>
              <a:rPr lang="en-US" altLang="en-US" dirty="0"/>
              <a:t>Statistics gathered for the system (I/O, CPU, and so on) as well as schema objects (number of rows, index, and so on)</a:t>
            </a:r>
          </a:p>
          <a:p>
            <a:pPr lvl="2"/>
            <a:r>
              <a:rPr lang="en-US" altLang="en-US" dirty="0"/>
              <a:t>Information in the dictionary</a:t>
            </a:r>
          </a:p>
          <a:p>
            <a:pPr lvl="2"/>
            <a:r>
              <a:rPr lang="en-US" altLang="en-US" dirty="0">
                <a:latin typeface="Courier New" panose="02070309020205020404" pitchFamily="49" charset="0"/>
                <a:cs typeface="Courier New" panose="02070309020205020404" pitchFamily="49" charset="0"/>
              </a:rPr>
              <a:t>WHERE</a:t>
            </a:r>
            <a:r>
              <a:rPr lang="en-US" altLang="en-US" dirty="0"/>
              <a:t> clause qualifiers</a:t>
            </a:r>
          </a:p>
          <a:p>
            <a:pPr lvl="2"/>
            <a:r>
              <a:rPr lang="en-US" altLang="en-US" dirty="0"/>
              <a:t>Hints supplied by the developer</a:t>
            </a:r>
          </a:p>
          <a:p>
            <a:pPr lvl="1"/>
            <a:r>
              <a:rPr lang="en-US" altLang="en-US" dirty="0"/>
              <a:t>The optimizer:</a:t>
            </a:r>
          </a:p>
          <a:p>
            <a:pPr lvl="2"/>
            <a:r>
              <a:rPr lang="en-US" altLang="en-US" dirty="0"/>
              <a:t>Evaluates expressions and conditions</a:t>
            </a:r>
          </a:p>
          <a:p>
            <a:pPr lvl="2"/>
            <a:r>
              <a:rPr lang="en-US" altLang="en-US" dirty="0"/>
              <a:t>Uses object and system statistics</a:t>
            </a:r>
          </a:p>
          <a:p>
            <a:pPr lvl="2"/>
            <a:r>
              <a:rPr lang="en-US" altLang="en-US" dirty="0"/>
              <a:t>Decides how to access the data and join tables</a:t>
            </a:r>
          </a:p>
          <a:p>
            <a:pPr lvl="2"/>
            <a:r>
              <a:rPr lang="en-US" altLang="en-US" dirty="0"/>
              <a:t>Determines the most efficient path</a:t>
            </a:r>
          </a:p>
          <a:p>
            <a:pPr lvl="1"/>
            <a:r>
              <a:rPr lang="en-US" altLang="en-US" dirty="0"/>
              <a:t>When you use diagnostic tools, such as Enterprise Manager, </a:t>
            </a:r>
            <a:r>
              <a:rPr lang="en-US" altLang="en-US" dirty="0">
                <a:latin typeface="Courier New" panose="02070309020205020404" pitchFamily="49" charset="0"/>
                <a:cs typeface="Courier New" panose="02070309020205020404" pitchFamily="49" charset="0"/>
              </a:rPr>
              <a:t>EXPLAIN</a:t>
            </a:r>
            <a:r>
              <a:rPr lang="en-US" altLang="en-US" dirty="0"/>
              <a:t> </a:t>
            </a:r>
            <a:r>
              <a:rPr lang="en-US" altLang="en-US" dirty="0">
                <a:latin typeface="Courier New" panose="02070309020205020404" pitchFamily="49" charset="0"/>
                <a:cs typeface="Courier New" panose="02070309020205020404" pitchFamily="49" charset="0"/>
              </a:rPr>
              <a:t>PLAN</a:t>
            </a:r>
            <a:r>
              <a:rPr lang="en-US" altLang="en-US" dirty="0"/>
              <a:t>, and SQL*Plus </a:t>
            </a:r>
            <a:r>
              <a:rPr lang="en-US" altLang="en-US" dirty="0">
                <a:latin typeface="Courier New" panose="02070309020205020404" pitchFamily="49" charset="0"/>
                <a:cs typeface="Courier New" panose="02070309020205020404" pitchFamily="49" charset="0"/>
              </a:rPr>
              <a:t>AUTOTRACE</a:t>
            </a:r>
            <a:r>
              <a:rPr lang="en-US" altLang="en-US" dirty="0"/>
              <a:t>, you can see the execution plan that the optimizer chooses.</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516</a:t>
            </a:fld>
            <a:endParaRPr lang="en-US" dirty="0"/>
          </a:p>
        </p:txBody>
      </p:sp>
    </p:spTree>
    <p:extLst>
      <p:ext uri="{BB962C8B-B14F-4D97-AF65-F5344CB8AC3E}">
        <p14:creationId xmlns:p14="http://schemas.microsoft.com/office/powerpoint/2010/main" val="2253259324"/>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Image Placeholder 6"/>
          <p:cNvSpPr>
            <a:spLocks noGrp="1" noRot="1" noChangeAspect="1" noTextEdit="1"/>
          </p:cNvSpPr>
          <p:nvPr>
            <p:ph type="sldImg"/>
          </p:nvPr>
        </p:nvSpPr>
        <p:spPr>
          <a:ln/>
        </p:spPr>
      </p:sp>
      <p:sp>
        <p:nvSpPr>
          <p:cNvPr id="18436"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Optimizer statistics include table, column, index, and system statistics. Statistics for tables and indexes are stored in the data dictionary. These statistics are not intended to provide real-time data. They provide the optimizer a statistically correct snapshot of data storage and distribution, which the optimizer uses to make decisions on how to access data.</a:t>
            </a:r>
          </a:p>
          <a:p>
            <a:pPr lvl="1"/>
            <a:r>
              <a:rPr lang="en-US" altLang="en-US" dirty="0"/>
              <a:t>The statistics that are collected include:</a:t>
            </a:r>
          </a:p>
          <a:p>
            <a:pPr lvl="2"/>
            <a:r>
              <a:rPr lang="en-US" altLang="en-US" dirty="0"/>
              <a:t>Size of the table or index in database blocks</a:t>
            </a:r>
          </a:p>
          <a:p>
            <a:pPr lvl="2"/>
            <a:r>
              <a:rPr lang="en-US" altLang="en-US" dirty="0"/>
              <a:t>Number of rows</a:t>
            </a:r>
          </a:p>
          <a:p>
            <a:pPr lvl="2"/>
            <a:r>
              <a:rPr lang="en-US" altLang="en-US" dirty="0"/>
              <a:t>Average row size and chain count (tables only)</a:t>
            </a:r>
          </a:p>
          <a:p>
            <a:pPr lvl="2"/>
            <a:r>
              <a:rPr lang="en-US" altLang="en-US" dirty="0"/>
              <a:t>Height and number of deleted leaf rows (indexes only)</a:t>
            </a:r>
          </a:p>
          <a:p>
            <a:pPr lvl="2"/>
            <a:r>
              <a:rPr lang="en-US" altLang="en-US" dirty="0"/>
              <a:t>Number of distinct values for each column</a:t>
            </a:r>
          </a:p>
          <a:p>
            <a:pPr lvl="2"/>
            <a:r>
              <a:rPr lang="en-US" altLang="en-US" dirty="0"/>
              <a:t>Number of distinct indexed values (indexes only)</a:t>
            </a:r>
          </a:p>
          <a:p>
            <a:pPr lvl="1"/>
            <a:r>
              <a:rPr lang="en-US" altLang="en-US" dirty="0"/>
              <a:t>As data is inserted, deleted, and modified, these statistics change. Because the performance impact of maintaining real-time data distribution statistics is prohibitive, these statistics are updated by periodically gathering statistics on tables and indexes.</a:t>
            </a:r>
          </a:p>
          <a:p>
            <a:pPr lvl="1"/>
            <a:r>
              <a:rPr lang="en-US" altLang="en-US" dirty="0"/>
              <a:t>Optimizer statistics are collected automatically by an automatic maintenance job that runs during predefined maintenance windows once daily by default. System statistics are operating system characteristics that are used by the optimizer. These statistics are not collected automatically. For details about collecting system statistics, see the </a:t>
            </a:r>
            <a:r>
              <a:rPr lang="en-US" altLang="en-US" i="1" dirty="0"/>
              <a:t>Oracle Database Performance Tuning Guide</a:t>
            </a:r>
            <a:r>
              <a:rPr lang="en-US" altLang="en-US" dirty="0"/>
              <a:t>.</a:t>
            </a:r>
          </a:p>
          <a:p>
            <a:pPr lvl="1"/>
            <a:r>
              <a:rPr lang="en-US" altLang="en-US" dirty="0"/>
              <a:t>Optimizer statistics are not the same as the database performance statistics that are gathered in the Automatic Workload Repository (AWR) snapshot.</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517</a:t>
            </a:fld>
            <a:endParaRPr lang="en-US" dirty="0"/>
          </a:p>
        </p:txBody>
      </p:sp>
    </p:spTree>
    <p:extLst>
      <p:ext uri="{BB962C8B-B14F-4D97-AF65-F5344CB8AC3E}">
        <p14:creationId xmlns:p14="http://schemas.microsoft.com/office/powerpoint/2010/main" val="2703227218"/>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Image Placeholder 6"/>
          <p:cNvSpPr>
            <a:spLocks noGrp="1" noRot="1" noChangeAspect="1" noTextEdit="1"/>
          </p:cNvSpPr>
          <p:nvPr>
            <p:ph type="sldImg"/>
          </p:nvPr>
        </p:nvSpPr>
        <p:spPr>
          <a:ln/>
        </p:spPr>
      </p:sp>
      <p:sp>
        <p:nvSpPr>
          <p:cNvPr id="19460"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Optimizer statistics are collections of data that are specific details about database objects. These statistics are essential for the query optimizer to choose the best execution plan for each SQL statement. These statistics are gathered periodically and do not change between gatherings.</a:t>
            </a:r>
          </a:p>
          <a:p>
            <a:pPr lvl="1"/>
            <a:r>
              <a:rPr lang="en-US" altLang="en-US" dirty="0"/>
              <a:t>Statistics can be collected in the following ways:</a:t>
            </a:r>
          </a:p>
          <a:p>
            <a:pPr lvl="2">
              <a:spcBef>
                <a:spcPts val="0"/>
              </a:spcBef>
            </a:pPr>
            <a:r>
              <a:rPr lang="en-US" altLang="en-US" dirty="0"/>
              <a:t>Automatically: Automatic Maintenance Tasks</a:t>
            </a:r>
          </a:p>
          <a:p>
            <a:pPr lvl="2">
              <a:spcBef>
                <a:spcPts val="0"/>
              </a:spcBef>
            </a:pPr>
            <a:r>
              <a:rPr lang="en-US" altLang="en-US" dirty="0"/>
              <a:t>Manually: </a:t>
            </a:r>
            <a:r>
              <a:rPr lang="en-US" altLang="en-US" dirty="0">
                <a:latin typeface="Courier New" panose="02070309020205020404" pitchFamily="49" charset="0"/>
                <a:cs typeface="Courier New" panose="02070309020205020404" pitchFamily="49" charset="0"/>
              </a:rPr>
              <a:t>DBMS_STATS</a:t>
            </a:r>
            <a:r>
              <a:rPr lang="en-US" altLang="en-US" dirty="0"/>
              <a:t> package</a:t>
            </a:r>
          </a:p>
          <a:p>
            <a:pPr lvl="2">
              <a:spcBef>
                <a:spcPts val="0"/>
              </a:spcBef>
            </a:pPr>
            <a:r>
              <a:rPr lang="en-US" altLang="en-US" dirty="0"/>
              <a:t>By setting database initialization parameters</a:t>
            </a:r>
          </a:p>
          <a:p>
            <a:pPr lvl="2">
              <a:spcBef>
                <a:spcPts val="0"/>
              </a:spcBef>
            </a:pPr>
            <a:r>
              <a:rPr lang="en-US" altLang="en-US" dirty="0"/>
              <a:t>By importing statistics from another database</a:t>
            </a:r>
          </a:p>
          <a:p>
            <a:pPr lvl="2">
              <a:spcBef>
                <a:spcPts val="0"/>
              </a:spcBef>
            </a:pPr>
            <a:r>
              <a:rPr lang="en-US" altLang="en-US" dirty="0"/>
              <a:t>By configuring high-frequency automatic optimizer statistics collection to complement the standard statistics collection job</a:t>
            </a:r>
          </a:p>
          <a:p>
            <a:pPr lvl="1">
              <a:spcBef>
                <a:spcPts val="200"/>
              </a:spcBef>
            </a:pPr>
            <a:r>
              <a:rPr lang="en-US" altLang="en-US" dirty="0"/>
              <a:t>The recommended approach to gathering optimizer statistics is to allow the Oracle Database server to automatically gather the statistics. Automatic Maintenance Tasks can be created automatically at database creation time and is managed by the Scheduler. It gathers statistics on all objects in the database that have either missing or stale optimizer statistics by default. You can change the default configuration through the Automatic Maintenance Tasks page.</a:t>
            </a:r>
          </a:p>
          <a:p>
            <a:pPr lvl="1">
              <a:spcBef>
                <a:spcPts val="200"/>
              </a:spcBef>
            </a:pPr>
            <a:r>
              <a:rPr lang="en-US" altLang="en-US" dirty="0"/>
              <a:t>System statistics describe the system’s hardware characteristics, such as I/O and CPU performance and utilization, to the query optimizer. When choosing an execution plan, the optimizer estimates the I/O and CPU resources required for each query. System statistics enable the query optimizer to more accurately estimate I/O and CPU costs and thereby choose a better execution plan. System statistics are collected by using the </a:t>
            </a:r>
            <a:r>
              <a:rPr lang="en-US" altLang="en-US" dirty="0">
                <a:latin typeface="Courier New" panose="02070309020205020404" pitchFamily="49" charset="0"/>
                <a:cs typeface="Courier New" panose="02070309020205020404" pitchFamily="49" charset="0"/>
              </a:rPr>
              <a:t>DBMS_STATS.GATHER_SYSTEM_STATS</a:t>
            </a:r>
            <a:r>
              <a:rPr lang="en-US" altLang="en-US" dirty="0"/>
              <a:t> procedure. When the Oracle Database server gathers system statistics, it analyzes system activity in a specified period of time. System statistics are not automatically gathered. Oracle Corporation recommends that you use the </a:t>
            </a:r>
            <a:r>
              <a:rPr lang="en-US" altLang="en-US" dirty="0">
                <a:latin typeface="Courier New" panose="02070309020205020404" pitchFamily="49" charset="0"/>
                <a:cs typeface="Courier New" panose="02070309020205020404" pitchFamily="49" charset="0"/>
              </a:rPr>
              <a:t>DBMS_STATS</a:t>
            </a:r>
            <a:r>
              <a:rPr lang="en-US" altLang="en-US" dirty="0"/>
              <a:t> package to gather system statistics.</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518</a:t>
            </a:fld>
            <a:endParaRPr lang="en-US" dirty="0"/>
          </a:p>
        </p:txBody>
      </p:sp>
    </p:spTree>
    <p:extLst>
      <p:ext uri="{BB962C8B-B14F-4D97-AF65-F5344CB8AC3E}">
        <p14:creationId xmlns:p14="http://schemas.microsoft.com/office/powerpoint/2010/main" val="2467309260"/>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If you choose not to use automatic statistics gathering, you must manually collect statistics in all schemas, including system schemas. If the data in your database changes regularly, you also need to gather statistics regularly to ensure that the statistics accurately represent characteristics of your database objects. To manually collect statistics, use the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package. This PL/SQL package is also used to modify, view, export, import, and delete statistics.</a:t>
            </a:r>
          </a:p>
          <a:p>
            <a:pPr lvl="1" eaLnBrk="1" hangingPunct="1"/>
            <a:r>
              <a:rPr lang="en-US" dirty="0">
                <a:latin typeface="Arial" charset="0"/>
                <a:cs typeface="Arial" charset="0"/>
              </a:rPr>
              <a:t>You can also manage optimizer and system statistics collection through database initialization parameters. For example:</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OPTIMIZER_DYNAMIC_SAMPLING</a:t>
            </a:r>
            <a:r>
              <a:rPr lang="en-US" dirty="0">
                <a:latin typeface="Arial" charset="0"/>
                <a:cs typeface="Arial" charset="0"/>
              </a:rPr>
              <a:t> parameter controls the level of dynamic sampling performed by the optimizer. You can use dynamic sampling to estimate statistics for tables and relevant indexes when they are not available or are too out of date to trust. Dynamic sampling also estimates single-table predicate selectivity when collected statistics cannot be used or are likely to lead to significant errors in estimation.</a:t>
            </a:r>
          </a:p>
          <a:p>
            <a:pPr lvl="2" eaLnBrk="1" hangingPunct="1"/>
            <a:r>
              <a:rPr lang="en-US" dirty="0">
                <a:latin typeface="Arial" charset="0"/>
                <a:cs typeface="Arial" charset="0"/>
              </a:rPr>
              <a:t>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 controls all major statistics collections or advisories in the database and sets the statistics collection level for the database. The values for this parameter are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and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You can query the </a:t>
            </a:r>
            <a:r>
              <a:rPr lang="en-US" dirty="0">
                <a:latin typeface="Courier New" panose="02070309020205020404" pitchFamily="49" charset="0"/>
                <a:cs typeface="Courier New" panose="02070309020205020404" pitchFamily="49" charset="0"/>
              </a:rPr>
              <a:t>V$STATISTICS_LEVEL</a:t>
            </a:r>
            <a:r>
              <a:rPr lang="en-US" dirty="0">
                <a:latin typeface="Arial" charset="0"/>
                <a:cs typeface="Arial" charset="0"/>
              </a:rPr>
              <a:t> view to determine which parameters are affected by the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parameter.</a:t>
            </a:r>
          </a:p>
          <a:p>
            <a:pPr lvl="1" eaLnBrk="1" hangingPunct="1"/>
            <a:r>
              <a:rPr lang="en-US" b="1" dirty="0">
                <a:latin typeface="Arial" charset="0"/>
                <a:cs typeface="Arial" charset="0"/>
              </a:rPr>
              <a:t>Note:</a:t>
            </a:r>
            <a:r>
              <a:rPr lang="en-US" dirty="0">
                <a:latin typeface="Arial" charset="0"/>
                <a:cs typeface="Arial" charset="0"/>
              </a:rPr>
              <a:t> Setting </a:t>
            </a:r>
            <a:r>
              <a:rPr lang="en-US" dirty="0">
                <a:latin typeface="Courier New" panose="02070309020205020404" pitchFamily="49" charset="0"/>
                <a:cs typeface="Courier New" panose="02070309020205020404" pitchFamily="49" charset="0"/>
              </a:rPr>
              <a:t>STATISTICS_LEVEL</a:t>
            </a:r>
            <a:r>
              <a:rPr lang="en-US" dirty="0">
                <a:latin typeface="Arial" charset="0"/>
                <a:cs typeface="Arial" charset="0"/>
              </a:rPr>
              <a:t> to </a:t>
            </a:r>
            <a:r>
              <a:rPr lang="en-US" dirty="0">
                <a:latin typeface="Courier New" panose="02070309020205020404" pitchFamily="49" charset="0"/>
                <a:cs typeface="Courier New" panose="02070309020205020404" pitchFamily="49" charset="0"/>
              </a:rPr>
              <a:t>BASIC</a:t>
            </a:r>
            <a:r>
              <a:rPr lang="en-US" dirty="0">
                <a:latin typeface="Arial" charset="0"/>
                <a:cs typeface="Arial" charset="0"/>
              </a:rPr>
              <a:t> disables many automatic features and is not recommended.</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519</a:t>
            </a:fld>
            <a:endParaRPr lang="en-US" dirty="0"/>
          </a:p>
        </p:txBody>
      </p:sp>
    </p:spTree>
    <p:extLst>
      <p:ext uri="{BB962C8B-B14F-4D97-AF65-F5344CB8AC3E}">
        <p14:creationId xmlns:p14="http://schemas.microsoft.com/office/powerpoint/2010/main" val="914151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3028321038"/>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Image Placeholder 6"/>
          <p:cNvSpPr>
            <a:spLocks noGrp="1" noRot="1" noChangeAspect="1" noTextEdit="1"/>
          </p:cNvSpPr>
          <p:nvPr>
            <p:ph type="sldImg"/>
          </p:nvPr>
        </p:nvSpPr>
        <p:spPr>
          <a:ln/>
        </p:spPr>
      </p:sp>
      <p:sp>
        <p:nvSpPr>
          <p:cNvPr id="20484"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t>
            </a:r>
            <a:r>
              <a:rPr lang="en-US" altLang="en-US" dirty="0">
                <a:latin typeface="Courier New" panose="02070309020205020404" pitchFamily="49" charset="0"/>
                <a:cs typeface="Courier New" panose="02070309020205020404" pitchFamily="49" charset="0"/>
              </a:rPr>
              <a:t>DBMS_STATS.GATHER_*_STATS</a:t>
            </a:r>
            <a:r>
              <a:rPr lang="en-US" altLang="en-US" dirty="0"/>
              <a:t> procedures can be called at various levels to gather statistics for an entire database or for individual objects, such as tables. When the </a:t>
            </a:r>
            <a:r>
              <a:rPr lang="en-US" altLang="en-US" dirty="0">
                <a:latin typeface="Courier New" panose="02070309020205020404" pitchFamily="49" charset="0"/>
                <a:cs typeface="Courier New" panose="02070309020205020404" pitchFamily="49" charset="0"/>
              </a:rPr>
              <a:t>GATHER_*_STATS</a:t>
            </a:r>
            <a:r>
              <a:rPr lang="en-US" altLang="en-US" dirty="0"/>
              <a:t> procedures are called, several of the parameters are often allowed to default. The supplied defaults work well for most of the objects in the database, but for some objects or schemas, the defaults need to be changed. Instead of running manual jobs for each of these objects, Oracle Database enables you to set values (called preferences) for individual objects, schemas, or databases or to change the default values with a global-level command.</a:t>
            </a:r>
          </a:p>
          <a:p>
            <a:pPr lvl="1"/>
            <a:r>
              <a:rPr lang="en-US" altLang="en-US" dirty="0"/>
              <a:t>The preferences specify the parameters that are given to the gather procedures. The </a:t>
            </a:r>
            <a:r>
              <a:rPr lang="en-US" altLang="en-US" dirty="0">
                <a:latin typeface="Courier New" panose="02070309020205020404" pitchFamily="49" charset="0"/>
                <a:cs typeface="Courier New" panose="02070309020205020404" pitchFamily="49" charset="0"/>
              </a:rPr>
              <a:t>SET_*_PREFS</a:t>
            </a:r>
            <a:r>
              <a:rPr lang="en-US" altLang="en-US" dirty="0"/>
              <a:t> procedures create preference values for any object that is not owned by </a:t>
            </a:r>
            <a:r>
              <a:rPr lang="en-US" altLang="en-US" dirty="0">
                <a:latin typeface="Courier New" panose="02070309020205020404" pitchFamily="49" charset="0"/>
                <a:cs typeface="Courier New" panose="02070309020205020404" pitchFamily="49" charset="0"/>
              </a:rPr>
              <a:t>SYS</a:t>
            </a:r>
            <a:r>
              <a:rPr lang="en-US" altLang="en-US" dirty="0"/>
              <a:t> or </a:t>
            </a:r>
            <a:r>
              <a:rPr lang="en-US" altLang="en-US" dirty="0">
                <a:latin typeface="Courier New" panose="02070309020205020404" pitchFamily="49" charset="0"/>
                <a:cs typeface="Courier New" panose="02070309020205020404" pitchFamily="49" charset="0"/>
              </a:rPr>
              <a:t>SYSTEM</a:t>
            </a:r>
            <a:r>
              <a:rPr lang="en-US" altLang="en-US" dirty="0"/>
              <a:t>. The expected use is that the DBA will set the global preferences for any parameters that should be database-wide. These will be applied for any parameter that is allowed to default.</a:t>
            </a:r>
          </a:p>
          <a:p>
            <a:pPr lvl="1"/>
            <a:r>
              <a:rPr lang="en-US" altLang="en-US" dirty="0"/>
              <a:t>The </a:t>
            </a:r>
            <a:r>
              <a:rPr lang="en-US" altLang="en-US" dirty="0">
                <a:latin typeface="Courier New" panose="02070309020205020404" pitchFamily="49" charset="0"/>
                <a:cs typeface="Courier New" panose="02070309020205020404" pitchFamily="49" charset="0"/>
              </a:rPr>
              <a:t>SET_DATATBASE_PREFS</a:t>
            </a:r>
            <a:r>
              <a:rPr lang="en-US" altLang="en-US" dirty="0"/>
              <a:t> procedure iterates over all the tables and schemas in the database, setting the specified preference. </a:t>
            </a:r>
            <a:r>
              <a:rPr lang="en-US" altLang="en-US" dirty="0">
                <a:latin typeface="Courier New" panose="02070309020205020404" pitchFamily="49" charset="0"/>
                <a:cs typeface="Courier New" panose="02070309020205020404" pitchFamily="49" charset="0"/>
              </a:rPr>
              <a:t>SET_SCHEMA_PREFS</a:t>
            </a:r>
            <a:r>
              <a:rPr lang="en-US" altLang="en-US" dirty="0"/>
              <a:t> iterates over the tables in the specified schema. </a:t>
            </a:r>
            <a:r>
              <a:rPr lang="en-US" altLang="en-US" dirty="0">
                <a:latin typeface="Courier New" panose="02070309020205020404" pitchFamily="49" charset="0"/>
                <a:cs typeface="Courier New" panose="02070309020205020404" pitchFamily="49" charset="0"/>
              </a:rPr>
              <a:t>SET_TABLE_PREFS</a:t>
            </a:r>
            <a:r>
              <a:rPr lang="en-US" altLang="en-US" dirty="0"/>
              <a:t> sets the preference value for a single table.</a:t>
            </a:r>
          </a:p>
          <a:p>
            <a:pPr lvl="1"/>
            <a:r>
              <a:rPr lang="en-US" altLang="en-US" dirty="0"/>
              <a:t>All object preferences—whether set at the database, schema, or table level—are held in a single table. Changing the preferences at the schema level overwrites the preferences that were previously set at the table level.</a:t>
            </a:r>
          </a:p>
          <a:p>
            <a:pPr lvl="1"/>
            <a:r>
              <a:rPr lang="en-US" altLang="en-US" dirty="0"/>
              <a:t>When the various gather procedures execute, they retrieve the object-level preferences that were set for each object. You can view the object-level preferences in the </a:t>
            </a:r>
            <a:r>
              <a:rPr lang="en-US" altLang="en-US" dirty="0">
                <a:latin typeface="Courier New" panose="02070309020205020404" pitchFamily="49" charset="0"/>
                <a:cs typeface="Courier New" panose="02070309020205020404" pitchFamily="49" charset="0"/>
              </a:rPr>
              <a:t>DBA_TAB_STAT_PREFS</a:t>
            </a:r>
            <a:r>
              <a:rPr lang="en-US" altLang="en-US" dirty="0"/>
              <a:t> view. Any preferences that are not set at the object level will be set to the global-level preferences. You can see the global preferences by calling the </a:t>
            </a:r>
            <a:r>
              <a:rPr lang="en-US" altLang="en-US" dirty="0">
                <a:latin typeface="Courier New" panose="02070309020205020404" pitchFamily="49" charset="0"/>
                <a:cs typeface="Courier New" panose="02070309020205020404" pitchFamily="49" charset="0"/>
              </a:rPr>
              <a:t>DBMS_STATS.GET_PREFS</a:t>
            </a:r>
            <a:r>
              <a:rPr lang="en-US" altLang="en-US" dirty="0"/>
              <a:t> procedure for each preference.</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520</a:t>
            </a:fld>
            <a:endParaRPr lang="en-US" dirty="0"/>
          </a:p>
        </p:txBody>
      </p:sp>
    </p:spTree>
    <p:extLst>
      <p:ext uri="{BB962C8B-B14F-4D97-AF65-F5344CB8AC3E}">
        <p14:creationId xmlns:p14="http://schemas.microsoft.com/office/powerpoint/2010/main" val="745814387"/>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For details about these preferences, see the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documentation in the </a:t>
            </a:r>
            <a:r>
              <a:rPr lang="en-US" i="1" dirty="0">
                <a:latin typeface="Arial" charset="0"/>
                <a:cs typeface="Arial" charset="0"/>
              </a:rPr>
              <a:t>Oracle Database PL/SQL Packages and Types Reference</a:t>
            </a:r>
            <a:r>
              <a:rPr lang="en-US" dirty="0">
                <a:latin typeface="Arial" charset="0"/>
                <a:cs typeface="Arial" charset="0"/>
              </a:rPr>
              <a:t>.</a:t>
            </a:r>
          </a:p>
          <a:p>
            <a:pPr lvl="1" eaLnBrk="1" hangingPunct="1"/>
            <a:r>
              <a:rPr lang="en-US" dirty="0">
                <a:latin typeface="Arial" charset="0"/>
                <a:cs typeface="Arial" charset="0"/>
              </a:rPr>
              <a:t>Preferences may be deleted with the </a:t>
            </a:r>
            <a:r>
              <a:rPr lang="en-US" dirty="0">
                <a:latin typeface="Courier New" panose="02070309020205020404" pitchFamily="49" charset="0"/>
                <a:cs typeface="Courier New" panose="02070309020205020404" pitchFamily="49" charset="0"/>
              </a:rPr>
              <a:t>DBMS_STATS.DELETE_*_PREFS</a:t>
            </a:r>
            <a:r>
              <a:rPr lang="en-US" dirty="0">
                <a:latin typeface="Arial" charset="0"/>
                <a:cs typeface="Arial" charset="0"/>
              </a:rPr>
              <a:t> procedures at the table, schema, and database levels. You can reset the global preferences to the recommended values with the </a:t>
            </a:r>
            <a:r>
              <a:rPr lang="en-US" dirty="0">
                <a:latin typeface="Courier New" panose="02070309020205020404" pitchFamily="49" charset="0"/>
                <a:cs typeface="Courier New" panose="02070309020205020404" pitchFamily="49" charset="0"/>
              </a:rPr>
              <a:t>DBMS_STATS.RESET_PARAM_DEFAULTS</a:t>
            </a:r>
            <a:r>
              <a:rPr lang="en-US" dirty="0">
                <a:latin typeface="Arial" charset="0"/>
                <a:cs typeface="Arial" charset="0"/>
              </a:rPr>
              <a:t> procedure.</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521</a:t>
            </a:fld>
            <a:endParaRPr lang="en-US" dirty="0"/>
          </a:p>
        </p:txBody>
      </p:sp>
    </p:spTree>
    <p:extLst>
      <p:ext uri="{BB962C8B-B14F-4D97-AF65-F5344CB8AC3E}">
        <p14:creationId xmlns:p14="http://schemas.microsoft.com/office/powerpoint/2010/main" val="4089636257"/>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Since the introduction of the cost-based optimizer, optimizer statistics play a significant part in determining the execution plan for queries. Therefore, it is critical for the optimizer to have accurate and up-to-date statistics. The </a:t>
            </a:r>
            <a:r>
              <a:rPr lang="en-US" altLang="en-US" dirty="0">
                <a:latin typeface="Courier New" panose="02070309020205020404" pitchFamily="49" charset="0"/>
                <a:cs typeface="Courier New" panose="02070309020205020404" pitchFamily="49" charset="0"/>
              </a:rPr>
              <a:t>DBMS_STATS</a:t>
            </a:r>
            <a:r>
              <a:rPr lang="en-US" altLang="en-US" dirty="0"/>
              <a:t> package serves this purpose and is improved in every release by adding new features. However, under many circumstances, these new features have not been fully utilized by customers or are being used in incorrect ways. Customers often use scripts and settings from one release to the next, based on earlier experience. These settings and methods may have been superseded or produce statistics that no longer give the most effective optimizer results.</a:t>
            </a:r>
          </a:p>
          <a:p>
            <a:pPr lvl="1"/>
            <a:r>
              <a:rPr lang="en-US" altLang="en-US" dirty="0"/>
              <a:t>Optimizer Statistics Advisor uses rules consistent with the current release to recommend changes to the way statistics are being gathered.</a:t>
            </a:r>
          </a:p>
          <a:p>
            <a:pPr lvl="1"/>
            <a:r>
              <a:rPr lang="en-US" altLang="en-US" dirty="0"/>
              <a:t>The advisor has a set of rules or recommended practices that are compared against the current statistics to generate findings. The rules are applied at the system, operation, or object level, such as whether the Automatic Gather Statistics jobs are scheduled, the statistics gathering procedures are using default parameters, and statistics are consistent across related objects. These rules check on issues related to the gathering of statistics</a:t>
            </a:r>
            <a:r>
              <a:rPr lang="en-US" altLang="en-US" dirty="0">
                <a:latin typeface="Arial Narrow" panose="020B0606020202030204" pitchFamily="34" charset="0"/>
              </a:rPr>
              <a:t>—</a:t>
            </a:r>
            <a:r>
              <a:rPr lang="en-US" altLang="en-US" dirty="0"/>
              <a:t>the schedules, parameters, and errors related to the automatic statistics gathering jobs. The rules include a variety of object-related issues, including whether incremental mode setting is efficient.</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522</a:t>
            </a:fld>
            <a:endParaRPr lang="en-US" dirty="0"/>
          </a:p>
        </p:txBody>
      </p:sp>
    </p:spTree>
    <p:extLst>
      <p:ext uri="{BB962C8B-B14F-4D97-AF65-F5344CB8AC3E}">
        <p14:creationId xmlns:p14="http://schemas.microsoft.com/office/powerpoint/2010/main" val="3206490339"/>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lvl="1">
              <a:defRPr/>
            </a:pPr>
            <a:r>
              <a:rPr lang="en-US" dirty="0"/>
              <a:t>The Optimizer Statistics Advisor report has four basic concepts: </a:t>
            </a:r>
          </a:p>
          <a:p>
            <a:pPr lvl="2">
              <a:defRPr/>
            </a:pPr>
            <a:r>
              <a:rPr lang="en-US" b="1" dirty="0"/>
              <a:t>Rules: </a:t>
            </a:r>
            <a:r>
              <a:rPr lang="en-US" dirty="0"/>
              <a:t>Check the current configuration, history, and current statistics. Rules are added and changed by release to reflect best practices. </a:t>
            </a:r>
          </a:p>
          <a:p>
            <a:pPr lvl="2">
              <a:defRPr/>
            </a:pPr>
            <a:r>
              <a:rPr lang="en-US" b="1" dirty="0"/>
              <a:t>Findings: </a:t>
            </a:r>
            <a:r>
              <a:rPr lang="en-US" dirty="0"/>
              <a:t>They are generated when rules are not followed. An individual rule may generate many findings, but each finding is generated by only one rule. Some findings may be informational only, such as object staleness. </a:t>
            </a:r>
          </a:p>
          <a:p>
            <a:pPr lvl="2">
              <a:defRPr/>
            </a:pPr>
            <a:r>
              <a:rPr lang="en-US" b="1" dirty="0"/>
              <a:t>Recommendations: </a:t>
            </a:r>
            <a:r>
              <a:rPr lang="en-US" dirty="0"/>
              <a:t>They are responses the customer could make to resolve the finding. It is possible that several recommendations could be generated, and further investigation would be required by the customer. One or more rationales are given for each recommendation. Not all findings generate recommendations.</a:t>
            </a:r>
          </a:p>
          <a:p>
            <a:pPr lvl="2">
              <a:defRPr/>
            </a:pPr>
            <a:r>
              <a:rPr lang="en-US" b="1" dirty="0"/>
              <a:t>Actions: </a:t>
            </a:r>
            <a:r>
              <a:rPr lang="en-US" dirty="0"/>
              <a:t>They are PL/SQL statements or commands that the user can simply run in the command line to solve problems. They are provided in the form of scripts. Not all recommendations generate actions. For some recommendations, it is not possible to generate an action. </a:t>
            </a:r>
          </a:p>
          <a:p>
            <a:pPr lvl="1">
              <a:defRPr/>
            </a:pPr>
            <a:r>
              <a:rPr lang="en-US" dirty="0"/>
              <a:t>The report has sections for header, summary, errors, and findings. The header includes the advisor task parameters. The summary lists findings, and the errors section lists any errors the task encountered. The findings section includes the rule, findings, recommendations, and actions for each rule that produces a finding.  </a:t>
            </a:r>
          </a:p>
        </p:txBody>
      </p:sp>
      <p:sp>
        <p:nvSpPr>
          <p:cNvPr id="5" name="Footer Placeholder 4"/>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523</a:t>
            </a:fld>
            <a:endParaRPr lang="en-US" dirty="0"/>
          </a:p>
        </p:txBody>
      </p:sp>
    </p:spTree>
    <p:extLst>
      <p:ext uri="{BB962C8B-B14F-4D97-AF65-F5344CB8AC3E}">
        <p14:creationId xmlns:p14="http://schemas.microsoft.com/office/powerpoint/2010/main" val="375221644"/>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An Optimizer Statistics Advisor task can be executed with PL/SQL calls. Each task must be provided a unique task name. The definitions of the </a:t>
            </a:r>
            <a:r>
              <a:rPr lang="en-US" altLang="en-US" dirty="0">
                <a:latin typeface="Courier New" panose="02070309020205020404" pitchFamily="49" charset="0"/>
                <a:cs typeface="Courier New" panose="02070309020205020404" pitchFamily="49" charset="0"/>
              </a:rPr>
              <a:t>CREATE_ADVISOR_TASK()</a:t>
            </a:r>
            <a:r>
              <a:rPr lang="en-US" altLang="en-US" dirty="0"/>
              <a:t> function parameters are:</a:t>
            </a:r>
          </a:p>
          <a:p>
            <a:pPr lvl="2"/>
            <a:r>
              <a:rPr lang="en-US" altLang="en-US" dirty="0">
                <a:latin typeface="Courier New" panose="02070309020205020404" pitchFamily="49" charset="0"/>
                <a:cs typeface="Courier New" panose="02070309020205020404" pitchFamily="49" charset="0"/>
              </a:rPr>
              <a:t>TASK_NAME</a:t>
            </a:r>
            <a:r>
              <a:rPr lang="en-US" altLang="en-US" dirty="0"/>
              <a:t>: Name of the Statistics Advisor task</a:t>
            </a:r>
          </a:p>
          <a:p>
            <a:pPr lvl="2"/>
            <a:r>
              <a:rPr lang="en-US" altLang="en-US" dirty="0">
                <a:latin typeface="Courier New" panose="02070309020205020404" pitchFamily="49" charset="0"/>
                <a:cs typeface="Courier New" panose="02070309020205020404" pitchFamily="49" charset="0"/>
              </a:rPr>
              <a:t>TIME_LIMIT</a:t>
            </a:r>
            <a:r>
              <a:rPr lang="en-US" altLang="en-US" dirty="0"/>
              <a:t>: The maximum duration the task can run</a:t>
            </a:r>
          </a:p>
          <a:p>
            <a:pPr lvl="1" eaLnBrk="1" hangingPunct="1"/>
            <a:r>
              <a:rPr lang="en-US" dirty="0">
                <a:latin typeface="Arial" charset="0"/>
                <a:cs typeface="Arial" charset="0"/>
              </a:rPr>
              <a:t>A filter list can be applied to the task to limit the scope of an advisor task using inclusion or exclusion lists for a user-specified set of rules, schemas, or operations. System rules are always checked. For example, you can configure an advisor task to include only recommendations for the SH schema. Also, you could exclude all violations of the rule for stale statistics.</a:t>
            </a:r>
          </a:p>
          <a:p>
            <a:pPr lvl="1" eaLnBrk="1" hangingPunct="1"/>
            <a:r>
              <a:rPr lang="en-US" dirty="0">
                <a:latin typeface="Arial" charset="0"/>
                <a:cs typeface="Arial" charset="0"/>
              </a:rPr>
              <a:t>You can create filters with the following </a:t>
            </a:r>
            <a:r>
              <a:rPr lang="en-US" dirty="0">
                <a:latin typeface="Courier New" panose="02070309020205020404" pitchFamily="49" charset="0"/>
                <a:cs typeface="Courier New" panose="02070309020205020404" pitchFamily="49" charset="0"/>
              </a:rPr>
              <a:t>DBMS_STATS</a:t>
            </a:r>
            <a:r>
              <a:rPr lang="en-US" dirty="0">
                <a:latin typeface="Arial" charset="0"/>
                <a:cs typeface="Arial" charset="0"/>
              </a:rPr>
              <a:t> procedures either individually or in combination: </a:t>
            </a:r>
            <a:r>
              <a:rPr lang="en-US" dirty="0">
                <a:latin typeface="Courier New" panose="02070309020205020404" pitchFamily="49" charset="0"/>
                <a:cs typeface="Courier New" panose="02070309020205020404" pitchFamily="49" charset="0"/>
              </a:rPr>
              <a:t>CONFIGURE_ADVISOR_OBJ_FILTER</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CONFIGURE_ADVISOR_RULE_FILTER,</a:t>
            </a:r>
            <a:r>
              <a:rPr lang="en-US" dirty="0">
                <a:latin typeface="Arial" charset="0"/>
                <a:cs typeface="Arial" charset="0"/>
              </a:rPr>
              <a:t> and </a:t>
            </a:r>
            <a:r>
              <a:rPr lang="en-US" dirty="0">
                <a:latin typeface="Courier New" panose="02070309020205020404" pitchFamily="49" charset="0"/>
                <a:cs typeface="Courier New" panose="02070309020205020404" pitchFamily="49" charset="0"/>
              </a:rPr>
              <a:t>CONFIGURE_ADVISOR_OPR_FILTER</a:t>
            </a:r>
            <a:r>
              <a:rPr lang="en-US" dirty="0">
                <a:latin typeface="Arial" charset="0"/>
                <a:cs typeface="Arial" charset="0"/>
              </a:rPr>
              <a:t>. An Optimizer Statistics Advisor report can be generated with PL/SQL calls. The </a:t>
            </a:r>
            <a:r>
              <a:rPr lang="en-US" dirty="0">
                <a:latin typeface="Courier New" panose="02070309020205020404" pitchFamily="49" charset="0"/>
                <a:cs typeface="Courier New" panose="02070309020205020404" pitchFamily="49" charset="0"/>
              </a:rPr>
              <a:t>REPORT_ADVISOR_TASK</a:t>
            </a:r>
            <a:r>
              <a:rPr lang="en-US" dirty="0">
                <a:latin typeface="Arial" charset="0"/>
                <a:cs typeface="Arial" charset="0"/>
              </a:rPr>
              <a:t> function produces a report in text, HTML, or XML format. The </a:t>
            </a:r>
            <a:r>
              <a:rPr lang="en-US" dirty="0">
                <a:latin typeface="Courier New" panose="02070309020205020404" pitchFamily="49" charset="0"/>
                <a:cs typeface="Courier New" panose="02070309020205020404" pitchFamily="49" charset="0"/>
              </a:rPr>
              <a:t>IMPLEMENT_ADVISOR_TASK</a:t>
            </a:r>
            <a:r>
              <a:rPr lang="en-US" dirty="0">
                <a:latin typeface="Arial" charset="0"/>
                <a:cs typeface="Arial" charset="0"/>
              </a:rPr>
              <a:t> implements the recommendations of the task based on the filters in place. An additional parameter, </a:t>
            </a:r>
            <a:r>
              <a:rPr lang="en-US" dirty="0">
                <a:latin typeface="Courier New" panose="02070309020205020404" pitchFamily="49" charset="0"/>
                <a:cs typeface="Courier New" panose="02070309020205020404" pitchFamily="49" charset="0"/>
              </a:rPr>
              <a:t>LEVEL</a:t>
            </a:r>
            <a:r>
              <a:rPr lang="en-US" dirty="0">
                <a:latin typeface="Arial" charset="0"/>
                <a:cs typeface="Arial" charset="0"/>
              </a:rPr>
              <a:t>, can be set to either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or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a:t>
            </a:r>
            <a:r>
              <a:rPr lang="en-US" dirty="0">
                <a:latin typeface="Courier New" panose="02070309020205020404" pitchFamily="49" charset="0"/>
                <a:cs typeface="Courier New" panose="02070309020205020404" pitchFamily="49" charset="0"/>
              </a:rPr>
              <a:t>TYPICAL</a:t>
            </a:r>
            <a:r>
              <a:rPr lang="en-US" dirty="0">
                <a:latin typeface="Arial" charset="0"/>
                <a:cs typeface="Arial" charset="0"/>
              </a:rPr>
              <a:t> is the default. </a:t>
            </a:r>
            <a:r>
              <a:rPr lang="en-US" dirty="0">
                <a:latin typeface="Courier New" panose="02070309020205020404" pitchFamily="49" charset="0"/>
                <a:cs typeface="Courier New" panose="02070309020205020404" pitchFamily="49" charset="0"/>
              </a:rPr>
              <a:t>ALL</a:t>
            </a:r>
            <a:r>
              <a:rPr lang="en-US" dirty="0">
                <a:latin typeface="Arial" charset="0"/>
                <a:cs typeface="Arial" charset="0"/>
              </a:rPr>
              <a:t> ignores the filters.</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524</a:t>
            </a:fld>
            <a:endParaRPr lang="en-US" dirty="0"/>
          </a:p>
        </p:txBody>
      </p:sp>
    </p:spTree>
    <p:extLst>
      <p:ext uri="{BB962C8B-B14F-4D97-AF65-F5344CB8AC3E}">
        <p14:creationId xmlns:p14="http://schemas.microsoft.com/office/powerpoint/2010/main" val="373054077"/>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Image Placeholder 6"/>
          <p:cNvSpPr>
            <a:spLocks noGrp="1" noRot="1" noChangeAspect="1" noTextEdit="1"/>
          </p:cNvSpPr>
          <p:nvPr>
            <p:ph type="sldImg"/>
          </p:nvPr>
        </p:nvSpPr>
        <p:spPr>
          <a:ln/>
        </p:spPr>
      </p:sp>
      <p:sp>
        <p:nvSpPr>
          <p:cNvPr id="22532"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Database server can use a SQL plan directive, which is additional information and instructions that the optimizer can use to generate a more optimal plan. For example, a SQL plan directive might instruct the optimizer to collect missing statistics, create column group statistics, or perform dynamic sampling. During SQL compilation or execution, the database analyzes the query expressions that are missing statistics or that misestimate optimizer cardinality to create SQL plan directives. When the optimizer generates an execution plan, the directives give the optimizer additional information about objects that are referenced in the plan.</a:t>
            </a:r>
          </a:p>
          <a:p>
            <a:pPr lvl="1"/>
            <a:r>
              <a:rPr lang="en-US" altLang="en-US" dirty="0"/>
              <a:t>SQL plan directives are not tied to a specific SQL statement or SQL ID. The optimizer can use SQL plan directives for SQL statements that are nearly identical because SQL plan directives are defined on a query expression. For example, directives can help the optimizer with queries that use similar patterns, such as web-based queries that are the same except for a select list item. The database stores SQL plan directives persistently in the </a:t>
            </a:r>
            <a:r>
              <a:rPr lang="en-US" altLang="en-US" dirty="0">
                <a:latin typeface="Courier New" panose="02070309020205020404" pitchFamily="49" charset="0"/>
                <a:cs typeface="Courier New" panose="02070309020205020404" pitchFamily="49" charset="0"/>
              </a:rPr>
              <a:t>SYSAUX</a:t>
            </a:r>
            <a:r>
              <a:rPr lang="en-US" altLang="en-US" dirty="0"/>
              <a:t> tablespace. When generating an execution plan, the optimizer can use SQL plan directives to obtain more information about the objects that are accessed in the plan.</a:t>
            </a:r>
          </a:p>
          <a:p>
            <a:pPr lvl="1"/>
            <a:r>
              <a:rPr lang="en-US" altLang="en-US" dirty="0"/>
              <a:t>Directives are automatically maintained, created as needed, and purged if not used after a year.</a:t>
            </a:r>
          </a:p>
          <a:p>
            <a:pPr lvl="1"/>
            <a:r>
              <a:rPr lang="en-US" altLang="en-US" dirty="0"/>
              <a:t>Directives can be monitored in </a:t>
            </a:r>
            <a:r>
              <a:rPr lang="en-US" altLang="en-US" dirty="0">
                <a:latin typeface="Courier New" panose="02070309020205020404" pitchFamily="49" charset="0"/>
                <a:cs typeface="Courier New" panose="02070309020205020404" pitchFamily="49" charset="0"/>
              </a:rPr>
              <a:t>DBA_SQL_PLAN_DIR_OBJECTS. SQL</a:t>
            </a:r>
            <a:r>
              <a:rPr lang="en-US" altLang="en-US" dirty="0"/>
              <a:t> plan directives improve plan accuracy by persisting both compilation and execution statistics in the </a:t>
            </a:r>
            <a:r>
              <a:rPr lang="en-US" altLang="en-US" dirty="0">
                <a:latin typeface="Courier New" panose="02070309020205020404" pitchFamily="49" charset="0"/>
                <a:cs typeface="Courier New" panose="02070309020205020404" pitchFamily="49" charset="0"/>
              </a:rPr>
              <a:t>SYSAUX</a:t>
            </a:r>
            <a:r>
              <a:rPr lang="en-US" altLang="en-US" dirty="0"/>
              <a:t> tablespace, allowing them to be used by multiple SQL statements.</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525</a:t>
            </a:fld>
            <a:endParaRPr lang="en-US" dirty="0"/>
          </a:p>
        </p:txBody>
      </p:sp>
    </p:spTree>
    <p:extLst>
      <p:ext uri="{BB962C8B-B14F-4D97-AF65-F5344CB8AC3E}">
        <p14:creationId xmlns:p14="http://schemas.microsoft.com/office/powerpoint/2010/main" val="627202346"/>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Image Placeholder 6"/>
          <p:cNvSpPr>
            <a:spLocks noGrp="1" noRot="1" noChangeAspect="1" noTextEdit="1"/>
          </p:cNvSpPr>
          <p:nvPr>
            <p:ph type="sldImg"/>
          </p:nvPr>
        </p:nvSpPr>
        <p:spPr>
          <a:ln/>
        </p:spPr>
      </p:sp>
      <p:sp>
        <p:nvSpPr>
          <p:cNvPr id="23556" name="Notes Placeholder 7"/>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Adaptive Execution Plans feature enables the optimizer to automatically adapt a poorly performing execution plan at run time and prevent a poor plan from being chosen on subsequent executions. The optimizer instruments its chosen plan so that at run time, it can be detected if the optimizer’s estimates are not optimal. Then the plan can be automatically adapted to the actual conditions. An adaptive plan is a plan that changes after optimization when optimizer estimates prove inaccurate.</a:t>
            </a:r>
          </a:p>
          <a:p>
            <a:pPr lvl="1"/>
            <a:r>
              <a:rPr lang="en-US" altLang="en-US" dirty="0"/>
              <a:t>The optimizer can adapt plans based on statistics that are collected during statement execution. All adaptive mechanisms can execute a plan that differs from the plan that was originally determined during hard parse. This improves the ability of the query-processing engine (compilation and execution) to generate better execution plans.</a:t>
            </a:r>
          </a:p>
          <a:p>
            <a:pPr lvl="1"/>
            <a:r>
              <a:rPr lang="en-US" altLang="en-US" dirty="0"/>
              <a:t>The two Adaptive Execution Plan techniques are:</a:t>
            </a:r>
          </a:p>
          <a:p>
            <a:pPr lvl="2">
              <a:spcBef>
                <a:spcPts val="200"/>
              </a:spcBef>
            </a:pPr>
            <a:r>
              <a:rPr lang="en-US" altLang="en-US" b="1" dirty="0"/>
              <a:t>Dynamic plans: </a:t>
            </a:r>
            <a:r>
              <a:rPr lang="en-US" altLang="en-US" dirty="0"/>
              <a:t>A dynamic plan chooses among subplans during statement execution. For dynamic plans, the optimizer must decide which subplans to include in a dynamic plan, which statistics to collect to choose a subplan, and thresholds for this choice.</a:t>
            </a:r>
          </a:p>
          <a:p>
            <a:pPr lvl="2">
              <a:spcBef>
                <a:spcPts val="200"/>
              </a:spcBef>
            </a:pPr>
            <a:r>
              <a:rPr lang="en-US" altLang="en-US" b="1" dirty="0"/>
              <a:t>Re-optimization: </a:t>
            </a:r>
            <a:r>
              <a:rPr lang="en-US" altLang="en-US" dirty="0"/>
              <a:t>In contrast, re-optimization changes a plan for executions after the current execution. For re-optimization, the optimizer must decide which statistics to collect at which points in a plan and when re-optimization is feasible.</a:t>
            </a:r>
          </a:p>
          <a:p>
            <a:pPr lvl="1"/>
            <a:r>
              <a:rPr lang="en-US" altLang="en-US" b="1" dirty="0"/>
              <a:t>Note:</a:t>
            </a:r>
            <a:r>
              <a:rPr lang="en-US" altLang="en-US" dirty="0"/>
              <a:t> </a:t>
            </a:r>
            <a:r>
              <a:rPr lang="en-US" altLang="en-US" dirty="0">
                <a:latin typeface="Courier New" panose="02070309020205020404" pitchFamily="49" charset="0"/>
                <a:cs typeface="Courier New" panose="02070309020205020404" pitchFamily="49" charset="0"/>
              </a:rPr>
              <a:t>OPTIMIZER_ADAPTIVE_REPORTING_ONLY</a:t>
            </a:r>
            <a:r>
              <a:rPr lang="en-US" altLang="en-US" dirty="0"/>
              <a:t> controls reporting-only mode for adaptive optimizations. When set to </a:t>
            </a:r>
            <a:r>
              <a:rPr lang="en-US" altLang="en-US" dirty="0">
                <a:latin typeface="Courier New" panose="02070309020205020404" pitchFamily="49" charset="0"/>
                <a:cs typeface="Courier New" panose="02070309020205020404" pitchFamily="49" charset="0"/>
              </a:rPr>
              <a:t>TRUE</a:t>
            </a:r>
            <a:r>
              <a:rPr lang="en-US" altLang="en-US" dirty="0"/>
              <a:t>, adaptive optimizations run in reporting-only mode where the information required for an adaptive optimization is gathered, but no action is taken to change the plan.</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526</a:t>
            </a:fld>
            <a:endParaRPr lang="en-US" dirty="0"/>
          </a:p>
        </p:txBody>
      </p:sp>
    </p:spTree>
    <p:extLst>
      <p:ext uri="{BB962C8B-B14F-4D97-AF65-F5344CB8AC3E}">
        <p14:creationId xmlns:p14="http://schemas.microsoft.com/office/powerpoint/2010/main" val="1286658660"/>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marL="114300" lvl="1"/>
            <a:r>
              <a:rPr lang="en-US" dirty="0">
                <a:latin typeface="Arial" charset="0"/>
                <a:cs typeface="Arial" charset="0"/>
              </a:rPr>
              <a:t>The optimizer can pick the best-performing plan during any execution of the statement, not just the first execution. If the underlying data changes, or if queries re-execute with different input data, then the optimizer can adapt its plan to match the statistics gathered in the current execution. The continuous adaptive query plan adapts for every execution of the same cursor instead of only once.</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527</a:t>
            </a:fld>
            <a:endParaRPr lang="en-US" dirty="0"/>
          </a:p>
        </p:txBody>
      </p:sp>
    </p:spTree>
    <p:extLst>
      <p:ext uri="{BB962C8B-B14F-4D97-AF65-F5344CB8AC3E}">
        <p14:creationId xmlns:p14="http://schemas.microsoft.com/office/powerpoint/2010/main" val="913574807"/>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SQL Tuning Advisor is the primary driver of the tuning process. It performs several types of analyses:</a:t>
            </a:r>
          </a:p>
          <a:p>
            <a:pPr lvl="2">
              <a:spcBef>
                <a:spcPts val="200"/>
              </a:spcBef>
            </a:pPr>
            <a:r>
              <a:rPr lang="en-US" altLang="en-US" b="1" dirty="0"/>
              <a:t>Statistics Analysis:</a:t>
            </a:r>
            <a:r>
              <a:rPr lang="en-US" altLang="en-US" dirty="0"/>
              <a:t> Checks each query object for missing or stale statistics and makes recommendations to gather relevant statistics</a:t>
            </a:r>
          </a:p>
          <a:p>
            <a:pPr lvl="2">
              <a:spcBef>
                <a:spcPts val="200"/>
              </a:spcBef>
            </a:pPr>
            <a:r>
              <a:rPr lang="en-US" altLang="en-US" b="1" dirty="0"/>
              <a:t>SQL Profiling:</a:t>
            </a:r>
            <a:r>
              <a:rPr lang="en-US" altLang="en-US" dirty="0"/>
              <a:t> The optimizer verifies its own estimates and collects auxiliary information to remove estimation errors. It builds a SQL profile by using the auxiliary information and makes a recommendation to create it. When a SQL profile is created, it enables the query optimizer to generate a well-tuned plan.</a:t>
            </a:r>
          </a:p>
          <a:p>
            <a:pPr lvl="2">
              <a:spcBef>
                <a:spcPts val="200"/>
              </a:spcBef>
            </a:pPr>
            <a:r>
              <a:rPr lang="en-US" altLang="en-US" b="1" dirty="0"/>
              <a:t>Access Path Analysis:</a:t>
            </a:r>
            <a:r>
              <a:rPr lang="en-US" altLang="en-US" dirty="0"/>
              <a:t> New indexes are considered if they significantly improve access to each table in the query. When appropriate, recommendations to create such objects are made.</a:t>
            </a:r>
          </a:p>
          <a:p>
            <a:pPr lvl="2">
              <a:spcBef>
                <a:spcPts val="200"/>
              </a:spcBef>
            </a:pPr>
            <a:r>
              <a:rPr lang="en-US" altLang="en-US" b="1" dirty="0"/>
              <a:t>SQL Structure Analysis:</a:t>
            </a:r>
            <a:r>
              <a:rPr lang="en-US" altLang="en-US" dirty="0"/>
              <a:t> SQL statements that use bad plans are identified and relevant suggestions are made to restructure them. The suggested changes can be syntactic as well as semantic.</a:t>
            </a:r>
          </a:p>
          <a:p>
            <a:pPr lvl="1">
              <a:spcBef>
                <a:spcPts val="300"/>
              </a:spcBef>
            </a:pPr>
            <a:r>
              <a:rPr lang="en-US" altLang="en-US" dirty="0"/>
              <a:t>SQL Tuning Advisor considers each SQL statement included in the advisor task independently. Creating a new index may help a query, but may hurt the response time of DML. So, a recommended index or other object should be checked with SQL Access Advisor over a workload (a set of SQL statements) to determine whether there is a net gain in performance.</a:t>
            </a:r>
          </a:p>
          <a:p>
            <a:pPr lvl="1">
              <a:spcBef>
                <a:spcPts val="300"/>
              </a:spcBef>
            </a:pPr>
            <a:r>
              <a:rPr lang="en-US" altLang="en-US" dirty="0"/>
              <a:t>SQL Tuning Advisor runs automatically every night as the Automatic SQL Tuning Task. There may be times when a SQL statement needs immediate tuning action. You can use SQL Tuning Advisor to analyze SQL statements and obtain performance recommendations at any time. Typically, you run this advisor as an ADDM performance-finding action.</a:t>
            </a:r>
          </a:p>
        </p:txBody>
      </p:sp>
      <p:sp>
        <p:nvSpPr>
          <p:cNvPr id="24579"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528</a:t>
            </a:fld>
            <a:endParaRPr lang="en-US" dirty="0"/>
          </a:p>
        </p:txBody>
      </p:sp>
    </p:spTree>
    <p:extLst>
      <p:ext uri="{BB962C8B-B14F-4D97-AF65-F5344CB8AC3E}">
        <p14:creationId xmlns:p14="http://schemas.microsoft.com/office/powerpoint/2010/main" val="2449270903"/>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Arial" charset="0"/>
                <a:cs typeface="Arial" charset="0"/>
              </a:rPr>
              <a:t>Additionally, you can run SQL Tuning Advisor when you want to analyze the top SQL statements consuming the most CPU time, I/O, and memory.</a:t>
            </a:r>
          </a:p>
          <a:p>
            <a:pPr lvl="1" eaLnBrk="1" hangingPunct="1"/>
            <a:r>
              <a:rPr lang="en-US" dirty="0">
                <a:latin typeface="Arial" charset="0"/>
                <a:cs typeface="Arial" charset="0"/>
              </a:rPr>
              <a:t>Even though you can submit multiple statements to be analyzed in a single task, each statement is analyzed independently. To obtain tuning recommendations that consider the overall performance of a set of SQL, use SQL Access Advisor.</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529</a:t>
            </a:fld>
            <a:endParaRPr lang="en-US" dirty="0"/>
          </a:p>
        </p:txBody>
      </p:sp>
    </p:spTree>
    <p:extLst>
      <p:ext uri="{BB962C8B-B14F-4D97-AF65-F5344CB8AC3E}">
        <p14:creationId xmlns:p14="http://schemas.microsoft.com/office/powerpoint/2010/main" val="3164220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53</a:t>
            </a:fld>
            <a:endParaRPr lang="en-US" dirty="0"/>
          </a:p>
        </p:txBody>
      </p:sp>
    </p:spTree>
    <p:extLst>
      <p:ext uri="{BB962C8B-B14F-4D97-AF65-F5344CB8AC3E}">
        <p14:creationId xmlns:p14="http://schemas.microsoft.com/office/powerpoint/2010/main" val="3955303763"/>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SQL Access Advisor can recommend the proper set of materialized views, materialized view logs, partitioning, and indexes for a given workload. Understanding and using these structures is essential when optimizing SQL because they can result in significant performance improvements in data retrieval.</a:t>
            </a:r>
          </a:p>
          <a:p>
            <a:pPr lvl="1"/>
            <a:r>
              <a:rPr lang="en-US" altLang="en-US" dirty="0"/>
              <a:t>SQL Access Advisor recommends bitmap, function-based, and B-tree indexes. A bitmap index offers a reduced response time for many types of ad hoc queries and reduced storage requirements compared to other indexing techniques. B-tree indexes are most commonly used in a data warehouse to index unique or near-unique keys.</a:t>
            </a:r>
          </a:p>
          <a:p>
            <a:pPr lvl="1"/>
            <a:r>
              <a:rPr lang="en-US" altLang="en-US" dirty="0"/>
              <a:t>Another component of SQL Access Advisor also recommends how to optimize materialized views so that they can be fast refreshable and take advantage of general query rewrite.</a:t>
            </a:r>
          </a:p>
          <a:p>
            <a:pPr lvl="1"/>
            <a:r>
              <a:rPr lang="en-US" altLang="en-US" b="1" dirty="0"/>
              <a:t>Note:</a:t>
            </a:r>
            <a:r>
              <a:rPr lang="en-US" altLang="en-US" dirty="0"/>
              <a:t> For more information about materialized views and query rewrite, see </a:t>
            </a:r>
            <a:r>
              <a:rPr lang="en-US" altLang="en-US" i="1" dirty="0"/>
              <a:t>Oracle Database Performance Tuning Guide</a:t>
            </a:r>
            <a:r>
              <a:rPr lang="en-US" altLang="en-US" dirty="0"/>
              <a:t>.</a:t>
            </a:r>
          </a:p>
        </p:txBody>
      </p:sp>
      <p:sp>
        <p:nvSpPr>
          <p:cNvPr id="25603" name="Slide Image Placeholder 9"/>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530</a:t>
            </a:fld>
            <a:endParaRPr lang="en-US" dirty="0"/>
          </a:p>
        </p:txBody>
      </p:sp>
    </p:spTree>
    <p:extLst>
      <p:ext uri="{BB962C8B-B14F-4D97-AF65-F5344CB8AC3E}">
        <p14:creationId xmlns:p14="http://schemas.microsoft.com/office/powerpoint/2010/main" val="1665690689"/>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Database includes SQL Performance Analyzer, which gives you an exact and accurate assessment of the impact of change on the SQL statements that make up the workload. SQL Performance Analyzer helps you forecast the impact of a potential change on the performance of a SQL query workload. This capability provides you with detailed information about the performance of SQL statements, such as before-and-after execution statistics, and statements with performance improvement or degradation. This enables you (for example) to make changes in a test environment to determine whether the workload performance will be improved through a database upgrade.</a:t>
            </a:r>
          </a:p>
          <a:p>
            <a:pPr lvl="1"/>
            <a:r>
              <a:rPr lang="en-US" altLang="en-US" dirty="0"/>
              <a:t>SQL Performance Analyzer includes the following capabilities:</a:t>
            </a:r>
          </a:p>
          <a:p>
            <a:pPr lvl="2"/>
            <a:r>
              <a:rPr lang="en-US" altLang="en-US" dirty="0"/>
              <a:t>Helps predict the impact of system changes on SQL workload response time</a:t>
            </a:r>
          </a:p>
          <a:p>
            <a:pPr lvl="2"/>
            <a:r>
              <a:rPr lang="en-US" altLang="en-US" dirty="0"/>
              <a:t>Builds different versions of SQL workload performance (that is, SQL execution plans and execution statistics)</a:t>
            </a:r>
          </a:p>
          <a:p>
            <a:pPr lvl="2"/>
            <a:r>
              <a:rPr lang="en-US" altLang="en-US" dirty="0"/>
              <a:t>Executes SQL serially (concurrency not honored)</a:t>
            </a:r>
          </a:p>
          <a:p>
            <a:pPr lvl="2"/>
            <a:r>
              <a:rPr lang="en-US" altLang="en-US" dirty="0"/>
              <a:t>Analyzes performance differences</a:t>
            </a:r>
          </a:p>
          <a:p>
            <a:pPr lvl="2"/>
            <a:r>
              <a:rPr lang="en-US" altLang="en-US" dirty="0"/>
              <a:t>Offers fine-grained performance analysis on individual SQL</a:t>
            </a:r>
          </a:p>
          <a:p>
            <a:pPr lvl="2"/>
            <a:r>
              <a:rPr lang="en-US" altLang="en-US" dirty="0"/>
              <a:t>Is integrated with SQL Tuning Advisor to tune regressions</a:t>
            </a:r>
          </a:p>
        </p:txBody>
      </p:sp>
      <p:sp>
        <p:nvSpPr>
          <p:cNvPr id="26627" name="Slide Image Placeholder 6"/>
          <p:cNvSpPr>
            <a:spLocks noGrp="1" noRot="1" noChangeAspect="1" noTextEdit="1"/>
          </p:cNvSpPr>
          <p:nvPr>
            <p:ph type="sldImg"/>
          </p:nvPr>
        </p:nvSpPr>
        <p:spPr>
          <a:ln/>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531</a:t>
            </a:fld>
            <a:endParaRPr lang="en-US" dirty="0"/>
          </a:p>
        </p:txBody>
      </p:sp>
    </p:spTree>
    <p:extLst>
      <p:ext uri="{BB962C8B-B14F-4D97-AF65-F5344CB8AC3E}">
        <p14:creationId xmlns:p14="http://schemas.microsoft.com/office/powerpoint/2010/main" val="956638320"/>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cs typeface="Arial" charset="0"/>
              </a:rPr>
              <a:t>Use Cases</a:t>
            </a:r>
          </a:p>
          <a:p>
            <a:pPr lvl="1" eaLnBrk="1" hangingPunct="1"/>
            <a:r>
              <a:rPr lang="en-US" dirty="0">
                <a:latin typeface="Arial" charset="0"/>
                <a:cs typeface="Arial" charset="0"/>
              </a:rPr>
              <a:t>SQL Performance Analyzer can be used to predict and prevent potential performance problems for any database environment change that affects the structure of the SQL execution plans. The changes can include (but are not limited to) any of the following:</a:t>
            </a:r>
          </a:p>
          <a:p>
            <a:pPr lvl="2" eaLnBrk="1" hangingPunct="1"/>
            <a:r>
              <a:rPr lang="en-US" dirty="0">
                <a:latin typeface="Arial" charset="0"/>
                <a:cs typeface="Arial" charset="0"/>
              </a:rPr>
              <a:t>Database upgrades</a:t>
            </a:r>
          </a:p>
          <a:p>
            <a:pPr lvl="2" eaLnBrk="1" hangingPunct="1"/>
            <a:r>
              <a:rPr lang="en-US" dirty="0">
                <a:latin typeface="Arial" charset="0"/>
                <a:cs typeface="Arial" charset="0"/>
              </a:rPr>
              <a:t>Implementation of tuning recommendations</a:t>
            </a:r>
          </a:p>
          <a:p>
            <a:pPr lvl="2" eaLnBrk="1" hangingPunct="1"/>
            <a:r>
              <a:rPr lang="en-US" dirty="0">
                <a:latin typeface="Arial" charset="0"/>
                <a:cs typeface="Arial" charset="0"/>
              </a:rPr>
              <a:t>Schema changes</a:t>
            </a:r>
          </a:p>
          <a:p>
            <a:pPr lvl="2" eaLnBrk="1" hangingPunct="1"/>
            <a:r>
              <a:rPr lang="en-US" dirty="0">
                <a:latin typeface="Arial" charset="0"/>
                <a:cs typeface="Arial" charset="0"/>
              </a:rPr>
              <a:t>Statistics gathering</a:t>
            </a:r>
          </a:p>
          <a:p>
            <a:pPr lvl="2" eaLnBrk="1" hangingPunct="1"/>
            <a:r>
              <a:rPr lang="en-US" dirty="0">
                <a:latin typeface="Arial" charset="0"/>
                <a:cs typeface="Arial" charset="0"/>
              </a:rPr>
              <a:t>Database parameter changes</a:t>
            </a:r>
          </a:p>
          <a:p>
            <a:pPr lvl="2" eaLnBrk="1" hangingPunct="1"/>
            <a:r>
              <a:rPr lang="en-US" dirty="0">
                <a:latin typeface="Arial" charset="0"/>
                <a:cs typeface="Arial" charset="0"/>
              </a:rPr>
              <a:t>OS and hardware changes</a:t>
            </a:r>
          </a:p>
          <a:p>
            <a:pPr lvl="1" eaLnBrk="1" hangingPunct="1"/>
            <a:r>
              <a:rPr lang="en-US" dirty="0">
                <a:latin typeface="Arial" charset="0"/>
                <a:cs typeface="Arial" charset="0"/>
              </a:rPr>
              <a:t>You can use SQL Performance Analyzer to predict SQL performance changes that result from changes for even the most complex environments. As applications evolve through the development life cycle, database application developers can test changes to schemas, database objects, and rewritten applications to mitigate any potential performance impact.</a:t>
            </a:r>
          </a:p>
          <a:p>
            <a:pPr lvl="1" eaLnBrk="1" hangingPunct="1"/>
            <a:r>
              <a:rPr lang="en-US" dirty="0">
                <a:latin typeface="Arial" charset="0"/>
                <a:cs typeface="Arial" charset="0"/>
              </a:rPr>
              <a:t>SQL Performance Analyzer also enables the comparison of SQL performance statistics.</a:t>
            </a:r>
          </a:p>
          <a:p>
            <a:pPr lvl="1" eaLnBrk="1" hangingPunct="1"/>
            <a:r>
              <a:rPr lang="en-US" dirty="0">
                <a:latin typeface="Arial" charset="0"/>
                <a:cs typeface="Arial" charset="0"/>
              </a:rPr>
              <a:t>You can access SQL Performance Analyzer through Enterprise Manager or by using the </a:t>
            </a:r>
            <a:r>
              <a:rPr lang="en-US" dirty="0">
                <a:latin typeface="Courier New" panose="02070309020205020404" pitchFamily="49" charset="0"/>
                <a:cs typeface="Courier New" panose="02070309020205020404" pitchFamily="49" charset="0"/>
              </a:rPr>
              <a:t>DBMS_SQLPA</a:t>
            </a:r>
            <a:r>
              <a:rPr lang="en-US" dirty="0">
                <a:latin typeface="Arial" charset="0"/>
                <a:cs typeface="Arial" charset="0"/>
              </a:rPr>
              <a:t> package.</a:t>
            </a:r>
          </a:p>
          <a:p>
            <a:pPr lvl="1" eaLnBrk="1" hangingPunct="1"/>
            <a:r>
              <a:rPr lang="en-US" dirty="0">
                <a:latin typeface="Arial" charset="0"/>
                <a:cs typeface="Arial" charset="0"/>
              </a:rPr>
              <a:t>For details about the </a:t>
            </a:r>
            <a:r>
              <a:rPr lang="en-US" dirty="0">
                <a:latin typeface="Courier New" panose="02070309020205020404" pitchFamily="49" charset="0"/>
                <a:cs typeface="Courier New" panose="02070309020205020404" pitchFamily="49" charset="0"/>
              </a:rPr>
              <a:t>DBMS_SQLPA</a:t>
            </a:r>
            <a:r>
              <a:rPr lang="en-US" dirty="0">
                <a:latin typeface="Arial" charset="0"/>
                <a:cs typeface="Arial" charset="0"/>
              </a:rPr>
              <a:t> package, see the </a:t>
            </a:r>
            <a:r>
              <a:rPr lang="en-US" i="1" dirty="0">
                <a:latin typeface="Arial" charset="0"/>
                <a:cs typeface="Arial" charset="0"/>
              </a:rPr>
              <a:t>Oracle Database PL/SQL Packages and Types Reference Guide</a:t>
            </a:r>
            <a:r>
              <a:rPr lang="en-US" dirty="0">
                <a:latin typeface="Arial" charset="0"/>
                <a:cs typeface="Arial" charset="0"/>
              </a:rPr>
              <a:t>.</a:t>
            </a:r>
          </a:p>
        </p:txBody>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532</a:t>
            </a:fld>
            <a:endParaRPr lang="en-US" dirty="0"/>
          </a:p>
        </p:txBody>
      </p:sp>
    </p:spTree>
    <p:extLst>
      <p:ext uri="{BB962C8B-B14F-4D97-AF65-F5344CB8AC3E}">
        <p14:creationId xmlns:p14="http://schemas.microsoft.com/office/powerpoint/2010/main" val="4088788564"/>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control the automatic segment shrink task, the automatic statistics collection, or the SQL Tuning Advisor automated task, use the </a:t>
            </a:r>
            <a:r>
              <a:rPr lang="en-US" dirty="0">
                <a:latin typeface="Courier New" panose="02070309020205020404" pitchFamily="49" charset="0"/>
                <a:cs typeface="Courier New" panose="02070309020205020404" pitchFamily="49" charset="0"/>
              </a:rPr>
              <a:t>DBMS_AUTO_TASK_ADMIN.ENABLE</a:t>
            </a:r>
            <a:r>
              <a:rPr lang="en-US" dirty="0"/>
              <a:t> procedure as shown in this example:</a:t>
            </a:r>
          </a:p>
          <a:p>
            <a:pPr marL="761866" lvl="3" indent="0">
              <a:buNone/>
            </a:pPr>
            <a:r>
              <a:rPr lang="en-US" sz="1000" dirty="0">
                <a:latin typeface="Courier New" panose="02070309020205020404" pitchFamily="49" charset="0"/>
                <a:cs typeface="Courier New" panose="02070309020205020404" pitchFamily="49" charset="0"/>
              </a:rPr>
              <a:t>BEGIN</a:t>
            </a:r>
          </a:p>
          <a:p>
            <a:pPr marL="761866" lvl="3" indent="0">
              <a:buNone/>
            </a:pPr>
            <a:r>
              <a:rPr lang="en-US" sz="1000" dirty="0">
                <a:latin typeface="Courier New" panose="02070309020205020404" pitchFamily="49" charset="0"/>
                <a:cs typeface="Courier New" panose="02070309020205020404" pitchFamily="49" charset="0"/>
              </a:rPr>
              <a:t>  DBMS_AUTO_TASK_ADMIN.ENABLE (</a:t>
            </a:r>
          </a:p>
          <a:p>
            <a:pPr marL="761866" lvl="3" indent="0">
              <a:buNone/>
            </a:pPr>
            <a:r>
              <a:rPr lang="en-US" sz="1000" dirty="0">
                <a:latin typeface="Courier New" panose="02070309020205020404" pitchFamily="49" charset="0"/>
                <a:cs typeface="Courier New" panose="02070309020205020404" pitchFamily="49" charset="0"/>
              </a:rPr>
              <a:t>     client_name =&gt; 'auto optimizer stats collection',</a:t>
            </a:r>
          </a:p>
          <a:p>
            <a:pPr marL="761866" lvl="3" indent="0">
              <a:buNone/>
            </a:pPr>
            <a:r>
              <a:rPr lang="en-US" sz="1000" dirty="0">
                <a:latin typeface="Courier New" panose="02070309020205020404" pitchFamily="49" charset="0"/>
                <a:cs typeface="Courier New" panose="02070309020205020404" pitchFamily="49" charset="0"/>
              </a:rPr>
              <a:t>     operation   =&gt; NULL, window_name =&gt; NULL);</a:t>
            </a:r>
          </a:p>
          <a:p>
            <a:pPr marL="761866" lvl="3" indent="0">
              <a:buNone/>
            </a:pPr>
            <a:r>
              <a:rPr lang="fr-FR" sz="1000" dirty="0">
                <a:latin typeface="Courier New" panose="02070309020205020404" pitchFamily="49" charset="0"/>
                <a:cs typeface="Courier New" panose="02070309020205020404" pitchFamily="49" charset="0"/>
              </a:rPr>
              <a:t>END</a:t>
            </a:r>
            <a:r>
              <a:rPr lang="en-US" sz="1000" dirty="0">
                <a:latin typeface="Courier New" panose="02070309020205020404" pitchFamily="49" charset="0"/>
                <a:cs typeface="Courier New" panose="02070309020205020404" pitchFamily="49" charset="0"/>
              </a:rPr>
              <a:t>;</a:t>
            </a:r>
          </a:p>
          <a:p>
            <a:pPr lvl="1"/>
            <a:r>
              <a:rPr lang="en-US" altLang="en-US" dirty="0"/>
              <a:t>See the </a:t>
            </a:r>
            <a:r>
              <a:rPr lang="en-US" altLang="en-US" i="1" dirty="0"/>
              <a:t>Oracle Database SQL Tuning Guide</a:t>
            </a:r>
            <a:r>
              <a:rPr lang="en-US" altLang="en-US" dirty="0"/>
              <a:t> for additional examples.</a:t>
            </a:r>
          </a:p>
        </p:txBody>
      </p:sp>
      <p:sp>
        <p:nvSpPr>
          <p:cNvPr id="6" name="Footer Placeholder 5"/>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533</a:t>
            </a:fld>
            <a:endParaRPr lang="en-US" dirty="0"/>
          </a:p>
        </p:txBody>
      </p:sp>
    </p:spTree>
    <p:extLst>
      <p:ext uri="{BB962C8B-B14F-4D97-AF65-F5344CB8AC3E}">
        <p14:creationId xmlns:p14="http://schemas.microsoft.com/office/powerpoint/2010/main" val="2551638098"/>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4" name="Footer Placeholder 3"/>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534</a:t>
            </a:fld>
            <a:endParaRPr lang="en-US" dirty="0"/>
          </a:p>
        </p:txBody>
      </p:sp>
    </p:spTree>
    <p:extLst>
      <p:ext uri="{BB962C8B-B14F-4D97-AF65-F5344CB8AC3E}">
        <p14:creationId xmlns:p14="http://schemas.microsoft.com/office/powerpoint/2010/main" val="3726584526"/>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33 - </a:t>
            </a:r>
            <a:fld id="{56C46D59-210F-4E9A-A2A5-20DB997B7E34}" type="slidenum">
              <a:rPr lang="en-US" smtClean="0"/>
              <a:pPr>
                <a:defRPr/>
              </a:pPr>
              <a:t>535</a:t>
            </a:fld>
            <a:endParaRPr lang="en-US" dirty="0"/>
          </a:p>
        </p:txBody>
      </p:sp>
    </p:spTree>
    <p:extLst>
      <p:ext uri="{BB962C8B-B14F-4D97-AF65-F5344CB8AC3E}">
        <p14:creationId xmlns:p14="http://schemas.microsoft.com/office/powerpoint/2010/main" val="787805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Before users can connect to a database instance, a database administrator must start the database instance. The database instance and database go through stages as the database is made available for access by users. The database instance is started, the database is mounted, and then the database is opened, as shown in the slide.</a:t>
            </a:r>
          </a:p>
          <a:p>
            <a:pPr lvl="1"/>
            <a:r>
              <a:rPr lang="en-US" dirty="0">
                <a:latin typeface="Arial" charset="0"/>
              </a:rPr>
              <a:t>You can use the </a:t>
            </a:r>
            <a:r>
              <a:rPr lang="en-US" dirty="0">
                <a:latin typeface="Courier New" panose="02070309020205020404" pitchFamily="49" charset="0"/>
                <a:cs typeface="Courier New" panose="02070309020205020404" pitchFamily="49" charset="0"/>
              </a:rPr>
              <a:t>STARTUP</a:t>
            </a:r>
            <a:r>
              <a:rPr lang="en-US" dirty="0">
                <a:latin typeface="Arial" charset="0"/>
              </a:rPr>
              <a:t> command in SQL*Plus with the options shown in the slide for each stage. The default option is </a:t>
            </a:r>
            <a:r>
              <a:rPr lang="en-US" dirty="0">
                <a:latin typeface="Courier New" panose="02070309020205020404" pitchFamily="49" charset="0"/>
                <a:cs typeface="Courier New" panose="02070309020205020404" pitchFamily="49" charset="0"/>
              </a:rPr>
              <a:t>OPEN</a:t>
            </a:r>
            <a:r>
              <a:rPr lang="en-US" dirty="0">
                <a:latin typeface="Arial" charset="0"/>
              </a:rPr>
              <a:t>.</a:t>
            </a:r>
          </a:p>
          <a:p>
            <a:pPr lvl="1"/>
            <a:r>
              <a:rPr lang="en-US" dirty="0">
                <a:latin typeface="Courier New" panose="02070309020205020404" pitchFamily="49" charset="0"/>
                <a:cs typeface="Courier New" panose="02070309020205020404" pitchFamily="49" charset="0"/>
              </a:rPr>
              <a:t>NOMOUNT</a:t>
            </a:r>
            <a:r>
              <a:rPr lang="en-US" dirty="0">
                <a:latin typeface="Arial" charset="0"/>
              </a:rPr>
              <a:t>: During this stage, the Oracle software reads an initialization parameter file, starts background processes, allocates memory to the SGA, and opens the alert log and trace files. An instance is typically started only in </a:t>
            </a:r>
            <a:r>
              <a:rPr lang="en-US" dirty="0">
                <a:latin typeface="Courier New" panose="02070309020205020404" pitchFamily="49" charset="0"/>
                <a:cs typeface="Courier New" panose="02070309020205020404" pitchFamily="49" charset="0"/>
              </a:rPr>
              <a:t>NOMOUNT</a:t>
            </a:r>
            <a:r>
              <a:rPr lang="en-US" dirty="0">
                <a:latin typeface="Arial" charset="0"/>
              </a:rPr>
              <a:t> mode during database creation, during re-creation of control files, or in certain backup and recovery scenarios.</a:t>
            </a:r>
          </a:p>
          <a:p>
            <a:pPr lvl="1"/>
            <a:r>
              <a:rPr lang="en-US" dirty="0">
                <a:latin typeface="Courier New" panose="02070309020205020404" pitchFamily="49" charset="0"/>
                <a:cs typeface="Courier New" panose="02070309020205020404" pitchFamily="49" charset="0"/>
              </a:rPr>
              <a:t>MOUNT</a:t>
            </a:r>
            <a:r>
              <a:rPr lang="en-US" dirty="0">
                <a:latin typeface="Arial" charset="0"/>
              </a:rPr>
              <a:t>: During this stage, the Oracle software associates the database (CDB) with the previously started database instance, opens and reads the control files that are specified in the initialization parameter file, and obtains the names and statuses of the data files and online redo log files. No checks, however, are performed to verify the existence of the data files and online redo log files at this time. Start in </a:t>
            </a:r>
            <a:r>
              <a:rPr lang="en-US" dirty="0">
                <a:latin typeface="Courier New" panose="02070309020205020404" pitchFamily="49" charset="0"/>
                <a:cs typeface="Courier New" panose="02070309020205020404" pitchFamily="49" charset="0"/>
              </a:rPr>
              <a:t>MOUNT</a:t>
            </a:r>
            <a:r>
              <a:rPr lang="en-US" dirty="0">
                <a:latin typeface="Arial" charset="0"/>
              </a:rPr>
              <a:t> mode to perform some maintenance operations, such as renaming data files and performing full database recoveries.</a:t>
            </a:r>
          </a:p>
          <a:p>
            <a:pPr lvl="1"/>
            <a:r>
              <a:rPr lang="en-US" dirty="0">
                <a:latin typeface="Courier New" panose="02070309020205020404" pitchFamily="49" charset="0"/>
                <a:cs typeface="Courier New" panose="02070309020205020404" pitchFamily="49" charset="0"/>
              </a:rPr>
              <a:t>OPEN</a:t>
            </a:r>
            <a:r>
              <a:rPr lang="en-US" dirty="0">
                <a:latin typeface="Arial" charset="0"/>
              </a:rPr>
              <a:t>: The Oracle software opens the redo log files and data files according to the list registered in the control files. Start up in </a:t>
            </a:r>
            <a:r>
              <a:rPr lang="en-US" dirty="0">
                <a:latin typeface="Courier New" panose="02070309020205020404" pitchFamily="49" charset="0"/>
                <a:cs typeface="Courier New" panose="02070309020205020404" pitchFamily="49" charset="0"/>
              </a:rPr>
              <a:t>OPEN</a:t>
            </a:r>
            <a:r>
              <a:rPr lang="en-US" dirty="0">
                <a:latin typeface="Arial" charset="0"/>
              </a:rPr>
              <a:t> mode to enable users to connect to the database instance. PDBs are not, by default, started when you open the database.</a:t>
            </a:r>
          </a:p>
          <a:p>
            <a:pPr lvl="1"/>
            <a:endParaRPr lang="en-US" dirty="0">
              <a:latin typeface="Arial" charset="0"/>
            </a:endParaRPr>
          </a:p>
          <a:p>
            <a:pPr lvl="1"/>
            <a:endParaRPr lang="en-US" dirty="0">
              <a:latin typeface="Arial" charset="0"/>
            </a:endParaRP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54</a:t>
            </a:fld>
            <a:endParaRPr lang="en-US" dirty="0"/>
          </a:p>
        </p:txBody>
      </p:sp>
    </p:spTree>
    <p:extLst>
      <p:ext uri="{BB962C8B-B14F-4D97-AF65-F5344CB8AC3E}">
        <p14:creationId xmlns:p14="http://schemas.microsoft.com/office/powerpoint/2010/main" val="2584285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eaLnBrk="1" hangingPunct="1"/>
            <a:r>
              <a:rPr lang="en-US" dirty="0">
                <a:latin typeface="Courier New" panose="02070309020205020404" pitchFamily="49" charset="0"/>
                <a:cs typeface="Courier New" panose="02070309020205020404" pitchFamily="49" charset="0"/>
              </a:rPr>
              <a:t>ABORT</a:t>
            </a:r>
            <a:r>
              <a:rPr lang="en-US" dirty="0">
                <a:latin typeface="Arial" charset="0"/>
              </a:rPr>
              <a:t> Mode: If the other shutdown modes don't work, you can use </a:t>
            </a:r>
            <a:r>
              <a:rPr lang="en-US" dirty="0">
                <a:latin typeface="Courier New" panose="02070309020205020404" pitchFamily="49" charset="0"/>
                <a:cs typeface="Courier New" panose="02070309020205020404" pitchFamily="49" charset="0"/>
              </a:rPr>
              <a:t>ABORT</a:t>
            </a:r>
            <a:r>
              <a:rPr lang="en-US" dirty="0">
                <a:latin typeface="Arial" charset="0"/>
              </a:rPr>
              <a:t> mode. </a:t>
            </a:r>
            <a:r>
              <a:rPr lang="en-US" dirty="0">
                <a:latin typeface="Courier New" panose="02070309020205020404" pitchFamily="49" charset="0"/>
                <a:cs typeface="Courier New" panose="02070309020205020404" pitchFamily="49" charset="0"/>
              </a:rPr>
              <a:t>ABORT</a:t>
            </a:r>
            <a:r>
              <a:rPr lang="en-US" dirty="0">
                <a:latin typeface="Arial" charset="0"/>
              </a:rPr>
              <a:t> mode performs the least amount of work before shutting down. Because this mode puts the database in an inconsistent state and requires recovery before startup, use it only when necessary. It's not advisable to back up the database in this state. It's typically used when no other form of shutdown works, when there are problems with starting the database instance, or when you need to shut down immediately because of an impending situation (such as notice of a power outage within seconds). </a:t>
            </a:r>
            <a:r>
              <a:rPr lang="en-US" dirty="0">
                <a:latin typeface="Courier New" panose="02070309020205020404" pitchFamily="49" charset="0"/>
                <a:cs typeface="Courier New" panose="02070309020205020404" pitchFamily="49" charset="0"/>
              </a:rPr>
              <a:t>ABORT</a:t>
            </a:r>
            <a:r>
              <a:rPr lang="en-US" dirty="0">
                <a:latin typeface="Arial" charset="0"/>
              </a:rPr>
              <a:t> mode is usually the fastest shutdown mode and </a:t>
            </a:r>
            <a:r>
              <a:rPr lang="en-US" dirty="0">
                <a:latin typeface="Courier New" panose="02070309020205020404" pitchFamily="49" charset="0"/>
                <a:cs typeface="Courier New" panose="02070309020205020404" pitchFamily="49" charset="0"/>
              </a:rPr>
              <a:t>NORMAL</a:t>
            </a:r>
            <a:r>
              <a:rPr lang="en-US" dirty="0">
                <a:latin typeface="Arial" charset="0"/>
              </a:rPr>
              <a:t> mode is the slowest. </a:t>
            </a:r>
            <a:r>
              <a:rPr lang="en-US" dirty="0">
                <a:latin typeface="Courier New" panose="02070309020205020404" pitchFamily="49" charset="0"/>
                <a:cs typeface="Courier New" panose="02070309020205020404" pitchFamily="49" charset="0"/>
              </a:rPr>
              <a:t>NORMAL</a:t>
            </a:r>
            <a:r>
              <a:rPr lang="en-US" dirty="0">
                <a:latin typeface="Arial" charset="0"/>
              </a:rPr>
              <a:t> and </a:t>
            </a:r>
            <a:r>
              <a:rPr lang="en-US" dirty="0">
                <a:latin typeface="Courier New" panose="02070309020205020404" pitchFamily="49" charset="0"/>
                <a:cs typeface="Courier New" panose="02070309020205020404" pitchFamily="49" charset="0"/>
              </a:rPr>
              <a:t>TRANSACTIONAL</a:t>
            </a:r>
            <a:r>
              <a:rPr lang="en-US" dirty="0">
                <a:latin typeface="Arial" charset="0"/>
              </a:rPr>
              <a:t> modes can take a long time depending on the number of sessions and transactions.</a:t>
            </a:r>
          </a:p>
          <a:p>
            <a:pPr lvl="1" eaLnBrk="1" hangingPunct="1"/>
            <a:r>
              <a:rPr lang="en-US" dirty="0">
                <a:latin typeface="Arial" charset="0"/>
              </a:rPr>
              <a:t>The following happens during a shutdown in </a:t>
            </a:r>
            <a:r>
              <a:rPr lang="en-US" dirty="0">
                <a:latin typeface="Courier New" panose="02070309020205020404" pitchFamily="49" charset="0"/>
                <a:cs typeface="Courier New" panose="02070309020205020404" pitchFamily="49" charset="0"/>
              </a:rPr>
              <a:t>ABORT</a:t>
            </a:r>
            <a:r>
              <a:rPr lang="en-US" dirty="0">
                <a:latin typeface="Arial" charset="0"/>
              </a:rPr>
              <a:t> mode, an instance failure, or a database instance startup in </a:t>
            </a:r>
            <a:r>
              <a:rPr lang="en-US" dirty="0">
                <a:latin typeface="Courier New" panose="02070309020205020404" pitchFamily="49" charset="0"/>
                <a:cs typeface="Courier New" panose="02070309020205020404" pitchFamily="49" charset="0"/>
              </a:rPr>
              <a:t>FORCE</a:t>
            </a:r>
            <a:r>
              <a:rPr lang="en-US" dirty="0">
                <a:latin typeface="Arial" charset="0"/>
              </a:rPr>
              <a:t> mode:</a:t>
            </a:r>
          </a:p>
          <a:p>
            <a:pPr lvl="2" eaLnBrk="1" hangingPunct="1"/>
            <a:r>
              <a:rPr lang="en-US" dirty="0">
                <a:latin typeface="Arial" charset="0"/>
              </a:rPr>
              <a:t>Current SQL statements being processed by the Oracle server are immediately terminated.</a:t>
            </a:r>
          </a:p>
          <a:p>
            <a:pPr lvl="2" eaLnBrk="1" hangingPunct="1"/>
            <a:r>
              <a:rPr lang="en-US" dirty="0">
                <a:latin typeface="Arial" charset="0"/>
              </a:rPr>
              <a:t>The Oracle server does not wait for users who are currently connected to the database to disconnect.</a:t>
            </a:r>
          </a:p>
          <a:p>
            <a:pPr lvl="2" eaLnBrk="1" hangingPunct="1"/>
            <a:r>
              <a:rPr lang="en-US" dirty="0">
                <a:latin typeface="Arial" charset="0"/>
              </a:rPr>
              <a:t>Database and redo buffers are not written to disk.</a:t>
            </a:r>
          </a:p>
          <a:p>
            <a:pPr lvl="2" eaLnBrk="1" hangingPunct="1"/>
            <a:r>
              <a:rPr lang="en-US" dirty="0">
                <a:latin typeface="Arial" charset="0"/>
              </a:rPr>
              <a:t>Uncommitted transactions are not rolled back.</a:t>
            </a:r>
          </a:p>
          <a:p>
            <a:pPr lvl="2" eaLnBrk="1" hangingPunct="1"/>
            <a:r>
              <a:rPr lang="en-US" dirty="0">
                <a:latin typeface="Arial" charset="0"/>
              </a:rPr>
              <a:t>The instance is terminated without closing the files.</a:t>
            </a:r>
          </a:p>
          <a:p>
            <a:pPr lvl="2" eaLnBrk="1" hangingPunct="1"/>
            <a:r>
              <a:rPr lang="en-US" dirty="0">
                <a:latin typeface="Arial" charset="0"/>
              </a:rPr>
              <a:t>The database is not closed or dismounted.</a:t>
            </a:r>
          </a:p>
          <a:p>
            <a:pPr lvl="2" eaLnBrk="1" hangingPunct="1"/>
            <a:r>
              <a:rPr lang="en-US" dirty="0">
                <a:latin typeface="Arial" charset="0"/>
              </a:rPr>
              <a:t>The next startup requires instance recovery, which occurs automatically.</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55</a:t>
            </a:fld>
            <a:endParaRPr lang="en-US" dirty="0"/>
          </a:p>
        </p:txBody>
      </p:sp>
    </p:spTree>
    <p:extLst>
      <p:ext uri="{BB962C8B-B14F-4D97-AF65-F5344CB8AC3E}">
        <p14:creationId xmlns:p14="http://schemas.microsoft.com/office/powerpoint/2010/main" val="1703805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Mode: A shutdown in </a:t>
            </a:r>
            <a:r>
              <a:rPr lang="en-US" altLang="en-US" dirty="0">
                <a:latin typeface="Courier New" panose="02070309020205020404" pitchFamily="49" charset="0"/>
                <a:cs typeface="Courier New" panose="02070309020205020404" pitchFamily="49" charset="0"/>
              </a:rPr>
              <a:t>IMMEDIATE</a:t>
            </a:r>
            <a:r>
              <a:rPr lang="en-US" altLang="en-US" dirty="0">
                <a:latin typeface="Arial" charset="0"/>
              </a:rPr>
              <a:t> mode is the most typically used option.</a:t>
            </a:r>
          </a:p>
          <a:p>
            <a:pPr lvl="2"/>
            <a:r>
              <a:rPr lang="en-US" altLang="en-US" dirty="0">
                <a:latin typeface="Arial" charset="0"/>
              </a:rPr>
              <a:t>Current SQL statements being processed by the database instance are not completed.</a:t>
            </a:r>
          </a:p>
          <a:p>
            <a:pPr lvl="2"/>
            <a:r>
              <a:rPr lang="en-US" altLang="en-US" dirty="0">
                <a:latin typeface="Arial" charset="0"/>
              </a:rPr>
              <a:t>The database server does not wait for the users who are currently connected to the database instance to disconnect.</a:t>
            </a:r>
          </a:p>
          <a:p>
            <a:pPr lvl="2"/>
            <a:r>
              <a:rPr lang="en-US" altLang="en-US" dirty="0">
                <a:latin typeface="Arial" charset="0"/>
              </a:rPr>
              <a:t>The database server rolls back active transactions and disconnects all connected users.</a:t>
            </a:r>
          </a:p>
          <a:p>
            <a:pPr lvl="2"/>
            <a:r>
              <a:rPr lang="en-US" altLang="en-US" dirty="0">
                <a:latin typeface="Arial" charset="0"/>
              </a:rPr>
              <a:t>The database server closes and dismounts the database before shutting down the database instance.</a:t>
            </a:r>
          </a:p>
          <a:p>
            <a:pPr lvl="1"/>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Mode: </a:t>
            </a:r>
            <a:r>
              <a:rPr lang="en-US" altLang="en-US" dirty="0">
                <a:latin typeface="Courier New" panose="02070309020205020404" pitchFamily="49" charset="0"/>
                <a:cs typeface="Courier New" panose="02070309020205020404" pitchFamily="49" charset="0"/>
              </a:rPr>
              <a:t>NORMAL</a:t>
            </a:r>
            <a:r>
              <a:rPr lang="en-US" altLang="en-US" dirty="0">
                <a:latin typeface="Arial" charset="0"/>
              </a:rPr>
              <a:t> is the default shutdown mode if no mode is specified with the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command.</a:t>
            </a:r>
          </a:p>
          <a:p>
            <a:pPr lvl="2"/>
            <a:r>
              <a:rPr lang="en-US" altLang="en-US" dirty="0">
                <a:latin typeface="Arial" charset="0"/>
              </a:rPr>
              <a:t>No new connections can be made.</a:t>
            </a:r>
          </a:p>
          <a:p>
            <a:pPr lvl="2"/>
            <a:r>
              <a:rPr lang="en-US" altLang="en-US" dirty="0">
                <a:latin typeface="Arial" charset="0"/>
              </a:rPr>
              <a:t>The Oracle server waits for all users to disconnect before completing the shutdown.</a:t>
            </a:r>
          </a:p>
          <a:p>
            <a:pPr lvl="2"/>
            <a:r>
              <a:rPr lang="en-US" altLang="en-US" dirty="0">
                <a:latin typeface="Arial" charset="0"/>
              </a:rPr>
              <a:t>Database and redo buffers are written to disk.</a:t>
            </a:r>
          </a:p>
          <a:p>
            <a:pPr lvl="2"/>
            <a:r>
              <a:rPr lang="en-US" altLang="en-US" dirty="0">
                <a:latin typeface="Arial" charset="0"/>
              </a:rPr>
              <a:t>Background processes are terminated, and the SGA is removed from memory.</a:t>
            </a:r>
          </a:p>
          <a:p>
            <a:pPr lvl="2"/>
            <a:r>
              <a:rPr lang="en-US" altLang="en-US" dirty="0">
                <a:latin typeface="Arial" charset="0"/>
              </a:rPr>
              <a:t>The Oracle server closes and dismounts the database before shutting down the instance.</a:t>
            </a:r>
          </a:p>
          <a:p>
            <a:pPr lvl="1"/>
            <a:r>
              <a:rPr lang="en-US" altLang="en-US" dirty="0">
                <a:latin typeface="Courier New" panose="02070309020205020404" pitchFamily="49" charset="0"/>
                <a:cs typeface="Courier New" panose="02070309020205020404" pitchFamily="49" charset="0"/>
              </a:rPr>
              <a:t>TRANSACTIONAL</a:t>
            </a:r>
            <a:r>
              <a:rPr lang="en-US" altLang="en-US" dirty="0">
                <a:latin typeface="Arial" charset="0"/>
              </a:rPr>
              <a:t> Mode: A shutdown in </a:t>
            </a:r>
            <a:r>
              <a:rPr lang="en-US" altLang="en-US" dirty="0">
                <a:latin typeface="Courier New" panose="02070309020205020404" pitchFamily="49" charset="0"/>
                <a:cs typeface="Courier New" panose="02070309020205020404" pitchFamily="49" charset="0"/>
              </a:rPr>
              <a:t>TRANSACTIONAL</a:t>
            </a:r>
            <a:r>
              <a:rPr lang="en-US" altLang="en-US" dirty="0">
                <a:latin typeface="Arial" charset="0"/>
              </a:rPr>
              <a:t> mode prevents clients from losing data, including results from their current activity.</a:t>
            </a:r>
          </a:p>
          <a:p>
            <a:pPr lvl="2"/>
            <a:r>
              <a:rPr lang="en-US" altLang="en-US" dirty="0">
                <a:latin typeface="Arial" charset="0"/>
              </a:rPr>
              <a:t>No client can start a new transaction on this particular instance.</a:t>
            </a:r>
          </a:p>
          <a:p>
            <a:pPr lvl="2"/>
            <a:r>
              <a:rPr lang="en-US" altLang="en-US" dirty="0">
                <a:latin typeface="Arial" charset="0"/>
              </a:rPr>
              <a:t>A client is disconnected when the client ends the transaction that is in progress.</a:t>
            </a:r>
          </a:p>
          <a:p>
            <a:pPr lvl="2"/>
            <a:r>
              <a:rPr lang="en-US" altLang="en-US" dirty="0">
                <a:latin typeface="Arial" charset="0"/>
              </a:rPr>
              <a:t>When all transactions have been completed, a shutdown occurs immediately.</a:t>
            </a:r>
          </a:p>
          <a:p>
            <a:pPr lvl="1"/>
            <a:endParaRPr lang="en-US" altLang="en-US" dirty="0">
              <a:latin typeface="Arial" charset="0"/>
            </a:endParaRPr>
          </a:p>
          <a:p>
            <a:pPr lvl="1" eaLnBrk="1" hangingPunct="1"/>
            <a:endParaRPr lang="en-US" dirty="0">
              <a:latin typeface="Arial" charset="0"/>
            </a:endParaRPr>
          </a:p>
        </p:txBody>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56</a:t>
            </a:fld>
            <a:endParaRPr lang="en-US" dirty="0"/>
          </a:p>
        </p:txBody>
      </p:sp>
    </p:spTree>
    <p:extLst>
      <p:ext uri="{BB962C8B-B14F-4D97-AF65-F5344CB8AC3E}">
        <p14:creationId xmlns:p14="http://schemas.microsoft.com/office/powerpoint/2010/main" val="711873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The diagram in this slide shows the </a:t>
            </a:r>
            <a:r>
              <a:rPr lang="en-US" dirty="0">
                <a:latin typeface="Courier New" panose="02070309020205020404" pitchFamily="49" charset="0"/>
                <a:cs typeface="Courier New" panose="02070309020205020404" pitchFamily="49" charset="0"/>
              </a:rPr>
              <a:t>IMMEDIATE</a:t>
            </a:r>
            <a:r>
              <a:rPr lang="en-US" dirty="0">
                <a:latin typeface="Arial" charset="0"/>
              </a:rPr>
              <a:t>, </a:t>
            </a:r>
            <a:r>
              <a:rPr lang="en-US" dirty="0">
                <a:latin typeface="Courier New" panose="02070309020205020404" pitchFamily="49" charset="0"/>
                <a:cs typeface="Courier New" panose="02070309020205020404" pitchFamily="49" charset="0"/>
              </a:rPr>
              <a:t>TRANSACTIONAL</a:t>
            </a:r>
            <a:r>
              <a:rPr lang="en-US" dirty="0">
                <a:latin typeface="Arial" charset="0"/>
              </a:rPr>
              <a:t>, and </a:t>
            </a:r>
            <a:r>
              <a:rPr lang="en-US" dirty="0">
                <a:latin typeface="Courier New" panose="02070309020205020404" pitchFamily="49" charset="0"/>
                <a:cs typeface="Courier New" panose="02070309020205020404" pitchFamily="49" charset="0"/>
              </a:rPr>
              <a:t>NORMAL</a:t>
            </a:r>
            <a:r>
              <a:rPr lang="en-US" dirty="0">
                <a:latin typeface="Arial" charset="0"/>
              </a:rPr>
              <a:t> shutdown modes. The diagram in the next slide shows </a:t>
            </a:r>
            <a:r>
              <a:rPr lang="en-US" dirty="0">
                <a:latin typeface="Courier New" panose="02070309020205020404" pitchFamily="49" charset="0"/>
                <a:cs typeface="Courier New" panose="02070309020205020404" pitchFamily="49" charset="0"/>
              </a:rPr>
              <a:t>ABORT</a:t>
            </a:r>
            <a:r>
              <a:rPr lang="en-US" dirty="0">
                <a:latin typeface="Arial" charset="0"/>
              </a:rPr>
              <a:t> shutdown mode (and instance failure or </a:t>
            </a:r>
            <a:r>
              <a:rPr lang="en-US" dirty="0">
                <a:latin typeface="Courier New" panose="02070309020205020404" pitchFamily="49" charset="0"/>
                <a:cs typeface="Courier New" panose="02070309020205020404" pitchFamily="49" charset="0"/>
              </a:rPr>
              <a:t>STARTUP</a:t>
            </a:r>
            <a:r>
              <a:rPr lang="en-US" dirty="0">
                <a:latin typeface="Arial" charset="0"/>
              </a:rPr>
              <a:t> </a:t>
            </a:r>
            <a:r>
              <a:rPr lang="en-US" dirty="0">
                <a:latin typeface="Courier New" panose="02070309020205020404" pitchFamily="49" charset="0"/>
                <a:cs typeface="Courier New" panose="02070309020205020404" pitchFamily="49" charset="0"/>
              </a:rPr>
              <a:t>FORCE</a:t>
            </a:r>
            <a:r>
              <a:rPr lang="en-US" dirty="0">
                <a:latin typeface="Arial" charset="0"/>
              </a:rPr>
              <a:t> mode). Notice that the database becomes inconsistent when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it stays consistent during the other shutdown modes. Also note that you need to recover the database instance after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with the other shutdown modes, you don't need to do so.</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57</a:t>
            </a:fld>
            <a:endParaRPr lang="en-US" dirty="0"/>
          </a:p>
        </p:txBody>
      </p:sp>
    </p:spTree>
    <p:extLst>
      <p:ext uri="{BB962C8B-B14F-4D97-AF65-F5344CB8AC3E}">
        <p14:creationId xmlns:p14="http://schemas.microsoft.com/office/powerpoint/2010/main" val="1122243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body" idx="1"/>
          </p:nvPr>
        </p:nvSpPr>
        <p:spPr>
          <a:noFill/>
          <a:ln/>
        </p:spPr>
        <p:txBody>
          <a:bodyPr/>
          <a:lstStyle/>
          <a:p>
            <a:pPr lvl="1"/>
            <a:r>
              <a:rPr lang="en-US" dirty="0">
                <a:latin typeface="Arial" charset="0"/>
              </a:rPr>
              <a:t>Notice that the database becomes inconsistent when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it stays consistent during the other shutdown modes. Also, note that you need to recover the database instance after you perform an </a:t>
            </a:r>
            <a:r>
              <a:rPr lang="en-US" dirty="0">
                <a:latin typeface="Courier New" panose="02070309020205020404" pitchFamily="49" charset="0"/>
                <a:cs typeface="Courier New" panose="02070309020205020404" pitchFamily="49" charset="0"/>
              </a:rPr>
              <a:t>ABORT</a:t>
            </a:r>
            <a:r>
              <a:rPr lang="en-US" dirty="0">
                <a:latin typeface="Arial" charset="0"/>
              </a:rPr>
              <a:t> shutdown, whereas with the other shutdown modes, you don't need to do so.</a:t>
            </a:r>
          </a:p>
        </p:txBody>
      </p:sp>
      <p:sp>
        <p:nvSpPr>
          <p:cNvPr id="49156"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58</a:t>
            </a:fld>
            <a:endParaRPr lang="en-US" dirty="0"/>
          </a:p>
        </p:txBody>
      </p:sp>
    </p:spTree>
    <p:extLst>
      <p:ext uri="{BB962C8B-B14F-4D97-AF65-F5344CB8AC3E}">
        <p14:creationId xmlns:p14="http://schemas.microsoft.com/office/powerpoint/2010/main" val="12004382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Open Modes</a:t>
            </a:r>
          </a:p>
          <a:p>
            <a:pPr lvl="1"/>
            <a:r>
              <a:rPr lang="en-US" altLang="en-US" dirty="0">
                <a:latin typeface="Arial" charset="0"/>
              </a:rPr>
              <a:t>Starting up a PDB and opening a PDB mean the same thing, and you'll find both phrases used in documentation and online resources. When you open a PDB, the database server opens the data files for that PDB. Similar to a CDB, a PDB has four levels of being open, and these levels are referred to as open modes. The open modes are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WRITE</a:t>
            </a:r>
            <a:r>
              <a:rPr lang="en-US" altLang="en-US" dirty="0">
                <a:latin typeface="Arial" charset="0"/>
              </a:rPr>
              <a:t> (the PDB is fully started/opened),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ONLY</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MIGRATE</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MOUNTED</a:t>
            </a:r>
            <a:r>
              <a:rPr lang="en-US" altLang="en-US" dirty="0">
                <a:latin typeface="Arial" charset="0"/>
              </a:rPr>
              <a:t> (the PDB is shut down/closed).</a:t>
            </a:r>
          </a:p>
          <a:p>
            <a:pPr lvl="1"/>
            <a:r>
              <a:rPr lang="en-US" altLang="en-US" b="1" dirty="0">
                <a:latin typeface="Arial" charset="0"/>
              </a:rPr>
              <a:t>Commands to Open and Close PDBs</a:t>
            </a:r>
          </a:p>
          <a:p>
            <a:pPr lvl="1"/>
            <a:r>
              <a:rPr lang="en-US" altLang="en-US" dirty="0">
                <a:latin typeface="Arial" charset="0"/>
              </a:rPr>
              <a:t>You can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command to open and close a PDB from either the root container or within the PDB itself. You can also use  </a:t>
            </a:r>
            <a:r>
              <a:rPr lang="en-US" altLang="en-US" dirty="0">
                <a:latin typeface="Courier New" panose="02070309020205020404" pitchFamily="49" charset="0"/>
                <a:cs typeface="Courier New" panose="02070309020205020404" pitchFamily="49" charset="0"/>
              </a:rPr>
              <a:t>STARTUP</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SHUTDOWN</a:t>
            </a:r>
            <a:r>
              <a:rPr lang="en-US" altLang="en-US" dirty="0">
                <a:latin typeface="Arial" charset="0"/>
              </a:rPr>
              <a:t> commands.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PLUGGABLE</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DATABASE</a:t>
            </a:r>
            <a:r>
              <a:rPr lang="en-US" altLang="en-US" dirty="0">
                <a:latin typeface="Arial" charset="0"/>
              </a:rPr>
              <a:t> command lets you change from any open mode to another for a PDB. To use the </a:t>
            </a:r>
            <a:r>
              <a:rPr lang="en-US" altLang="en-US" dirty="0">
                <a:latin typeface="Courier New" panose="02070309020205020404" pitchFamily="49" charset="0"/>
                <a:cs typeface="Courier New" panose="02070309020205020404" pitchFamily="49" charset="0"/>
              </a:rPr>
              <a:t>STARTUP</a:t>
            </a:r>
            <a:r>
              <a:rPr lang="en-US" altLang="en-US" dirty="0">
                <a:latin typeface="Arial" charset="0"/>
              </a:rPr>
              <a:t> command, the PDB must first be in </a:t>
            </a:r>
            <a:r>
              <a:rPr lang="en-US" altLang="en-US" dirty="0">
                <a:latin typeface="Courier New" panose="02070309020205020404" pitchFamily="49" charset="0"/>
                <a:cs typeface="Courier New" panose="02070309020205020404" pitchFamily="49" charset="0"/>
              </a:rPr>
              <a:t>MOUNTED</a:t>
            </a:r>
            <a:r>
              <a:rPr lang="en-US" altLang="en-US" dirty="0">
                <a:latin typeface="Arial" charset="0"/>
              </a:rPr>
              <a:t> mode. Either command requires you to be connected to the root container or PDB with one of the following system privileges: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SYSBACKUP</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SYSDBA</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SYSDG</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AS</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SYSOPER</a:t>
            </a:r>
            <a:r>
              <a:rPr lang="en-US" altLang="en-US" dirty="0">
                <a:latin typeface="Arial" charset="0"/>
              </a:rPr>
              <a:t>.</a:t>
            </a:r>
          </a:p>
          <a:p>
            <a:pPr lvl="1"/>
            <a:r>
              <a:rPr lang="en-US" altLang="en-US" b="1" dirty="0">
                <a:latin typeface="Arial" charset="0"/>
              </a:rPr>
              <a:t>Examples</a:t>
            </a:r>
          </a:p>
          <a:p>
            <a:pPr lvl="1"/>
            <a:r>
              <a:rPr lang="en-US" altLang="en-US" dirty="0">
                <a:latin typeface="Arial" charset="0"/>
              </a:rPr>
              <a:t>In this example,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is started up (opened). Its open mode is changed from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 to </a:t>
            </a:r>
            <a:r>
              <a:rPr lang="en-US" altLang="en-US" dirty="0">
                <a:latin typeface="Courier New" panose="02070309020205020404" pitchFamily="49" charset="0"/>
                <a:cs typeface="Courier New" panose="02070309020205020404" pitchFamily="49" charset="0"/>
              </a:rPr>
              <a:t>READ</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WRITE</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ALTER PLUGGABLE DATABASE PDB1 OPEN;</a:t>
            </a:r>
          </a:p>
          <a:p>
            <a:pPr lvl="1"/>
            <a:r>
              <a:rPr lang="en-US" altLang="en-US" dirty="0">
                <a:latin typeface="Arial" charset="0"/>
              </a:rPr>
              <a:t>In this example, </a:t>
            </a:r>
            <a:r>
              <a:rPr lang="en-US" altLang="en-US" dirty="0">
                <a:latin typeface="Courier New" panose="02070309020205020404" pitchFamily="49" charset="0"/>
                <a:cs typeface="Courier New" panose="02070309020205020404" pitchFamily="49" charset="0"/>
              </a:rPr>
              <a:t>PDB1</a:t>
            </a:r>
            <a:r>
              <a:rPr lang="en-US" altLang="en-US" dirty="0">
                <a:latin typeface="Arial" charset="0"/>
              </a:rPr>
              <a:t> is shut down (closed). Its open mode is changed to </a:t>
            </a:r>
            <a:r>
              <a:rPr lang="en-US" altLang="en-US" dirty="0">
                <a:latin typeface="Courier New" panose="02070309020205020404" pitchFamily="49" charset="0"/>
                <a:cs typeface="Courier New" panose="02070309020205020404" pitchFamily="49" charset="0"/>
              </a:rPr>
              <a:t>MOUNT</a:t>
            </a:r>
            <a:r>
              <a:rPr lang="en-US" altLang="en-US" dirty="0">
                <a:latin typeface="Arial" charset="0"/>
              </a:rPr>
              <a:t>.</a:t>
            </a:r>
          </a:p>
          <a:p>
            <a:pPr lvl="1"/>
            <a:r>
              <a:rPr lang="en-US" altLang="en-US" dirty="0">
                <a:latin typeface="Courier New" panose="02070309020205020404" pitchFamily="49" charset="0"/>
                <a:cs typeface="Courier New" panose="02070309020205020404" pitchFamily="49" charset="0"/>
              </a:rPr>
              <a:t>SQL&gt; ALTER PLUGGABLE DATABASE PDB1 CLOSE;</a:t>
            </a:r>
            <a:r>
              <a:rPr lang="en-US" altLang="en-US" dirty="0">
                <a:latin typeface="Arial" charset="0"/>
              </a:rPr>
              <a:t> </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59</a:t>
            </a:fld>
            <a:endParaRPr lang="en-US" dirty="0"/>
          </a:p>
        </p:txBody>
      </p:sp>
    </p:spTree>
    <p:extLst>
      <p:ext uri="{BB962C8B-B14F-4D97-AF65-F5344CB8AC3E}">
        <p14:creationId xmlns:p14="http://schemas.microsoft.com/office/powerpoint/2010/main" val="301881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5000"/>
              </a:lnSpc>
            </a:pPr>
            <a:r>
              <a:rPr lang="en-US" altLang="en-US" dirty="0"/>
              <a:t>You can design your database to be a multitenant container database (CDB). A CDB, as illustrated in the slide, is made up of one root container, one seed pluggable database (seed PDB), and one or more user-created pluggable databases (simply referred to as PDBs). To a user or application, PDBs appear logically as separate databases. </a:t>
            </a:r>
          </a:p>
          <a:p>
            <a:pPr lvl="2">
              <a:lnSpc>
                <a:spcPct val="95000"/>
              </a:lnSpc>
            </a:pPr>
            <a:r>
              <a:rPr lang="en-US" altLang="en-US" dirty="0"/>
              <a:t>The root container, named </a:t>
            </a:r>
            <a:r>
              <a:rPr lang="en-US" altLang="en-US" dirty="0">
                <a:latin typeface="Courier New" panose="02070309020205020404" pitchFamily="49" charset="0"/>
                <a:cs typeface="Courier New" panose="02070309020205020404" pitchFamily="49" charset="0"/>
              </a:rPr>
              <a:t>CDB$ROOT</a:t>
            </a:r>
            <a:r>
              <a:rPr lang="en-US" altLang="en-US" dirty="0"/>
              <a:t>, contains multiple data files. The data files store Oracle-supplied metadata and common users (users that are known in every container). This information is shared with all PDBs.</a:t>
            </a:r>
          </a:p>
          <a:p>
            <a:pPr lvl="2">
              <a:lnSpc>
                <a:spcPct val="95000"/>
              </a:lnSpc>
            </a:pPr>
            <a:r>
              <a:rPr lang="en-US" altLang="en-US" dirty="0"/>
              <a:t>The seed PDB, named </a:t>
            </a:r>
            <a:r>
              <a:rPr lang="en-US" altLang="en-US" dirty="0">
                <a:latin typeface="Courier New" panose="02070309020205020404" pitchFamily="49" charset="0"/>
                <a:cs typeface="Courier New" panose="02070309020205020404" pitchFamily="49" charset="0"/>
              </a:rPr>
              <a:t>PDB$SEED</a:t>
            </a:r>
            <a:r>
              <a:rPr lang="en-US" altLang="en-US" dirty="0"/>
              <a:t>, is a system-supplied PDB template containing multiple data files that you can use to create new PDBs.</a:t>
            </a:r>
          </a:p>
          <a:p>
            <a:pPr lvl="2">
              <a:lnSpc>
                <a:spcPct val="95000"/>
              </a:lnSpc>
            </a:pPr>
            <a:r>
              <a:rPr lang="en-US" altLang="en-US" dirty="0"/>
              <a:t>The user-created PDB contains multiple data files that contain the data and code required to support an application (for example, a Human Resources application). Users interact only with the PDBs, and not the seed PDB or root container. For example, in the slide, there are two PDBs—one for the sales organization (named SALES) and another for the Human Resources department (named HR). You can create multiple PDBs in a CDB. One of the goals of the multitenant architecture is that each PDB has a one-to-one relationship with an application.</a:t>
            </a:r>
          </a:p>
        </p:txBody>
      </p:sp>
      <p:sp>
        <p:nvSpPr>
          <p:cNvPr id="6" name="Footer Placeholder 5"/>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6</a:t>
            </a:fld>
            <a:endParaRPr lang="en-US" dirty="0"/>
          </a:p>
        </p:txBody>
      </p:sp>
    </p:spTree>
    <p:extLst>
      <p:ext uri="{BB962C8B-B14F-4D97-AF65-F5344CB8AC3E}">
        <p14:creationId xmlns:p14="http://schemas.microsoft.com/office/powerpoint/2010/main" val="33567256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solidFill>
                  <a:schemeClr val="tx1"/>
                </a:solidFill>
              </a:rPr>
              <a:t>After restarting a CDB instance, the PDBs are by default kept in mounted mode. If you want the PDBs to automatically open whenever the CDB restarts</a:t>
            </a:r>
            <a:r>
              <a:rPr lang="en-US" altLang="en-US" dirty="0">
                <a:solidFill>
                  <a:schemeClr val="tx1"/>
                </a:solidFill>
                <a:cs typeface="Arial" panose="020B0604020202020204" pitchFamily="34" charset="0"/>
              </a:rPr>
              <a:t>, use the </a:t>
            </a:r>
            <a:r>
              <a:rPr lang="en-US" altLang="en-US" dirty="0">
                <a:solidFill>
                  <a:schemeClr val="tx1"/>
                </a:solidFill>
                <a:latin typeface="Courier New" panose="02070309020205020404" pitchFamily="49" charset="0"/>
                <a:cs typeface="Courier New" panose="02070309020205020404" pitchFamily="49" charset="0"/>
              </a:rPr>
              <a:t>SAVE STATE</a:t>
            </a:r>
            <a:r>
              <a:rPr lang="en-US" altLang="en-US" dirty="0">
                <a:solidFill>
                  <a:schemeClr val="tx1"/>
                </a:solidFill>
                <a:cs typeface="Arial" panose="020B0604020202020204" pitchFamily="34" charset="0"/>
              </a:rPr>
              <a:t> </a:t>
            </a:r>
            <a:r>
              <a:rPr lang="en-US" altLang="en-US" dirty="0">
                <a:solidFill>
                  <a:schemeClr val="tx1"/>
                </a:solidFill>
              </a:rPr>
              <a:t>clause of the </a:t>
            </a:r>
            <a:r>
              <a:rPr lang="en-US" altLang="en-US" dirty="0">
                <a:solidFill>
                  <a:schemeClr val="tx1"/>
                </a:solidFill>
                <a:latin typeface="Courier New" panose="02070309020205020404" pitchFamily="49" charset="0"/>
                <a:cs typeface="Courier New" panose="02070309020205020404" pitchFamily="49" charset="0"/>
              </a:rPr>
              <a:t>ALTER PLUGGABLE DATABASE</a:t>
            </a:r>
            <a:r>
              <a:rPr lang="en-US" altLang="en-US" dirty="0">
                <a:solidFill>
                  <a:schemeClr val="tx1"/>
                </a:solidFill>
                <a:cs typeface="Arial" panose="020B0604020202020204" pitchFamily="34" charset="0"/>
              </a:rPr>
              <a:t> </a:t>
            </a:r>
            <a:r>
              <a:rPr lang="en-US" altLang="en-US" dirty="0">
                <a:solidFill>
                  <a:schemeClr val="tx1"/>
                </a:solidFill>
              </a:rPr>
              <a:t>command to preserve a PDB’s open mode across CDB restart</a:t>
            </a:r>
            <a:r>
              <a:rPr lang="en-US" altLang="en-US" dirty="0">
                <a:solidFill>
                  <a:schemeClr val="tx1"/>
                </a:solidFill>
                <a:cs typeface="Arial" panose="020B0604020202020204" pitchFamily="34" charset="0"/>
              </a:rPr>
              <a:t>. The </a:t>
            </a:r>
            <a:r>
              <a:rPr lang="en-US" altLang="en-US" dirty="0">
                <a:solidFill>
                  <a:schemeClr val="tx1"/>
                </a:solidFill>
                <a:latin typeface="Courier New" panose="02070309020205020404" pitchFamily="49" charset="0"/>
                <a:cs typeface="Courier New" panose="02070309020205020404" pitchFamily="49" charset="0"/>
              </a:rPr>
              <a:t>SAVE STATE</a:t>
            </a:r>
            <a:r>
              <a:rPr lang="en-US" altLang="en-US" dirty="0">
                <a:solidFill>
                  <a:schemeClr val="tx1"/>
                </a:solidFill>
                <a:cs typeface="Arial" panose="020B0604020202020204" pitchFamily="34" charset="0"/>
              </a:rPr>
              <a:t> clause saves the last open state of the PDB. So, the PDB will open after the CDB restart only if the PDB was in the open state when the </a:t>
            </a:r>
            <a:r>
              <a:rPr lang="en-US" altLang="en-US" dirty="0">
                <a:solidFill>
                  <a:schemeClr val="tx1"/>
                </a:solidFill>
                <a:latin typeface="Courier New" panose="02070309020205020404" pitchFamily="49" charset="0"/>
                <a:cs typeface="Courier New" panose="02070309020205020404" pitchFamily="49" charset="0"/>
              </a:rPr>
              <a:t>SAVE STATE</a:t>
            </a:r>
            <a:r>
              <a:rPr lang="en-US" altLang="en-US" dirty="0">
                <a:solidFill>
                  <a:schemeClr val="tx1"/>
                </a:solidFill>
                <a:cs typeface="Arial" panose="020B0604020202020204" pitchFamily="34" charset="0"/>
              </a:rPr>
              <a:t> clause was used to save the last state. To revert back to the default behavior, use the </a:t>
            </a:r>
            <a:r>
              <a:rPr lang="en-US" altLang="en-US" dirty="0">
                <a:solidFill>
                  <a:schemeClr val="tx1"/>
                </a:solidFill>
                <a:latin typeface="Courier New" panose="02070309020205020404" pitchFamily="49" charset="0"/>
                <a:cs typeface="Courier New" panose="02070309020205020404" pitchFamily="49" charset="0"/>
              </a:rPr>
              <a:t>DISCARD STATE</a:t>
            </a:r>
            <a:r>
              <a:rPr lang="en-US" altLang="en-US" dirty="0">
                <a:solidFill>
                  <a:schemeClr val="tx1"/>
                </a:solidFill>
                <a:cs typeface="Arial" panose="020B0604020202020204" pitchFamily="34" charset="0"/>
              </a:rPr>
              <a:t> clause.</a:t>
            </a:r>
            <a:endParaRPr lang="en-US" altLang="en-US" dirty="0">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60</a:t>
            </a:fld>
            <a:endParaRPr lang="en-US" dirty="0"/>
          </a:p>
        </p:txBody>
      </p:sp>
    </p:spTree>
    <p:extLst>
      <p:ext uri="{BB962C8B-B14F-4D97-AF65-F5344CB8AC3E}">
        <p14:creationId xmlns:p14="http://schemas.microsoft.com/office/powerpoint/2010/main" val="682517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61</a:t>
            </a:fld>
            <a:endParaRPr lang="en-US" dirty="0"/>
          </a:p>
        </p:txBody>
      </p:sp>
    </p:spTree>
    <p:extLst>
      <p:ext uri="{BB962C8B-B14F-4D97-AF65-F5344CB8AC3E}">
        <p14:creationId xmlns:p14="http://schemas.microsoft.com/office/powerpoint/2010/main" val="31133886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5 - </a:t>
            </a:r>
            <a:fld id="{06F38669-8BCA-49C6-B1E0-0DD617FFF63F}" type="slidenum">
              <a:rPr lang="en-US" smtClean="0"/>
              <a:pPr>
                <a:defRPr/>
              </a:pPr>
              <a:t>62</a:t>
            </a:fld>
            <a:endParaRPr lang="en-US" dirty="0"/>
          </a:p>
        </p:txBody>
      </p:sp>
    </p:spTree>
    <p:extLst>
      <p:ext uri="{BB962C8B-B14F-4D97-AF65-F5344CB8AC3E}">
        <p14:creationId xmlns:p14="http://schemas.microsoft.com/office/powerpoint/2010/main" val="3296839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body" idx="1"/>
          </p:nvPr>
        </p:nvSpPr>
        <p:spPr>
          <a:noFill/>
          <a:ln/>
        </p:spPr>
        <p:txBody>
          <a:bodyPr/>
          <a:lstStyle/>
          <a:p>
            <a:endParaRPr lang="en-US" dirty="0">
              <a:solidFill>
                <a:srgbClr val="0000FF"/>
              </a:solidFill>
              <a:latin typeface="Arial" charset="0"/>
            </a:endParaRPr>
          </a:p>
        </p:txBody>
      </p:sp>
      <p:sp>
        <p:nvSpPr>
          <p:cNvPr id="38916" name="Slide Image Placeholder 7"/>
          <p:cNvSpPr>
            <a:spLocks noGrp="1" noRot="1" noChangeAspect="1" noTextEdit="1"/>
          </p:cNvSpPr>
          <p:nvPr>
            <p:ph type="sldImg"/>
          </p:nvPr>
        </p:nvSpPr>
        <p:spPr>
          <a:xfrm>
            <a:off x="220663" y="441325"/>
            <a:ext cx="6550025" cy="3686175"/>
          </a:xfrm>
          <a:ln/>
        </p:spPr>
      </p:sp>
    </p:spTree>
    <p:extLst>
      <p:ext uri="{BB962C8B-B14F-4D97-AF65-F5344CB8AC3E}">
        <p14:creationId xmlns:p14="http://schemas.microsoft.com/office/powerpoint/2010/main" val="2025196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64</a:t>
            </a:fld>
            <a:endParaRPr lang="en-US" dirty="0"/>
          </a:p>
        </p:txBody>
      </p:sp>
    </p:spTree>
    <p:extLst>
      <p:ext uri="{BB962C8B-B14F-4D97-AF65-F5344CB8AC3E}">
        <p14:creationId xmlns:p14="http://schemas.microsoft.com/office/powerpoint/2010/main" val="1438179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549616"/>
          </a:xfrm>
        </p:spPr>
        <p:txBody>
          <a:bodyPr/>
          <a:lstStyle/>
          <a:p>
            <a:pPr lvl="1">
              <a:lnSpc>
                <a:spcPct val="98000"/>
              </a:lnSpc>
            </a:pPr>
            <a:r>
              <a:rPr lang="en-US" b="1" dirty="0">
                <a:latin typeface="Arial" charset="0"/>
              </a:rPr>
              <a:t>Initialization Parameter Files</a:t>
            </a:r>
          </a:p>
          <a:p>
            <a:pPr lvl="1">
              <a:lnSpc>
                <a:spcPct val="98000"/>
              </a:lnSpc>
            </a:pPr>
            <a:r>
              <a:rPr lang="en-US" dirty="0">
                <a:latin typeface="Arial" charset="0"/>
              </a:rPr>
              <a:t>When you start a database instance, it reads instance configuration parameters (initialization parameters) from an initialization parameter file (parameter file). On most platforms, parameter files are stored in the </a:t>
            </a:r>
            <a:r>
              <a:rPr lang="en-US" dirty="0">
                <a:latin typeface="Courier New" panose="02070309020205020404" pitchFamily="49" charset="0"/>
                <a:cs typeface="Courier New" panose="02070309020205020404" pitchFamily="49" charset="0"/>
              </a:rPr>
              <a:t>$ORACLE_HOME/dbs</a:t>
            </a:r>
            <a:r>
              <a:rPr lang="en-US" dirty="0">
                <a:latin typeface="Arial" charset="0"/>
              </a:rPr>
              <a:t> directory by default.</a:t>
            </a:r>
          </a:p>
          <a:p>
            <a:pPr lvl="1">
              <a:lnSpc>
                <a:spcPct val="98000"/>
              </a:lnSpc>
            </a:pPr>
            <a:r>
              <a:rPr lang="en-US" dirty="0">
                <a:latin typeface="Arial" charset="0"/>
              </a:rPr>
              <a:t>You can use one of the following types of parameter files to start your database instance, as illustrated in the slide:</a:t>
            </a:r>
          </a:p>
          <a:p>
            <a:pPr lvl="2">
              <a:lnSpc>
                <a:spcPct val="98000"/>
              </a:lnSpc>
            </a:pPr>
            <a:r>
              <a:rPr lang="en-US" b="1" dirty="0">
                <a:latin typeface="Arial" charset="0"/>
              </a:rPr>
              <a:t>Server parameter file (SPFILE): </a:t>
            </a:r>
            <a:r>
              <a:rPr lang="en-US" dirty="0">
                <a:latin typeface="Arial" charset="0"/>
              </a:rPr>
              <a:t>An SPFILE is a binary file that is written to and read by the database server. You can't edit it manually. An SPFILE is preferred over a PFILE because you can change initialization parameters with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commands in SQL*Plus, and the changes persist when you shut down and start up the database instance. It also provides a basis for self-tuning by Oracle Database. An SPFILE is automatically created for you by Database Configuration Assistant (DBCA) when you create a CDB. It resides on the server on which the Oracle instance is running. The default name of the SPFILE, which is automatically sought at startup, is </a:t>
            </a:r>
            <a:r>
              <a:rPr lang="en-US" dirty="0">
                <a:latin typeface="Courier New" panose="02070309020205020404" pitchFamily="49" charset="0"/>
                <a:cs typeface="Courier New" panose="02070309020205020404" pitchFamily="49" charset="0"/>
              </a:rPr>
              <a:t>SPFILE&lt;SID&gt;.ora</a:t>
            </a:r>
            <a:r>
              <a:rPr lang="en-US" dirty="0">
                <a:latin typeface="Arial" charset="0"/>
              </a:rPr>
              <a:t>.</a:t>
            </a:r>
          </a:p>
          <a:p>
            <a:pPr lvl="2">
              <a:lnSpc>
                <a:spcPct val="98000"/>
              </a:lnSpc>
            </a:pPr>
            <a:r>
              <a:rPr lang="en-US" b="1" dirty="0">
                <a:latin typeface="Arial" charset="0"/>
              </a:rPr>
              <a:t>Text initialization parameter file (PFILE): </a:t>
            </a:r>
            <a:r>
              <a:rPr lang="en-US" dirty="0">
                <a:latin typeface="Arial" charset="0"/>
              </a:rPr>
              <a:t>A PFILE is a text file containing parameter values in name/value pairs, which the database server can read to start the database instance. Unlike an SPFILE, the database server cannot write to and alter a PFILE. Therefore, to change parameter values in a PFILE and make them persist during shutdown and startup, you must manually edit the PFILE in a text editor and restart the database instance to refresh the parameter values. Your installation includes a sample PFILE named </a:t>
            </a:r>
            <a:r>
              <a:rPr lang="en-US" dirty="0">
                <a:latin typeface="Courier New" panose="02070309020205020404" pitchFamily="49" charset="0"/>
                <a:cs typeface="Courier New" panose="02070309020205020404" pitchFamily="49" charset="0"/>
              </a:rPr>
              <a:t>init.ora</a:t>
            </a:r>
            <a:r>
              <a:rPr lang="en-US" dirty="0">
                <a:latin typeface="Arial" charset="0"/>
              </a:rPr>
              <a:t> in the default directory for parameter files. You can use this file as a starting point for a PFILE, or you can create a PFILE from the SPFILE. If you save your PFILE as </a:t>
            </a:r>
            <a:r>
              <a:rPr lang="en-US" dirty="0">
                <a:latin typeface="Courier New" panose="02070309020205020404" pitchFamily="49" charset="0"/>
                <a:cs typeface="Courier New" panose="02070309020205020404" pitchFamily="49" charset="0"/>
              </a:rPr>
              <a:t>init&lt;SID&gt;.ora</a:t>
            </a:r>
            <a:r>
              <a:rPr lang="en-US" dirty="0">
                <a:latin typeface="Arial" charset="0"/>
              </a:rPr>
              <a:t> in the default directory, the database server will automatically use it if an SPFILE is not available. If you save the PFILE under a different name, you'll need to specify it during startup.</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65</a:t>
            </a:fld>
            <a:endParaRPr lang="en-US" dirty="0"/>
          </a:p>
        </p:txBody>
      </p:sp>
    </p:spTree>
    <p:extLst>
      <p:ext uri="{BB962C8B-B14F-4D97-AF65-F5344CB8AC3E}">
        <p14:creationId xmlns:p14="http://schemas.microsoft.com/office/powerpoint/2010/main" val="3422502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Search Order for a Parameter File</a:t>
            </a:r>
          </a:p>
          <a:p>
            <a:pPr lvl="1" eaLnBrk="1" hangingPunct="1"/>
            <a:r>
              <a:rPr lang="en-US" dirty="0">
                <a:latin typeface="Arial" charset="0"/>
              </a:rPr>
              <a:t>The database server locates your parameter file by examining file names in the </a:t>
            </a:r>
            <a:r>
              <a:rPr lang="en-US" dirty="0">
                <a:latin typeface="Courier New" panose="02070309020205020404" pitchFamily="49" charset="0"/>
                <a:cs typeface="Courier New" panose="02070309020205020404" pitchFamily="49" charset="0"/>
              </a:rPr>
              <a:t>$ORACLE_HOME/dbs</a:t>
            </a:r>
            <a:r>
              <a:rPr lang="en-US" dirty="0">
                <a:latin typeface="Arial" charset="0"/>
              </a:rPr>
              <a:t> directory in the following order:</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SPFILE&lt;SID&gt;.ora</a:t>
            </a:r>
            <a:r>
              <a:rPr lang="en-US" dirty="0">
                <a:latin typeface="Arial" charset="0"/>
              </a:rPr>
              <a:t>, where SID is the system ID and identifies the instance name (for example, </a:t>
            </a:r>
            <a:r>
              <a:rPr lang="en-US" dirty="0">
                <a:latin typeface="Courier New" panose="02070309020205020404" pitchFamily="49" charset="0"/>
                <a:cs typeface="Courier New" panose="02070309020205020404" pitchFamily="49" charset="0"/>
              </a:rPr>
              <a:t>ORCL</a:t>
            </a:r>
            <a:r>
              <a:rPr lang="en-US" dirty="0">
                <a:latin typeface="Arial" charset="0"/>
              </a:rPr>
              <a:t>)</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SPFILE.ora</a:t>
            </a:r>
          </a:p>
          <a:p>
            <a:pPr lvl="2" eaLnBrk="1" hangingPunct="1">
              <a:buFont typeface="+mj-lt"/>
              <a:buAutoNum type="arabicPeriod"/>
            </a:pPr>
            <a:r>
              <a:rPr lang="en-US" dirty="0">
                <a:latin typeface="Courier New" panose="02070309020205020404" pitchFamily="49" charset="0"/>
                <a:cs typeface="Courier New" panose="02070309020205020404" pitchFamily="49" charset="0"/>
              </a:rPr>
              <a:t>init&lt;SID&gt;.ora</a:t>
            </a:r>
            <a:r>
              <a:rPr lang="en-US" dirty="0">
                <a:latin typeface="Arial" charset="0"/>
              </a:rPr>
              <a:t> (PFILE)</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66</a:t>
            </a:fld>
            <a:endParaRPr lang="en-US" dirty="0"/>
          </a:p>
        </p:txBody>
      </p:sp>
    </p:spTree>
    <p:extLst>
      <p:ext uri="{BB962C8B-B14F-4D97-AF65-F5344CB8AC3E}">
        <p14:creationId xmlns:p14="http://schemas.microsoft.com/office/powerpoint/2010/main" val="11602395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altLang="en-US" dirty="0">
                <a:latin typeface="Arial" charset="0"/>
              </a:rPr>
              <a:t>Initialization parameters (parameters) set database limits, set databasewide defaults, specify files and directories, and affect performance. The parameter file must, at a minimum, specify the </a:t>
            </a:r>
            <a:r>
              <a:rPr lang="en-US" altLang="en-US" dirty="0">
                <a:latin typeface="Courier New" panose="02070309020205020404" pitchFamily="49" charset="0"/>
                <a:cs typeface="Courier New" panose="02070309020205020404" pitchFamily="49" charset="0"/>
              </a:rPr>
              <a:t>DB_NAME</a:t>
            </a:r>
            <a:r>
              <a:rPr lang="en-US" altLang="en-US" dirty="0">
                <a:latin typeface="Arial" charset="0"/>
              </a:rPr>
              <a:t> parameter. All other parameters have default values.</a:t>
            </a:r>
          </a:p>
          <a:p>
            <a:pPr lvl="1"/>
            <a:r>
              <a:rPr lang="en-US" altLang="en-US" b="1" dirty="0">
                <a:latin typeface="Arial" charset="0"/>
              </a:rPr>
              <a:t>Types of Initialization Parameters</a:t>
            </a:r>
          </a:p>
          <a:p>
            <a:pPr lvl="1"/>
            <a:r>
              <a:rPr lang="en-US" altLang="en-US" dirty="0">
                <a:latin typeface="Arial" charset="0"/>
              </a:rPr>
              <a:t>Parameters can be of two types: basic or advanced. In the majority of cases, you'll need to set and tune only the 30 or so basic parameters to get reasonable performance from the database. In rare situations, you'll need to modify one or more of the 300 or so advanced parameters to achieve optimal performance. An example of a basic parameter is </a:t>
            </a:r>
            <a:r>
              <a:rPr lang="en-US" altLang="en-US" dirty="0">
                <a:latin typeface="Courier New" panose="02070309020205020404" pitchFamily="49" charset="0"/>
                <a:cs typeface="Courier New" panose="02070309020205020404" pitchFamily="49" charset="0"/>
              </a:rPr>
              <a:t>SGA_TARGET</a:t>
            </a:r>
            <a:r>
              <a:rPr lang="en-US" altLang="en-US" dirty="0">
                <a:latin typeface="Arial" charset="0"/>
              </a:rPr>
              <a:t>, which specifies the total memory size of all SGA components. And example of an advanced parameter is </a:t>
            </a:r>
            <a:r>
              <a:rPr lang="en-US" altLang="en-US" dirty="0">
                <a:latin typeface="Courier New" panose="02070309020205020404" pitchFamily="49" charset="0"/>
                <a:cs typeface="Courier New" panose="02070309020205020404" pitchFamily="49" charset="0"/>
              </a:rPr>
              <a:t>DB_CACHE_SIZE</a:t>
            </a:r>
            <a:r>
              <a:rPr lang="en-US" altLang="en-US" dirty="0">
                <a:latin typeface="Arial" charset="0"/>
              </a:rPr>
              <a:t>, which specifies the size of the default buffer pool.</a:t>
            </a:r>
          </a:p>
          <a:p>
            <a:pPr lvl="1"/>
            <a:r>
              <a:rPr lang="en-US" altLang="en-US" b="1" dirty="0">
                <a:latin typeface="Arial" charset="0"/>
              </a:rPr>
              <a:t>Derived Parameters</a:t>
            </a:r>
          </a:p>
          <a:p>
            <a:pPr lvl="1"/>
            <a:r>
              <a:rPr lang="en-US" altLang="en-US" dirty="0">
                <a:latin typeface="Arial" charset="0"/>
              </a:rPr>
              <a:t>Some parameters are derived, meaning their values are calculated from the values of other parameters. Normally, you shouldn't alter values for derived parameters. But if you do, the value that you specify overrides the calculated value. For example, the default value of the </a:t>
            </a:r>
            <a:r>
              <a:rPr lang="en-US" altLang="en-US" dirty="0">
                <a:latin typeface="Courier New" panose="02070309020205020404" pitchFamily="49" charset="0"/>
                <a:cs typeface="Courier New" panose="02070309020205020404" pitchFamily="49" charset="0"/>
              </a:rPr>
              <a:t>SESSIONS</a:t>
            </a:r>
            <a:r>
              <a:rPr lang="en-US" altLang="en-US" dirty="0">
                <a:latin typeface="Arial" charset="0"/>
              </a:rPr>
              <a:t> parameter is derived from the value of the </a:t>
            </a:r>
            <a:r>
              <a:rPr lang="en-US" altLang="en-US" dirty="0">
                <a:latin typeface="Courier New" panose="02070309020205020404" pitchFamily="49" charset="0"/>
                <a:cs typeface="Courier New" panose="02070309020205020404" pitchFamily="49" charset="0"/>
              </a:rPr>
              <a:t>PROCESSES</a:t>
            </a:r>
            <a:r>
              <a:rPr lang="en-US" altLang="en-US" dirty="0">
                <a:latin typeface="Arial" charset="0"/>
              </a:rPr>
              <a:t> parameter. If the value of </a:t>
            </a:r>
            <a:r>
              <a:rPr lang="en-US" altLang="en-US" dirty="0">
                <a:latin typeface="Courier New" panose="02070309020205020404" pitchFamily="49" charset="0"/>
                <a:cs typeface="Courier New" panose="02070309020205020404" pitchFamily="49" charset="0"/>
              </a:rPr>
              <a:t>PROCESSES</a:t>
            </a:r>
            <a:r>
              <a:rPr lang="en-US" altLang="en-US" dirty="0">
                <a:latin typeface="Arial" charset="0"/>
              </a:rPr>
              <a:t> changes, the default value of </a:t>
            </a:r>
            <a:r>
              <a:rPr lang="en-US" altLang="en-US" dirty="0">
                <a:latin typeface="Courier New" panose="02070309020205020404" pitchFamily="49" charset="0"/>
                <a:cs typeface="Courier New" panose="02070309020205020404" pitchFamily="49" charset="0"/>
              </a:rPr>
              <a:t>SESSIONS</a:t>
            </a:r>
            <a:r>
              <a:rPr lang="en-US" altLang="en-US" dirty="0">
                <a:latin typeface="Arial" charset="0"/>
              </a:rPr>
              <a:t> changes as well, unless you override it with a specified value.</a:t>
            </a:r>
          </a:p>
          <a:p>
            <a:pPr lvl="1"/>
            <a:r>
              <a:rPr lang="en-US" altLang="en-US" b="1" dirty="0">
                <a:latin typeface="Arial" charset="0"/>
              </a:rPr>
              <a:t>Parameter Values That Depend on the OS</a:t>
            </a:r>
          </a:p>
          <a:p>
            <a:pPr lvl="1"/>
            <a:r>
              <a:rPr lang="en-US" altLang="en-US" dirty="0">
                <a:latin typeface="Arial" charset="0"/>
              </a:rPr>
              <a:t>Some parameter values or value ranges depend on the host operating system. For example, the </a:t>
            </a:r>
            <a:r>
              <a:rPr lang="en-US" altLang="en-US" dirty="0">
                <a:latin typeface="Courier New" panose="02070309020205020404" pitchFamily="49" charset="0"/>
                <a:cs typeface="Courier New" panose="02070309020205020404" pitchFamily="49" charset="0"/>
              </a:rPr>
              <a:t>DB_FILE_MULTIBLOCK_READ_COUNT</a:t>
            </a:r>
            <a:r>
              <a:rPr lang="en-US" altLang="en-US" dirty="0">
                <a:latin typeface="Arial" charset="0"/>
              </a:rPr>
              <a:t> parameter specifies the maximum number of blocks that are read in one I/O operation during a sequential scan; this parameter is platform dependent. The size of those blocks, which is set by </a:t>
            </a:r>
            <a:r>
              <a:rPr lang="en-US" altLang="en-US" dirty="0">
                <a:latin typeface="Courier New" panose="02070309020205020404" pitchFamily="49" charset="0"/>
                <a:cs typeface="Courier New" panose="02070309020205020404" pitchFamily="49" charset="0"/>
              </a:rPr>
              <a:t>DB_BLOCK_SIZE</a:t>
            </a:r>
            <a:r>
              <a:rPr lang="en-US" altLang="en-US" dirty="0">
                <a:latin typeface="Arial" charset="0"/>
              </a:rPr>
              <a:t>, has a default value that depends on the operating system.</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67</a:t>
            </a:fld>
            <a:endParaRPr lang="en-US" dirty="0"/>
          </a:p>
        </p:txBody>
      </p:sp>
    </p:spTree>
    <p:extLst>
      <p:ext uri="{BB962C8B-B14F-4D97-AF65-F5344CB8AC3E}">
        <p14:creationId xmlns:p14="http://schemas.microsoft.com/office/powerpoint/2010/main" val="23584194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View</a:t>
            </a:r>
          </a:p>
          <a:p>
            <a:pPr lvl="1" eaLnBrk="1" hangingPunct="1"/>
            <a:r>
              <a:rPr lang="en-US" dirty="0">
                <a:latin typeface="Arial" charset="0"/>
              </a:rPr>
              <a:t>Review the information about the </a:t>
            </a:r>
            <a:r>
              <a:rPr lang="en-US" dirty="0">
                <a:latin typeface="Courier New" panose="02070309020205020404" pitchFamily="49" charset="0"/>
                <a:cs typeface="Courier New" panose="02070309020205020404" pitchFamily="49" charset="0"/>
              </a:rPr>
              <a:t>CONTROL_FILES</a:t>
            </a:r>
            <a:r>
              <a:rPr lang="en-US" dirty="0">
                <a:latin typeface="Arial" charset="0"/>
              </a:rPr>
              <a:t> parameter. </a:t>
            </a:r>
            <a:r>
              <a:rPr lang="en-US" i="1" dirty="0">
                <a:latin typeface="Arial" charset="0"/>
              </a:rPr>
              <a:t>Oracle Database Reference</a:t>
            </a:r>
            <a:r>
              <a:rPr lang="en-US" dirty="0">
                <a:latin typeface="Arial" charset="0"/>
              </a:rPr>
              <a:t> is a good source of information about parameters. In this example, you'll learn the parameter's data type (string), syntax (</a:t>
            </a:r>
            <a:r>
              <a:rPr lang="en-US" dirty="0">
                <a:latin typeface="Courier New" panose="02070309020205020404" pitchFamily="49" charset="0"/>
                <a:cs typeface="Courier New" panose="02070309020205020404" pitchFamily="49" charset="0"/>
              </a:rPr>
              <a:t>CONTROL_FILES</a:t>
            </a:r>
            <a:r>
              <a:rPr lang="en-US" dirty="0">
                <a:latin typeface="Arial" charset="0"/>
              </a:rPr>
              <a:t> = file name, [, file name]...), default value (operating system-dependent), whether its modifiable (no), whether you can modify its value in a PDB (no), its range of values (1 to 8 file names), whether it is a basic parameter (yes), and details for Oracle Real Application Clusters (multiple instances must have the same value).</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68</a:t>
            </a:fld>
            <a:endParaRPr lang="en-US" dirty="0"/>
          </a:p>
        </p:txBody>
      </p:sp>
    </p:spTree>
    <p:extLst>
      <p:ext uri="{BB962C8B-B14F-4D97-AF65-F5344CB8AC3E}">
        <p14:creationId xmlns:p14="http://schemas.microsoft.com/office/powerpoint/2010/main" val="1081698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Using </a:t>
            </a:r>
            <a:r>
              <a:rPr lang="en-US" altLang="en-US" b="1" dirty="0">
                <a:latin typeface="Courier New" panose="02070309020205020404" pitchFamily="49" charset="0"/>
                <a:cs typeface="Courier New" panose="02070309020205020404" pitchFamily="49" charset="0"/>
              </a:rPr>
              <a:t>ALTER</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SESSION</a:t>
            </a:r>
            <a:r>
              <a:rPr lang="en-US" altLang="en-US" b="1" dirty="0">
                <a:latin typeface="Arial" charset="0"/>
              </a:rPr>
              <a:t> or </a:t>
            </a:r>
            <a:r>
              <a:rPr lang="en-US" altLang="en-US" b="1" dirty="0">
                <a:latin typeface="Courier New" panose="02070309020205020404" pitchFamily="49" charset="0"/>
                <a:cs typeface="Courier New" panose="02070309020205020404" pitchFamily="49" charset="0"/>
              </a:rPr>
              <a:t>ALTER</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SYSTEM</a:t>
            </a:r>
            <a:r>
              <a:rPr lang="en-US" altLang="en-US" b="1" dirty="0">
                <a:latin typeface="Arial" charset="0"/>
              </a:rPr>
              <a:t> Commands</a:t>
            </a:r>
          </a:p>
          <a:p>
            <a:pPr lvl="1"/>
            <a:r>
              <a:rPr lang="en-US" altLang="en-US" dirty="0">
                <a:latin typeface="Arial" charset="0"/>
              </a:rPr>
              <a:t>You modify parameters because you want to set capacity limits or improve performance. You can use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or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SYSTEM</a:t>
            </a:r>
            <a:r>
              <a:rPr lang="en-US" altLang="en-US" dirty="0">
                <a:latin typeface="Arial" charset="0"/>
              </a:rPr>
              <a:t> commands in SQL*Plus to modify parameters. In your own environment, you'll likely only modify the basic initialization parameters to keep your database running with good performance.</a:t>
            </a:r>
          </a:p>
          <a:p>
            <a:pPr lvl="1"/>
            <a:r>
              <a:rPr lang="en-US" altLang="en-US" dirty="0">
                <a:latin typeface="Arial" charset="0"/>
              </a:rPr>
              <a:t>Increasing the values of parameters may improve your system’s performance, but increasing most parameters also increases the SGA size. A larger SGA can improve database performance up to a point. An SGA that is too large can degrade performance if it is swapped in and out of memory. You should set operating system parameters that control virtual memory working areas with the SGA size in mind. The operating system configuration can also limit the maximum size of the SGA.</a:t>
            </a:r>
          </a:p>
          <a:p>
            <a:pPr lvl="1"/>
            <a:r>
              <a:rPr lang="en-US" altLang="en-US" dirty="0">
                <a:latin typeface="Arial" charset="0"/>
              </a:rPr>
              <a:t>Before modifying a parameter, you should query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to learn about how you can modify a parameter.</a:t>
            </a:r>
          </a:p>
          <a:p>
            <a:pPr lvl="2"/>
            <a:r>
              <a:rPr lang="en-US" altLang="en-US" dirty="0">
                <a:latin typeface="Arial" charset="0"/>
              </a:rPr>
              <a:t>The </a:t>
            </a:r>
            <a:r>
              <a:rPr lang="en-US" altLang="en-US" dirty="0">
                <a:latin typeface="Courier New" panose="02070309020205020404" pitchFamily="49" charset="0"/>
                <a:cs typeface="Courier New" panose="02070309020205020404" pitchFamily="49" charset="0"/>
              </a:rPr>
              <a:t>ISSES_MODIFIABLE</a:t>
            </a:r>
            <a:r>
              <a:rPr lang="en-US" altLang="en-US" dirty="0">
                <a:latin typeface="Arial" charset="0"/>
              </a:rPr>
              <a:t> column value tells you whether you can change the parameter for your current session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or not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by using the </a:t>
            </a:r>
            <a:r>
              <a:rPr lang="en-US" altLang="en-US" dirty="0">
                <a:latin typeface="Courier New" panose="02070309020205020404" pitchFamily="49" charset="0"/>
                <a:cs typeface="Courier New" panose="02070309020205020404" pitchFamily="49" charset="0"/>
              </a:rPr>
              <a:t>ALTER</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SESSION</a:t>
            </a:r>
            <a:r>
              <a:rPr lang="en-US" altLang="en-US" dirty="0">
                <a:latin typeface="Arial" charset="0"/>
              </a:rPr>
              <a:t> command. You can change some parameters at the session level, but not all. Changes are applied to your current session immediately (dynamically) and expire when you end your session. Parameters with a value of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are referred to as session-level parameters. </a:t>
            </a:r>
          </a:p>
          <a:p>
            <a:pPr marL="304746" lvl="2" indent="0">
              <a:buNone/>
            </a:pPr>
            <a:r>
              <a:rPr lang="en-US" altLang="en-US" dirty="0">
                <a:latin typeface="Arial" charset="0"/>
              </a:rPr>
              <a:t>	Example: </a:t>
            </a:r>
            <a:r>
              <a:rPr lang="en-US" altLang="en-US" dirty="0">
                <a:latin typeface="Courier New" panose="02070309020205020404" pitchFamily="49" charset="0"/>
                <a:cs typeface="Courier New" panose="02070309020205020404" pitchFamily="49" charset="0"/>
              </a:rPr>
              <a:t>SQL&gt; ALTER SESSION SET NLS_DATE_FORMAT ='mon dd yyyy';</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69</a:t>
            </a:fld>
            <a:endParaRPr lang="en-US" dirty="0"/>
          </a:p>
        </p:txBody>
      </p:sp>
    </p:spTree>
    <p:extLst>
      <p:ext uri="{BB962C8B-B14F-4D97-AF65-F5344CB8AC3E}">
        <p14:creationId xmlns:p14="http://schemas.microsoft.com/office/powerpoint/2010/main" val="36927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Each database instance is associated with only one database. If there are multiple databases on the same server, then there is a separate and distinct database instance for each database. A database instance cannot be shared. An Oracle Real Applications Cluster (RAC) database usually has multiple instances on separate servers for the same shared database. In this model, the same database is associated with each RAC instance, which meets the requirement that, at most, only one database is associated with an instance.</a:t>
            </a:r>
          </a:p>
        </p:txBody>
      </p:sp>
      <p:sp>
        <p:nvSpPr>
          <p:cNvPr id="62467"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7</a:t>
            </a:fld>
            <a:endParaRPr lang="en-US" dirty="0"/>
          </a:p>
        </p:txBody>
      </p:sp>
    </p:spTree>
    <p:extLst>
      <p:ext uri="{BB962C8B-B14F-4D97-AF65-F5344CB8AC3E}">
        <p14:creationId xmlns:p14="http://schemas.microsoft.com/office/powerpoint/2010/main" val="3452056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ISSYS_MODIFIABLE</a:t>
            </a:r>
            <a:r>
              <a:rPr lang="en-US" dirty="0">
                <a:latin typeface="Arial" charset="0"/>
              </a:rPr>
              <a:t> column value tells you when a system-level change to the parameter, made by using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takes effect.</a:t>
            </a:r>
          </a:p>
          <a:p>
            <a:pPr lvl="3" eaLnBrk="1" hangingPunct="1"/>
            <a:r>
              <a:rPr lang="en-US" dirty="0">
                <a:latin typeface="Courier New" panose="02070309020205020404" pitchFamily="49" charset="0"/>
                <a:cs typeface="Courier New" panose="02070309020205020404" pitchFamily="49" charset="0"/>
              </a:rPr>
              <a:t>IMMEDIATE</a:t>
            </a:r>
            <a:r>
              <a:rPr lang="en-US" dirty="0">
                <a:latin typeface="Arial" charset="0"/>
              </a:rPr>
              <a:t> means the change will take effect immediately and be applied to all current sessions.</a:t>
            </a:r>
          </a:p>
          <a:p>
            <a:pPr lvl="3" eaLnBrk="1" hangingPunct="1"/>
            <a:r>
              <a:rPr lang="en-US" dirty="0">
                <a:latin typeface="Courier New" panose="02070309020205020404" pitchFamily="49" charset="0"/>
                <a:cs typeface="Courier New" panose="02070309020205020404" pitchFamily="49" charset="0"/>
              </a:rPr>
              <a:t>DEFFERED</a:t>
            </a:r>
            <a:r>
              <a:rPr lang="en-US" dirty="0">
                <a:latin typeface="Arial" charset="0"/>
              </a:rPr>
              <a:t> means the change will take effect in subsequent sessions.</a:t>
            </a:r>
          </a:p>
          <a:p>
            <a:pPr lvl="3" eaLnBrk="1" hangingPunct="1"/>
            <a:r>
              <a:rPr lang="en-US" dirty="0">
                <a:latin typeface="Courier New" panose="02070309020205020404" pitchFamily="49" charset="0"/>
                <a:cs typeface="Courier New" panose="02070309020205020404" pitchFamily="49" charset="0"/>
              </a:rPr>
              <a:t>FALSE</a:t>
            </a:r>
            <a:r>
              <a:rPr lang="en-US" dirty="0">
                <a:latin typeface="Arial" charset="0"/>
              </a:rPr>
              <a:t> means the change will take effect in subsequent instances.</a:t>
            </a:r>
          </a:p>
          <a:p>
            <a:pPr marL="304746" lvl="2" indent="0" eaLnBrk="1" hangingPunct="1">
              <a:buNone/>
            </a:pPr>
            <a:r>
              <a:rPr lang="en-US" dirty="0">
                <a:latin typeface="Arial" charset="0"/>
              </a:rPr>
              <a:t>	You can change all parameters at the system level by using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and the change is applied to all sessions.</a:t>
            </a:r>
          </a:p>
          <a:p>
            <a:pPr marL="304746" lvl="2" indent="0" eaLnBrk="1" hangingPunct="1">
              <a:buNone/>
            </a:pPr>
            <a:r>
              <a:rPr lang="en-US" dirty="0">
                <a:latin typeface="Arial" charset="0"/>
              </a:rPr>
              <a:t>	Parameters with a value of </a:t>
            </a:r>
            <a:r>
              <a:rPr lang="en-US" dirty="0">
                <a:latin typeface="Courier New" panose="02070309020205020404" pitchFamily="49" charset="0"/>
                <a:cs typeface="Courier New" panose="02070309020205020404" pitchFamily="49" charset="0"/>
              </a:rPr>
              <a:t>FALSE</a:t>
            </a:r>
            <a:r>
              <a:rPr lang="en-US" dirty="0">
                <a:latin typeface="Arial" charset="0"/>
              </a:rPr>
              <a:t> are referred to as static parameters. For static parameters, you need to shut down and restart the database instance to implement the 	change. Also, the database instance must have been started with an SPFILE.</a:t>
            </a:r>
          </a:p>
          <a:p>
            <a:pPr marL="304746" lvl="2" indent="0" eaLnBrk="1" hangingPunct="1">
              <a:buNone/>
            </a:pPr>
            <a:r>
              <a:rPr lang="en-US" dirty="0">
                <a:latin typeface="Arial" charset="0"/>
              </a:rPr>
              <a:t>	Example: </a:t>
            </a:r>
            <a:r>
              <a:rPr lang="en-US" dirty="0">
                <a:latin typeface="Courier New" panose="02070309020205020404" pitchFamily="49" charset="0"/>
                <a:cs typeface="Courier New" panose="02070309020205020404" pitchFamily="49" charset="0"/>
              </a:rPr>
              <a:t>SQL&gt; ALTER SYSTEM SET SEC_MAX_FAILED_LOGIN_ATTEMPTS=2 	SCOPE=SPFILE;</a:t>
            </a:r>
            <a:r>
              <a:rPr lang="en-US" dirty="0">
                <a:latin typeface="Arial" charset="0"/>
              </a:rPr>
              <a:t>  </a:t>
            </a:r>
          </a:p>
          <a:p>
            <a:pPr lvl="2" eaLnBrk="1" hangingPunct="1"/>
            <a:r>
              <a:rPr lang="en-US" dirty="0">
                <a:latin typeface="Arial" charset="0"/>
              </a:rPr>
              <a:t>The </a:t>
            </a:r>
            <a:r>
              <a:rPr lang="en-US" dirty="0">
                <a:latin typeface="Courier New" panose="02070309020205020404" pitchFamily="49" charset="0"/>
                <a:cs typeface="Courier New" panose="02070309020205020404" pitchFamily="49" charset="0"/>
              </a:rPr>
              <a:t>ISPDB_MODIFIABLE</a:t>
            </a:r>
            <a:r>
              <a:rPr lang="en-US" dirty="0">
                <a:latin typeface="Arial" charset="0"/>
              </a:rPr>
              <a:t> column value tells you whether you can (</a:t>
            </a:r>
            <a:r>
              <a:rPr lang="en-US" dirty="0">
                <a:latin typeface="Courier New" panose="02070309020205020404" pitchFamily="49" charset="0"/>
                <a:cs typeface="Courier New" panose="02070309020205020404" pitchFamily="49" charset="0"/>
              </a:rPr>
              <a:t>TRUE</a:t>
            </a:r>
            <a:r>
              <a:rPr lang="en-US" dirty="0">
                <a:latin typeface="Arial" charset="0"/>
              </a:rPr>
              <a:t>) or can't (</a:t>
            </a:r>
            <a:r>
              <a:rPr lang="en-US" dirty="0">
                <a:latin typeface="Courier New" panose="02070309020205020404" pitchFamily="49" charset="0"/>
                <a:cs typeface="Courier New" panose="02070309020205020404" pitchFamily="49" charset="0"/>
              </a:rPr>
              <a:t>FALSE</a:t>
            </a:r>
            <a:r>
              <a:rPr lang="en-US" dirty="0">
                <a:latin typeface="Arial" charset="0"/>
              </a:rPr>
              <a:t>) modify the parameter inside a PDB. In a non-CDB, the value of this column is </a:t>
            </a:r>
            <a:r>
              <a:rPr lang="en-US" dirty="0">
                <a:latin typeface="Courier New" panose="02070309020205020404" pitchFamily="49" charset="0"/>
                <a:cs typeface="Courier New" panose="02070309020205020404" pitchFamily="49" charset="0"/>
              </a:rPr>
              <a:t>NULL</a:t>
            </a:r>
            <a:r>
              <a:rPr lang="en-US" dirty="0">
                <a:latin typeface="Arial" charset="0"/>
              </a:rPr>
              <a:t>.</a:t>
            </a:r>
          </a:p>
          <a:p>
            <a:pPr lvl="1" eaLnBrk="1" hangingPunct="1"/>
            <a:r>
              <a:rPr lang="en-US" b="1" dirty="0">
                <a:latin typeface="Arial" charset="0"/>
              </a:rPr>
              <a:t>Setting the Scope in the </a:t>
            </a:r>
            <a:r>
              <a:rPr lang="en-US" b="1" dirty="0">
                <a:latin typeface="Courier New" panose="02070309020205020404" pitchFamily="49" charset="0"/>
                <a:cs typeface="Courier New" panose="02070309020205020404" pitchFamily="49" charset="0"/>
              </a:rPr>
              <a:t>ALTER</a:t>
            </a:r>
            <a:r>
              <a:rPr lang="en-US" b="1" dirty="0">
                <a:latin typeface="Arial" charset="0"/>
              </a:rPr>
              <a:t> </a:t>
            </a:r>
            <a:r>
              <a:rPr lang="en-US" b="1" dirty="0">
                <a:latin typeface="Courier New" panose="02070309020205020404" pitchFamily="49" charset="0"/>
                <a:cs typeface="Courier New" panose="02070309020205020404" pitchFamily="49" charset="0"/>
              </a:rPr>
              <a:t>SYSTEM</a:t>
            </a:r>
            <a:r>
              <a:rPr lang="en-US" b="1" dirty="0">
                <a:latin typeface="Arial" charset="0"/>
              </a:rPr>
              <a:t> Command</a:t>
            </a:r>
          </a:p>
          <a:p>
            <a:pPr lvl="1" eaLnBrk="1" hangingPunct="1"/>
            <a:r>
              <a:rPr lang="en-US" dirty="0">
                <a:latin typeface="Arial" charset="0"/>
              </a:rPr>
              <a:t>Use the </a:t>
            </a:r>
            <a:r>
              <a:rPr lang="en-US" dirty="0">
                <a:latin typeface="Courier New" panose="02070309020205020404" pitchFamily="49" charset="0"/>
                <a:cs typeface="Courier New" panose="02070309020205020404" pitchFamily="49" charset="0"/>
              </a:rPr>
              <a:t>SCOPE</a:t>
            </a:r>
            <a:r>
              <a:rPr lang="en-US" dirty="0">
                <a:latin typeface="Arial" charset="0"/>
              </a:rPr>
              <a:t> clause with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to tell the system where to update the system-level parameter. This location dictates how long the change will stay in effect. Scope also depends on whether you started the database instance by using a PFILE or an SPFILE. Scope can have the following values:</a:t>
            </a:r>
          </a:p>
          <a:p>
            <a:pPr lvl="2" eaLnBrk="1" hangingPunct="1"/>
            <a:r>
              <a:rPr lang="en-US" dirty="0">
                <a:latin typeface="Courier New" panose="02070309020205020404" pitchFamily="49" charset="0"/>
                <a:cs typeface="Courier New" panose="02070309020205020404" pitchFamily="49" charset="0"/>
              </a:rPr>
              <a:t>MEMORY</a:t>
            </a:r>
            <a:r>
              <a:rPr lang="en-US" dirty="0">
                <a:latin typeface="Arial" charset="0"/>
              </a:rPr>
              <a:t>: This value tells the system to make the parameter change in memory only. The change will take effect immediately, but not persist in subsequent sessions. If you started the database instance by using a PFILE, then this is the only scope you can specify. This specification is not allowed for static parameters.</a:t>
            </a:r>
          </a:p>
          <a:p>
            <a:pPr lvl="2" eaLnBrk="1" hangingPunct="1"/>
            <a:r>
              <a:rPr lang="en-US" dirty="0">
                <a:latin typeface="Courier New" panose="02070309020205020404" pitchFamily="49" charset="0"/>
                <a:cs typeface="Courier New" panose="02070309020205020404" pitchFamily="49" charset="0"/>
              </a:rPr>
              <a:t>SPFILE</a:t>
            </a:r>
            <a:r>
              <a:rPr lang="en-US" dirty="0">
                <a:latin typeface="Arial" charset="0"/>
              </a:rPr>
              <a:t>: This value tells the system to make the parameter change in the SPFILE only. The change will take effect immediately and persist after you restart the database instance. This is the only scope allowed for static parameters.</a:t>
            </a:r>
          </a:p>
          <a:p>
            <a:pPr lvl="2" eaLnBrk="1" hangingPunct="1"/>
            <a:r>
              <a:rPr lang="en-US" dirty="0">
                <a:latin typeface="Courier New" panose="02070309020205020404" pitchFamily="49" charset="0"/>
                <a:cs typeface="Courier New" panose="02070309020205020404" pitchFamily="49" charset="0"/>
              </a:rPr>
              <a:t>BOTH</a:t>
            </a:r>
            <a:r>
              <a:rPr lang="en-US" dirty="0">
                <a:latin typeface="Arial" charset="0"/>
              </a:rPr>
              <a:t>: This value tells the system to make the parameter change in both memory and in the SPFILE. The change will take effect immediately and persist after you restart the database instance. If you started the database instance by using an SPFILE, then </a:t>
            </a:r>
            <a:r>
              <a:rPr lang="en-US" dirty="0">
                <a:latin typeface="Courier New" panose="02070309020205020404" pitchFamily="49" charset="0"/>
                <a:cs typeface="Courier New" panose="02070309020205020404" pitchFamily="49" charset="0"/>
              </a:rPr>
              <a:t>BOTH</a:t>
            </a:r>
            <a:r>
              <a:rPr lang="en-US" dirty="0">
                <a:latin typeface="Arial" charset="0"/>
              </a:rPr>
              <a:t> is the default.</a:t>
            </a:r>
          </a:p>
          <a:p>
            <a:pPr lvl="1" eaLnBrk="1" hangingPunct="1"/>
            <a:r>
              <a:rPr lang="en-US" b="1" dirty="0">
                <a:latin typeface="Arial" charset="0"/>
              </a:rPr>
              <a:t>Using the </a:t>
            </a:r>
            <a:r>
              <a:rPr lang="en-US" b="1" dirty="0">
                <a:latin typeface="Courier New" panose="02070309020205020404" pitchFamily="49" charset="0"/>
                <a:cs typeface="Courier New" panose="02070309020205020404" pitchFamily="49" charset="0"/>
              </a:rPr>
              <a:t>DEFERRED</a:t>
            </a:r>
            <a:r>
              <a:rPr lang="en-US" b="1" dirty="0">
                <a:latin typeface="Arial" charset="0"/>
              </a:rPr>
              <a:t> Keyword</a:t>
            </a:r>
          </a:p>
          <a:p>
            <a:pPr lvl="1" eaLnBrk="1" hangingPunct="1"/>
            <a:r>
              <a:rPr lang="en-US" dirty="0">
                <a:latin typeface="Arial" charset="0"/>
              </a:rPr>
              <a:t>The </a:t>
            </a:r>
            <a:r>
              <a:rPr lang="en-US" dirty="0">
                <a:latin typeface="Courier New" panose="02070309020205020404" pitchFamily="49" charset="0"/>
                <a:cs typeface="Courier New" panose="02070309020205020404" pitchFamily="49" charset="0"/>
              </a:rPr>
              <a:t>DEFFERED</a:t>
            </a:r>
            <a:r>
              <a:rPr lang="en-US" dirty="0">
                <a:latin typeface="Arial" charset="0"/>
              </a:rPr>
              <a:t> keyword tells the system to make the parameter change effective only for future sessions. You must specify </a:t>
            </a:r>
            <a:r>
              <a:rPr lang="en-US" dirty="0">
                <a:latin typeface="Courier New" panose="02070309020205020404" pitchFamily="49" charset="0"/>
                <a:cs typeface="Courier New" panose="02070309020205020404" pitchFamily="49" charset="0"/>
              </a:rPr>
              <a:t>DEFERRED</a:t>
            </a:r>
            <a:r>
              <a:rPr lang="en-US" dirty="0">
                <a:latin typeface="Arial" charset="0"/>
              </a:rPr>
              <a:t> in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command if the value of the </a:t>
            </a:r>
            <a:r>
              <a:rPr lang="en-US" dirty="0">
                <a:latin typeface="Courier New" panose="02070309020205020404" pitchFamily="49" charset="0"/>
                <a:cs typeface="Courier New" panose="02070309020205020404" pitchFamily="49" charset="0"/>
              </a:rPr>
              <a:t>ISSYS_MODIFIABLE</a:t>
            </a:r>
            <a:r>
              <a:rPr lang="en-US" dirty="0">
                <a:latin typeface="Arial" charset="0"/>
              </a:rPr>
              <a:t> column is </a:t>
            </a:r>
            <a:r>
              <a:rPr lang="en-US" dirty="0">
                <a:latin typeface="Courier New" panose="02070309020205020404" pitchFamily="49" charset="0"/>
                <a:cs typeface="Courier New" panose="02070309020205020404" pitchFamily="49" charset="0"/>
              </a:rPr>
              <a:t>DEFERRED</a:t>
            </a:r>
            <a:r>
              <a:rPr lang="en-US" dirty="0">
                <a:latin typeface="Arial" charset="0"/>
              </a:rPr>
              <a:t>. If the value of that column is </a:t>
            </a:r>
            <a:r>
              <a:rPr lang="en-US" dirty="0">
                <a:latin typeface="Courier New" panose="02070309020205020404" pitchFamily="49" charset="0"/>
                <a:cs typeface="Courier New" panose="02070309020205020404" pitchFamily="49" charset="0"/>
              </a:rPr>
              <a:t>IMMEDIATE</a:t>
            </a:r>
            <a:r>
              <a:rPr lang="en-US" dirty="0">
                <a:latin typeface="Arial" charset="0"/>
              </a:rPr>
              <a:t>, then the </a:t>
            </a:r>
            <a:r>
              <a:rPr lang="en-US" dirty="0">
                <a:latin typeface="Courier New" panose="02070309020205020404" pitchFamily="49" charset="0"/>
                <a:cs typeface="Courier New" panose="02070309020205020404" pitchFamily="49" charset="0"/>
              </a:rPr>
              <a:t>DEFERRED</a:t>
            </a:r>
            <a:r>
              <a:rPr lang="en-US" dirty="0">
                <a:latin typeface="Arial" charset="0"/>
              </a:rPr>
              <a:t> keyword is optional. If the value of that column is </a:t>
            </a:r>
            <a:r>
              <a:rPr lang="en-US" dirty="0">
                <a:latin typeface="Courier New" panose="02070309020205020404" pitchFamily="49" charset="0"/>
                <a:cs typeface="Courier New" panose="02070309020205020404" pitchFamily="49" charset="0"/>
              </a:rPr>
              <a:t>FALSE</a:t>
            </a:r>
            <a:r>
              <a:rPr lang="en-US" dirty="0">
                <a:latin typeface="Arial" charset="0"/>
              </a:rPr>
              <a:t>, then you cannot specify </a:t>
            </a:r>
            <a:r>
              <a:rPr lang="en-US" dirty="0">
                <a:latin typeface="Courier New" panose="02070309020205020404" pitchFamily="49" charset="0"/>
                <a:cs typeface="Courier New" panose="02070309020205020404" pitchFamily="49" charset="0"/>
              </a:rPr>
              <a:t>DEFERRED</a:t>
            </a:r>
            <a:r>
              <a:rPr lang="en-US" dirty="0">
                <a:latin typeface="Arial" charset="0"/>
              </a:rPr>
              <a:t> in the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SYSTEM</a:t>
            </a:r>
            <a:r>
              <a:rPr lang="en-US" dirty="0">
                <a:latin typeface="Arial" charset="0"/>
              </a:rPr>
              <a:t> statement.</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70</a:t>
            </a:fld>
            <a:endParaRPr lang="en-US" dirty="0"/>
          </a:p>
        </p:txBody>
      </p:sp>
    </p:spTree>
    <p:extLst>
      <p:ext uri="{BB962C8B-B14F-4D97-AF65-F5344CB8AC3E}">
        <p14:creationId xmlns:p14="http://schemas.microsoft.com/office/powerpoint/2010/main" val="2269573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Issuing the </a:t>
            </a:r>
            <a:r>
              <a:rPr lang="en-US" altLang="en-US" b="1" dirty="0">
                <a:latin typeface="Courier New" panose="02070309020205020404" pitchFamily="49" charset="0"/>
                <a:cs typeface="Courier New" panose="02070309020205020404" pitchFamily="49" charset="0"/>
              </a:rPr>
              <a:t>SHOW</a:t>
            </a:r>
            <a:r>
              <a:rPr lang="en-US" altLang="en-US" b="1" dirty="0">
                <a:latin typeface="Arial" charset="0"/>
              </a:rPr>
              <a:t> </a:t>
            </a:r>
            <a:r>
              <a:rPr lang="en-US" altLang="en-US" b="1" dirty="0">
                <a:latin typeface="Courier New" panose="02070309020205020404" pitchFamily="49" charset="0"/>
                <a:cs typeface="Courier New" panose="02070309020205020404" pitchFamily="49" charset="0"/>
              </a:rPr>
              <a:t>PARAMETER</a:t>
            </a:r>
            <a:r>
              <a:rPr lang="en-US" altLang="en-US" b="1" dirty="0">
                <a:latin typeface="Arial" charset="0"/>
              </a:rPr>
              <a:t> Command</a:t>
            </a:r>
          </a:p>
          <a:p>
            <a:pPr lvl="1"/>
            <a:r>
              <a:rPr lang="en-US" altLang="en-US" dirty="0">
                <a:latin typeface="Arial" charset="0"/>
              </a:rPr>
              <a:t>You can issue the </a:t>
            </a:r>
            <a:r>
              <a:rPr lang="en-US" altLang="en-US" dirty="0">
                <a:latin typeface="Courier New" panose="02070309020205020404" pitchFamily="49" charset="0"/>
                <a:cs typeface="Courier New" panose="02070309020205020404" pitchFamily="49" charset="0"/>
              </a:rPr>
              <a:t>SHOW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PARAMETER</a:t>
            </a:r>
            <a:r>
              <a:rPr lang="en-US" altLang="en-US" dirty="0">
                <a:latin typeface="Arial" charset="0"/>
              </a:rPr>
              <a:t> command in SQL*Plus to view information about an initialization parameter (for example, view a parameter's data type and default value). For instance, the following </a:t>
            </a:r>
            <a:r>
              <a:rPr lang="en-US" altLang="en-US" dirty="0">
                <a:latin typeface="Courier New" panose="02070309020205020404" pitchFamily="49" charset="0"/>
                <a:cs typeface="Courier New" panose="02070309020205020404" pitchFamily="49" charset="0"/>
              </a:rPr>
              <a:t>SHOW</a:t>
            </a:r>
            <a:r>
              <a:rPr lang="en-US" altLang="en-US" dirty="0">
                <a:latin typeface="Arial" charset="0"/>
              </a:rPr>
              <a:t> </a:t>
            </a:r>
            <a:r>
              <a:rPr lang="en-US" altLang="en-US" dirty="0">
                <a:latin typeface="Courier New" panose="02070309020205020404" pitchFamily="49" charset="0"/>
                <a:cs typeface="Courier New" panose="02070309020205020404" pitchFamily="49" charset="0"/>
              </a:rPr>
              <a:t>PARAMETER</a:t>
            </a:r>
            <a:r>
              <a:rPr lang="en-US" altLang="en-US" dirty="0">
                <a:latin typeface="Arial" charset="0"/>
              </a:rPr>
              <a:t> command returns information about parameters whose names contain the word “para.”</a:t>
            </a:r>
          </a:p>
          <a:p>
            <a:pPr lvl="1"/>
            <a:r>
              <a:rPr lang="en-US" altLang="en-US" dirty="0">
                <a:latin typeface="Courier New" panose="02070309020205020404" pitchFamily="49" charset="0"/>
                <a:cs typeface="Courier New" panose="02070309020205020404" pitchFamily="49" charset="0"/>
              </a:rPr>
              <a:t>SQL&gt; SHOW PARAMETER para</a:t>
            </a:r>
          </a:p>
          <a:p>
            <a:pPr lvl="1"/>
            <a:r>
              <a:rPr lang="en-US" altLang="en-US" dirty="0">
                <a:latin typeface="Courier New" panose="02070309020205020404" pitchFamily="49" charset="0"/>
                <a:cs typeface="Courier New" panose="02070309020205020404" pitchFamily="49" charset="0"/>
              </a:rPr>
              <a:t>NAME                                 TYPE        VALUE</a:t>
            </a:r>
          </a:p>
          <a:p>
            <a:pPr lvl="1"/>
            <a:r>
              <a:rPr lang="en-US" altLang="en-US" dirty="0">
                <a:latin typeface="Courier New" panose="02070309020205020404" pitchFamily="49" charset="0"/>
                <a:cs typeface="Courier New" panose="02070309020205020404" pitchFamily="49" charset="0"/>
              </a:rPr>
              <a:t>------------------------------------ ----------- ---------------------</a:t>
            </a:r>
          </a:p>
          <a:p>
            <a:pPr lvl="1"/>
            <a:r>
              <a:rPr lang="en-US" altLang="en-US" dirty="0">
                <a:latin typeface="Courier New" panose="02070309020205020404" pitchFamily="49" charset="0"/>
                <a:cs typeface="Courier New" panose="02070309020205020404" pitchFamily="49" charset="0"/>
              </a:rPr>
              <a:t>cell_offload_parameters              string</a:t>
            </a:r>
          </a:p>
          <a:p>
            <a:pPr lvl="1"/>
            <a:r>
              <a:rPr lang="en-US" altLang="en-US" dirty="0">
                <a:latin typeface="Courier New" panose="02070309020205020404" pitchFamily="49" charset="0"/>
                <a:cs typeface="Courier New" panose="02070309020205020404" pitchFamily="49" charset="0"/>
              </a:rPr>
              <a:t>fast_start_parallel_rollback         string      LOW</a:t>
            </a:r>
          </a:p>
          <a:p>
            <a:pPr lvl="1"/>
            <a:r>
              <a:rPr lang="en-US" altLang="en-US" dirty="0">
                <a:latin typeface="Courier New" panose="02070309020205020404" pitchFamily="49" charset="0"/>
                <a:cs typeface="Courier New" panose="02070309020205020404" pitchFamily="49" charset="0"/>
              </a:rPr>
              <a:t>parallel_adaptive_multi_user         boolean     TRUE</a:t>
            </a:r>
          </a:p>
          <a:p>
            <a:pPr lvl="1"/>
            <a:r>
              <a:rPr lang="en-US" altLang="en-US" dirty="0">
                <a:latin typeface="Courier New" panose="02070309020205020404" pitchFamily="49" charset="0"/>
                <a:cs typeface="Courier New" panose="02070309020205020404" pitchFamily="49" charset="0"/>
              </a:rPr>
              <a:t>parallel_automatic_tuning            boolean     FALSE</a:t>
            </a:r>
          </a:p>
          <a:p>
            <a:pPr lvl="1"/>
            <a:endParaRPr lang="en-US" altLang="en-US" b="1" dirty="0">
              <a:latin typeface="Arial" charset="0"/>
            </a:endParaRPr>
          </a:p>
          <a:p>
            <a:pPr lvl="1"/>
            <a:r>
              <a:rPr lang="en-US" altLang="en-US" b="1" dirty="0">
                <a:latin typeface="Arial" charset="0"/>
              </a:rPr>
              <a:t>Querying Views</a:t>
            </a:r>
          </a:p>
          <a:p>
            <a:pPr lvl="1"/>
            <a:r>
              <a:rPr lang="en-US" altLang="en-US" dirty="0">
                <a:latin typeface="Arial" charset="0"/>
              </a:rPr>
              <a:t>You can also query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in SQL*Plus to view information about an initialization parameter. For example, the following query against the </a:t>
            </a:r>
            <a:r>
              <a:rPr lang="en-US" altLang="en-US" dirty="0">
                <a:latin typeface="Courier New" panose="02070309020205020404" pitchFamily="49" charset="0"/>
                <a:cs typeface="Courier New" panose="02070309020205020404" pitchFamily="49" charset="0"/>
              </a:rPr>
              <a:t>V$PARAMETER</a:t>
            </a:r>
            <a:r>
              <a:rPr lang="en-US" altLang="en-US" dirty="0">
                <a:latin typeface="Arial" charset="0"/>
              </a:rPr>
              <a:t> view returns information about parameters whose names contain the word “pool.”</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71</a:t>
            </a:fld>
            <a:endParaRPr lang="en-US" dirty="0"/>
          </a:p>
        </p:txBody>
      </p:sp>
    </p:spTree>
    <p:extLst>
      <p:ext uri="{BB962C8B-B14F-4D97-AF65-F5344CB8AC3E}">
        <p14:creationId xmlns:p14="http://schemas.microsoft.com/office/powerpoint/2010/main" val="1519480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dirty="0">
                <a:latin typeface="Courier New" panose="02070309020205020404" pitchFamily="49" charset="0"/>
                <a:cs typeface="Courier New" panose="02070309020205020404" pitchFamily="49" charset="0"/>
              </a:rPr>
              <a:t>SQL&gt; SELECT name, value FROM v$parameter WHERE name LIKE '%pool%';</a:t>
            </a:r>
          </a:p>
          <a:p>
            <a:pPr lvl="1" eaLnBrk="1" hangingPunct="1"/>
            <a:r>
              <a:rPr lang="en-US" dirty="0">
                <a:latin typeface="Courier New" panose="02070309020205020404" pitchFamily="49" charset="0"/>
                <a:cs typeface="Courier New" panose="02070309020205020404" pitchFamily="49" charset="0"/>
              </a:rPr>
              <a:t>NAME                       VALUE</a:t>
            </a:r>
          </a:p>
          <a:p>
            <a:pPr lvl="1" eaLnBrk="1" hangingPunct="1"/>
            <a:r>
              <a:rPr lang="en-US" dirty="0">
                <a:latin typeface="Courier New" panose="02070309020205020404" pitchFamily="49" charset="0"/>
                <a:cs typeface="Courier New" panose="02070309020205020404" pitchFamily="49" charset="0"/>
              </a:rPr>
              <a:t>-------------------------  ----------</a:t>
            </a:r>
          </a:p>
          <a:p>
            <a:pPr lvl="1" eaLnBrk="1" hangingPunct="1"/>
            <a:r>
              <a:rPr lang="en-US" dirty="0">
                <a:latin typeface="Courier New" panose="02070309020205020404" pitchFamily="49" charset="0"/>
                <a:cs typeface="Courier New" panose="02070309020205020404" pitchFamily="49" charset="0"/>
              </a:rPr>
              <a:t>shared_pool_size           0</a:t>
            </a:r>
          </a:p>
          <a:p>
            <a:pPr lvl="1" eaLnBrk="1" hangingPunct="1"/>
            <a:r>
              <a:rPr lang="en-US" dirty="0">
                <a:latin typeface="Courier New" panose="02070309020205020404" pitchFamily="49" charset="0"/>
                <a:cs typeface="Courier New" panose="02070309020205020404" pitchFamily="49" charset="0"/>
              </a:rPr>
              <a:t>large_pool_size            0</a:t>
            </a:r>
          </a:p>
          <a:p>
            <a:pPr lvl="1" eaLnBrk="1" hangingPunct="1"/>
            <a:r>
              <a:rPr lang="en-US" dirty="0">
                <a:latin typeface="Courier New" panose="02070309020205020404" pitchFamily="49" charset="0"/>
                <a:cs typeface="Courier New" panose="02070309020205020404" pitchFamily="49" charset="0"/>
              </a:rPr>
              <a:t>java_pool_size             0</a:t>
            </a:r>
          </a:p>
          <a:p>
            <a:pPr lvl="1" eaLnBrk="1" hangingPunct="1"/>
            <a:r>
              <a:rPr lang="en-US" dirty="0">
                <a:latin typeface="Courier New" panose="02070309020205020404" pitchFamily="49" charset="0"/>
                <a:cs typeface="Courier New" panose="02070309020205020404" pitchFamily="49" charset="0"/>
              </a:rPr>
              <a:t>streams_pool_size          0</a:t>
            </a:r>
          </a:p>
          <a:p>
            <a:pPr lvl="1" eaLnBrk="1" hangingPunct="1"/>
            <a:r>
              <a:rPr lang="en-US" dirty="0">
                <a:latin typeface="Courier New" panose="02070309020205020404" pitchFamily="49" charset="0"/>
                <a:cs typeface="Courier New" panose="02070309020205020404" pitchFamily="49" charset="0"/>
              </a:rPr>
              <a:t>shared_pool_reserved_size  15728640</a:t>
            </a:r>
          </a:p>
          <a:p>
            <a:pPr lvl="1" eaLnBrk="1" hangingPunct="1"/>
            <a:r>
              <a:rPr lang="en-US" dirty="0">
                <a:latin typeface="Courier New" panose="02070309020205020404" pitchFamily="49" charset="0"/>
                <a:cs typeface="Courier New" panose="02070309020205020404" pitchFamily="49" charset="0"/>
              </a:rPr>
              <a:t>…</a:t>
            </a:r>
          </a:p>
          <a:p>
            <a:pPr lvl="1" eaLnBrk="1" hangingPunct="1"/>
            <a:r>
              <a:rPr lang="en-US" dirty="0">
                <a:latin typeface="Courier New" panose="02070309020205020404" pitchFamily="49" charset="0"/>
                <a:cs typeface="Courier New" panose="02070309020205020404" pitchFamily="49" charset="0"/>
              </a:rPr>
              <a:t>9 rows selected.</a:t>
            </a:r>
          </a:p>
          <a:p>
            <a:pPr lvl="1" eaLnBrk="1" hangingPunct="1"/>
            <a:endParaRPr lang="en-US" dirty="0">
              <a:latin typeface="Arial" charset="0"/>
            </a:endParaRPr>
          </a:p>
          <a:p>
            <a:pPr lvl="1" eaLnBrk="1" hangingPunct="1"/>
            <a:r>
              <a:rPr lang="en-US" dirty="0">
                <a:latin typeface="Arial" charset="0"/>
              </a:rPr>
              <a:t>Other views that contain parameter information include:</a:t>
            </a:r>
          </a:p>
          <a:p>
            <a:pPr lvl="2" eaLnBrk="1" hangingPunct="1"/>
            <a:r>
              <a:rPr lang="en-US" dirty="0">
                <a:latin typeface="Courier New" panose="02070309020205020404" pitchFamily="49" charset="0"/>
                <a:cs typeface="Courier New" panose="02070309020205020404" pitchFamily="49" charset="0"/>
              </a:rPr>
              <a:t>V$SPPARAMETER</a:t>
            </a:r>
            <a:r>
              <a:rPr lang="en-US" dirty="0">
                <a:latin typeface="Arial" charset="0"/>
              </a:rPr>
              <a:t>: Displays information about the contents of the SPFILE. If you didn't use an SPFILE to start the database instance, each row of the view will contain </a:t>
            </a:r>
            <a:r>
              <a:rPr lang="en-US" dirty="0">
                <a:latin typeface="Courier New" panose="02070309020205020404" pitchFamily="49" charset="0"/>
                <a:cs typeface="Courier New" panose="02070309020205020404" pitchFamily="49" charset="0"/>
              </a:rPr>
              <a:t>FALSE</a:t>
            </a:r>
            <a:r>
              <a:rPr lang="en-US" dirty="0">
                <a:latin typeface="Arial" charset="0"/>
              </a:rPr>
              <a:t> in the </a:t>
            </a:r>
            <a:r>
              <a:rPr lang="en-US" dirty="0">
                <a:latin typeface="Courier New" panose="02070309020205020404" pitchFamily="49" charset="0"/>
                <a:cs typeface="Courier New" panose="02070309020205020404" pitchFamily="49" charset="0"/>
              </a:rPr>
              <a:t>ISSPECIFIED</a:t>
            </a:r>
            <a:r>
              <a:rPr lang="en-US" dirty="0">
                <a:latin typeface="Arial" charset="0"/>
              </a:rPr>
              <a:t> column.</a:t>
            </a:r>
          </a:p>
          <a:p>
            <a:pPr lvl="2" eaLnBrk="1" hangingPunct="1"/>
            <a:r>
              <a:rPr lang="en-US" dirty="0">
                <a:latin typeface="Courier New" panose="02070309020205020404" pitchFamily="49" charset="0"/>
                <a:cs typeface="Courier New" panose="02070309020205020404" pitchFamily="49" charset="0"/>
              </a:rPr>
              <a:t>V$PARAMETER2</a:t>
            </a:r>
            <a:r>
              <a:rPr lang="en-US" dirty="0">
                <a:latin typeface="Arial" charset="0"/>
              </a:rPr>
              <a:t>: Displays information about the parameters that are currently in effect for the session, with each parameter value appearing as a row in the view. A new session inherits parameter values from the database instance-wide values displayed in the </a:t>
            </a:r>
            <a:r>
              <a:rPr lang="en-US" dirty="0">
                <a:latin typeface="Courier New" panose="02070309020205020404" pitchFamily="49" charset="0"/>
                <a:cs typeface="Courier New" panose="02070309020205020404" pitchFamily="49" charset="0"/>
              </a:rPr>
              <a:t>V$SYSTEM_PARAMETER2</a:t>
            </a:r>
            <a:r>
              <a:rPr lang="en-US" dirty="0">
                <a:latin typeface="Arial" charset="0"/>
              </a:rPr>
              <a:t> view.</a:t>
            </a:r>
          </a:p>
          <a:p>
            <a:pPr lvl="2" eaLnBrk="1" hangingPunct="1"/>
            <a:r>
              <a:rPr lang="en-US" dirty="0">
                <a:latin typeface="Courier New" panose="02070309020205020404" pitchFamily="49" charset="0"/>
                <a:cs typeface="Courier New" panose="02070309020205020404" pitchFamily="49" charset="0"/>
              </a:rPr>
              <a:t>V$SYSTEM_PARAMETER</a:t>
            </a:r>
            <a:r>
              <a:rPr lang="en-US" dirty="0">
                <a:latin typeface="Arial" charset="0"/>
              </a:rPr>
              <a:t>: Displays information about the parameters that are currently in effect for the database instance</a:t>
            </a:r>
          </a:p>
          <a:p>
            <a:pPr lvl="2" eaLnBrk="1" hangingPunct="1"/>
            <a:r>
              <a:rPr lang="en-US" dirty="0">
                <a:latin typeface="Courier New" panose="02070309020205020404" pitchFamily="49" charset="0"/>
                <a:cs typeface="Courier New" panose="02070309020205020404" pitchFamily="49" charset="0"/>
              </a:rPr>
              <a:t>V$SYSTEM_PARAMETER2</a:t>
            </a:r>
            <a:r>
              <a:rPr lang="en-US" dirty="0">
                <a:latin typeface="Arial" charset="0"/>
              </a:rPr>
              <a:t>: Displays information about the initialization parameters that are currently in effect for the instance, with each list parameter value appearing as a row in the view</a:t>
            </a:r>
          </a:p>
          <a:p>
            <a:pPr lvl="1" eaLnBrk="1" hangingPunct="1"/>
            <a:endParaRPr lang="en-US" dirty="0">
              <a:latin typeface="Arial" charset="0"/>
            </a:endParaRPr>
          </a:p>
          <a:p>
            <a:endParaRPr lang="en-US" dirty="0"/>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72</a:t>
            </a:fld>
            <a:endParaRPr lang="en-US" dirty="0"/>
          </a:p>
        </p:txBody>
      </p:sp>
    </p:spTree>
    <p:extLst>
      <p:ext uri="{BB962C8B-B14F-4D97-AF65-F5344CB8AC3E}">
        <p14:creationId xmlns:p14="http://schemas.microsoft.com/office/powerpoint/2010/main" val="19338321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Automatic Diagnostic Repository</a:t>
            </a:r>
          </a:p>
          <a:p>
            <a:pPr lvl="1"/>
            <a:r>
              <a:rPr lang="en-US" altLang="en-US" dirty="0">
                <a:latin typeface="Arial" charset="0"/>
              </a:rPr>
              <a:t>The Automatic Diagnostic Repository (ADR) is a system-wide tracing and logging central repository for database diagnostic data such as traces, the alert log, health monitor reports, and more.</a:t>
            </a:r>
          </a:p>
          <a:p>
            <a:pPr lvl="1"/>
            <a:r>
              <a:rPr lang="en-US" altLang="en-US" dirty="0">
                <a:latin typeface="Arial" charset="0"/>
              </a:rPr>
              <a:t>The ADR root directory is known as the ADR base. Its location is set by the </a:t>
            </a:r>
            <a:r>
              <a:rPr lang="en-US" altLang="en-US" dirty="0">
                <a:latin typeface="Courier New" panose="02070309020205020404" pitchFamily="49" charset="0"/>
                <a:cs typeface="Courier New" panose="02070309020205020404" pitchFamily="49" charset="0"/>
              </a:rPr>
              <a:t>DIAGNOSTIC_DEST</a:t>
            </a:r>
            <a:r>
              <a:rPr lang="en-US" altLang="en-US" dirty="0">
                <a:latin typeface="Arial" charset="0"/>
              </a:rPr>
              <a:t> initialization parameter (for example, </a:t>
            </a:r>
            <a:r>
              <a:rPr lang="en-US" altLang="en-US" dirty="0">
                <a:latin typeface="Courier New" panose="02070309020205020404" pitchFamily="49" charset="0"/>
                <a:cs typeface="Courier New" panose="02070309020205020404" pitchFamily="49" charset="0"/>
              </a:rPr>
              <a:t>/u01/app/oracle)</a:t>
            </a:r>
            <a:r>
              <a:rPr lang="en-US" altLang="en-US" dirty="0">
                <a:latin typeface="Arial" charset="0"/>
              </a:rPr>
              <a:t>.</a:t>
            </a:r>
          </a:p>
          <a:p>
            <a:pPr lvl="1"/>
            <a:r>
              <a:rPr lang="en-US" altLang="en-US" dirty="0">
                <a:latin typeface="Arial" charset="0"/>
              </a:rPr>
              <a:t>The location of an ADR home is given by the following path, which starts at the ADR base directory:</a:t>
            </a:r>
          </a:p>
          <a:p>
            <a:pPr lvl="1"/>
            <a:r>
              <a:rPr lang="en-US" altLang="en-US" dirty="0">
                <a:latin typeface="Courier New" panose="02070309020205020404" pitchFamily="49" charset="0"/>
                <a:cs typeface="Courier New" panose="02070309020205020404" pitchFamily="49" charset="0"/>
              </a:rPr>
              <a:t>&lt;ADR Base&gt;/diag/product_type/db_id/instance_id</a:t>
            </a:r>
          </a:p>
          <a:p>
            <a:pPr lvl="1"/>
            <a:r>
              <a:rPr lang="en-US" altLang="en-US" dirty="0">
                <a:latin typeface="Arial" charset="0"/>
              </a:rPr>
              <a:t>For example:</a:t>
            </a:r>
          </a:p>
          <a:p>
            <a:pPr lvl="1"/>
            <a:r>
              <a:rPr lang="en-US" altLang="en-US" dirty="0">
                <a:latin typeface="Courier New" panose="02070309020205020404" pitchFamily="49" charset="0"/>
                <a:cs typeface="Courier New" panose="02070309020205020404" pitchFamily="49" charset="0"/>
              </a:rPr>
              <a:t>/u01/app/oracle/diag/rdbms/orcl/ORCL</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73</a:t>
            </a:fld>
            <a:endParaRPr lang="en-US" dirty="0"/>
          </a:p>
        </p:txBody>
      </p:sp>
    </p:spTree>
    <p:extLst>
      <p:ext uri="{BB962C8B-B14F-4D97-AF65-F5344CB8AC3E}">
        <p14:creationId xmlns:p14="http://schemas.microsoft.com/office/powerpoint/2010/main" val="108924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ADR is a file-based repository for database diagnostic data such as traces, incident dumps and packages, the alert log, Health Monitor reports, core dumps, and more. It has a unified directory structure across multiple instances and multiple products—stored outside of any database. It is, therefore, available for problem diagnosis when the database is down. </a:t>
            </a:r>
          </a:p>
          <a:p>
            <a:pPr lvl="1"/>
            <a:r>
              <a:rPr lang="en-US" altLang="en-US" dirty="0"/>
              <a:t>The Oracle Database server, Automatic Storage Management (ASM), Cluster Ready Services (CRS), and other Oracle products or components store all diagnostic data in the ADR. Each instance of each product stores diagnostic data underneath its own ADR home directory. For example, in a Real Application Clusters environment with shared storage and ASM, each database instance and each ASM instance have a home directory within the ADR. ADR’s unified directory structure, consistent diagnostic data formats across products and instances, and a unified set of tools enable customers and Oracle Support to correlate and analyze diagnostic data across multiple instances.</a:t>
            </a:r>
          </a:p>
          <a:p>
            <a:pPr lvl="1"/>
            <a:r>
              <a:rPr lang="en-US" altLang="en-US" dirty="0"/>
              <a:t>The ADR root directory is known as the ADR base. Its location is set by the </a:t>
            </a:r>
            <a:r>
              <a:rPr lang="en-US" altLang="en-US" dirty="0">
                <a:latin typeface="Courier New" panose="02070309020205020404" pitchFamily="49" charset="0"/>
              </a:rPr>
              <a:t>DIAGNOSTIC_DEST</a:t>
            </a:r>
            <a:r>
              <a:rPr lang="en-US" altLang="en-US" dirty="0"/>
              <a:t> initialization parameter. If this parameter is omitted or left null, the database sets </a:t>
            </a:r>
            <a:r>
              <a:rPr lang="en-US" altLang="en-US" dirty="0">
                <a:latin typeface="Courier New" panose="02070309020205020404" pitchFamily="49" charset="0"/>
              </a:rPr>
              <a:t>DIAGNOSTIC_DEST</a:t>
            </a:r>
            <a:r>
              <a:rPr lang="en-US" altLang="en-US" dirty="0"/>
              <a:t> upon startup as follows: If environment variable </a:t>
            </a:r>
            <a:r>
              <a:rPr lang="en-US" altLang="en-US" dirty="0">
                <a:latin typeface="Courier New" panose="02070309020205020404" pitchFamily="49" charset="0"/>
              </a:rPr>
              <a:t>ORACLE_BASE</a:t>
            </a:r>
            <a:r>
              <a:rPr lang="en-US" altLang="en-US" dirty="0"/>
              <a:t> is set, </a:t>
            </a:r>
            <a:r>
              <a:rPr lang="en-US" altLang="en-US" dirty="0">
                <a:latin typeface="Courier New" panose="02070309020205020404" pitchFamily="49" charset="0"/>
              </a:rPr>
              <a:t>DIAGNOSTIC_DEST</a:t>
            </a:r>
            <a:r>
              <a:rPr lang="en-US" altLang="en-US" dirty="0"/>
              <a:t> is set to </a:t>
            </a:r>
            <a:r>
              <a:rPr lang="en-US" altLang="en-US" dirty="0">
                <a:latin typeface="Courier New" panose="02070309020205020404" pitchFamily="49" charset="0"/>
              </a:rPr>
              <a:t>$ORACLE_BASE</a:t>
            </a:r>
            <a:r>
              <a:rPr lang="en-US" altLang="en-US" dirty="0"/>
              <a:t>. If environment variable </a:t>
            </a:r>
            <a:r>
              <a:rPr lang="en-US" altLang="en-US" dirty="0">
                <a:latin typeface="Courier New" panose="02070309020205020404" pitchFamily="49" charset="0"/>
              </a:rPr>
              <a:t>ORACLE_BASE</a:t>
            </a:r>
            <a:r>
              <a:rPr lang="en-US" altLang="en-US" dirty="0"/>
              <a:t> is not set, </a:t>
            </a:r>
            <a:r>
              <a:rPr lang="en-US" altLang="en-US" dirty="0">
                <a:latin typeface="Courier New" panose="02070309020205020404" pitchFamily="49" charset="0"/>
              </a:rPr>
              <a:t>DIAGNOSTIC_DEST</a:t>
            </a:r>
            <a:r>
              <a:rPr lang="en-US" altLang="en-US" dirty="0"/>
              <a:t> is set to </a:t>
            </a:r>
            <a:r>
              <a:rPr lang="en-US" altLang="en-US" dirty="0">
                <a:latin typeface="Courier New" panose="02070309020205020404" pitchFamily="49" charset="0"/>
              </a:rPr>
              <a:t>$ORACLE_HOME/log</a:t>
            </a:r>
            <a:r>
              <a:rPr lang="en-US" altLang="en-US" dirty="0"/>
              <a:t>.</a:t>
            </a:r>
          </a:p>
        </p:txBody>
      </p:sp>
      <p:sp>
        <p:nvSpPr>
          <p:cNvPr id="46083" name="Slide Image Placeholder 9"/>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74</a:t>
            </a:fld>
            <a:endParaRPr lang="en-US" dirty="0"/>
          </a:p>
        </p:txBody>
      </p:sp>
    </p:spTree>
    <p:extLst>
      <p:ext uri="{BB962C8B-B14F-4D97-AF65-F5344CB8AC3E}">
        <p14:creationId xmlns:p14="http://schemas.microsoft.com/office/powerpoint/2010/main" val="3676153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Each database instance has an </a:t>
            </a:r>
            <a:r>
              <a:rPr lang="en-US" altLang="en-US" dirty="0">
                <a:latin typeface="Courier New" panose="02070309020205020404" pitchFamily="49" charset="0"/>
                <a:cs typeface="Courier New" panose="02070309020205020404" pitchFamily="49" charset="0"/>
              </a:rPr>
              <a:t>alert_SID.log</a:t>
            </a:r>
            <a:r>
              <a:rPr lang="en-US" altLang="en-US" dirty="0">
                <a:latin typeface="Arial" charset="0"/>
              </a:rPr>
              <a:t> file. The file is on the server with the database and is stored in </a:t>
            </a:r>
            <a:r>
              <a:rPr lang="en-US" altLang="en-US" dirty="0">
                <a:latin typeface="Courier New" panose="02070309020205020404" pitchFamily="49" charset="0"/>
                <a:cs typeface="Courier New" panose="02070309020205020404" pitchFamily="49" charset="0"/>
              </a:rPr>
              <a:t>$ORACLE_BASE/diag/rdbms/&lt;db_name&gt;/&lt;SID&gt;/trace</a:t>
            </a:r>
            <a:r>
              <a:rPr lang="en-US" altLang="en-US" dirty="0">
                <a:latin typeface="Arial" charset="0"/>
              </a:rPr>
              <a:t> by default if </a:t>
            </a:r>
            <a:r>
              <a:rPr lang="en-US" altLang="en-US" dirty="0">
                <a:latin typeface="Courier New" panose="02070309020205020404" pitchFamily="49" charset="0"/>
                <a:cs typeface="Courier New" panose="02070309020205020404" pitchFamily="49" charset="0"/>
              </a:rPr>
              <a:t>$ORACLE_BASE</a:t>
            </a:r>
            <a:r>
              <a:rPr lang="en-US" altLang="en-US" dirty="0">
                <a:latin typeface="Arial" charset="0"/>
              </a:rPr>
              <a:t> is set.</a:t>
            </a:r>
          </a:p>
          <a:p>
            <a:pPr lvl="1"/>
            <a:r>
              <a:rPr lang="en-US" altLang="en-US" dirty="0">
                <a:latin typeface="Arial" charset="0"/>
              </a:rPr>
              <a:t>Oracle Database uses the alert log to keep a record of these events as an alternative to displaying the information on an operator’s console. Many systems also display this information on the console. If an administrative operation is successful, a message is written in the alert log as “completed” along with a time stamp.</a:t>
            </a:r>
          </a:p>
          <a:p>
            <a:pPr lvl="1"/>
            <a:r>
              <a:rPr lang="en-US" altLang="en-US" dirty="0">
                <a:latin typeface="Arial" charset="0"/>
              </a:rPr>
              <a:t>Enterprise Manager Cloud Control monitors the alert log file and notifies you of critical errors. You can also view the log to see noncritical error and information messages. Because the file can grow to an unmanageable size, you can periodically back up the alert file and delete the current alert file. When the database attempts to write to the alert file again, it creates a new one.</a:t>
            </a:r>
          </a:p>
          <a:p>
            <a:pPr lvl="1"/>
            <a:r>
              <a:rPr lang="en-US" altLang="en-US" b="1" dirty="0">
                <a:latin typeface="Arial" charset="0"/>
              </a:rPr>
              <a:t>Note: </a:t>
            </a:r>
            <a:r>
              <a:rPr lang="en-US" altLang="en-US" dirty="0">
                <a:latin typeface="Arial" charset="0"/>
              </a:rPr>
              <a:t>There is an XML version of the alert log in the </a:t>
            </a:r>
            <a:r>
              <a:rPr lang="en-US" altLang="en-US" dirty="0">
                <a:latin typeface="Courier New" panose="02070309020205020404" pitchFamily="49" charset="0"/>
                <a:cs typeface="Courier New" panose="02070309020205020404" pitchFamily="49" charset="0"/>
              </a:rPr>
              <a:t>$ORACLE_BASE/diag/rdbms/&lt;db_name&gt;/&lt;SID&gt;/alert</a:t>
            </a:r>
            <a:r>
              <a:rPr lang="en-US" altLang="en-US" dirty="0">
                <a:latin typeface="Arial" charset="0"/>
              </a:rPr>
              <a:t> directory.</a:t>
            </a:r>
          </a:p>
          <a:p>
            <a:pPr lvl="1"/>
            <a:r>
              <a:rPr lang="en-US" altLang="en-US" dirty="0">
                <a:latin typeface="Arial" charset="0"/>
              </a:rPr>
              <a:t>ADRCI is an Oracle command-line utility that enables you to investigate problems, view health check reports, and package and upload first-failure data to Oracle Support. You can also use the utility to view the names of the trace files in the Automatic Diagnostic Repository (ADR) and the alert log. ADRCI has a rich command set that you can use interactively or in scripts.</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75</a:t>
            </a:fld>
            <a:endParaRPr lang="en-US" dirty="0"/>
          </a:p>
        </p:txBody>
      </p:sp>
    </p:spTree>
    <p:extLst>
      <p:ext uri="{BB962C8B-B14F-4D97-AF65-F5344CB8AC3E}">
        <p14:creationId xmlns:p14="http://schemas.microsoft.com/office/powerpoint/2010/main" val="768703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b="1" dirty="0">
                <a:latin typeface="Arial" charset="0"/>
              </a:rPr>
              <a:t>Trace Files</a:t>
            </a:r>
          </a:p>
          <a:p>
            <a:pPr lvl="1"/>
            <a:r>
              <a:rPr lang="en-US" altLang="en-US" dirty="0">
                <a:latin typeface="Arial" charset="0"/>
              </a:rPr>
              <a:t>Each server and background process can write to an associated trace file. When a process detects an internal error, it dumps information about the error to its trace file. If an internal error occurs and information is written to a trace file, the administrator should contact Oracle Support Services.</a:t>
            </a:r>
          </a:p>
          <a:p>
            <a:pPr lvl="1"/>
            <a:r>
              <a:rPr lang="en-US" altLang="en-US" dirty="0">
                <a:latin typeface="Arial" charset="0"/>
              </a:rPr>
              <a:t>All file names of trace files associated with a background process contain the name of the process that generated the trace file. The one exception to this is trace files that are generated by job queue processes (Jnnn).</a:t>
            </a:r>
          </a:p>
          <a:p>
            <a:pPr lvl="1"/>
            <a:r>
              <a:rPr lang="en-US" altLang="en-US" dirty="0">
                <a:latin typeface="Arial" charset="0"/>
              </a:rPr>
              <a:t>Additional information in trace files can provide guidance for tuning applications or an instance. Background processes always write this information to a trace file when appropriate.</a:t>
            </a:r>
          </a:p>
          <a:p>
            <a:pPr lvl="1"/>
            <a:r>
              <a:rPr lang="en-US" altLang="en-US" dirty="0">
                <a:latin typeface="Arial" charset="0"/>
              </a:rPr>
              <a:t>Oracle Database includes an advanced fault diagnosability infrastructure for preventing, detecting, diagnosing, and resolving problems. In particular, problems that are targeted include critical errors such as those caused by database code bugs, metadata corruption, and customer data corruption.</a:t>
            </a:r>
          </a:p>
          <a:p>
            <a:pPr lvl="1"/>
            <a:r>
              <a:rPr lang="en-US" altLang="en-US" dirty="0">
                <a:latin typeface="Arial" charset="0"/>
              </a:rPr>
              <a:t>When a critical error occurs, an incident number is assigned to it; diagnostic data for the error (such as trace files) is immediately captured and tagged with this number. The data is then stored in the Automatic Diagnostic Repository (ADR)—a file-based repository outside the database—where it can later be retrieved by incident number and analyzed.</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76</a:t>
            </a:fld>
            <a:endParaRPr lang="en-US" dirty="0"/>
          </a:p>
        </p:txBody>
      </p:sp>
    </p:spTree>
    <p:extLst>
      <p:ext uri="{BB962C8B-B14F-4D97-AF65-F5344CB8AC3E}">
        <p14:creationId xmlns:p14="http://schemas.microsoft.com/office/powerpoint/2010/main" val="37450861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lvl="1" eaLnBrk="1" hangingPunct="1"/>
            <a:r>
              <a:rPr lang="en-US" b="1" dirty="0">
                <a:latin typeface="Arial" charset="0"/>
              </a:rPr>
              <a:t>Purging Mechanism</a:t>
            </a:r>
          </a:p>
          <a:p>
            <a:pPr lvl="1" eaLnBrk="1" hangingPunct="1"/>
            <a:r>
              <a:rPr lang="en-US" dirty="0">
                <a:latin typeface="Arial" charset="0"/>
              </a:rPr>
              <a:t>The purging mechanism allows you to specify a retention policy stating:</a:t>
            </a:r>
          </a:p>
          <a:p>
            <a:pPr lvl="2" eaLnBrk="1" hangingPunct="1"/>
            <a:r>
              <a:rPr lang="en-US" dirty="0">
                <a:latin typeface="Arial" charset="0"/>
              </a:rPr>
              <a:t>How old ADR contents should be before they are automatically deleted</a:t>
            </a:r>
          </a:p>
          <a:p>
            <a:pPr lvl="3" eaLnBrk="1" hangingPunct="1"/>
            <a:r>
              <a:rPr lang="en-US" dirty="0">
                <a:latin typeface="Arial" charset="0"/>
              </a:rPr>
              <a:t>The long retention period is used for the relatively higher-value diagnostic data, such as incidents and alert log (default value is 365 days).</a:t>
            </a:r>
          </a:p>
          <a:p>
            <a:pPr lvl="3" eaLnBrk="1" hangingPunct="1"/>
            <a:r>
              <a:rPr lang="en-US" dirty="0">
                <a:latin typeface="Arial" charset="0"/>
              </a:rPr>
              <a:t>The short retention period is used for traces and core dumps (default value is 30 days).</a:t>
            </a:r>
          </a:p>
          <a:p>
            <a:pPr marL="304746" lvl="2" indent="0" eaLnBrk="1" hangingPunct="1">
              <a:buNone/>
            </a:pPr>
            <a:r>
              <a:rPr lang="en-US" dirty="0">
                <a:latin typeface="Arial" charset="0"/>
              </a:rPr>
              <a:t>	Older items are deleted first. The long retention period items are typically older than any of the items in the short retention period. So a mechanism is used in which the time periods are “scaled” so that roughly the same percentage of each gets deleted. Some components use these periods in slightly different ways. For instance, IPS, the packaging facility, uses the 	short retention period to determine when to purge packaging metadata and the staging directory contents. However, the age of the data is based on when the package was 	completed, not when it was originally created. </a:t>
            </a:r>
          </a:p>
          <a:p>
            <a:pPr lvl="2" eaLnBrk="1" hangingPunct="1"/>
            <a:r>
              <a:rPr lang="en-US" dirty="0">
                <a:latin typeface="Arial" charset="0"/>
              </a:rPr>
              <a:t>The size-based retention to specify a target size for an ADR home</a:t>
            </a:r>
          </a:p>
          <a:p>
            <a:pPr marL="304746" lvl="2" indent="0" eaLnBrk="1" hangingPunct="1">
              <a:buNone/>
            </a:pPr>
            <a:r>
              <a:rPr lang="en-US" dirty="0">
                <a:latin typeface="Arial" charset="0"/>
              </a:rPr>
              <a:t>	When purging, the old data, determined by the time-based retention periods, is deleted first. If the size of the ADR home is still greater than the target size, diagnostics are automatically deleted until the target size is no longer exceeded.</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77</a:t>
            </a:fld>
            <a:endParaRPr lang="en-US" dirty="0"/>
          </a:p>
        </p:txBody>
      </p:sp>
    </p:spTree>
    <p:extLst>
      <p:ext uri="{BB962C8B-B14F-4D97-AF65-F5344CB8AC3E}">
        <p14:creationId xmlns:p14="http://schemas.microsoft.com/office/powerpoint/2010/main" val="21789960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DDL log is created only if the </a:t>
            </a:r>
            <a:r>
              <a:rPr lang="en-US" altLang="en-US" dirty="0">
                <a:latin typeface="Courier New" panose="02070309020205020404" pitchFamily="49" charset="0"/>
                <a:cs typeface="Courier New" panose="02070309020205020404" pitchFamily="49" charset="0"/>
              </a:rPr>
              <a:t>ENABLE_DDL_LOGGING</a:t>
            </a:r>
            <a:r>
              <a:rPr lang="en-US" altLang="en-US" dirty="0">
                <a:latin typeface="Arial" charset="0"/>
              </a:rPr>
              <a:t> initialization parameter is set to </a:t>
            </a:r>
            <a:r>
              <a:rPr lang="en-US" altLang="en-US" dirty="0">
                <a:latin typeface="Courier New" panose="02070309020205020404" pitchFamily="49" charset="0"/>
                <a:cs typeface="Courier New" panose="02070309020205020404" pitchFamily="49" charset="0"/>
              </a:rPr>
              <a:t>TRUE</a:t>
            </a:r>
            <a:r>
              <a:rPr lang="en-US" altLang="en-US" dirty="0">
                <a:latin typeface="Arial" charset="0"/>
              </a:rPr>
              <a:t>. When this parameter is set to </a:t>
            </a:r>
            <a:r>
              <a:rPr lang="en-US" altLang="en-US" dirty="0">
                <a:latin typeface="Courier New" panose="02070309020205020404" pitchFamily="49" charset="0"/>
                <a:cs typeface="Courier New" panose="02070309020205020404" pitchFamily="49" charset="0"/>
              </a:rPr>
              <a:t>FALSE</a:t>
            </a:r>
            <a:r>
              <a:rPr lang="en-US" altLang="en-US" dirty="0">
                <a:latin typeface="Arial" charset="0"/>
              </a:rPr>
              <a:t>, DDL statements are not included in any log. A subset of executed DDL statements is written to the DDL log.</a:t>
            </a:r>
          </a:p>
          <a:p>
            <a:pPr lvl="1"/>
            <a:r>
              <a:rPr lang="en-US" altLang="en-US" dirty="0">
                <a:latin typeface="Arial" charset="0"/>
              </a:rPr>
              <a:t>There are two DDL logs that contain the same information. One is an XML file, and the other is a text file. The DDL log is stored in the </a:t>
            </a:r>
            <a:r>
              <a:rPr lang="en-US" altLang="en-US" dirty="0">
                <a:latin typeface="Courier New" panose="02070309020205020404" pitchFamily="49" charset="0"/>
                <a:cs typeface="Courier New" panose="02070309020205020404" pitchFamily="49" charset="0"/>
              </a:rPr>
              <a:t>log/ddl</a:t>
            </a:r>
            <a:r>
              <a:rPr lang="en-US" altLang="en-US" dirty="0">
                <a:latin typeface="Arial" charset="0"/>
              </a:rPr>
              <a:t> subdirectory of the ADR home.</a:t>
            </a:r>
          </a:p>
          <a:p>
            <a:pPr lvl="1"/>
            <a:r>
              <a:rPr lang="en-US" altLang="en-US" b="1" dirty="0">
                <a:latin typeface="Arial" charset="0"/>
              </a:rPr>
              <a:t>Note:</a:t>
            </a:r>
            <a:r>
              <a:rPr lang="en-US" altLang="en-US" dirty="0">
                <a:latin typeface="Arial" charset="0"/>
              </a:rPr>
              <a:t> You must have a license for Oracle Database Lifecycle Management Pack to enable DDL logging.</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78</a:t>
            </a:fld>
            <a:endParaRPr lang="en-US" dirty="0"/>
          </a:p>
        </p:txBody>
      </p:sp>
    </p:spTree>
    <p:extLst>
      <p:ext uri="{BB962C8B-B14F-4D97-AF65-F5344CB8AC3E}">
        <p14:creationId xmlns:p14="http://schemas.microsoft.com/office/powerpoint/2010/main" val="14545085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The Oracle Database server maintains a dynamic set of data about the operation and performance of the database instance. The dynamic performance views are based on virtual tables that are built from memory structures inside the database server. They are not conventional tables that reside in a database. This is the reason that some of them are available before a database is mounted or open.</a:t>
            </a:r>
          </a:p>
          <a:p>
            <a:pPr lvl="1"/>
            <a:r>
              <a:rPr lang="en-US" altLang="en-US" b="1" dirty="0">
                <a:latin typeface="Arial" charset="0"/>
              </a:rPr>
              <a:t>Note: </a:t>
            </a:r>
            <a:r>
              <a:rPr lang="en-US" altLang="en-US" dirty="0">
                <a:latin typeface="Arial" charset="0"/>
              </a:rPr>
              <a:t>The </a:t>
            </a:r>
            <a:r>
              <a:rPr lang="en-US" altLang="en-US" dirty="0">
                <a:latin typeface="Courier New" panose="02070309020205020404" pitchFamily="49" charset="0"/>
                <a:cs typeface="Courier New" panose="02070309020205020404" pitchFamily="49" charset="0"/>
              </a:rPr>
              <a:t>DICT</a:t>
            </a:r>
            <a:r>
              <a:rPr lang="en-US" altLang="en-US" dirty="0">
                <a:latin typeface="Arial" charset="0"/>
              </a:rPr>
              <a:t> and </a:t>
            </a:r>
            <a:r>
              <a:rPr lang="en-US" altLang="en-US" dirty="0">
                <a:latin typeface="Courier New" panose="02070309020205020404" pitchFamily="49" charset="0"/>
                <a:cs typeface="Courier New" panose="02070309020205020404" pitchFamily="49" charset="0"/>
              </a:rPr>
              <a:t>DICT_COLUMNS</a:t>
            </a:r>
            <a:r>
              <a:rPr lang="en-US" altLang="en-US" dirty="0">
                <a:latin typeface="Arial" charset="0"/>
              </a:rPr>
              <a:t> views also contain the names of these dynamic performance views.</a:t>
            </a:r>
          </a:p>
          <a:p>
            <a:pPr lvl="1"/>
            <a:r>
              <a:rPr lang="en-US" altLang="en-US" dirty="0">
                <a:latin typeface="Arial" charset="0"/>
              </a:rPr>
              <a:t>You can use dynamic performance views to answer questions such as the following:</a:t>
            </a:r>
          </a:p>
          <a:p>
            <a:pPr lvl="2">
              <a:buFont typeface="+mj-lt"/>
              <a:buAutoNum type="arabicPeriod"/>
            </a:pPr>
            <a:r>
              <a:rPr lang="en-US" altLang="en-US" dirty="0">
                <a:latin typeface="Arial" charset="0"/>
              </a:rPr>
              <a:t>For which SQL statements (and their associated numbers of executions) is the CPU time consumed greater than 200,000 microseconds? </a:t>
            </a:r>
          </a:p>
          <a:p>
            <a:pPr marL="304746" lvl="2" indent="0">
              <a:buNone/>
            </a:pPr>
            <a:r>
              <a:rPr lang="en-US" altLang="en-US" dirty="0">
                <a:latin typeface="Courier New" panose="02070309020205020404" pitchFamily="49" charset="0"/>
                <a:cs typeface="Courier New" panose="02070309020205020404" pitchFamily="49" charset="0"/>
              </a:rPr>
              <a:t>	SQL&gt; SELECT sql_text, executions FROM V$SQL  WHERE cpu_time &gt; 	200000;</a:t>
            </a:r>
          </a:p>
          <a:p>
            <a:pPr lvl="2">
              <a:buFont typeface="+mj-lt"/>
              <a:buAutoNum type="arabicPeriod" startAt="2"/>
            </a:pPr>
            <a:r>
              <a:rPr lang="en-US" altLang="en-US" dirty="0">
                <a:latin typeface="Arial" charset="0"/>
              </a:rPr>
              <a:t>What are the session IDs of those sessions that are currently holding a lock that is blocking another user, and how long have those locks been held?</a:t>
            </a:r>
          </a:p>
          <a:p>
            <a:pPr marL="304746" lvl="2" indent="0">
              <a:buNone/>
            </a:pPr>
            <a:r>
              <a:rPr lang="en-US" altLang="en-US" dirty="0">
                <a:latin typeface="Courier New" panose="02070309020205020404" pitchFamily="49" charset="0"/>
                <a:cs typeface="Courier New" panose="02070309020205020404" pitchFamily="49" charset="0"/>
              </a:rPr>
              <a:t>	SQL&gt; SELECT sid, ctime FROM v$lock WHERE block &gt; 0;</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79</a:t>
            </a:fld>
            <a:endParaRPr lang="en-US" dirty="0"/>
          </a:p>
        </p:txBody>
      </p:sp>
    </p:spTree>
    <p:extLst>
      <p:ext uri="{BB962C8B-B14F-4D97-AF65-F5344CB8AC3E}">
        <p14:creationId xmlns:p14="http://schemas.microsoft.com/office/powerpoint/2010/main" val="284062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3"/>
          <p:cNvSpPr>
            <a:spLocks noGrp="1" noChangeArrowheads="1"/>
          </p:cNvSpPr>
          <p:nvPr>
            <p:ph type="body" idx="1"/>
            <p:custDataLst>
              <p:tags r:id="rId1"/>
            </p:custDataLst>
          </p:nvPr>
        </p:nvSpPr>
        <p:spPr/>
        <p:txBody>
          <a:bodyPr>
            <a:normAutofit/>
          </a:bodyPr>
          <a:lstStyle/>
          <a:p>
            <a:pPr marL="152373" lvl="1" defTabSz="609493">
              <a:spcBef>
                <a:spcPts val="533"/>
              </a:spcBef>
              <a:defRPr/>
            </a:pPr>
            <a:r>
              <a:rPr lang="en-US" kern="0" dirty="0">
                <a:latin typeface="Arial" charset="0"/>
              </a:rPr>
              <a:t>Sharding is a data tier architecture where data is horizontally partitioned across independent databases. Each database in such a configuration is called a </a:t>
            </a:r>
            <a:r>
              <a:rPr lang="en-US" i="1" kern="0" dirty="0">
                <a:latin typeface="Arial" charset="0"/>
              </a:rPr>
              <a:t>shard</a:t>
            </a:r>
            <a:r>
              <a:rPr lang="en-US" kern="0" dirty="0">
                <a:latin typeface="Arial" charset="0"/>
              </a:rPr>
              <a:t>. All shards together make up a single logical database, which is referred to as a </a:t>
            </a:r>
            <a:r>
              <a:rPr lang="en-US" i="1" kern="0" dirty="0">
                <a:latin typeface="Arial" charset="0"/>
              </a:rPr>
              <a:t>sharded database</a:t>
            </a:r>
            <a:r>
              <a:rPr lang="en-US" kern="0" dirty="0">
                <a:latin typeface="Arial" charset="0"/>
              </a:rPr>
              <a:t> or SDB. </a:t>
            </a:r>
          </a:p>
          <a:p>
            <a:pPr marL="152373" lvl="1" defTabSz="609493">
              <a:spcBef>
                <a:spcPts val="533"/>
              </a:spcBef>
              <a:defRPr/>
            </a:pPr>
            <a:r>
              <a:rPr lang="en-US" kern="0" dirty="0">
                <a:latin typeface="Arial" charset="0"/>
              </a:rPr>
              <a:t>Horizontal partitioning involves splitting a database table across shards so that each shard contains the table with the same columns but a different subset of rows. The diagram in the slide shows an unsharded table on the left with the rows represented by different colors. On the right, the same table data is shown horizontally partitioned across three shards or independent databases. Each partition of the logical table resides in a specific shard. We refer to such a table as a </a:t>
            </a:r>
            <a:r>
              <a:rPr lang="en-US" i="1" kern="0" dirty="0">
                <a:latin typeface="Arial" charset="0"/>
              </a:rPr>
              <a:t>sharded table</a:t>
            </a:r>
            <a:r>
              <a:rPr lang="en-US" kern="0" dirty="0">
                <a:latin typeface="Arial" charset="0"/>
              </a:rPr>
              <a:t>.</a:t>
            </a:r>
          </a:p>
          <a:p>
            <a:pPr marL="152373" lvl="1" defTabSz="609493">
              <a:spcBef>
                <a:spcPts val="533"/>
              </a:spcBef>
              <a:defRPr/>
            </a:pPr>
            <a:r>
              <a:rPr lang="en-US" kern="0" dirty="0">
                <a:latin typeface="Arial" charset="0"/>
              </a:rPr>
              <a:t>Sharding is a shared-nothing database architecture because shards do not share physical resources such as CPU, memory, or storage devices. Shards are also loosely coupled in terms of software; they do not run clusterware. </a:t>
            </a:r>
          </a:p>
          <a:p>
            <a:pPr marL="152373" lvl="1" defTabSz="609493">
              <a:spcBef>
                <a:spcPts val="533"/>
              </a:spcBef>
              <a:defRPr/>
            </a:pPr>
            <a:r>
              <a:rPr lang="en-US" kern="0" dirty="0">
                <a:latin typeface="Arial" charset="0"/>
              </a:rPr>
              <a:t>From a database administrator’s perspective, an SDB consists of multiple databases that can be managed either collectively or individually. However, from an application developer’s perspective, an SDB looks like a single database: the number of shards and the distribution of data across them are completely transparent to database applications.</a:t>
            </a:r>
          </a:p>
        </p:txBody>
      </p:sp>
      <p:sp>
        <p:nvSpPr>
          <p:cNvPr id="36867"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8</a:t>
            </a:fld>
            <a:endParaRPr lang="en-US" dirty="0"/>
          </a:p>
        </p:txBody>
      </p:sp>
    </p:spTree>
    <p:extLst>
      <p:ext uri="{BB962C8B-B14F-4D97-AF65-F5344CB8AC3E}">
        <p14:creationId xmlns:p14="http://schemas.microsoft.com/office/powerpoint/2010/main" val="19297781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Some dynamic views provide information that is not applicable to all states of an instance or database. For example, if an instance has just been started but no database is mounted, you can query </a:t>
            </a:r>
            <a:r>
              <a:rPr lang="en-US" altLang="en-US" dirty="0">
                <a:latin typeface="Courier New" panose="02070309020205020404" pitchFamily="49" charset="0"/>
                <a:cs typeface="Courier New" panose="02070309020205020404" pitchFamily="49" charset="0"/>
              </a:rPr>
              <a:t>V$BGPROCESS</a:t>
            </a:r>
            <a:r>
              <a:rPr lang="en-US" altLang="en-US" dirty="0">
                <a:latin typeface="Arial" charset="0"/>
              </a:rPr>
              <a:t> to see the list of background processes that are running. But querying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to see the status of database data files would return no rows. The database must be mounted or opened for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to provide meaningful information. It is when the database is mounted that the control file is read to obtain information about the data files associated with a database.</a:t>
            </a:r>
          </a:p>
          <a:p>
            <a:pPr lvl="1"/>
            <a:r>
              <a:rPr lang="en-US" altLang="en-US" dirty="0">
                <a:latin typeface="Arial" charset="0"/>
              </a:rPr>
              <a:t>Some </a:t>
            </a:r>
            <a:r>
              <a:rPr lang="en-US" altLang="en-US" dirty="0">
                <a:latin typeface="Courier New" panose="02070309020205020404" pitchFamily="49" charset="0"/>
                <a:cs typeface="Courier New" panose="02070309020205020404" pitchFamily="49" charset="0"/>
              </a:rPr>
              <a:t>V$</a:t>
            </a:r>
            <a:r>
              <a:rPr lang="en-US" altLang="en-US" dirty="0">
                <a:latin typeface="Arial" charset="0"/>
              </a:rPr>
              <a:t> views contain information that is similar to information in the corresponding </a:t>
            </a:r>
            <a:r>
              <a:rPr lang="en-US" altLang="en-US" dirty="0">
                <a:latin typeface="Courier New" panose="02070309020205020404" pitchFamily="49" charset="0"/>
                <a:cs typeface="Courier New" panose="02070309020205020404" pitchFamily="49" charset="0"/>
              </a:rPr>
              <a:t>DBA_</a:t>
            </a:r>
            <a:r>
              <a:rPr lang="en-US" altLang="en-US" dirty="0">
                <a:latin typeface="Arial" charset="0"/>
              </a:rPr>
              <a:t> views. For example, </a:t>
            </a:r>
            <a:r>
              <a:rPr lang="en-US" altLang="en-US" dirty="0">
                <a:latin typeface="Courier New" panose="02070309020205020404" pitchFamily="49" charset="0"/>
                <a:cs typeface="Courier New" panose="02070309020205020404" pitchFamily="49" charset="0"/>
              </a:rPr>
              <a:t>V$DATAFILE</a:t>
            </a:r>
            <a:r>
              <a:rPr lang="en-US" altLang="en-US" dirty="0">
                <a:latin typeface="Arial" charset="0"/>
              </a:rPr>
              <a:t> is similar to </a:t>
            </a:r>
            <a:r>
              <a:rPr lang="en-US" altLang="en-US" dirty="0">
                <a:latin typeface="Courier New" panose="02070309020205020404" pitchFamily="49" charset="0"/>
                <a:cs typeface="Courier New" panose="02070309020205020404" pitchFamily="49" charset="0"/>
              </a:rPr>
              <a:t>DBA_DATA_FILES</a:t>
            </a:r>
            <a:r>
              <a:rPr lang="en-US" altLang="en-US" dirty="0">
                <a:latin typeface="Arial" charset="0"/>
              </a:rPr>
              <a:t>. Note also that </a:t>
            </a:r>
            <a:r>
              <a:rPr lang="en-US" altLang="en-US" dirty="0">
                <a:latin typeface="Courier New" panose="02070309020205020404" pitchFamily="49" charset="0"/>
                <a:cs typeface="Courier New" panose="02070309020205020404" pitchFamily="49" charset="0"/>
              </a:rPr>
              <a:t>V$</a:t>
            </a:r>
            <a:r>
              <a:rPr lang="en-US" altLang="en-US" dirty="0">
                <a:latin typeface="Arial" charset="0"/>
              </a:rPr>
              <a:t> view names are generally singular and </a:t>
            </a:r>
            <a:r>
              <a:rPr lang="en-US" altLang="en-US" dirty="0">
                <a:latin typeface="Courier New" panose="02070309020205020404" pitchFamily="49" charset="0"/>
                <a:cs typeface="Courier New" panose="02070309020205020404" pitchFamily="49" charset="0"/>
              </a:rPr>
              <a:t>DBA_</a:t>
            </a:r>
            <a:r>
              <a:rPr lang="en-US" altLang="en-US" dirty="0">
                <a:latin typeface="Arial" charset="0"/>
              </a:rPr>
              <a:t> view names are plural.</a:t>
            </a:r>
          </a:p>
        </p:txBody>
      </p:sp>
      <p:sp>
        <p:nvSpPr>
          <p:cNvPr id="41988" name="Slide Image Placeholder 8"/>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80</a:t>
            </a:fld>
            <a:endParaRPr lang="en-US" dirty="0"/>
          </a:p>
        </p:txBody>
      </p:sp>
    </p:spTree>
    <p:extLst>
      <p:ext uri="{BB962C8B-B14F-4D97-AF65-F5344CB8AC3E}">
        <p14:creationId xmlns:p14="http://schemas.microsoft.com/office/powerpoint/2010/main" val="30160398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Image Placeholder 5"/>
          <p:cNvSpPr>
            <a:spLocks noGrp="1" noRot="1" noChangeAspect="1" noTextEdit="1"/>
          </p:cNvSpPr>
          <p:nvPr>
            <p:ph type="sldImg"/>
          </p:nvPr>
        </p:nvSpPr>
        <p:spPr>
          <a:ln/>
        </p:spPr>
      </p:sp>
      <p:sp>
        <p:nvSpPr>
          <p:cNvPr id="8192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The Oracle data dictionary is the metadata of the database and contains the names and attributes of all objects in the database. The creation or modification of any object causes an update to the data dictionary that reflects those changes. This information is stored in the base tables that are maintained by the Oracle Database server, but you access these tables by using predefined views rather than by reading the tables directly.</a:t>
            </a:r>
          </a:p>
          <a:p>
            <a:pPr lvl="1"/>
            <a:r>
              <a:rPr lang="en-US" altLang="en-US" dirty="0"/>
              <a:t>The data dictionary:</a:t>
            </a:r>
          </a:p>
          <a:p>
            <a:pPr lvl="2"/>
            <a:r>
              <a:rPr lang="en-US" altLang="en-US" dirty="0"/>
              <a:t>Is used by the Oracle Database server to find information about users, objects, constraints, and storage</a:t>
            </a:r>
          </a:p>
          <a:p>
            <a:pPr lvl="2"/>
            <a:r>
              <a:rPr lang="en-US" altLang="en-US" dirty="0"/>
              <a:t>Is maintained by the Oracle Database server when object structures or definitions are modified</a:t>
            </a:r>
          </a:p>
          <a:p>
            <a:pPr lvl="2"/>
            <a:r>
              <a:rPr lang="en-US" altLang="en-US" dirty="0"/>
              <a:t>Is available for use by any user to query information about the database</a:t>
            </a:r>
          </a:p>
          <a:p>
            <a:pPr lvl="2"/>
            <a:r>
              <a:rPr lang="en-US" altLang="en-US" dirty="0"/>
              <a:t>Is owned by the </a:t>
            </a:r>
            <a:r>
              <a:rPr lang="en-US" altLang="en-US" dirty="0">
                <a:latin typeface="Courier New" panose="02070309020205020404" pitchFamily="49" charset="0"/>
              </a:rPr>
              <a:t>SYS</a:t>
            </a:r>
            <a:r>
              <a:rPr lang="en-US" altLang="en-US" dirty="0"/>
              <a:t> user</a:t>
            </a:r>
          </a:p>
          <a:p>
            <a:pPr lvl="2"/>
            <a:r>
              <a:rPr lang="en-US" altLang="en-US" dirty="0"/>
              <a:t>Should never be modified directly by using SQL</a:t>
            </a:r>
          </a:p>
          <a:p>
            <a:pPr lvl="1"/>
            <a:r>
              <a:rPr lang="en-US" altLang="en-US" b="1" dirty="0"/>
              <a:t>Note: </a:t>
            </a:r>
            <a:r>
              <a:rPr lang="en-US" altLang="en-US" dirty="0"/>
              <a:t>The </a:t>
            </a:r>
            <a:r>
              <a:rPr lang="en-US" altLang="en-US" dirty="0">
                <a:latin typeface="Courier New" panose="02070309020205020404" pitchFamily="49" charset="0"/>
              </a:rPr>
              <a:t>DICTIONARY</a:t>
            </a:r>
            <a:r>
              <a:rPr lang="en-US" altLang="en-US" dirty="0"/>
              <a:t> data dictionary view (or the </a:t>
            </a:r>
            <a:r>
              <a:rPr lang="en-US" altLang="en-US" dirty="0">
                <a:latin typeface="Courier New" panose="02070309020205020404" pitchFamily="49" charset="0"/>
              </a:rPr>
              <a:t>DICT</a:t>
            </a:r>
            <a:r>
              <a:rPr lang="en-US" altLang="en-US" dirty="0"/>
              <a:t> synonym for this) contains the names and descriptions of data dictionary tables and views. Use the </a:t>
            </a:r>
            <a:r>
              <a:rPr lang="en-US" altLang="en-US" dirty="0">
                <a:latin typeface="Courier New" panose="02070309020205020404" pitchFamily="49" charset="0"/>
              </a:rPr>
              <a:t>DICT_COLUMNS</a:t>
            </a:r>
            <a:r>
              <a:rPr lang="en-US" altLang="en-US" dirty="0"/>
              <a:t> view to see the view columns and their definitions. For complete definitions of each view, see the </a:t>
            </a:r>
            <a:r>
              <a:rPr lang="en-US" altLang="en-US" i="1" dirty="0"/>
              <a:t>Oracle Database Reference</a:t>
            </a:r>
            <a:r>
              <a:rPr lang="en-US" altLang="en-US" dirty="0"/>
              <a:t>. There are over 1000 views that reference hundreds of base tables.</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81</a:t>
            </a:fld>
            <a:endParaRPr lang="en-US" dirty="0"/>
          </a:p>
        </p:txBody>
      </p:sp>
    </p:spTree>
    <p:extLst>
      <p:ext uri="{BB962C8B-B14F-4D97-AF65-F5344CB8AC3E}">
        <p14:creationId xmlns:p14="http://schemas.microsoft.com/office/powerpoint/2010/main" val="39919319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a:xfrm>
            <a:off x="292608" y="4434840"/>
            <a:ext cx="6400800" cy="4473416"/>
          </a:xfrm>
        </p:spPr>
        <p:txBody>
          <a:bodyPr/>
          <a:lstStyle/>
          <a:p>
            <a:pPr lvl="1"/>
            <a:r>
              <a:rPr lang="en-US" b="1" dirty="0">
                <a:latin typeface="Courier New" panose="02070309020205020404" pitchFamily="49" charset="0"/>
                <a:cs typeface="Courier New" panose="02070309020205020404" pitchFamily="49" charset="0"/>
              </a:rPr>
              <a:t>CDB_</a:t>
            </a:r>
            <a:r>
              <a:rPr lang="en-US" b="1" dirty="0">
                <a:latin typeface="Arial" charset="0"/>
              </a:rPr>
              <a:t>, </a:t>
            </a:r>
            <a:r>
              <a:rPr lang="en-US" b="1" dirty="0">
                <a:latin typeface="Courier New" panose="02070309020205020404" pitchFamily="49" charset="0"/>
                <a:cs typeface="Courier New" panose="02070309020205020404" pitchFamily="49" charset="0"/>
              </a:rPr>
              <a:t>DBA_</a:t>
            </a:r>
            <a:r>
              <a:rPr lang="en-US" b="1" dirty="0">
                <a:latin typeface="Arial" charset="0"/>
              </a:rPr>
              <a:t>, </a:t>
            </a:r>
            <a:r>
              <a:rPr lang="en-US" b="1" dirty="0">
                <a:latin typeface="Courier New" panose="02070309020205020404" pitchFamily="49" charset="0"/>
                <a:cs typeface="Courier New" panose="02070309020205020404" pitchFamily="49" charset="0"/>
              </a:rPr>
              <a:t>ALL_</a:t>
            </a:r>
            <a:r>
              <a:rPr lang="en-US" b="1" dirty="0">
                <a:latin typeface="Arial" charset="0"/>
              </a:rPr>
              <a:t>, and </a:t>
            </a:r>
            <a:r>
              <a:rPr lang="en-US" b="1" dirty="0">
                <a:latin typeface="Courier New" panose="02070309020205020404" pitchFamily="49" charset="0"/>
                <a:cs typeface="Courier New" panose="02070309020205020404" pitchFamily="49" charset="0"/>
              </a:rPr>
              <a:t>USER_</a:t>
            </a:r>
            <a:r>
              <a:rPr lang="en-US" b="1" dirty="0">
                <a:latin typeface="Arial" charset="0"/>
              </a:rPr>
              <a:t> Views</a:t>
            </a:r>
          </a:p>
          <a:p>
            <a:pPr lvl="1"/>
            <a:r>
              <a:rPr lang="en-US" dirty="0">
                <a:latin typeface="Arial" charset="0"/>
              </a:rPr>
              <a:t>The view prefixes, as shown in the slide, indicate the data (and how much of that data) a given user can see.</a:t>
            </a:r>
          </a:p>
          <a:p>
            <a:pPr lvl="2"/>
            <a:r>
              <a:rPr lang="en-US" dirty="0">
                <a:latin typeface="Courier New" panose="02070309020205020404" pitchFamily="49" charset="0"/>
                <a:cs typeface="Courier New" panose="02070309020205020404" pitchFamily="49" charset="0"/>
              </a:rPr>
              <a:t>CDB_</a:t>
            </a:r>
            <a:r>
              <a:rPr lang="en-US" dirty="0">
                <a:latin typeface="Arial" charset="0"/>
              </a:rPr>
              <a:t> views display metadata for all objects in a CDB across all PDBs.</a:t>
            </a:r>
          </a:p>
          <a:p>
            <a:pPr lvl="2"/>
            <a:r>
              <a:rPr lang="en-US" dirty="0">
                <a:latin typeface="Courier New" panose="02070309020205020404" pitchFamily="49" charset="0"/>
                <a:cs typeface="Courier New" panose="02070309020205020404" pitchFamily="49" charset="0"/>
              </a:rPr>
              <a:t>DBA_</a:t>
            </a:r>
            <a:r>
              <a:rPr lang="en-US" dirty="0">
                <a:latin typeface="Arial" charset="0"/>
              </a:rPr>
              <a:t> views display metadata for all objects in a container or PDB.  </a:t>
            </a:r>
          </a:p>
          <a:p>
            <a:pPr lvl="2"/>
            <a:r>
              <a:rPr lang="en-US" dirty="0">
                <a:latin typeface="Courier New" panose="02070309020205020404" pitchFamily="49" charset="0"/>
                <a:cs typeface="Courier New" panose="02070309020205020404" pitchFamily="49" charset="0"/>
              </a:rPr>
              <a:t>ALL_</a:t>
            </a:r>
            <a:r>
              <a:rPr lang="en-US" dirty="0">
                <a:latin typeface="Arial" charset="0"/>
              </a:rPr>
              <a:t>views display metadata for objects that the current user is privileged to see, whether the user owns them or not. For example, if  </a:t>
            </a:r>
            <a:r>
              <a:rPr lang="en-US" dirty="0">
                <a:latin typeface="Courier New" panose="02070309020205020404" pitchFamily="49" charset="0"/>
                <a:cs typeface="Courier New" panose="02070309020205020404" pitchFamily="49" charset="0"/>
              </a:rPr>
              <a:t>USER_A</a:t>
            </a:r>
            <a:r>
              <a:rPr lang="en-US" dirty="0">
                <a:latin typeface="Arial" charset="0"/>
              </a:rPr>
              <a:t> has been granted access to a table owned by </a:t>
            </a:r>
            <a:r>
              <a:rPr lang="en-US" dirty="0">
                <a:latin typeface="Courier New" panose="02070309020205020404" pitchFamily="49" charset="0"/>
                <a:cs typeface="Courier New" panose="02070309020205020404" pitchFamily="49" charset="0"/>
              </a:rPr>
              <a:t>USER_B</a:t>
            </a:r>
            <a:r>
              <a:rPr lang="en-US" dirty="0">
                <a:latin typeface="Arial" charset="0"/>
              </a:rPr>
              <a:t>, then </a:t>
            </a:r>
            <a:r>
              <a:rPr lang="en-US" dirty="0">
                <a:latin typeface="Courier New" panose="02070309020205020404" pitchFamily="49" charset="0"/>
                <a:cs typeface="Courier New" panose="02070309020205020404" pitchFamily="49" charset="0"/>
              </a:rPr>
              <a:t>USER_A</a:t>
            </a:r>
            <a:r>
              <a:rPr lang="en-US" dirty="0">
                <a:latin typeface="Arial" charset="0"/>
              </a:rPr>
              <a:t> sees that table listed in any </a:t>
            </a:r>
            <a:r>
              <a:rPr lang="en-US" dirty="0">
                <a:latin typeface="Courier New" panose="02070309020205020404" pitchFamily="49" charset="0"/>
                <a:cs typeface="Courier New" panose="02070309020205020404" pitchFamily="49" charset="0"/>
              </a:rPr>
              <a:t>ALL_</a:t>
            </a:r>
            <a:r>
              <a:rPr lang="en-US" dirty="0">
                <a:latin typeface="Arial" charset="0"/>
              </a:rPr>
              <a:t> view dealing with table names.</a:t>
            </a:r>
          </a:p>
          <a:p>
            <a:pPr lvl="2"/>
            <a:r>
              <a:rPr lang="en-US" dirty="0">
                <a:latin typeface="Courier New" panose="02070309020205020404" pitchFamily="49" charset="0"/>
                <a:cs typeface="Courier New" panose="02070309020205020404" pitchFamily="49" charset="0"/>
              </a:rPr>
              <a:t>USER_</a:t>
            </a:r>
            <a:r>
              <a:rPr lang="en-US" dirty="0">
                <a:latin typeface="Arial" charset="0"/>
              </a:rPr>
              <a:t> views display metadata for all objects owned by the current user, that is, objects that are present in the user's own schema.</a:t>
            </a:r>
          </a:p>
          <a:p>
            <a:pPr lvl="1"/>
            <a:r>
              <a:rPr lang="en-US" dirty="0">
                <a:latin typeface="Arial" charset="0"/>
              </a:rPr>
              <a:t>Only </a:t>
            </a:r>
            <a:r>
              <a:rPr lang="en-US" dirty="0">
                <a:latin typeface="Courier New" panose="02070309020205020404" pitchFamily="49" charset="0"/>
                <a:cs typeface="Courier New" panose="02070309020205020404" pitchFamily="49" charset="0"/>
              </a:rPr>
              <a:t>USER_</a:t>
            </a:r>
            <a:r>
              <a:rPr lang="en-US" dirty="0">
                <a:latin typeface="Arial" charset="0"/>
              </a:rPr>
              <a:t> and </a:t>
            </a:r>
            <a:r>
              <a:rPr lang="en-US" dirty="0">
                <a:latin typeface="Courier New" panose="02070309020205020404" pitchFamily="49" charset="0"/>
                <a:cs typeface="Courier New" panose="02070309020205020404" pitchFamily="49" charset="0"/>
              </a:rPr>
              <a:t>ALL_ views</a:t>
            </a:r>
            <a:r>
              <a:rPr lang="en-US" dirty="0">
                <a:latin typeface="Arial" charset="0"/>
              </a:rPr>
              <a:t> are available to any user. The </a:t>
            </a:r>
            <a:r>
              <a:rPr lang="en-US" dirty="0">
                <a:latin typeface="Courier New" panose="02070309020205020404" pitchFamily="49" charset="0"/>
                <a:cs typeface="Courier New" panose="02070309020205020404" pitchFamily="49" charset="0"/>
              </a:rPr>
              <a:t>CDB_</a:t>
            </a:r>
            <a:r>
              <a:rPr lang="en-US" dirty="0">
                <a:latin typeface="Arial" charset="0"/>
              </a:rPr>
              <a:t> and </a:t>
            </a:r>
            <a:r>
              <a:rPr lang="en-US" dirty="0">
                <a:latin typeface="Courier New" panose="02070309020205020404" pitchFamily="49" charset="0"/>
                <a:cs typeface="Courier New" panose="02070309020205020404" pitchFamily="49" charset="0"/>
              </a:rPr>
              <a:t>DBA_</a:t>
            </a:r>
            <a:r>
              <a:rPr lang="en-US" dirty="0">
                <a:latin typeface="Arial" charset="0"/>
              </a:rPr>
              <a:t> views are restricted to DBA accounts.</a:t>
            </a:r>
          </a:p>
          <a:p>
            <a:pPr lvl="1"/>
            <a:r>
              <a:rPr lang="en-US" dirty="0">
                <a:latin typeface="Arial" charset="0"/>
              </a:rPr>
              <a:t>Generally, each view set is a subset of the higher-privileged view set, row-wise and column-wise. Not all views in a given view set have a corresponding view in the other view sets. It depends on the nature of the information in the view. For example, there is a </a:t>
            </a:r>
            <a:r>
              <a:rPr lang="en-US" dirty="0">
                <a:latin typeface="Courier New" panose="02070309020205020404" pitchFamily="49" charset="0"/>
                <a:cs typeface="Courier New" panose="02070309020205020404" pitchFamily="49" charset="0"/>
              </a:rPr>
              <a:t>DBA_LOCK</a:t>
            </a:r>
            <a:r>
              <a:rPr lang="en-US" dirty="0">
                <a:latin typeface="Arial" charset="0"/>
              </a:rPr>
              <a:t> view, but no </a:t>
            </a:r>
            <a:r>
              <a:rPr lang="en-US" dirty="0">
                <a:latin typeface="Courier New" panose="02070309020205020404" pitchFamily="49" charset="0"/>
                <a:cs typeface="Courier New" panose="02070309020205020404" pitchFamily="49" charset="0"/>
              </a:rPr>
              <a:t>ALL_LOCK</a:t>
            </a:r>
            <a:r>
              <a:rPr lang="en-US" dirty="0">
                <a:latin typeface="Arial" charset="0"/>
              </a:rPr>
              <a:t> view, because only a DBA would have interest in data about locks. Be sure to choose the appropriate view set to meet the need that you have. If you have the privilege to access the DBA views, you still may want to query only the </a:t>
            </a:r>
            <a:r>
              <a:rPr lang="en-US" dirty="0">
                <a:latin typeface="Courier New" panose="02070309020205020404" pitchFamily="49" charset="0"/>
                <a:cs typeface="Courier New" panose="02070309020205020404" pitchFamily="49" charset="0"/>
              </a:rPr>
              <a:t>USER_</a:t>
            </a:r>
            <a:r>
              <a:rPr lang="en-US" dirty="0">
                <a:latin typeface="Arial" charset="0"/>
              </a:rPr>
              <a:t> version of the view because the results show information on objects that you own, and you may not want other objects to be added to your result set.</a:t>
            </a:r>
          </a:p>
          <a:p>
            <a:pPr lvl="1"/>
            <a:r>
              <a:rPr lang="en-US" dirty="0">
                <a:latin typeface="Arial" charset="0"/>
              </a:rPr>
              <a:t>The </a:t>
            </a:r>
            <a:r>
              <a:rPr lang="en-US" dirty="0">
                <a:latin typeface="Courier New" panose="02070309020205020404" pitchFamily="49" charset="0"/>
                <a:cs typeface="Courier New" panose="02070309020205020404" pitchFamily="49" charset="0"/>
              </a:rPr>
              <a:t>CDB_</a:t>
            </a:r>
            <a:r>
              <a:rPr lang="en-US" dirty="0">
                <a:latin typeface="Arial" charset="0"/>
              </a:rPr>
              <a:t> and </a:t>
            </a:r>
            <a:r>
              <a:rPr lang="en-US" dirty="0">
                <a:latin typeface="Courier New" panose="02070309020205020404" pitchFamily="49" charset="0"/>
                <a:cs typeface="Courier New" panose="02070309020205020404" pitchFamily="49" charset="0"/>
              </a:rPr>
              <a:t>DBA_</a:t>
            </a:r>
            <a:r>
              <a:rPr lang="en-US" dirty="0">
                <a:latin typeface="Arial" charset="0"/>
              </a:rPr>
              <a:t> views can be queried only by users with the </a:t>
            </a:r>
            <a:r>
              <a:rPr lang="en-US" dirty="0">
                <a:latin typeface="Courier New" panose="02070309020205020404" pitchFamily="49" charset="0"/>
                <a:cs typeface="Courier New" panose="02070309020205020404" pitchFamily="49" charset="0"/>
              </a:rPr>
              <a:t>SYSDBA</a:t>
            </a:r>
            <a:r>
              <a:rPr lang="en-US" dirty="0">
                <a:latin typeface="Arial" charset="0"/>
              </a:rPr>
              <a:t> or </a:t>
            </a:r>
            <a:r>
              <a:rPr lang="en-US" dirty="0">
                <a:latin typeface="Courier New" panose="02070309020205020404" pitchFamily="49" charset="0"/>
                <a:cs typeface="Courier New" panose="02070309020205020404" pitchFamily="49" charset="0"/>
              </a:rPr>
              <a:t>SELECT</a:t>
            </a:r>
            <a:r>
              <a:rPr lang="en-US" dirty="0">
                <a:latin typeface="Arial" charset="0"/>
              </a:rPr>
              <a:t> </a:t>
            </a:r>
            <a:r>
              <a:rPr lang="en-US" dirty="0">
                <a:latin typeface="Courier New" panose="02070309020205020404" pitchFamily="49" charset="0"/>
                <a:cs typeface="Courier New" panose="02070309020205020404" pitchFamily="49" charset="0"/>
              </a:rPr>
              <a:t>ANY</a:t>
            </a:r>
            <a:r>
              <a:rPr lang="en-US" dirty="0">
                <a:latin typeface="Arial" charset="0"/>
              </a:rPr>
              <a:t> </a:t>
            </a:r>
            <a:r>
              <a:rPr lang="en-US" dirty="0">
                <a:latin typeface="Courier New" panose="02070309020205020404" pitchFamily="49" charset="0"/>
                <a:cs typeface="Courier New" panose="02070309020205020404" pitchFamily="49" charset="0"/>
              </a:rPr>
              <a:t>DICTIONARY</a:t>
            </a:r>
            <a:r>
              <a:rPr lang="en-US" dirty="0">
                <a:latin typeface="Arial" charset="0"/>
              </a:rPr>
              <a:t> privilege, or </a:t>
            </a:r>
            <a:r>
              <a:rPr lang="en-US" dirty="0">
                <a:latin typeface="Courier New" panose="02070309020205020404" pitchFamily="49" charset="0"/>
                <a:cs typeface="Courier New" panose="02070309020205020404" pitchFamily="49" charset="0"/>
              </a:rPr>
              <a:t>SELECT_CATALOG_ROLE</a:t>
            </a:r>
            <a:r>
              <a:rPr lang="en-US" dirty="0">
                <a:latin typeface="Arial" charset="0"/>
              </a:rPr>
              <a:t> role, or by users with direct privileges granted to them.</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82</a:t>
            </a:fld>
            <a:endParaRPr lang="en-US" dirty="0"/>
          </a:p>
        </p:txBody>
      </p:sp>
    </p:spTree>
    <p:extLst>
      <p:ext uri="{BB962C8B-B14F-4D97-AF65-F5344CB8AC3E}">
        <p14:creationId xmlns:p14="http://schemas.microsoft.com/office/powerpoint/2010/main" val="38374634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a:xfrm>
            <a:off x="292608" y="450056"/>
            <a:ext cx="6400800" cy="8191024"/>
          </a:xfrm>
        </p:spPr>
        <p:txBody>
          <a:bodyPr/>
          <a:lstStyle/>
          <a:p>
            <a:pPr marL="114300" lvl="1"/>
            <a:r>
              <a:rPr lang="en-US" dirty="0">
                <a:latin typeface="Arial" charset="0"/>
              </a:rPr>
              <a:t>When a user connected to the root queries a </a:t>
            </a:r>
            <a:r>
              <a:rPr lang="en-US" dirty="0">
                <a:latin typeface="Courier New" panose="02070309020205020404" pitchFamily="49" charset="0"/>
                <a:cs typeface="Courier New" panose="02070309020205020404" pitchFamily="49" charset="0"/>
              </a:rPr>
              <a:t>CDB_*</a:t>
            </a:r>
            <a:r>
              <a:rPr lang="en-US" dirty="0">
                <a:latin typeface="Arial" charset="0"/>
              </a:rPr>
              <a:t> view, the query results will depend on the </a:t>
            </a:r>
            <a:r>
              <a:rPr lang="en-US" dirty="0">
                <a:latin typeface="Courier New" panose="02070309020205020404" pitchFamily="49" charset="0"/>
                <a:cs typeface="Courier New" panose="02070309020205020404" pitchFamily="49" charset="0"/>
              </a:rPr>
              <a:t>CONTAINER_DATA</a:t>
            </a:r>
            <a:r>
              <a:rPr lang="en-US" dirty="0">
                <a:latin typeface="Arial" charset="0"/>
              </a:rPr>
              <a:t> attribute for the user. The </a:t>
            </a:r>
            <a:r>
              <a:rPr lang="en-US" dirty="0">
                <a:latin typeface="Courier New" panose="02070309020205020404" pitchFamily="49" charset="0"/>
                <a:cs typeface="Courier New" panose="02070309020205020404" pitchFamily="49" charset="0"/>
              </a:rPr>
              <a:t>CONTAINER_DATA</a:t>
            </a:r>
            <a:r>
              <a:rPr lang="en-US" dirty="0">
                <a:latin typeface="Arial" charset="0"/>
              </a:rPr>
              <a:t> clause of the SQL </a:t>
            </a:r>
            <a:r>
              <a:rPr lang="en-US" dirty="0">
                <a:latin typeface="Courier New" panose="02070309020205020404" pitchFamily="49" charset="0"/>
                <a:cs typeface="Courier New" panose="02070309020205020404" pitchFamily="49" charset="0"/>
              </a:rPr>
              <a:t>ALTER</a:t>
            </a:r>
            <a:r>
              <a:rPr lang="en-US" dirty="0">
                <a:latin typeface="Arial" charset="0"/>
              </a:rPr>
              <a:t> </a:t>
            </a:r>
            <a:r>
              <a:rPr lang="en-US" dirty="0">
                <a:latin typeface="Courier New" panose="02070309020205020404" pitchFamily="49" charset="0"/>
                <a:cs typeface="Courier New" panose="02070309020205020404" pitchFamily="49" charset="0"/>
              </a:rPr>
              <a:t>USER</a:t>
            </a:r>
            <a:r>
              <a:rPr lang="en-US" dirty="0">
                <a:latin typeface="Arial" charset="0"/>
              </a:rPr>
              <a:t> statement is used to set and modify the users' </a:t>
            </a:r>
            <a:r>
              <a:rPr lang="en-US" dirty="0">
                <a:latin typeface="Courier New" panose="02070309020205020404" pitchFamily="49" charset="0"/>
                <a:cs typeface="Courier New" panose="02070309020205020404" pitchFamily="49" charset="0"/>
              </a:rPr>
              <a:t>CONTAINER_DATA</a:t>
            </a:r>
            <a:r>
              <a:rPr lang="en-US" dirty="0">
                <a:latin typeface="Arial" charset="0"/>
              </a:rPr>
              <a:t> attribute. In a PDB, the </a:t>
            </a:r>
            <a:r>
              <a:rPr lang="en-US" dirty="0">
                <a:latin typeface="Courier New" panose="02070309020205020404" pitchFamily="49" charset="0"/>
                <a:cs typeface="Courier New" panose="02070309020205020404" pitchFamily="49" charset="0"/>
              </a:rPr>
              <a:t>CDB_*</a:t>
            </a:r>
            <a:r>
              <a:rPr lang="en-US" dirty="0">
                <a:latin typeface="Arial" charset="0"/>
              </a:rPr>
              <a:t> views only show objects visible through a corresponding </a:t>
            </a:r>
            <a:r>
              <a:rPr lang="en-US" dirty="0">
                <a:latin typeface="Courier New" panose="02070309020205020404" pitchFamily="49" charset="0"/>
                <a:cs typeface="Courier New" panose="02070309020205020404" pitchFamily="49" charset="0"/>
              </a:rPr>
              <a:t>DBA_*</a:t>
            </a:r>
            <a:r>
              <a:rPr lang="en-US" dirty="0">
                <a:latin typeface="Arial" charset="0"/>
              </a:rPr>
              <a:t> view.</a:t>
            </a:r>
          </a:p>
        </p:txBody>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83</a:t>
            </a:fld>
            <a:endParaRPr lang="en-US" dirty="0"/>
          </a:p>
        </p:txBody>
      </p:sp>
    </p:spTree>
    <p:extLst>
      <p:ext uri="{BB962C8B-B14F-4D97-AF65-F5344CB8AC3E}">
        <p14:creationId xmlns:p14="http://schemas.microsoft.com/office/powerpoint/2010/main" val="4199940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84</a:t>
            </a:fld>
            <a:endParaRPr lang="en-US" dirty="0"/>
          </a:p>
        </p:txBody>
      </p:sp>
    </p:spTree>
    <p:extLst>
      <p:ext uri="{BB962C8B-B14F-4D97-AF65-F5344CB8AC3E}">
        <p14:creationId xmlns:p14="http://schemas.microsoft.com/office/powerpoint/2010/main" val="19407916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body" idx="1"/>
          </p:nvPr>
        </p:nvSpPr>
        <p:spPr>
          <a:noFill/>
          <a:ln/>
        </p:spPr>
        <p:txBody>
          <a:bodyPr/>
          <a:lstStyle/>
          <a:p>
            <a:pPr lvl="1"/>
            <a:endParaRPr lang="en-US" dirty="0">
              <a:latin typeface="Arial" charset="0"/>
            </a:endParaRPr>
          </a:p>
        </p:txBody>
      </p:sp>
      <p:sp>
        <p:nvSpPr>
          <p:cNvPr id="55300" name="Slide Image Placeholder 7"/>
          <p:cNvSpPr>
            <a:spLocks noGrp="1" noRot="1" noChangeAspect="1" noTextEdit="1"/>
          </p:cNvSpPr>
          <p:nvPr>
            <p:ph type="sldImg"/>
          </p:nvPr>
        </p:nvSpPr>
        <p:spPr>
          <a:xfrm>
            <a:off x="220663" y="441325"/>
            <a:ext cx="6550025" cy="3686175"/>
          </a:xfrm>
          <a:ln/>
        </p:spPr>
      </p:sp>
      <p:sp>
        <p:nvSpPr>
          <p:cNvPr id="3" name="Footer Placeholder 2"/>
          <p:cNvSpPr>
            <a:spLocks noGrp="1"/>
          </p:cNvSpPr>
          <p:nvPr>
            <p:ph type="ftr" sz="quarter" idx="10"/>
          </p:nvPr>
        </p:nvSpPr>
        <p:spPr/>
        <p:txBody>
          <a:bodyPr/>
          <a:lstStyle/>
          <a:p>
            <a:pPr>
              <a:defRPr/>
            </a:pPr>
            <a:r>
              <a:rPr lang="en-US" smtClean="0"/>
              <a:t>Oracle Database 19c: Administration Workshop   6 - </a:t>
            </a:r>
            <a:fld id="{7B198106-CF14-4B60-A8AF-A7D3D461AC6A}" type="slidenum">
              <a:rPr lang="en-US" smtClean="0"/>
              <a:pPr>
                <a:defRPr/>
              </a:pPr>
              <a:t>85</a:t>
            </a:fld>
            <a:endParaRPr lang="en-US" dirty="0"/>
          </a:p>
        </p:txBody>
      </p:sp>
    </p:spTree>
    <p:extLst>
      <p:ext uri="{BB962C8B-B14F-4D97-AF65-F5344CB8AC3E}">
        <p14:creationId xmlns:p14="http://schemas.microsoft.com/office/powerpoint/2010/main" val="3910145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916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87</a:t>
            </a:fld>
            <a:endParaRPr lang="en-US" dirty="0"/>
          </a:p>
        </p:txBody>
      </p:sp>
    </p:spTree>
    <p:extLst>
      <p:ext uri="{BB962C8B-B14F-4D97-AF65-F5344CB8AC3E}">
        <p14:creationId xmlns:p14="http://schemas.microsoft.com/office/powerpoint/2010/main" val="19104716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idx="1"/>
          </p:nvPr>
        </p:nvSpPr>
        <p:spPr/>
        <p:txBody>
          <a:bodyPr/>
          <a:lstStyle/>
          <a:p>
            <a:pPr lvl="1"/>
            <a:r>
              <a:rPr lang="en-US" altLang="en-US" dirty="0"/>
              <a:t>Connections and sessions are closely related to user processes but are very different in meaning.</a:t>
            </a:r>
          </a:p>
          <a:p>
            <a:pPr lvl="1"/>
            <a:r>
              <a:rPr lang="en-US" altLang="en-US" dirty="0"/>
              <a:t>A </a:t>
            </a:r>
            <a:r>
              <a:rPr lang="en-US" altLang="en-US" i="1" dirty="0"/>
              <a:t>connection</a:t>
            </a:r>
            <a:r>
              <a:rPr lang="en-US" altLang="en-US" dirty="0"/>
              <a:t> is a communication pathway between a user process and an Oracle Database instance. A communication pathway is established by using available interprocess communication mechanisms (on a computer that runs both the user process and Oracle Database) or network software (when different computers run the database application and Oracle Database and communicate through a network).</a:t>
            </a:r>
          </a:p>
          <a:p>
            <a:pPr lvl="1"/>
            <a:r>
              <a:rPr lang="en-US" altLang="en-US" dirty="0"/>
              <a:t>A </a:t>
            </a:r>
            <a:r>
              <a:rPr lang="en-US" altLang="en-US" i="1" dirty="0"/>
              <a:t>session</a:t>
            </a:r>
            <a:r>
              <a:rPr lang="en-US" altLang="en-US" dirty="0"/>
              <a:t> </a:t>
            </a:r>
            <a:r>
              <a:rPr lang="en-US" altLang="en-US" dirty="0">
                <a:cs typeface="Arial" panose="020B0604020202020204" pitchFamily="34" charset="0"/>
              </a:rPr>
              <a:t>represents the state of a current user login to the database instance. </a:t>
            </a:r>
            <a:r>
              <a:rPr lang="en-US" altLang="en-US" dirty="0"/>
              <a:t>For example, when a user starts SQL*Plus, the user must provide a valid username and password, and then a session is established for that user. A session lasts from the time a user connects until the user disconnects or exits the database application.</a:t>
            </a:r>
          </a:p>
          <a:p>
            <a:pPr lvl="1"/>
            <a:r>
              <a:rPr lang="en-US" altLang="en-US" dirty="0"/>
              <a:t>Multiple sessions can be created and exist concurrently for a single Oracle database user by using the same username. For example, a user with the username/password of </a:t>
            </a:r>
            <a:r>
              <a:rPr lang="en-US" altLang="en-US" dirty="0">
                <a:latin typeface="Courier New" panose="02070309020205020404" pitchFamily="49" charset="0"/>
              </a:rPr>
              <a:t>HR</a:t>
            </a:r>
            <a:r>
              <a:rPr lang="en-US" altLang="en-US" dirty="0"/>
              <a:t>/</a:t>
            </a:r>
            <a:r>
              <a:rPr lang="en-US" altLang="en-US" dirty="0">
                <a:latin typeface="Courier New" panose="02070309020205020404" pitchFamily="49" charset="0"/>
              </a:rPr>
              <a:t>HR</a:t>
            </a:r>
            <a:r>
              <a:rPr lang="en-US" altLang="en-US" dirty="0"/>
              <a:t> can connect to the same Oracle Database instance several times.</a:t>
            </a:r>
          </a:p>
        </p:txBody>
      </p:sp>
      <p:sp>
        <p:nvSpPr>
          <p:cNvPr id="5" name="Footer Placeholder 4"/>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88</a:t>
            </a:fld>
            <a:endParaRPr lang="en-US" dirty="0"/>
          </a:p>
        </p:txBody>
      </p:sp>
    </p:spTree>
    <p:extLst>
      <p:ext uri="{BB962C8B-B14F-4D97-AF65-F5344CB8AC3E}">
        <p14:creationId xmlns:p14="http://schemas.microsoft.com/office/powerpoint/2010/main" val="14410397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Services enables network connections from a client or middle-tier application to the Oracle server. After a network session is established, Oracle Net acts as the data courier for both the client application and the database server. It is responsible for establishing and maintaining the connection between the client application and database server, as well as exchanging messages between them. Oracle Net (or something that simulates Oracle Net, such as Java Database Connectivity) is located on each computer that needs to talk to the database server. </a:t>
            </a:r>
          </a:p>
          <a:p>
            <a:pPr lvl="1"/>
            <a:r>
              <a:rPr lang="en-US" altLang="en-US" dirty="0"/>
              <a:t>On the client computer, Oracle Net is a background component for application connections to the database.</a:t>
            </a:r>
          </a:p>
          <a:p>
            <a:pPr lvl="1"/>
            <a:r>
              <a:rPr lang="en-US" altLang="en-US" dirty="0"/>
              <a:t>On the database server, Oracle Net includes an active process called </a:t>
            </a:r>
            <a:r>
              <a:rPr lang="en-US" altLang="en-US" i="1" dirty="0"/>
              <a:t>Oracle Net Listener</a:t>
            </a:r>
            <a:r>
              <a:rPr lang="en-US" altLang="en-US" dirty="0"/>
              <a:t>, which is responsible for coordinating connections between the database and external applications.</a:t>
            </a:r>
          </a:p>
          <a:p>
            <a:pPr lvl="1"/>
            <a:r>
              <a:rPr lang="en-US" altLang="en-US" dirty="0"/>
              <a:t>The most common use of Oracle Net Services is to allow incoming database connections. You can configure additional net services to allow access to external code libraries (EXTPROC) and to connect the Oracle instance to non-Oracle data sources through Oracle Heterogeneous Services.</a:t>
            </a:r>
          </a:p>
        </p:txBody>
      </p:sp>
      <p:sp>
        <p:nvSpPr>
          <p:cNvPr id="44036" name="Slide Image Placeholder 6"/>
          <p:cNvSpPr>
            <a:spLocks noGrp="1" noRot="1" noChangeAspect="1" noTextEdit="1"/>
          </p:cNvSpPr>
          <p:nvPr>
            <p:ph type="sldImg"/>
          </p:nvPr>
        </p:nvSpPr>
        <p:spPr>
          <a:ln/>
        </p:spPr>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89</a:t>
            </a:fld>
            <a:endParaRPr lang="en-US" dirty="0"/>
          </a:p>
        </p:txBody>
      </p:sp>
    </p:spTree>
    <p:extLst>
      <p:ext uri="{BB962C8B-B14F-4D97-AF65-F5344CB8AC3E}">
        <p14:creationId xmlns:p14="http://schemas.microsoft.com/office/powerpoint/2010/main" val="130631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p:cNvSpPr>
            <a:spLocks noGrp="1"/>
          </p:cNvSpPr>
          <p:nvPr>
            <p:ph type="ftr" sz="quarter" idx="10"/>
          </p:nvPr>
        </p:nvSpPr>
        <p:spPr/>
        <p:txBody>
          <a:bodyPr/>
          <a:lstStyle/>
          <a:p>
            <a:pPr>
              <a:defRPr/>
            </a:pPr>
            <a:r>
              <a:rPr lang="en-US" smtClean="0"/>
              <a:t>Oracle Database 19c: Administration Workshop   1 - </a:t>
            </a:r>
            <a:fld id="{38E84CC9-1B48-414F-A4C1-8907F6B23DBF}" type="slidenum">
              <a:rPr lang="en-US" smtClean="0"/>
              <a:pPr>
                <a:defRPr/>
              </a:pPr>
              <a:t>9</a:t>
            </a:fld>
            <a:endParaRPr lang="en-US" dirty="0"/>
          </a:p>
        </p:txBody>
      </p:sp>
    </p:spTree>
    <p:extLst>
      <p:ext uri="{BB962C8B-B14F-4D97-AF65-F5344CB8AC3E}">
        <p14:creationId xmlns:p14="http://schemas.microsoft.com/office/powerpoint/2010/main" val="3661096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6"/>
          <p:cNvSpPr>
            <a:spLocks noGrp="1" noRot="1" noChangeAspect="1" noChangeArrowheads="1" noTextEdit="1"/>
          </p:cNvSpPr>
          <p:nvPr>
            <p:ph type="sldImg"/>
          </p:nvPr>
        </p:nvSpPr>
        <p:spPr>
          <a:ln/>
        </p:spPr>
      </p:sp>
      <p:sp>
        <p:nvSpPr>
          <p:cNvPr id="58372" name="Rectangle 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dirty="0"/>
              <a:t>The following Oracle Net Services components can be configured by using Enterprise Manager Cloud Control and Oracle Net Manager:</a:t>
            </a:r>
          </a:p>
          <a:p>
            <a:pPr lvl="2" eaLnBrk="1" hangingPunct="1"/>
            <a:r>
              <a:rPr lang="en-US" altLang="en-US" dirty="0"/>
              <a:t>Listener: Configuration of the listener includes specifying the listener name, protocol addresses it is accepting connection requests on, and services (database or nondatabase service) it is listening for.</a:t>
            </a:r>
          </a:p>
          <a:p>
            <a:pPr lvl="2" eaLnBrk="1" hangingPunct="1"/>
            <a:r>
              <a:rPr lang="en-US" altLang="en-US" dirty="0"/>
              <a:t>Naming methods</a:t>
            </a:r>
          </a:p>
          <a:p>
            <a:pPr lvl="2" eaLnBrk="1" hangingPunct="1"/>
            <a:r>
              <a:rPr lang="en-US" altLang="en-US" dirty="0" smtClean="0"/>
              <a:t>Naming </a:t>
            </a:r>
            <a:r>
              <a:rPr lang="en-US" altLang="en-US" dirty="0"/>
              <a:t>(net service name)</a:t>
            </a:r>
          </a:p>
          <a:p>
            <a:pPr lvl="2" eaLnBrk="1" hangingPunct="1"/>
            <a:r>
              <a:rPr lang="en-US" altLang="en-US" dirty="0" smtClean="0"/>
              <a:t>Profiles</a:t>
            </a:r>
            <a:endParaRPr lang="en-US" altLang="en-US" dirty="0"/>
          </a:p>
          <a:p>
            <a:pPr lvl="1" eaLnBrk="1" hangingPunct="1"/>
            <a:r>
              <a:rPr lang="en-US" altLang="en-US" dirty="0"/>
              <a:t>The Oracle Net Configuration Assistant configures the listener, naming methods, directory server usage, and a local </a:t>
            </a:r>
            <a:r>
              <a:rPr lang="en-US" altLang="en-US" dirty="0">
                <a:latin typeface="Courier New" panose="02070309020205020404" pitchFamily="49" charset="0"/>
                <a:cs typeface="Courier New" panose="02070309020205020404" pitchFamily="49" charset="0"/>
              </a:rPr>
              <a:t>tnsnames.ora</a:t>
            </a:r>
            <a:r>
              <a:rPr lang="en-US" altLang="en-US" dirty="0"/>
              <a:t> file during </a:t>
            </a:r>
            <a:r>
              <a:rPr lang="en-US" altLang="en-US" dirty="0" smtClean="0"/>
              <a:t>the installation </a:t>
            </a:r>
            <a:r>
              <a:rPr lang="en-US" altLang="en-US" dirty="0"/>
              <a:t>of Oracle Database software.</a:t>
            </a:r>
          </a:p>
        </p:txBody>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90</a:t>
            </a:fld>
            <a:endParaRPr lang="en-US" dirty="0"/>
          </a:p>
        </p:txBody>
      </p:sp>
    </p:spTree>
    <p:extLst>
      <p:ext uri="{BB962C8B-B14F-4D97-AF65-F5344CB8AC3E}">
        <p14:creationId xmlns:p14="http://schemas.microsoft.com/office/powerpoint/2010/main" val="8028240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Image Placeholder 5"/>
          <p:cNvSpPr>
            <a:spLocks noGrp="1" noRot="1" noChangeAspect="1" noTextEdit="1"/>
          </p:cNvSpPr>
          <p:nvPr>
            <p:ph type="sldImg"/>
          </p:nvPr>
        </p:nvSpPr>
        <p:spPr>
          <a:ln/>
        </p:spPr>
      </p:sp>
      <p:sp>
        <p:nvSpPr>
          <p:cNvPr id="57348"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solidFill>
                  <a:schemeClr val="tx1"/>
                </a:solidFill>
              </a:rPr>
              <a:t>Use the following tools and applications to manage your Oracle Network configuration:</a:t>
            </a:r>
          </a:p>
          <a:p>
            <a:pPr lvl="2"/>
            <a:r>
              <a:rPr lang="en-US" altLang="en-US" b="1" dirty="0">
                <a:solidFill>
                  <a:schemeClr val="tx1"/>
                </a:solidFill>
              </a:rPr>
              <a:t>Enterprise Manager Cloud Control:</a:t>
            </a:r>
            <a:r>
              <a:rPr lang="en-US" altLang="en-US" dirty="0">
                <a:solidFill>
                  <a:schemeClr val="tx1"/>
                </a:solidFill>
              </a:rPr>
              <a:t> Provides an integrated environment for configuring and managing Oracle Net Services. Use Enterprise Manager to configure Oracle Net Services for any Oracle home across multiple file systems and administer listeners.</a:t>
            </a:r>
          </a:p>
          <a:p>
            <a:pPr lvl="2"/>
            <a:r>
              <a:rPr lang="en-US" altLang="en-US" b="1" dirty="0">
                <a:solidFill>
                  <a:schemeClr val="tx1"/>
                </a:solidFill>
              </a:rPr>
              <a:t>Oracle Net Manager:</a:t>
            </a:r>
            <a:r>
              <a:rPr lang="en-US" altLang="en-US" dirty="0">
                <a:solidFill>
                  <a:schemeClr val="tx1"/>
                </a:solidFill>
              </a:rPr>
              <a:t> Provides a graphical user interface (GUI) through which you can configure Oracle Net Services for an Oracle home on a local client or a server host</a:t>
            </a:r>
          </a:p>
          <a:p>
            <a:pPr lvl="2"/>
            <a:r>
              <a:rPr lang="en-US" altLang="en-US" b="1" dirty="0">
                <a:solidFill>
                  <a:schemeClr val="tx1"/>
                </a:solidFill>
              </a:rPr>
              <a:t>Oracle Net Configuration Assistant: </a:t>
            </a:r>
            <a:r>
              <a:rPr lang="en-US" altLang="en-US" dirty="0">
                <a:solidFill>
                  <a:schemeClr val="tx1"/>
                </a:solidFill>
              </a:rPr>
              <a:t>Launched by Oracle Universal Installer when you install the Oracle software. During a typical database installation, Oracle Net Configuration Assistant automatically configures a listener called LISTENER that has a TCP/IP listening protocol address for the database. If you perform a custom installation, Oracle Net Configuration Assistant prompts you to configure a listener name and protocol address of your choice</a:t>
            </a:r>
            <a:r>
              <a:rPr lang="en-US" altLang="en-US" dirty="0">
                <a:solidFill>
                  <a:srgbClr val="FF0000"/>
                </a:solidFill>
              </a:rPr>
              <a:t>.</a:t>
            </a:r>
          </a:p>
          <a:p>
            <a:pPr lvl="2"/>
            <a:r>
              <a:rPr lang="en-US" altLang="en-US" b="1" dirty="0">
                <a:solidFill>
                  <a:schemeClr val="tx1"/>
                </a:solidFill>
              </a:rPr>
              <a:t>Listener Control Utility: </a:t>
            </a:r>
            <a:r>
              <a:rPr lang="en-US" altLang="en-US" dirty="0">
                <a:solidFill>
                  <a:schemeClr val="tx1"/>
                </a:solidFill>
              </a:rPr>
              <a:t>Used to start, stop, and view the status of the listener process </a:t>
            </a:r>
          </a:p>
        </p:txBody>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91</a:t>
            </a:fld>
            <a:endParaRPr lang="en-US" dirty="0"/>
          </a:p>
        </p:txBody>
      </p:sp>
    </p:spTree>
    <p:extLst>
      <p:ext uri="{BB962C8B-B14F-4D97-AF65-F5344CB8AC3E}">
        <p14:creationId xmlns:p14="http://schemas.microsoft.com/office/powerpoint/2010/main" val="11665059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Image Placeholder 5"/>
          <p:cNvSpPr>
            <a:spLocks noGrp="1" noRot="1" noChangeAspect="1" noTextEdit="1"/>
          </p:cNvSpPr>
          <p:nvPr>
            <p:ph type="sldImg"/>
          </p:nvPr>
        </p:nvSpPr>
        <p:spPr>
          <a:ln/>
        </p:spPr>
      </p:sp>
      <p:sp>
        <p:nvSpPr>
          <p:cNvPr id="45060"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Oracle Net Listener (or simply </a:t>
            </a:r>
            <a:r>
              <a:rPr lang="en-US" altLang="en-US" i="1" dirty="0"/>
              <a:t>the listener</a:t>
            </a:r>
            <a:r>
              <a:rPr lang="en-US" altLang="en-US" dirty="0"/>
              <a:t>) is the gateway to the Oracle instance for all nonlocal user connections. A single listener can service multiple database instances and thousands of client connections.</a:t>
            </a:r>
          </a:p>
          <a:p>
            <a:pPr lvl="1"/>
            <a:r>
              <a:rPr lang="en-US" altLang="en-US" dirty="0"/>
              <a:t>You can use Enterprise Manager Cloud Control or Oracle Net Manager to configure the listener and specify log file locations.</a:t>
            </a:r>
          </a:p>
          <a:p>
            <a:pPr lvl="1"/>
            <a:r>
              <a:rPr lang="en-US" altLang="en-US" dirty="0"/>
              <a:t>Advanced administrators can also configure Oracle Net Services by manually editing the configuration files, if necessary, with a standard operating system (OS) text editor such as </a:t>
            </a:r>
            <a:r>
              <a:rPr lang="en-US" altLang="en-US" dirty="0">
                <a:latin typeface="Courier New" panose="02070309020205020404" pitchFamily="49" charset="0"/>
              </a:rPr>
              <a:t>vi</a:t>
            </a:r>
            <a:r>
              <a:rPr lang="en-US" altLang="en-US" dirty="0"/>
              <a:t> or </a:t>
            </a:r>
            <a:r>
              <a:rPr lang="en-US" altLang="en-US" dirty="0">
                <a:latin typeface="Courier New" panose="02070309020205020404" pitchFamily="49" charset="0"/>
              </a:rPr>
              <a:t>gedit</a:t>
            </a:r>
            <a:r>
              <a:rPr lang="en-US" altLang="en-US" dirty="0"/>
              <a:t>.</a:t>
            </a:r>
          </a:p>
        </p:txBody>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92</a:t>
            </a:fld>
            <a:endParaRPr lang="en-US" dirty="0"/>
          </a:p>
        </p:txBody>
      </p:sp>
    </p:spTree>
    <p:extLst>
      <p:ext uri="{BB962C8B-B14F-4D97-AF65-F5344CB8AC3E}">
        <p14:creationId xmlns:p14="http://schemas.microsoft.com/office/powerpoint/2010/main" val="26532891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2"/>
          <p:cNvSpPr>
            <a:spLocks noGrp="1"/>
          </p:cNvSpPr>
          <p:nvPr>
            <p:ph type="body" idx="1"/>
          </p:nvPr>
        </p:nvSpPr>
        <p:spPr>
          <a:noFill/>
          <a:ln/>
        </p:spPr>
        <p:txBody>
          <a:bodyPr/>
          <a:lstStyle/>
          <a:p>
            <a:pPr lvl="1"/>
            <a:r>
              <a:rPr lang="en-US" altLang="en-US" dirty="0">
                <a:latin typeface="Arial" charset="0"/>
              </a:rPr>
              <a:t>Because the configuration parameters in the </a:t>
            </a:r>
            <a:r>
              <a:rPr lang="en-US" altLang="en-US" dirty="0">
                <a:latin typeface="Courier New" panose="02070309020205020404" pitchFamily="49" charset="0"/>
                <a:cs typeface="Courier New" panose="02070309020205020404" pitchFamily="49" charset="0"/>
              </a:rPr>
              <a:t>listener.ora</a:t>
            </a:r>
            <a:r>
              <a:rPr lang="en-US" altLang="en-US" dirty="0">
                <a:latin typeface="Arial" charset="0"/>
              </a:rPr>
              <a:t> file have default values, it is possible to start and use a listener with no configuration. This default listener has a name of LISTENER, supports no services on startup, and listens on the following TCP/IP protocol address:</a:t>
            </a:r>
          </a:p>
          <a:p>
            <a:pPr lvl="1"/>
            <a:r>
              <a:rPr lang="en-US" altLang="en-US" dirty="0">
                <a:latin typeface="Courier New" panose="02070309020205020404" pitchFamily="49" charset="0"/>
                <a:cs typeface="Courier New" panose="02070309020205020404" pitchFamily="49" charset="0"/>
              </a:rPr>
              <a:t>(ADDRESS=(PROTOCOL=tcp)(HOST=host_name)(PORT=1521))</a:t>
            </a:r>
          </a:p>
        </p:txBody>
      </p:sp>
      <p:sp>
        <p:nvSpPr>
          <p:cNvPr id="41988"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93</a:t>
            </a:fld>
            <a:endParaRPr lang="en-US" dirty="0"/>
          </a:p>
        </p:txBody>
      </p:sp>
    </p:spTree>
    <p:extLst>
      <p:ext uri="{BB962C8B-B14F-4D97-AF65-F5344CB8AC3E}">
        <p14:creationId xmlns:p14="http://schemas.microsoft.com/office/powerpoint/2010/main" val="36683726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pPr lvl="1"/>
            <a:r>
              <a:rPr lang="en-US" b="1" dirty="0">
                <a:latin typeface="Arial" charset="0"/>
              </a:rPr>
              <a:t>Dedicated Server Configuration</a:t>
            </a:r>
          </a:p>
          <a:p>
            <a:pPr lvl="1"/>
            <a:r>
              <a:rPr lang="en-US" dirty="0">
                <a:latin typeface="Arial" charset="0"/>
              </a:rPr>
              <a:t>In a dedicated server configuration, as illustrated in the slide, one server process handles requests for a single client process. Each server process uses system resources, including CPU cycles and memory. In a heavily loaded system, the memory and CPU resources that are used by dedicated server processes can be prohibitive and negatively affect the system’s scalability. If your system is being negatively affected by the resource demands of the dedicated server architecture, you have the following options:</a:t>
            </a:r>
          </a:p>
          <a:p>
            <a:pPr lvl="2"/>
            <a:r>
              <a:rPr lang="en-US" dirty="0">
                <a:latin typeface="Arial" charset="0"/>
              </a:rPr>
              <a:t>Increase system resources by adding more memory and additional CPU capability</a:t>
            </a:r>
          </a:p>
          <a:p>
            <a:pPr lvl="2"/>
            <a:r>
              <a:rPr lang="en-US" dirty="0">
                <a:latin typeface="Arial" charset="0"/>
              </a:rPr>
              <a:t>Use the Oracle Shared Server Process architecture</a:t>
            </a:r>
          </a:p>
          <a:p>
            <a:pPr lvl="1"/>
            <a:r>
              <a:rPr lang="en-US" b="1" dirty="0">
                <a:latin typeface="Arial" charset="0"/>
              </a:rPr>
              <a:t>Shared Server Configuration</a:t>
            </a:r>
          </a:p>
          <a:p>
            <a:pPr lvl="1"/>
            <a:r>
              <a:rPr lang="en-US" dirty="0">
                <a:latin typeface="Arial" charset="0"/>
              </a:rPr>
              <a:t>A shared server configuration, as illustrated in the slide, enables multiple client processes to share a small number of server processes. Each service that participates in the shared server process architecture has at least one dispatcher process (and usually more). When a connection request arrives, the listener does not spawn a dedicated server process. Instead, the listener maintains a list of dispatchers that are available for each service name, along with the connection load (number of concurrent connections) for each dispatcher. Connection requests are routed to the lightest loaded dispatcher that is servicing a given service name. Users remain connected to the same dispatcher for the duration of a session.</a:t>
            </a:r>
          </a:p>
          <a:p>
            <a:pPr lvl="1"/>
            <a:r>
              <a:rPr lang="en-US" dirty="0">
                <a:latin typeface="Arial" charset="0"/>
              </a:rPr>
              <a:t>Unlike dedicated server processes, a single dispatcher can manage hundreds of user connections. Dispatchers do not actually handle the work of user requests. Instead, they pass user requests to a common queue located in the shared pool portion of the SGA. Shared server processes take over most of the work of dedicated server processes, pulling requests from the queue and processing them until they are complete.</a:t>
            </a:r>
          </a:p>
        </p:txBody>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94</a:t>
            </a:fld>
            <a:endParaRPr lang="en-US" dirty="0"/>
          </a:p>
        </p:txBody>
      </p:sp>
    </p:spTree>
    <p:extLst>
      <p:ext uri="{BB962C8B-B14F-4D97-AF65-F5344CB8AC3E}">
        <p14:creationId xmlns:p14="http://schemas.microsoft.com/office/powerpoint/2010/main" val="2366040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Notes Placeholder 2"/>
          <p:cNvSpPr>
            <a:spLocks noGrp="1"/>
          </p:cNvSpPr>
          <p:nvPr>
            <p:ph type="body" idx="1"/>
          </p:nvPr>
        </p:nvSpPr>
        <p:spPr/>
        <p:txBody>
          <a:bodyPr>
            <a:normAutofit/>
          </a:bodyPr>
          <a:lstStyle/>
          <a:p>
            <a:pPr lvl="1">
              <a:defRPr/>
            </a:pPr>
            <a:endParaRPr lang="en-US" altLang="en-US" dirty="0">
              <a:latin typeface="Arial" charset="0"/>
            </a:endParaRPr>
          </a:p>
        </p:txBody>
      </p:sp>
      <p:sp>
        <p:nvSpPr>
          <p:cNvPr id="54276" name="Slide Image Placeholder 11"/>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7 - </a:t>
            </a:r>
            <a:fld id="{DAC13782-A5E2-4BFB-83BE-F201B2BA8E1F}" type="slidenum">
              <a:rPr lang="en-US" smtClean="0"/>
              <a:pPr>
                <a:defRPr/>
              </a:pPr>
              <a:t>95</a:t>
            </a:fld>
            <a:endParaRPr lang="en-US" dirty="0"/>
          </a:p>
        </p:txBody>
      </p:sp>
    </p:spTree>
    <p:extLst>
      <p:ext uri="{BB962C8B-B14F-4D97-AF65-F5344CB8AC3E}">
        <p14:creationId xmlns:p14="http://schemas.microsoft.com/office/powerpoint/2010/main" val="40336684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2855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2"/>
          <p:cNvSpPr>
            <a:spLocks noGrp="1"/>
          </p:cNvSpPr>
          <p:nvPr>
            <p:ph type="body" idx="1"/>
          </p:nvPr>
        </p:nvSpPr>
        <p:spPr>
          <a:noFill/>
          <a:ln/>
        </p:spPr>
        <p:txBody>
          <a:bodyPr/>
          <a:lstStyle/>
          <a:p>
            <a:pPr lvl="1"/>
            <a:endParaRPr lang="en-US" altLang="en-US" dirty="0">
              <a:latin typeface="Arial" charset="0"/>
            </a:endParaRPr>
          </a:p>
        </p:txBody>
      </p:sp>
      <p:sp>
        <p:nvSpPr>
          <p:cNvPr id="40964" name="Slide Image Placeholder 8"/>
          <p:cNvSpPr>
            <a:spLocks noGrp="1" noRot="1" noChangeAspect="1" noTextEdit="1"/>
          </p:cNvSpPr>
          <p:nvPr>
            <p:ph type="sldImg"/>
          </p:nvPr>
        </p:nvSpPr>
        <p:spPr>
          <a:xfrm>
            <a:off x="233363" y="444500"/>
            <a:ext cx="6610350" cy="3719513"/>
          </a:xfrm>
          <a:ln/>
        </p:spPr>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97</a:t>
            </a:fld>
            <a:endParaRPr lang="en-US" dirty="0"/>
          </a:p>
        </p:txBody>
      </p:sp>
    </p:spTree>
    <p:extLst>
      <p:ext uri="{BB962C8B-B14F-4D97-AF65-F5344CB8AC3E}">
        <p14:creationId xmlns:p14="http://schemas.microsoft.com/office/powerpoint/2010/main" val="1410065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Image Placeholder 5"/>
          <p:cNvSpPr>
            <a:spLocks noGrp="1" noRot="1" noChangeAspect="1" noTextEdit="1"/>
          </p:cNvSpPr>
          <p:nvPr>
            <p:ph type="sldImg"/>
          </p:nvPr>
        </p:nvSpPr>
        <p:spPr>
          <a:ln/>
        </p:spPr>
      </p:sp>
      <p:sp>
        <p:nvSpPr>
          <p:cNvPr id="46084" name="Notes Placeholder 6"/>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For an application to connect to a service through Oracle Net Listener, it must have information about that service, including the address or host where the listener resides, the protocol that the listener accepts, and the port that the listener monitors. After the listener is located, the final piece of information that the application needs is the name of the service to which it wants to connect.</a:t>
            </a:r>
          </a:p>
          <a:p>
            <a:pPr lvl="1"/>
            <a:r>
              <a:rPr lang="en-US" altLang="en-US" i="1" dirty="0"/>
              <a:t>Oracle Net</a:t>
            </a:r>
            <a:r>
              <a:rPr lang="en-US" altLang="en-US" dirty="0"/>
              <a:t> </a:t>
            </a:r>
            <a:r>
              <a:rPr lang="en-US" altLang="en-US" i="1" dirty="0"/>
              <a:t>names resolution</a:t>
            </a:r>
            <a:r>
              <a:rPr lang="en-US" altLang="en-US" dirty="0"/>
              <a:t> is the process of determining this connection information.</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98</a:t>
            </a:fld>
            <a:endParaRPr lang="en-US" dirty="0"/>
          </a:p>
        </p:txBody>
      </p:sp>
    </p:spTree>
    <p:extLst>
      <p:ext uri="{BB962C8B-B14F-4D97-AF65-F5344CB8AC3E}">
        <p14:creationId xmlns:p14="http://schemas.microsoft.com/office/powerpoint/2010/main" val="23559409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dirty="0"/>
              <a:t>An Oracle database is represented to a client as a service. A database can have one or more services associated with it. Databases are identified by a </a:t>
            </a:r>
            <a:r>
              <a:rPr lang="en-US" altLang="en-US" i="1" dirty="0"/>
              <a:t>service name</a:t>
            </a:r>
            <a:r>
              <a:rPr lang="en-US" altLang="en-US" dirty="0"/>
              <a:t> that is specified by the </a:t>
            </a:r>
            <a:r>
              <a:rPr lang="en-US" altLang="en-US" dirty="0">
                <a:latin typeface="Courier New" panose="02070309020205020404" pitchFamily="49" charset="0"/>
              </a:rPr>
              <a:t>SERVICE_NAMES</a:t>
            </a:r>
            <a:r>
              <a:rPr lang="en-US" altLang="en-US" dirty="0"/>
              <a:t> parameter in the initialization parameter file. The service name defaults to the global database name, which is a name that comprises the database name (</a:t>
            </a:r>
            <a:r>
              <a:rPr lang="en-US" altLang="en-US" dirty="0">
                <a:latin typeface="Courier New" panose="02070309020205020404" pitchFamily="49" charset="0"/>
              </a:rPr>
              <a:t>DB_NAME</a:t>
            </a:r>
            <a:r>
              <a:rPr lang="en-US" altLang="en-US" dirty="0"/>
              <a:t> parameter value) and the domain name (</a:t>
            </a:r>
            <a:r>
              <a:rPr lang="en-US" altLang="en-US" dirty="0">
                <a:latin typeface="Courier New" panose="02070309020205020404" pitchFamily="49" charset="0"/>
              </a:rPr>
              <a:t>DB_DOMAIN</a:t>
            </a:r>
            <a:r>
              <a:rPr lang="en-US" altLang="en-US" dirty="0"/>
              <a:t> parameter value).</a:t>
            </a:r>
          </a:p>
          <a:p>
            <a:pPr lvl="1"/>
            <a:r>
              <a:rPr lang="en-US" altLang="en-US" dirty="0"/>
              <a:t>To connect to a database service, clients use a </a:t>
            </a:r>
            <a:r>
              <a:rPr lang="en-US" altLang="en-US" i="1" dirty="0"/>
              <a:t>connect descriptor</a:t>
            </a:r>
            <a:r>
              <a:rPr lang="en-US" altLang="en-US" dirty="0"/>
              <a:t> that provides the location of the database and the name of the database service. Clients can use the connect descriptor or a name that resolves to the connect descriptor (as discussed later in this lesson).</a:t>
            </a:r>
          </a:p>
          <a:p>
            <a:pPr lvl="1"/>
            <a:r>
              <a:rPr lang="en-US" altLang="en-US" dirty="0"/>
              <a:t>The following example shows a connect descriptor that enables clients to connect to a database service called </a:t>
            </a:r>
            <a:r>
              <a:rPr lang="en-US" altLang="en-US" dirty="0">
                <a:latin typeface="Courier New" panose="02070309020205020404" pitchFamily="49" charset="0"/>
              </a:rPr>
              <a:t>finance.us.flowers.com</a:t>
            </a:r>
            <a:r>
              <a:rPr lang="en-US" altLang="en-US" dirty="0"/>
              <a:t>.</a:t>
            </a:r>
          </a:p>
          <a:p>
            <a:pPr lvl="4"/>
            <a:r>
              <a:rPr lang="en-US" altLang="en-US" dirty="0"/>
              <a:t>(DESCRIPTION= </a:t>
            </a:r>
          </a:p>
          <a:p>
            <a:pPr lvl="4"/>
            <a:r>
              <a:rPr lang="en-US" altLang="en-US" dirty="0"/>
              <a:t>  (ADDRESS=(PROTOCOL=tcp)(HOST=flowers-server)(PORT=1521))</a:t>
            </a:r>
          </a:p>
          <a:p>
            <a:pPr lvl="4"/>
            <a:r>
              <a:rPr lang="en-US" altLang="en-US" dirty="0"/>
              <a:t>  (CONNECT_DATA=</a:t>
            </a:r>
          </a:p>
          <a:p>
            <a:pPr lvl="4"/>
            <a:r>
              <a:rPr lang="en-US" altLang="en-US" dirty="0"/>
              <a:t>    (SERVICE_NAME=finance.us.flowers.com)))</a:t>
            </a:r>
          </a:p>
        </p:txBody>
      </p:sp>
      <p:sp>
        <p:nvSpPr>
          <p:cNvPr id="3" name="Footer Placeholder 2"/>
          <p:cNvSpPr>
            <a:spLocks noGrp="1"/>
          </p:cNvSpPr>
          <p:nvPr>
            <p:ph type="ftr" sz="quarter" idx="10"/>
          </p:nvPr>
        </p:nvSpPr>
        <p:spPr/>
        <p:txBody>
          <a:bodyPr/>
          <a:lstStyle/>
          <a:p>
            <a:pPr>
              <a:defRPr/>
            </a:pPr>
            <a:r>
              <a:rPr lang="en-US" smtClean="0"/>
              <a:t>Oracle Database 19c: Administration Workshop   8 - </a:t>
            </a:r>
            <a:fld id="{0F8216D6-D55F-49BA-BDC1-0AF8B6B4523B}" type="slidenum">
              <a:rPr lang="en-US" smtClean="0"/>
              <a:pPr>
                <a:defRPr/>
              </a:pPr>
              <a:t>99</a:t>
            </a:fld>
            <a:endParaRPr lang="en-US" dirty="0"/>
          </a:p>
        </p:txBody>
      </p:sp>
    </p:spTree>
    <p:extLst>
      <p:ext uri="{BB962C8B-B14F-4D97-AF65-F5344CB8AC3E}">
        <p14:creationId xmlns:p14="http://schemas.microsoft.com/office/powerpoint/2010/main" val="654366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4" name="Title_Gray_Number"/>
          <p:cNvSpPr>
            <a:spLocks noChangeArrowheads="1"/>
          </p:cNvSpPr>
          <p:nvPr/>
        </p:nvSpPr>
        <p:spPr bwMode="gray">
          <a:xfrm>
            <a:off x="9751061" y="-8600"/>
            <a:ext cx="1656919" cy="1468967"/>
          </a:xfrm>
          <a:prstGeom prst="rect">
            <a:avLst/>
          </a:prstGeom>
          <a:solidFill>
            <a:srgbClr val="8DA6B1"/>
          </a:solidFill>
          <a:ln w="9525">
            <a:noFill/>
            <a:miter lim="800000"/>
            <a:headEnd/>
            <a:tailEnd/>
          </a:ln>
        </p:spPr>
        <p:txBody>
          <a:bodyPr lIns="16930" tIns="16930" rIns="16930" bIns="16930"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9300" b="1" dirty="0">
              <a:solidFill>
                <a:srgbClr val="D8E1E6"/>
              </a:solidFill>
              <a:latin typeface="+mn-lt"/>
              <a:cs typeface="Calibri" pitchFamily="34" charset="0"/>
            </a:endParaRPr>
          </a:p>
        </p:txBody>
      </p:sp>
      <p:grpSp>
        <p:nvGrpSpPr>
          <p:cNvPr id="5" name="Group 16" hidden="1"/>
          <p:cNvGrpSpPr>
            <a:grpSpLocks/>
          </p:cNvGrpSpPr>
          <p:nvPr userDrawn="1"/>
        </p:nvGrpSpPr>
        <p:grpSpPr bwMode="auto">
          <a:xfrm>
            <a:off x="203147" y="302685"/>
            <a:ext cx="11799460" cy="60071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304747">
                <a:buClr>
                  <a:srgbClr val="000000"/>
                </a:buClr>
                <a:buFont typeface="Arial" pitchFamily="34" charset="0"/>
                <a:buNone/>
                <a:defRPr/>
              </a:pPr>
              <a:r>
                <a:rPr lang="en-US" b="1" dirty="0">
                  <a:solidFill>
                    <a:schemeClr val="accent5"/>
                  </a:solidFill>
                  <a:latin typeface="Arial" pitchFamily="34" charset="0"/>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100" dirty="0">
                    <a:solidFill>
                      <a:schemeClr val="folHlink"/>
                    </a:solidFill>
                    <a:latin typeface="Arial"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grpSp>
      <p:sp>
        <p:nvSpPr>
          <p:cNvPr id="12" name="Slide_Copyright"/>
          <p:cNvSpPr>
            <a:spLocks noChangeArrowheads="1"/>
          </p:cNvSpPr>
          <p:nvPr/>
        </p:nvSpPr>
        <p:spPr bwMode="auto">
          <a:xfrm>
            <a:off x="6388554" y="6553201"/>
            <a:ext cx="4886110" cy="201084"/>
          </a:xfrm>
          <a:prstGeom prst="rect">
            <a:avLst/>
          </a:prstGeom>
          <a:noFill/>
          <a:ln w="9525">
            <a:noFill/>
            <a:miter lim="800000"/>
            <a:headEnd/>
            <a:tailEnd/>
          </a:ln>
          <a:effectLst/>
        </p:spPr>
        <p:txBody>
          <a:bodyPr wrap="none" lIns="121899" tIns="60949" rIns="121899" bIns="60949" anchor="ctr"/>
          <a:lstStyle/>
          <a:p>
            <a:pPr>
              <a:defRPr/>
            </a:pPr>
            <a:endParaRPr lang="en-US" sz="1100" dirty="0">
              <a:solidFill>
                <a:srgbClr val="9F9F9F"/>
              </a:solidFill>
              <a:latin typeface="Arial" pitchFamily="34" charset="0"/>
              <a:cs typeface="+mn-cs"/>
            </a:endParaRPr>
          </a:p>
        </p:txBody>
      </p:sp>
      <p:grpSp>
        <p:nvGrpSpPr>
          <p:cNvPr id="13" name="Flag Bottom"/>
          <p:cNvGrpSpPr>
            <a:grpSpLocks/>
          </p:cNvGrpSpPr>
          <p:nvPr userDrawn="1"/>
        </p:nvGrpSpPr>
        <p:grpSpPr bwMode="auto">
          <a:xfrm>
            <a:off x="9751061" y="1420151"/>
            <a:ext cx="1656919" cy="651933"/>
            <a:chOff x="6948488" y="1524000"/>
            <a:chExt cx="1609725" cy="653144"/>
          </a:xfrm>
        </p:grpSpPr>
        <p:sp>
          <p:nvSpPr>
            <p:cNvPr id="14" name="Right Triangle 13"/>
            <p:cNvSpPr/>
            <p:nvPr userDrawn="1"/>
          </p:nvSpPr>
          <p:spPr bwMode="auto">
            <a:xfrm flipV="1">
              <a:off x="6948488" y="1524000"/>
              <a:ext cx="859342" cy="653144"/>
            </a:xfrm>
            <a:prstGeom prst="rtTriangle">
              <a:avLst/>
            </a:prstGeom>
            <a:solidFill>
              <a:schemeClr val="accent5"/>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sp>
          <p:nvSpPr>
            <p:cNvPr id="15" name="Right Triangle 14"/>
            <p:cNvSpPr/>
            <p:nvPr userDrawn="1"/>
          </p:nvSpPr>
          <p:spPr bwMode="auto">
            <a:xfrm flipH="1" flipV="1">
              <a:off x="7698871" y="1524000"/>
              <a:ext cx="859342" cy="653144"/>
            </a:xfrm>
            <a:prstGeom prst="rtTriangle">
              <a:avLst/>
            </a:prstGeom>
            <a:solidFill>
              <a:schemeClr val="accent5"/>
            </a:solidFill>
            <a:ln w="28575" cap="flat" cmpd="sng" algn="ctr">
              <a:noFill/>
              <a:prstDash val="solid"/>
              <a:round/>
              <a:headEnd type="none" w="sm" len="sm"/>
              <a:tailEnd type="none" w="sm" len="sm"/>
            </a:ln>
            <a:effectLst/>
          </p:spPr>
          <p:txBody>
            <a:bodyPr/>
            <a:lstStyle/>
            <a:p>
              <a:pPr algn="ctr" defTabSz="304747">
                <a:spcBef>
                  <a:spcPct val="20000"/>
                </a:spcBef>
                <a:buClr>
                  <a:srgbClr val="FF0000"/>
                </a:buClr>
                <a:buFont typeface="Arial" pitchFamily="34" charset="0"/>
                <a:buNone/>
                <a:defRPr/>
              </a:pPr>
              <a:endParaRPr lang="en-US" dirty="0">
                <a:latin typeface="Arial" pitchFamily="34" charset="0"/>
              </a:endParaRPr>
            </a:p>
          </p:txBody>
        </p:sp>
      </p:grpSp>
      <p:sp>
        <p:nvSpPr>
          <p:cNvPr id="276483" name="Default_Title"/>
          <p:cNvSpPr>
            <a:spLocks noGrp="1" noChangeArrowheads="1"/>
          </p:cNvSpPr>
          <p:nvPr>
            <p:ph type="ctrTitle"/>
          </p:nvPr>
        </p:nvSpPr>
        <p:spPr>
          <a:xfrm>
            <a:off x="938540" y="3209544"/>
            <a:ext cx="10311746" cy="694944"/>
          </a:xfrm>
        </p:spPr>
        <p:txBody>
          <a:bodyPr anchor="b"/>
          <a:lstStyle>
            <a:lvl1pPr>
              <a:spcBef>
                <a:spcPct val="0"/>
              </a:spcBef>
              <a:defRPr sz="4800" baseline="0">
                <a:solidFill>
                  <a:srgbClr val="000000"/>
                </a:solidFill>
              </a:defRPr>
            </a:lvl1pPr>
          </a:lstStyle>
          <a:p>
            <a:r>
              <a:rPr lang="en-US"/>
              <a:t>Click to edit Master title style</a:t>
            </a:r>
            <a:endParaRPr lang="en-US" dirty="0"/>
          </a:p>
        </p:txBody>
      </p:sp>
      <p:sp>
        <p:nvSpPr>
          <p:cNvPr id="276484" name="Title_PlaceholderSubtitle"/>
          <p:cNvSpPr>
            <a:spLocks noGrp="1" noChangeArrowheads="1"/>
          </p:cNvSpPr>
          <p:nvPr>
            <p:ph type="subTitle" idx="1"/>
          </p:nvPr>
        </p:nvSpPr>
        <p:spPr bwMode="auto">
          <a:xfrm>
            <a:off x="950729" y="4096512"/>
            <a:ext cx="10287368" cy="465078"/>
          </a:xfrm>
        </p:spPr>
        <p:txBody>
          <a:bodyPr/>
          <a:lstStyle>
            <a:lvl1pPr algn="l">
              <a:defRPr sz="2800" b="1" i="0" baseline="0">
                <a:solidFill>
                  <a:srgbClr val="000000"/>
                </a:solidFill>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6331745"/>
            <a:ext cx="1190780" cy="442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621630" y="1278893"/>
            <a:ext cx="3542885" cy="1659251"/>
          </a:xfrm>
        </p:spPr>
        <p:txBody>
          <a:bodyPr/>
          <a:lstStyle>
            <a:lvl1pPr>
              <a:defRPr sz="1800"/>
            </a:lvl1pPr>
            <a:lvl2pPr marL="461353" indent="-308979">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4516927" y="1280859"/>
            <a:ext cx="3542885" cy="1628473"/>
          </a:xfrm>
        </p:spPr>
        <p:txBody>
          <a:bodyPr/>
          <a:lstStyle>
            <a:lvl1pPr>
              <a:defRPr sz="1800"/>
            </a:lvl1pPr>
            <a:lvl2pPr marL="457120" indent="-304747">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8405200" y="1282824"/>
            <a:ext cx="3542885" cy="1628473"/>
          </a:xfrm>
        </p:spPr>
        <p:txBody>
          <a:bodyPr/>
          <a:lstStyle>
            <a:lvl1pPr>
              <a:defRPr sz="1800"/>
            </a:lvl1pPr>
            <a:lvl2pPr marL="457120" indent="-304747">
              <a:defRPr sz="1800"/>
            </a:lvl2pPr>
            <a:lvl3pPr marL="757634" indent="-300514">
              <a:defRPr sz="1600"/>
            </a:lvl3pPr>
            <a:lvl4pPr marL="1064498" indent="-306864">
              <a:defRPr sz="1600"/>
            </a:lvl4pPr>
            <a:lvl5pPr marL="1373477" indent="-308979">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10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2138" y="1242485"/>
            <a:ext cx="10944549" cy="1831606"/>
          </a:xfrm>
        </p:spPr>
        <p:txBody>
          <a:bodyPr/>
          <a:lstStyle>
            <a:lvl1pPr>
              <a:spcBef>
                <a:spcPts val="900"/>
              </a:spcBef>
              <a:defRPr/>
            </a:lvl1pPr>
            <a:lvl2pPr>
              <a:spcBef>
                <a:spcPts val="900"/>
              </a:spcBef>
              <a:defRPr/>
            </a:lvl2pPr>
            <a:lvl3pPr marL="1280160" indent="-36576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7012" y="5943600"/>
            <a:ext cx="1190780" cy="442912"/>
          </a:xfrm>
          <a:prstGeom prst="rect">
            <a:avLst/>
          </a:prstGeom>
        </p:spPr>
      </p:pic>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2138" y="1242485"/>
            <a:ext cx="10944549" cy="1831606"/>
          </a:xfrm>
        </p:spPr>
        <p:txBody>
          <a:bodyPr/>
          <a:lstStyle>
            <a:lvl1pPr>
              <a:spcBef>
                <a:spcPts val="900"/>
              </a:spcBef>
              <a:defRPr/>
            </a:lvl1pPr>
            <a:lvl2pPr>
              <a:spcBef>
                <a:spcPts val="900"/>
              </a:spcBef>
              <a:defRPr/>
            </a:lvl2pPr>
            <a:lvl3pPr marL="1280160" indent="-36576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0181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2138" y="1242485"/>
            <a:ext cx="10944549" cy="1831606"/>
          </a:xfrm>
        </p:spPr>
        <p:txBody>
          <a:bodyPr/>
          <a:lstStyle>
            <a:lvl1pPr>
              <a:spcBef>
                <a:spcPts val="900"/>
              </a:spcBef>
              <a:defRPr/>
            </a:lvl1pPr>
            <a:lvl2pPr>
              <a:spcBef>
                <a:spcPts val="900"/>
              </a:spcBef>
              <a:defRPr/>
            </a:lvl2pPr>
            <a:lvl3pPr marL="1280160" indent="-36576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46638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1630" y="1243585"/>
            <a:ext cx="10945565" cy="1831606"/>
          </a:xfrm>
        </p:spPr>
        <p:txBody>
          <a:bodyPr/>
          <a:lstStyle>
            <a:lvl2pPr>
              <a:buFont typeface="+mj-lt"/>
              <a:buAutoNum type="arabicPeriod"/>
              <a:defRPr/>
            </a:lvl2pPr>
            <a:lvl3pPr marL="1280160" indent="-36576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1630" y="1243585"/>
            <a:ext cx="10945565" cy="1831606"/>
          </a:xfrm>
        </p:spPr>
        <p:txBody>
          <a:bodyPr/>
          <a:lstStyle>
            <a:lvl2pPr>
              <a:buFont typeface="+mj-lt"/>
              <a:buAutoNum type="arabicPeriod"/>
              <a:defRPr/>
            </a:lvl2pPr>
            <a:lvl3pPr marL="1280160" indent="-365760">
              <a:buFont typeface="+mj-lt"/>
              <a:buAutoNum type="alphaLcPeriod"/>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630" y="1243585"/>
            <a:ext cx="10945565" cy="834410"/>
          </a:xfrm>
        </p:spPr>
        <p:txBody>
          <a:bodyPr/>
          <a:lstStyle>
            <a:lvl1pPr marL="0" indent="-9525">
              <a:defRPr/>
            </a:lvl1pPr>
            <a:lvl2pPr marL="457200" indent="-365760">
              <a:buFont typeface="+mj-lt"/>
              <a:buAutoNum type="alphaLcPeriod"/>
              <a:defRPr/>
            </a:lvl2pPr>
            <a:lvl3pPr>
              <a:buNone/>
              <a:defRPr/>
            </a:lvl3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8" name="Group 7"/>
          <p:cNvGrpSpPr/>
          <p:nvPr userDrawn="1"/>
        </p:nvGrpSpPr>
        <p:grpSpPr>
          <a:xfrm>
            <a:off x="10818812" y="-19594"/>
            <a:ext cx="960120" cy="1157141"/>
            <a:chOff x="10818812" y="-19594"/>
            <a:chExt cx="960120" cy="1157141"/>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8E1E6"/>
            </a:solidFill>
            <a:ln w="28575" algn="ctr">
              <a:noFill/>
              <a:round/>
              <a:headEnd type="none" w="sm" len="sm"/>
              <a:tailEnd type="none" w="sm" len="sm"/>
            </a:ln>
          </p:spPr>
          <p:txBody>
            <a:bodyPr/>
            <a:lstStyle/>
            <a:p>
              <a:pPr algn="ctr" defTabSz="304747">
                <a:spcBef>
                  <a:spcPct val="20000"/>
                </a:spcBef>
                <a:buClr>
                  <a:srgbClr val="FF0000"/>
                </a:buClr>
                <a:buFont typeface="Arial" charset="0"/>
                <a:buNone/>
              </a:pPr>
              <a:endParaRPr lang="en-US" dirty="0"/>
            </a:p>
          </p:txBody>
        </p:sp>
        <p:sp>
          <p:nvSpPr>
            <p:cNvPr id="16" name="Title_Gray_Number"/>
            <p:cNvSpPr>
              <a:spLocks noChangeArrowheads="1"/>
            </p:cNvSpPr>
            <p:nvPr/>
          </p:nvSpPr>
          <p:spPr bwMode="gray">
            <a:xfrm>
              <a:off x="10818812" y="-19594"/>
              <a:ext cx="960120" cy="804672"/>
            </a:xfrm>
            <a:prstGeom prst="rect">
              <a:avLst/>
            </a:prstGeom>
            <a:solidFill>
              <a:srgbClr val="D8E1E6"/>
            </a:solidFill>
            <a:ln w="9525">
              <a:noFill/>
              <a:miter lim="800000"/>
              <a:headEnd/>
              <a:tailEnd/>
            </a:ln>
          </p:spPr>
          <p:txBody>
            <a:bodyPr lIns="12700" tIns="12700" rIns="12700" bIns="12700" anchor="b">
              <a:spAutoFit/>
            </a:bodyPr>
            <a:lstStyle/>
            <a:p>
              <a:pPr algn="ctr" defTabSz="304747">
                <a:buClr>
                  <a:srgbClr val="000000"/>
                </a:buClr>
                <a:buFont typeface="Arial" charset="0"/>
                <a:buNone/>
              </a:pPr>
              <a:endParaRPr lang="en-US" sz="13300" b="1" dirty="0">
                <a:solidFill>
                  <a:srgbClr val="DCE3E4"/>
                </a:solidFill>
                <a:latin typeface="Arial Black" pitchFamily="34" charset="0"/>
                <a:cs typeface="Calibri" pitchFamily="34" charset="0"/>
              </a:endParaRPr>
            </a:p>
          </p:txBody>
        </p:sp>
      </p:gr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621630" y="1244332"/>
            <a:ext cx="5269635" cy="1831606"/>
          </a:xfrm>
        </p:spPr>
        <p:txBody>
          <a:bodyPr/>
          <a:lstStyle>
            <a:lvl1pPr>
              <a:defRPr sz="2100"/>
            </a:lvl1pPr>
            <a:lvl2pPr>
              <a:defRPr sz="2100"/>
            </a:lvl2pPr>
            <a:lvl3pPr>
              <a:defRPr sz="2000"/>
            </a:lvl3pPr>
            <a:lvl4pPr>
              <a:defRPr sz="18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6297559" y="1244332"/>
            <a:ext cx="5383398" cy="1887006"/>
          </a:xfrm>
        </p:spPr>
        <p:txBody>
          <a:bodyPr/>
          <a:lstStyle>
            <a:lvl1pPr>
              <a:defRPr sz="2100"/>
            </a:lvl1pPr>
            <a:lvl2pPr>
              <a:defRPr sz="2100"/>
            </a:lvl2pPr>
            <a:lvl3pPr>
              <a:defRPr sz="2000"/>
            </a:lvl3pPr>
            <a:lvl4pPr>
              <a:defRPr sz="1800"/>
            </a:lvl4pPr>
            <a:lvl5pPr>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gray">
          <a:xfrm>
            <a:off x="11994142" y="-23284"/>
            <a:ext cx="194683" cy="6853768"/>
          </a:xfrm>
          <a:prstGeom prst="rect">
            <a:avLst/>
          </a:prstGeom>
          <a:solidFill>
            <a:srgbClr val="D8E1E6"/>
          </a:solidFill>
          <a:ln w="9525" cap="flat" cmpd="sng" algn="ctr">
            <a:noFill/>
            <a:prstDash val="solid"/>
          </a:ln>
          <a:effectLst/>
        </p:spPr>
        <p:txBody>
          <a:bodyPr lIns="121899" tIns="60949" rIns="121899" bIns="60949" anchor="ctr"/>
          <a:lstStyle/>
          <a:p>
            <a:pPr algn="ctr" fontAlgn="auto">
              <a:spcBef>
                <a:spcPts val="0"/>
              </a:spcBef>
              <a:spcAft>
                <a:spcPts val="0"/>
              </a:spcAft>
              <a:defRPr/>
            </a:pPr>
            <a:endParaRPr kern="0" dirty="0">
              <a:solidFill>
                <a:srgbClr val="FFFFFF"/>
              </a:solidFill>
              <a:latin typeface="Calibri"/>
              <a:cs typeface="+mn-cs"/>
            </a:endParaRPr>
          </a:p>
        </p:txBody>
      </p:sp>
      <p:sp>
        <p:nvSpPr>
          <p:cNvPr id="12" name="Rectangle 11"/>
          <p:cNvSpPr/>
          <p:nvPr/>
        </p:nvSpPr>
        <p:spPr bwMode="gray">
          <a:xfrm>
            <a:off x="0" y="-27518"/>
            <a:ext cx="194683" cy="6851651"/>
          </a:xfrm>
          <a:prstGeom prst="rect">
            <a:avLst/>
          </a:prstGeom>
          <a:solidFill>
            <a:srgbClr val="D8E1E6"/>
          </a:solidFill>
          <a:ln w="9525" cap="flat" cmpd="sng" algn="ctr">
            <a:noFill/>
            <a:prstDash val="solid"/>
          </a:ln>
          <a:effectLst/>
        </p:spPr>
        <p:txBody>
          <a:bodyPr lIns="121899" tIns="60949" rIns="121899" bIns="60949" anchor="ctr"/>
          <a:lstStyle/>
          <a:p>
            <a:pPr algn="ctr" fontAlgn="auto">
              <a:spcBef>
                <a:spcPts val="0"/>
              </a:spcBef>
              <a:spcAft>
                <a:spcPts val="0"/>
              </a:spcAft>
              <a:defRPr/>
            </a:pPr>
            <a:endParaRPr kern="0" dirty="0">
              <a:solidFill>
                <a:srgbClr val="FFFFFF"/>
              </a:solidFill>
              <a:latin typeface="Calibri"/>
              <a:cs typeface="+mn-cs"/>
            </a:endParaRPr>
          </a:p>
        </p:txBody>
      </p:sp>
      <p:grpSp>
        <p:nvGrpSpPr>
          <p:cNvPr id="1028" name="Group 16" hidden="1"/>
          <p:cNvGrpSpPr>
            <a:grpSpLocks/>
          </p:cNvGrpSpPr>
          <p:nvPr/>
        </p:nvGrpSpPr>
        <p:grpSpPr bwMode="auto">
          <a:xfrm>
            <a:off x="184103" y="302685"/>
            <a:ext cx="11822736" cy="6004983"/>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Arial" pitchFamily="34" charset="0"/>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1100" dirty="0">
                    <a:solidFill>
                      <a:schemeClr val="folHlink"/>
                    </a:solidFill>
                    <a:latin typeface="Arial" pitchFamily="34" charset="0"/>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dirty="0">
                <a:latin typeface="Arial" pitchFamily="34" charset="0"/>
                <a:cs typeface="+mn-cs"/>
              </a:endParaRPr>
            </a:p>
          </p:txBody>
        </p:sp>
      </p:grpSp>
      <p:sp>
        <p:nvSpPr>
          <p:cNvPr id="15" name="Rectangle 14"/>
          <p:cNvSpPr/>
          <p:nvPr/>
        </p:nvSpPr>
        <p:spPr bwMode="gray">
          <a:xfrm>
            <a:off x="-205263" y="6400800"/>
            <a:ext cx="12188825" cy="457200"/>
          </a:xfrm>
          <a:prstGeom prst="rect">
            <a:avLst/>
          </a:prstGeom>
          <a:solidFill>
            <a:srgbClr val="D8E1E6"/>
          </a:solidFill>
          <a:ln w="9525" cap="flat" cmpd="sng" algn="ctr">
            <a:noFill/>
            <a:prstDash val="solid"/>
          </a:ln>
          <a:effectLst/>
        </p:spPr>
        <p:txBody>
          <a:bodyPr lIns="121899" tIns="60949" rIns="121899" bIns="60949" anchor="ctr"/>
          <a:lstStyle/>
          <a:p>
            <a:pPr algn="ctr" fontAlgn="auto">
              <a:spcBef>
                <a:spcPts val="0"/>
              </a:spcBef>
              <a:spcAft>
                <a:spcPts val="0"/>
              </a:spcAft>
              <a:defRPr/>
            </a:pPr>
            <a:endParaRPr kern="0" dirty="0">
              <a:solidFill>
                <a:srgbClr val="FFFFFF"/>
              </a:solidFill>
              <a:latin typeface="Calibri"/>
              <a:cs typeface="+mn-cs"/>
            </a:endParaRPr>
          </a:p>
        </p:txBody>
      </p:sp>
      <p:sp>
        <p:nvSpPr>
          <p:cNvPr id="16" name="Rectangle 15"/>
          <p:cNvSpPr/>
          <p:nvPr/>
        </p:nvSpPr>
        <p:spPr bwMode="gray">
          <a:xfrm>
            <a:off x="0" y="-27516"/>
            <a:ext cx="12188825" cy="192617"/>
          </a:xfrm>
          <a:prstGeom prst="rect">
            <a:avLst/>
          </a:prstGeom>
          <a:solidFill>
            <a:srgbClr val="D8E1E6"/>
          </a:solidFill>
          <a:ln w="9525" cap="flat" cmpd="sng" algn="ctr">
            <a:noFill/>
            <a:prstDash val="solid"/>
          </a:ln>
          <a:effectLst/>
        </p:spPr>
        <p:txBody>
          <a:bodyPr lIns="121899" tIns="60949" rIns="121899" bIns="60949" anchor="ctr"/>
          <a:lstStyle/>
          <a:p>
            <a:pPr algn="ctr" fontAlgn="auto">
              <a:spcBef>
                <a:spcPts val="0"/>
              </a:spcBef>
              <a:spcAft>
                <a:spcPts val="0"/>
              </a:spcAft>
              <a:defRPr/>
            </a:pPr>
            <a:endParaRPr kern="0" dirty="0">
              <a:solidFill>
                <a:srgbClr val="000000"/>
              </a:solidFill>
              <a:latin typeface="Calibri"/>
              <a:cs typeface="+mn-cs"/>
            </a:endParaRPr>
          </a:p>
        </p:txBody>
      </p:sp>
      <p:sp>
        <p:nvSpPr>
          <p:cNvPr id="1031" name="Slide_PlaceholderText"/>
          <p:cNvSpPr>
            <a:spLocks noGrp="1" noChangeArrowheads="1"/>
          </p:cNvSpPr>
          <p:nvPr>
            <p:ph type="body" idx="1"/>
          </p:nvPr>
        </p:nvSpPr>
        <p:spPr bwMode="gray">
          <a:xfrm>
            <a:off x="622138" y="1242485"/>
            <a:ext cx="10944549" cy="183160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2" name="Slide_PlaceholderTitle"/>
          <p:cNvSpPr>
            <a:spLocks noGrp="1" noChangeArrowheads="1"/>
          </p:cNvSpPr>
          <p:nvPr>
            <p:ph type="title"/>
          </p:nvPr>
        </p:nvSpPr>
        <p:spPr bwMode="auto">
          <a:xfrm>
            <a:off x="622138" y="264585"/>
            <a:ext cx="10944549" cy="876300"/>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p>
            <a:pPr lvl="0"/>
            <a:r>
              <a:rPr lang="en-US" dirty="0"/>
              <a:t>Click to edit Master title style</a:t>
            </a:r>
          </a:p>
        </p:txBody>
      </p:sp>
      <p:sp>
        <p:nvSpPr>
          <p:cNvPr id="17" name="Slide_Page_Number"/>
          <p:cNvSpPr>
            <a:spLocks noChangeArrowheads="1"/>
          </p:cNvSpPr>
          <p:nvPr/>
        </p:nvSpPr>
        <p:spPr bwMode="auto">
          <a:xfrm>
            <a:off x="11094794" y="6553201"/>
            <a:ext cx="1083451" cy="182033"/>
          </a:xfrm>
          <a:prstGeom prst="rect">
            <a:avLst/>
          </a:prstGeom>
          <a:noFill/>
          <a:ln w="9525">
            <a:noFill/>
            <a:miter lim="800000"/>
            <a:headEnd/>
            <a:tailEnd/>
          </a:ln>
          <a:effectLst/>
        </p:spPr>
        <p:txBody>
          <a:bodyPr wrap="none" lIns="121899" tIns="60949" rIns="121899" bIns="60949" anchor="ctr"/>
          <a:lstStyle/>
          <a:p>
            <a:pPr algn="just">
              <a:defRPr/>
            </a:pPr>
            <a:r>
              <a:rPr lang="en-US" sz="1100" smtClean="0">
                <a:solidFill>
                  <a:srgbClr val="9F9F9F"/>
                </a:solidFill>
                <a:latin typeface="Arial" pitchFamily="34" charset="0"/>
                <a:cs typeface="+mn-cs"/>
              </a:rPr>
              <a:t>1 - </a:t>
            </a:r>
            <a:fld id="{CC0BB24A-99DC-4B43-9978-40BBB05AFA55}" type="slidenum">
              <a:rPr lang="en-US" sz="1100" smtClean="0">
                <a:solidFill>
                  <a:srgbClr val="9F9F9F"/>
                </a:solidFill>
                <a:latin typeface="Arial" pitchFamily="34" charset="0"/>
                <a:cs typeface="+mn-cs"/>
              </a:rPr>
              <a:t>‹#›</a:t>
            </a:fld>
            <a:endParaRPr lang="en-US" sz="1100" dirty="0">
              <a:solidFill>
                <a:srgbClr val="9F9F9F"/>
              </a:solidFill>
              <a:latin typeface="Arial" pitchFamily="34" charset="0"/>
              <a:cs typeface="+mn-cs"/>
            </a:endParaRPr>
          </a:p>
        </p:txBody>
      </p:sp>
      <p:sp>
        <p:nvSpPr>
          <p:cNvPr id="18" name="Slide_Copyright"/>
          <p:cNvSpPr>
            <a:spLocks noChangeArrowheads="1"/>
          </p:cNvSpPr>
          <p:nvPr/>
        </p:nvSpPr>
        <p:spPr bwMode="auto">
          <a:xfrm>
            <a:off x="6388554" y="6553201"/>
            <a:ext cx="4886110" cy="201084"/>
          </a:xfrm>
          <a:prstGeom prst="rect">
            <a:avLst/>
          </a:prstGeom>
          <a:noFill/>
          <a:ln w="9525">
            <a:noFill/>
            <a:miter lim="800000"/>
            <a:headEnd/>
            <a:tailEnd/>
          </a:ln>
          <a:effectLst/>
        </p:spPr>
        <p:txBody>
          <a:bodyPr wrap="none" lIns="121899" tIns="60949" rIns="121899" bIns="60949" anchor="ctr"/>
          <a:lstStyle/>
          <a:p>
            <a:pPr>
              <a:defRPr/>
            </a:pPr>
            <a:endParaRPr lang="en-US" sz="1100" dirty="0">
              <a:solidFill>
                <a:srgbClr val="9F9F9F"/>
              </a:solidFill>
              <a:latin typeface="Arial" pitchFamily="34" charset="0"/>
              <a:cs typeface="+mn-cs"/>
            </a:endParaRPr>
          </a:p>
        </p:txBody>
      </p:sp>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6286" y="5943600"/>
            <a:ext cx="985914" cy="366712"/>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4111" r:id="rId1"/>
    <p:sldLayoutId id="2147484105" r:id="rId2"/>
    <p:sldLayoutId id="2147484116" r:id="rId3"/>
    <p:sldLayoutId id="2147484115" r:id="rId4"/>
    <p:sldLayoutId id="2147484106" r:id="rId5"/>
    <p:sldLayoutId id="2147484107" r:id="rId6"/>
    <p:sldLayoutId id="2147484112" r:id="rId7"/>
    <p:sldLayoutId id="2147484108" r:id="rId8"/>
    <p:sldLayoutId id="2147484114" r:id="rId9"/>
    <p:sldLayoutId id="2147484113" r:id="rId10"/>
    <p:sldLayoutId id="2147484117" r:id="rId11"/>
  </p:sldLayoutIdLst>
  <p:txStyles>
    <p:title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p:titleStyle>
    <p:body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96.xml"/><Relationship Id="rId6" Type="http://schemas.openxmlformats.org/officeDocument/2006/relationships/image" Target="../media/image62.gif"/><Relationship Id="rId5" Type="http://schemas.openxmlformats.org/officeDocument/2006/relationships/image" Target="../media/image56.png"/><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62.gif"/><Relationship Id="rId2" Type="http://schemas.openxmlformats.org/officeDocument/2006/relationships/slideLayout" Target="../slideLayouts/slideLayout8.xml"/><Relationship Id="rId1" Type="http://schemas.openxmlformats.org/officeDocument/2006/relationships/tags" Target="../tags/tag97.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62.gif"/><Relationship Id="rId2" Type="http://schemas.openxmlformats.org/officeDocument/2006/relationships/slideLayout" Target="../slideLayouts/slideLayout8.xml"/><Relationship Id="rId1" Type="http://schemas.openxmlformats.org/officeDocument/2006/relationships/tags" Target="../tags/tag98.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9.xml"/><Relationship Id="rId6" Type="http://schemas.openxmlformats.org/officeDocument/2006/relationships/image" Target="../media/image3.png"/><Relationship Id="rId5" Type="http://schemas.openxmlformats.org/officeDocument/2006/relationships/image" Target="../media/image55.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image" Target="../media/image64.png"/><Relationship Id="rId5" Type="http://schemas.openxmlformats.org/officeDocument/2006/relationships/image" Target="../media/image55.png"/><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image" Target="../media/image3.png"/><Relationship Id="rId5" Type="http://schemas.openxmlformats.org/officeDocument/2006/relationships/image" Target="../media/image55.png"/><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02.xml"/><Relationship Id="rId6" Type="http://schemas.openxmlformats.org/officeDocument/2006/relationships/image" Target="../media/image55.png"/><Relationship Id="rId5" Type="http://schemas.openxmlformats.org/officeDocument/2006/relationships/image" Target="../media/image58.png"/><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03.xml"/><Relationship Id="rId6" Type="http://schemas.openxmlformats.org/officeDocument/2006/relationships/image" Target="../media/image66.gif"/><Relationship Id="rId5" Type="http://schemas.openxmlformats.org/officeDocument/2006/relationships/image" Target="../media/image62.gif"/><Relationship Id="rId4" Type="http://schemas.openxmlformats.org/officeDocument/2006/relationships/image" Target="../media/image44.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8.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10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13.xml"/><Relationship Id="rId7" Type="http://schemas.openxmlformats.org/officeDocument/2006/relationships/image" Target="../media/image69.png"/><Relationship Id="rId2" Type="http://schemas.openxmlformats.org/officeDocument/2006/relationships/slideLayout" Target="../slideLayouts/slideLayout8.xml"/><Relationship Id="rId1" Type="http://schemas.openxmlformats.org/officeDocument/2006/relationships/tags" Target="../tags/tag10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4.png"/></Relationships>
</file>

<file path=ppt/slides/_rels/slide1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14.xml"/><Relationship Id="rId7"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108.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44.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8.xml"/><Relationship Id="rId1" Type="http://schemas.openxmlformats.org/officeDocument/2006/relationships/tags" Target="../tags/tag11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8.xml"/><Relationship Id="rId1" Type="http://schemas.openxmlformats.org/officeDocument/2006/relationships/tags" Target="../tags/tag1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xml"/><Relationship Id="rId1" Type="http://schemas.openxmlformats.org/officeDocument/2006/relationships/tags" Target="../tags/tag1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117.xml"/><Relationship Id="rId6" Type="http://schemas.openxmlformats.org/officeDocument/2006/relationships/image" Target="../media/image56.png"/><Relationship Id="rId5" Type="http://schemas.openxmlformats.org/officeDocument/2006/relationships/image" Target="../media/image60.gif"/><Relationship Id="rId4" Type="http://schemas.openxmlformats.org/officeDocument/2006/relationships/image" Target="../media/image59.gi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xml"/><Relationship Id="rId1" Type="http://schemas.openxmlformats.org/officeDocument/2006/relationships/tags" Target="../tags/tag11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tags" Target="../tags/tag12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notesSlide" Target="../notesSlides/notesSlide136.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21.xml"/><Relationship Id="rId6" Type="http://schemas.openxmlformats.org/officeDocument/2006/relationships/image" Target="../media/image56.png"/><Relationship Id="rId5" Type="http://schemas.openxmlformats.org/officeDocument/2006/relationships/image" Target="../media/image66.gif"/><Relationship Id="rId4" Type="http://schemas.openxmlformats.org/officeDocument/2006/relationships/image" Target="../media/image62.gif"/><Relationship Id="rId9"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6.gif"/><Relationship Id="rId7"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8.xml"/><Relationship Id="rId6" Type="http://schemas.openxmlformats.org/officeDocument/2006/relationships/image" Target="../media/image73.gif"/><Relationship Id="rId5" Type="http://schemas.openxmlformats.org/officeDocument/2006/relationships/image" Target="../media/image72.gif"/><Relationship Id="rId4" Type="http://schemas.openxmlformats.org/officeDocument/2006/relationships/image" Target="../media/image44.png"/></Relationships>
</file>

<file path=ppt/slides/_rels/slide139.xml.rels><?xml version="1.0" encoding="UTF-8" standalone="yes"?>
<Relationships xmlns="http://schemas.openxmlformats.org/package/2006/relationships"><Relationship Id="rId3" Type="http://schemas.openxmlformats.org/officeDocument/2006/relationships/image" Target="../media/image66.gif"/><Relationship Id="rId7"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74.gif"/><Relationship Id="rId4" Type="http://schemas.openxmlformats.org/officeDocument/2006/relationships/image" Target="../media/image73.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14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40.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4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14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52.png"/><Relationship Id="rId4" Type="http://schemas.openxmlformats.org/officeDocument/2006/relationships/tags" Target="../tags/tag137.xml"/><Relationship Id="rId9"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image" Target="../media/image75.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52.png"/><Relationship Id="rId5" Type="http://schemas.openxmlformats.org/officeDocument/2006/relationships/notesSlide" Target="../notesSlides/notesSlide163.xml"/><Relationship Id="rId4"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52.png"/><Relationship Id="rId5" Type="http://schemas.openxmlformats.org/officeDocument/2006/relationships/notesSlide" Target="../notesSlides/notesSlide164.xml"/><Relationship Id="rId4"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52.png"/><Relationship Id="rId5" Type="http://schemas.openxmlformats.org/officeDocument/2006/relationships/notesSlide" Target="../notesSlides/notesSlide165.xml"/><Relationship Id="rId4"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52.png"/><Relationship Id="rId5" Type="http://schemas.openxmlformats.org/officeDocument/2006/relationships/notesSlide" Target="../notesSlides/notesSlide166.xml"/><Relationship Id="rId4"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tags" Target="../tags/tag153.xml"/></Relationships>
</file>

<file path=ppt/slides/_rels/slide168.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image" Target="../media/image75.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52.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notesSlide" Target="../notesSlides/notesSlide168.xml"/><Relationship Id="rId5" Type="http://schemas.openxmlformats.org/officeDocument/2006/relationships/tags" Target="../tags/tag158.xml"/><Relationship Id="rId10" Type="http://schemas.openxmlformats.org/officeDocument/2006/relationships/slideLayout" Target="../slideLayouts/slideLayout8.xml"/><Relationship Id="rId4" Type="http://schemas.openxmlformats.org/officeDocument/2006/relationships/tags" Target="../tags/tag157.xml"/><Relationship Id="rId9" Type="http://schemas.openxmlformats.org/officeDocument/2006/relationships/tags" Target="../tags/tag16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16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8.xml"/><Relationship Id="rId1" Type="http://schemas.openxmlformats.org/officeDocument/2006/relationships/tags" Target="../tags/tag165.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8.xml"/><Relationship Id="rId1" Type="http://schemas.openxmlformats.org/officeDocument/2006/relationships/tags" Target="../tags/tag166.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7.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8.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76.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52.png"/><Relationship Id="rId4"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71.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xml"/><Relationship Id="rId1" Type="http://schemas.openxmlformats.org/officeDocument/2006/relationships/tags" Target="../tags/tag175.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8.xml"/><Relationship Id="rId1" Type="http://schemas.openxmlformats.org/officeDocument/2006/relationships/tags" Target="../tags/tag178.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9.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8.xml"/><Relationship Id="rId1" Type="http://schemas.openxmlformats.org/officeDocument/2006/relationships/tags" Target="../tags/tag181.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3.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1.xml"/><Relationship Id="rId1" Type="http://schemas.openxmlformats.org/officeDocument/2006/relationships/tags" Target="../tags/tag18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3.xml"/><Relationship Id="rId1" Type="http://schemas.openxmlformats.org/officeDocument/2006/relationships/tags" Target="../tags/tag185.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image" Target="../media/image80.png"/><Relationship Id="rId2" Type="http://schemas.openxmlformats.org/officeDocument/2006/relationships/slideLayout" Target="../slideLayouts/slideLayout8.xml"/><Relationship Id="rId1" Type="http://schemas.openxmlformats.org/officeDocument/2006/relationships/tags" Target="../tags/tag186.xml"/><Relationship Id="rId6" Type="http://schemas.openxmlformats.org/officeDocument/2006/relationships/image" Target="../media/image79.png"/><Relationship Id="rId5" Type="http://schemas.openxmlformats.org/officeDocument/2006/relationships/image" Target="../media/image55.png"/><Relationship Id="rId4" Type="http://schemas.openxmlformats.org/officeDocument/2006/relationships/image" Target="../media/image78.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2.xml"/><Relationship Id="rId1" Type="http://schemas.openxmlformats.org/officeDocument/2006/relationships/tags" Target="../tags/tag187.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8.xml"/><Relationship Id="rId1" Type="http://schemas.openxmlformats.org/officeDocument/2006/relationships/tags" Target="../tags/tag188.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xml"/><Relationship Id="rId1" Type="http://schemas.openxmlformats.org/officeDocument/2006/relationships/tags" Target="../tags/tag189.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9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xml"/><Relationship Id="rId1" Type="http://schemas.openxmlformats.org/officeDocument/2006/relationships/tags" Target="../tags/tag191.xml"/><Relationship Id="rId4" Type="http://schemas.openxmlformats.org/officeDocument/2006/relationships/image" Target="../media/image85.emf"/></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8.xml"/><Relationship Id="rId1" Type="http://schemas.openxmlformats.org/officeDocument/2006/relationships/tags" Target="../tags/tag19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8.xml"/><Relationship Id="rId1" Type="http://schemas.openxmlformats.org/officeDocument/2006/relationships/tags" Target="../tags/tag195.xml"/><Relationship Id="rId4" Type="http://schemas.openxmlformats.org/officeDocument/2006/relationships/image" Target="../media/image86.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8.xml"/><Relationship Id="rId1" Type="http://schemas.openxmlformats.org/officeDocument/2006/relationships/tags" Target="../tags/tag196.xml"/></Relationships>
</file>

<file path=ppt/slides/_rels/slide20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202.xml"/><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97.xml"/><Relationship Id="rId6" Type="http://schemas.openxmlformats.org/officeDocument/2006/relationships/image" Target="../media/image88.png"/><Relationship Id="rId5" Type="http://schemas.openxmlformats.org/officeDocument/2006/relationships/image" Target="../media/image64.png"/><Relationship Id="rId4" Type="http://schemas.openxmlformats.org/officeDocument/2006/relationships/image" Target="../media/image87.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2.xml"/><Relationship Id="rId1" Type="http://schemas.openxmlformats.org/officeDocument/2006/relationships/tags" Target="../tags/tag198.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4.xml"/><Relationship Id="rId1" Type="http://schemas.openxmlformats.org/officeDocument/2006/relationships/tags" Target="../tags/tag200.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2.xml"/><Relationship Id="rId1" Type="http://schemas.openxmlformats.org/officeDocument/2006/relationships/tags" Target="../tags/tag20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8.xml"/><Relationship Id="rId5" Type="http://schemas.openxmlformats.org/officeDocument/2006/relationships/image" Target="../media/image14.png"/><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2.xml"/><Relationship Id="rId1" Type="http://schemas.openxmlformats.org/officeDocument/2006/relationships/tags" Target="../tags/tag204.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8.xml"/><Relationship Id="rId1" Type="http://schemas.openxmlformats.org/officeDocument/2006/relationships/tags" Target="../tags/tag205.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8.xml"/><Relationship Id="rId1" Type="http://schemas.openxmlformats.org/officeDocument/2006/relationships/tags" Target="../tags/tag206.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8.xml"/><Relationship Id="rId1" Type="http://schemas.openxmlformats.org/officeDocument/2006/relationships/tags" Target="../tags/tag209.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2.xml"/><Relationship Id="rId1" Type="http://schemas.openxmlformats.org/officeDocument/2006/relationships/tags" Target="../tags/tag210.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2.xml"/><Relationship Id="rId1" Type="http://schemas.openxmlformats.org/officeDocument/2006/relationships/tags" Target="../tags/tag2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4.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8.xml"/><Relationship Id="rId1" Type="http://schemas.openxmlformats.org/officeDocument/2006/relationships/tags" Target="../tags/tag21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0.png"/><Relationship Id="rId4" Type="http://schemas.openxmlformats.org/officeDocument/2006/relationships/oleObject" Target="../embeddings/oleObject1.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8.xml"/><Relationship Id="rId1" Type="http://schemas.openxmlformats.org/officeDocument/2006/relationships/tags" Target="../tags/tag213.xml"/><Relationship Id="rId4" Type="http://schemas.openxmlformats.org/officeDocument/2006/relationships/image" Target="../media/image91.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tags" Target="../tags/tag214.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4.xml"/><Relationship Id="rId1" Type="http://schemas.openxmlformats.org/officeDocument/2006/relationships/tags" Target="../tags/tag21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3.xml"/><Relationship Id="rId1" Type="http://schemas.openxmlformats.org/officeDocument/2006/relationships/tags" Target="../tags/tag217.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8.xml"/><Relationship Id="rId1" Type="http://schemas.openxmlformats.org/officeDocument/2006/relationships/tags" Target="../tags/tag2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2.xml"/><Relationship Id="rId1" Type="http://schemas.openxmlformats.org/officeDocument/2006/relationships/tags" Target="../tags/tag221.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2.xml"/><Relationship Id="rId1" Type="http://schemas.openxmlformats.org/officeDocument/2006/relationships/tags" Target="../tags/tag22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2.xml"/><Relationship Id="rId1" Type="http://schemas.openxmlformats.org/officeDocument/2006/relationships/tags" Target="../tags/tag224.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2.xml"/><Relationship Id="rId1" Type="http://schemas.openxmlformats.org/officeDocument/2006/relationships/tags" Target="../tags/tag22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2.xml"/><Relationship Id="rId1" Type="http://schemas.openxmlformats.org/officeDocument/2006/relationships/tags" Target="../tags/tag228.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2.xml"/><Relationship Id="rId1" Type="http://schemas.openxmlformats.org/officeDocument/2006/relationships/tags" Target="../tags/tag230.xml"/><Relationship Id="rId4" Type="http://schemas.openxmlformats.org/officeDocument/2006/relationships/image" Target="../media/image66.gif"/></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tags" Target="../tags/tag23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2.xml"/><Relationship Id="rId1" Type="http://schemas.openxmlformats.org/officeDocument/2006/relationships/tags" Target="../tags/tag233.xml"/><Relationship Id="rId5" Type="http://schemas.openxmlformats.org/officeDocument/2006/relationships/image" Target="../media/image66.gif"/><Relationship Id="rId4" Type="http://schemas.openxmlformats.org/officeDocument/2006/relationships/image" Target="../media/image92.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2.xml"/><Relationship Id="rId1" Type="http://schemas.openxmlformats.org/officeDocument/2006/relationships/tags" Target="../tags/tag234.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2.xml"/><Relationship Id="rId1" Type="http://schemas.openxmlformats.org/officeDocument/2006/relationships/tags" Target="../tags/tag235.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8.xml"/><Relationship Id="rId1" Type="http://schemas.openxmlformats.org/officeDocument/2006/relationships/tags" Target="../tags/tag23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32.xml"/><Relationship Id="rId4" Type="http://schemas.openxmlformats.org/officeDocument/2006/relationships/image" Target="../media/image16.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8.xml"/><Relationship Id="rId1" Type="http://schemas.openxmlformats.org/officeDocument/2006/relationships/tags" Target="../tags/tag237.xml"/><Relationship Id="rId4" Type="http://schemas.openxmlformats.org/officeDocument/2006/relationships/image" Target="../media/image93.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8.xml"/><Relationship Id="rId1" Type="http://schemas.openxmlformats.org/officeDocument/2006/relationships/tags" Target="../tags/tag238.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4.xml"/><Relationship Id="rId1" Type="http://schemas.openxmlformats.org/officeDocument/2006/relationships/tags" Target="../tags/tag240.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1.xml"/><Relationship Id="rId1" Type="http://schemas.openxmlformats.org/officeDocument/2006/relationships/tags" Target="../tags/tag241.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3.xml"/><Relationship Id="rId1" Type="http://schemas.openxmlformats.org/officeDocument/2006/relationships/tags" Target="../tags/tag24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8.xml"/><Relationship Id="rId1" Type="http://schemas.openxmlformats.org/officeDocument/2006/relationships/tags" Target="../tags/tag244.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2.xml"/><Relationship Id="rId1" Type="http://schemas.openxmlformats.org/officeDocument/2006/relationships/tags" Target="../tags/tag245.xml"/><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33.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2.xml"/><Relationship Id="rId1" Type="http://schemas.openxmlformats.org/officeDocument/2006/relationships/tags" Target="../tags/tag246.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8.xml"/><Relationship Id="rId1" Type="http://schemas.openxmlformats.org/officeDocument/2006/relationships/tags" Target="../tags/tag247.xml"/><Relationship Id="rId4" Type="http://schemas.openxmlformats.org/officeDocument/2006/relationships/image" Target="../media/image95.png"/></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2.xml"/><Relationship Id="rId1" Type="http://schemas.openxmlformats.org/officeDocument/2006/relationships/tags" Target="../tags/tag249.xml"/><Relationship Id="rId4" Type="http://schemas.openxmlformats.org/officeDocument/2006/relationships/image" Target="../media/image96.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8.xml"/><Relationship Id="rId1" Type="http://schemas.openxmlformats.org/officeDocument/2006/relationships/tags" Target="../tags/tag251.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8.xml"/><Relationship Id="rId1" Type="http://schemas.openxmlformats.org/officeDocument/2006/relationships/tags" Target="../tags/tag252.xml"/><Relationship Id="rId4" Type="http://schemas.openxmlformats.org/officeDocument/2006/relationships/image" Target="../media/image97.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2.xml"/><Relationship Id="rId1" Type="http://schemas.openxmlformats.org/officeDocument/2006/relationships/tags" Target="../tags/tag253.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8.xml"/><Relationship Id="rId1" Type="http://schemas.openxmlformats.org/officeDocument/2006/relationships/tags" Target="../tags/tag254.xml"/><Relationship Id="rId4" Type="http://schemas.openxmlformats.org/officeDocument/2006/relationships/image" Target="../media/image98.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2.xml"/><Relationship Id="rId1" Type="http://schemas.openxmlformats.org/officeDocument/2006/relationships/tags" Target="../tags/tag255.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8.xml"/><Relationship Id="rId1" Type="http://schemas.openxmlformats.org/officeDocument/2006/relationships/tags" Target="../tags/tag257.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3.xml"/><Relationship Id="rId1" Type="http://schemas.openxmlformats.org/officeDocument/2006/relationships/tags" Target="../tags/tag258.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1.xml"/><Relationship Id="rId1" Type="http://schemas.openxmlformats.org/officeDocument/2006/relationships/tags" Target="../tags/tag259.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2.xml"/><Relationship Id="rId1" Type="http://schemas.openxmlformats.org/officeDocument/2006/relationships/tags" Target="../tags/tag260.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8.xml"/><Relationship Id="rId1" Type="http://schemas.openxmlformats.org/officeDocument/2006/relationships/tags" Target="../tags/tag261.xml"/><Relationship Id="rId4" Type="http://schemas.openxmlformats.org/officeDocument/2006/relationships/image" Target="../media/image99.png"/></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8.xml"/><Relationship Id="rId1" Type="http://schemas.openxmlformats.org/officeDocument/2006/relationships/tags" Target="../tags/tag26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8.xml"/><Relationship Id="rId1" Type="http://schemas.openxmlformats.org/officeDocument/2006/relationships/tags" Target="../tags/tag26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8.xml"/><Relationship Id="rId1" Type="http://schemas.openxmlformats.org/officeDocument/2006/relationships/tags" Target="../tags/tag264.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notesSlide" Target="../notesSlides/notesSlide28.xml"/><Relationship Id="rId7" Type="http://schemas.openxmlformats.org/officeDocument/2006/relationships/image" Target="../media/image36.png"/><Relationship Id="rId12" Type="http://schemas.openxmlformats.org/officeDocument/2006/relationships/image" Target="../media/image41.emf"/><Relationship Id="rId2" Type="http://schemas.openxmlformats.org/officeDocument/2006/relationships/slideLayout" Target="../slideLayouts/slideLayout8.xml"/><Relationship Id="rId1" Type="http://schemas.openxmlformats.org/officeDocument/2006/relationships/tags" Target="../tags/tag34.xml"/><Relationship Id="rId6" Type="http://schemas.openxmlformats.org/officeDocument/2006/relationships/image" Target="../media/image35.png"/><Relationship Id="rId11" Type="http://schemas.openxmlformats.org/officeDocument/2006/relationships/image" Target="../media/image40.emf"/><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2.xml"/><Relationship Id="rId1" Type="http://schemas.openxmlformats.org/officeDocument/2006/relationships/tags" Target="../tags/tag265.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2.xml"/><Relationship Id="rId1" Type="http://schemas.openxmlformats.org/officeDocument/2006/relationships/tags" Target="../tags/tag266.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2.xml"/><Relationship Id="rId1" Type="http://schemas.openxmlformats.org/officeDocument/2006/relationships/tags" Target="../tags/tag267.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2.xml"/><Relationship Id="rId1" Type="http://schemas.openxmlformats.org/officeDocument/2006/relationships/tags" Target="../tags/tag268.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2.xml"/><Relationship Id="rId1" Type="http://schemas.openxmlformats.org/officeDocument/2006/relationships/tags" Target="../tags/tag269.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8.xml"/><Relationship Id="rId1" Type="http://schemas.openxmlformats.org/officeDocument/2006/relationships/tags" Target="../tags/tag270.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8.xml"/><Relationship Id="rId1" Type="http://schemas.openxmlformats.org/officeDocument/2006/relationships/tags" Target="../tags/tag271.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2.xml"/><Relationship Id="rId1" Type="http://schemas.openxmlformats.org/officeDocument/2006/relationships/tags" Target="../tags/tag272.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2.xml"/><Relationship Id="rId1" Type="http://schemas.openxmlformats.org/officeDocument/2006/relationships/tags" Target="../tags/tag27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xml"/><Relationship Id="rId1" Type="http://schemas.openxmlformats.org/officeDocument/2006/relationships/tags" Target="../tags/tag27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1.xml"/><Relationship Id="rId1" Type="http://schemas.openxmlformats.org/officeDocument/2006/relationships/tags" Target="../tags/tag275.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2.xml"/><Relationship Id="rId1" Type="http://schemas.openxmlformats.org/officeDocument/2006/relationships/tags" Target="../tags/tag276.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2.xml"/><Relationship Id="rId1" Type="http://schemas.openxmlformats.org/officeDocument/2006/relationships/tags" Target="../tags/tag277.xml"/><Relationship Id="rId4" Type="http://schemas.openxmlformats.org/officeDocument/2006/relationships/image" Target="../media/image66.gif"/></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2.xml"/><Relationship Id="rId1" Type="http://schemas.openxmlformats.org/officeDocument/2006/relationships/tags" Target="../tags/tag278.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8.xml"/><Relationship Id="rId1" Type="http://schemas.openxmlformats.org/officeDocument/2006/relationships/tags" Target="../tags/tag279.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8.xml"/><Relationship Id="rId1" Type="http://schemas.openxmlformats.org/officeDocument/2006/relationships/tags" Target="../tags/tag280.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2.xml"/><Relationship Id="rId1" Type="http://schemas.openxmlformats.org/officeDocument/2006/relationships/tags" Target="../tags/tag28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8.xml"/><Relationship Id="rId1" Type="http://schemas.openxmlformats.org/officeDocument/2006/relationships/tags" Target="../tags/tag282.xml"/><Relationship Id="rId4" Type="http://schemas.openxmlformats.org/officeDocument/2006/relationships/image" Target="../media/image102.png"/></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2.xml"/><Relationship Id="rId1" Type="http://schemas.openxmlformats.org/officeDocument/2006/relationships/tags" Target="../tags/tag283.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8.xml"/><Relationship Id="rId1" Type="http://schemas.openxmlformats.org/officeDocument/2006/relationships/tags" Target="../tags/tag284.xml"/><Relationship Id="rId5" Type="http://schemas.openxmlformats.org/officeDocument/2006/relationships/image" Target="../media/image62.gif"/><Relationship Id="rId4" Type="http://schemas.openxmlformats.org/officeDocument/2006/relationships/image" Target="../media/image66.gif"/></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8.xml"/><Relationship Id="rId1" Type="http://schemas.openxmlformats.org/officeDocument/2006/relationships/tags" Target="../tags/tag285.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2.xml"/><Relationship Id="rId1" Type="http://schemas.openxmlformats.org/officeDocument/2006/relationships/tags" Target="../tags/tag286.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8.xml"/><Relationship Id="rId1" Type="http://schemas.openxmlformats.org/officeDocument/2006/relationships/tags" Target="../tags/tag287.xml"/><Relationship Id="rId4" Type="http://schemas.openxmlformats.org/officeDocument/2006/relationships/image" Target="../media/image103.png"/></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2.xml"/><Relationship Id="rId1" Type="http://schemas.openxmlformats.org/officeDocument/2006/relationships/tags" Target="../tags/tag288.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2.xml"/><Relationship Id="rId1" Type="http://schemas.openxmlformats.org/officeDocument/2006/relationships/tags" Target="../tags/tag289.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8.xml"/><Relationship Id="rId1" Type="http://schemas.openxmlformats.org/officeDocument/2006/relationships/tags" Target="../tags/tag290.xml"/><Relationship Id="rId4" Type="http://schemas.openxmlformats.org/officeDocument/2006/relationships/image" Target="../media/image104.png"/></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8.xml"/><Relationship Id="rId1" Type="http://schemas.openxmlformats.org/officeDocument/2006/relationships/tags" Target="../tags/tag291.xml"/><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2.xml"/><Relationship Id="rId1" Type="http://schemas.openxmlformats.org/officeDocument/2006/relationships/tags" Target="../tags/tag29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1.xml"/><Relationship Id="rId1" Type="http://schemas.openxmlformats.org/officeDocument/2006/relationships/tags" Target="../tags/tag293.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2.xml"/><Relationship Id="rId1" Type="http://schemas.openxmlformats.org/officeDocument/2006/relationships/tags" Target="../tags/tag294.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2.xml"/><Relationship Id="rId1" Type="http://schemas.openxmlformats.org/officeDocument/2006/relationships/tags" Target="../tags/tag295.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8.xml"/><Relationship Id="rId1" Type="http://schemas.openxmlformats.org/officeDocument/2006/relationships/tags" Target="../tags/tag297.xml"/><Relationship Id="rId4" Type="http://schemas.openxmlformats.org/officeDocument/2006/relationships/image" Target="../media/image106.png"/></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2.xml"/><Relationship Id="rId1" Type="http://schemas.openxmlformats.org/officeDocument/2006/relationships/tags" Target="../tags/tag298.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8.xml"/><Relationship Id="rId1" Type="http://schemas.openxmlformats.org/officeDocument/2006/relationships/tags" Target="../tags/tag299.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2.xml"/><Relationship Id="rId1" Type="http://schemas.openxmlformats.org/officeDocument/2006/relationships/tags" Target="../tags/tag30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8.xml"/><Relationship Id="rId1" Type="http://schemas.openxmlformats.org/officeDocument/2006/relationships/tags" Target="../tags/tag301.xml"/></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2.xml"/><Relationship Id="rId1" Type="http://schemas.openxmlformats.org/officeDocument/2006/relationships/tags" Target="../tags/tag302.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2.xml"/><Relationship Id="rId1" Type="http://schemas.openxmlformats.org/officeDocument/2006/relationships/tags" Target="../tags/tag303.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2.xml"/><Relationship Id="rId1" Type="http://schemas.openxmlformats.org/officeDocument/2006/relationships/tags" Target="../tags/tag30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1.xml"/><Relationship Id="rId1" Type="http://schemas.openxmlformats.org/officeDocument/2006/relationships/tags" Target="../tags/tag305.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2.xml"/><Relationship Id="rId1" Type="http://schemas.openxmlformats.org/officeDocument/2006/relationships/tags" Target="../tags/tag306.xml"/></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2.xml"/><Relationship Id="rId1" Type="http://schemas.openxmlformats.org/officeDocument/2006/relationships/tags" Target="../tags/tag307.xml"/></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2.xml"/><Relationship Id="rId1" Type="http://schemas.openxmlformats.org/officeDocument/2006/relationships/tags" Target="../tags/tag308.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2.xml"/><Relationship Id="rId1" Type="http://schemas.openxmlformats.org/officeDocument/2006/relationships/tags" Target="../tags/tag30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2.xml"/><Relationship Id="rId1" Type="http://schemas.openxmlformats.org/officeDocument/2006/relationships/tags" Target="../tags/tag310.xml"/></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2.xml"/><Relationship Id="rId1" Type="http://schemas.openxmlformats.org/officeDocument/2006/relationships/tags" Target="../tags/tag311.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2.xml"/><Relationship Id="rId1" Type="http://schemas.openxmlformats.org/officeDocument/2006/relationships/tags" Target="../tags/tag313.xml"/></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34.xml"/><Relationship Id="rId7" Type="http://schemas.openxmlformats.org/officeDocument/2006/relationships/image" Target="../media/image108.gif"/><Relationship Id="rId2" Type="http://schemas.openxmlformats.org/officeDocument/2006/relationships/slideLayout" Target="../slideLayouts/slideLayout8.xml"/><Relationship Id="rId1" Type="http://schemas.openxmlformats.org/officeDocument/2006/relationships/tags" Target="../tags/tag314.xml"/><Relationship Id="rId6" Type="http://schemas.openxmlformats.org/officeDocument/2006/relationships/image" Target="../media/image66.gif"/><Relationship Id="rId5" Type="http://schemas.openxmlformats.org/officeDocument/2006/relationships/image" Target="../media/image107.png"/><Relationship Id="rId4" Type="http://schemas.openxmlformats.org/officeDocument/2006/relationships/image" Target="../media/image62.gif"/></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2.xml"/><Relationship Id="rId1" Type="http://schemas.openxmlformats.org/officeDocument/2006/relationships/tags" Target="../tags/tag315.xml"/></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2.xml"/><Relationship Id="rId1" Type="http://schemas.openxmlformats.org/officeDocument/2006/relationships/tags" Target="../tags/tag31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8.xml"/><Relationship Id="rId1" Type="http://schemas.openxmlformats.org/officeDocument/2006/relationships/tags" Target="../tags/tag317.xml"/></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2.xml"/><Relationship Id="rId1" Type="http://schemas.openxmlformats.org/officeDocument/2006/relationships/tags" Target="../tags/tag318.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notesSlide" Target="../notesSlides/notesSlide346.xml"/><Relationship Id="rId7" Type="http://schemas.openxmlformats.org/officeDocument/2006/relationships/image" Target="../media/image112.png"/><Relationship Id="rId2" Type="http://schemas.openxmlformats.org/officeDocument/2006/relationships/slideLayout" Target="../slideLayouts/slideLayout8.xml"/><Relationship Id="rId1" Type="http://schemas.openxmlformats.org/officeDocument/2006/relationships/tags" Target="../tags/tag31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2.xml"/><Relationship Id="rId1" Type="http://schemas.openxmlformats.org/officeDocument/2006/relationships/tags" Target="../tags/tag320.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2.xml"/><Relationship Id="rId1" Type="http://schemas.openxmlformats.org/officeDocument/2006/relationships/tags" Target="../tags/tag321.xml"/></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2.xml"/><Relationship Id="rId1" Type="http://schemas.openxmlformats.org/officeDocument/2006/relationships/tags" Target="../tags/tag322.xml"/><Relationship Id="rId5" Type="http://schemas.openxmlformats.org/officeDocument/2006/relationships/image" Target="../media/image70.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2.xml"/><Relationship Id="rId1" Type="http://schemas.openxmlformats.org/officeDocument/2006/relationships/tags" Target="../tags/tag323.xml"/></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2.xml"/><Relationship Id="rId1" Type="http://schemas.openxmlformats.org/officeDocument/2006/relationships/tags" Target="../tags/tag324.xml"/><Relationship Id="rId5" Type="http://schemas.openxmlformats.org/officeDocument/2006/relationships/image" Target="../media/image70.png"/><Relationship Id="rId4" Type="http://schemas.openxmlformats.org/officeDocument/2006/relationships/image" Target="../media/image64.png"/></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2.xml"/><Relationship Id="rId1" Type="http://schemas.openxmlformats.org/officeDocument/2006/relationships/tags" Target="../tags/tag325.xml"/></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2.xml"/><Relationship Id="rId1" Type="http://schemas.openxmlformats.org/officeDocument/2006/relationships/tags" Target="../tags/tag326.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2.xml"/><Relationship Id="rId1" Type="http://schemas.openxmlformats.org/officeDocument/2006/relationships/tags" Target="../tags/tag32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1.xml"/><Relationship Id="rId1" Type="http://schemas.openxmlformats.org/officeDocument/2006/relationships/tags" Target="../tags/tag328.xml"/></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3.xml"/><Relationship Id="rId1" Type="http://schemas.openxmlformats.org/officeDocument/2006/relationships/tags" Target="../tags/tag329.xml"/></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8.xml"/><Relationship Id="rId1" Type="http://schemas.openxmlformats.org/officeDocument/2006/relationships/tags" Target="../tags/tag330.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2.xml"/><Relationship Id="rId1" Type="http://schemas.openxmlformats.org/officeDocument/2006/relationships/tags" Target="../tags/tag331.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2.xml"/><Relationship Id="rId1" Type="http://schemas.openxmlformats.org/officeDocument/2006/relationships/tags" Target="../tags/tag332.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62.xml"/><Relationship Id="rId2" Type="http://schemas.openxmlformats.org/officeDocument/2006/relationships/slideLayout" Target="../slideLayouts/slideLayout8.xml"/><Relationship Id="rId1" Type="http://schemas.openxmlformats.org/officeDocument/2006/relationships/tags" Target="../tags/tag333.xml"/></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363.xml"/><Relationship Id="rId2" Type="http://schemas.openxmlformats.org/officeDocument/2006/relationships/slideLayout" Target="../slideLayouts/slideLayout8.xml"/><Relationship Id="rId1" Type="http://schemas.openxmlformats.org/officeDocument/2006/relationships/tags" Target="../tags/tag334.xml"/><Relationship Id="rId4" Type="http://schemas.openxmlformats.org/officeDocument/2006/relationships/image" Target="../media/image114.png"/></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64.xml"/><Relationship Id="rId2" Type="http://schemas.openxmlformats.org/officeDocument/2006/relationships/slideLayout" Target="../slideLayouts/slideLayout8.xml"/><Relationship Id="rId1" Type="http://schemas.openxmlformats.org/officeDocument/2006/relationships/tags" Target="../tags/tag335.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65.xml"/><Relationship Id="rId2" Type="http://schemas.openxmlformats.org/officeDocument/2006/relationships/slideLayout" Target="../slideLayouts/slideLayout4.xml"/><Relationship Id="rId1" Type="http://schemas.openxmlformats.org/officeDocument/2006/relationships/tags" Target="../tags/tag336.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66.xml"/><Relationship Id="rId2" Type="http://schemas.openxmlformats.org/officeDocument/2006/relationships/slideLayout" Target="../slideLayouts/slideLayout1.xml"/><Relationship Id="rId1" Type="http://schemas.openxmlformats.org/officeDocument/2006/relationships/tags" Target="../tags/tag337.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67.xml"/><Relationship Id="rId2" Type="http://schemas.openxmlformats.org/officeDocument/2006/relationships/slideLayout" Target="../slideLayouts/slideLayout3.xml"/><Relationship Id="rId1" Type="http://schemas.openxmlformats.org/officeDocument/2006/relationships/tags" Target="../tags/tag338.xml"/></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68.xml"/><Relationship Id="rId2" Type="http://schemas.openxmlformats.org/officeDocument/2006/relationships/slideLayout" Target="../slideLayouts/slideLayout8.xml"/><Relationship Id="rId1" Type="http://schemas.openxmlformats.org/officeDocument/2006/relationships/tags" Target="../tags/tag339.xml"/><Relationship Id="rId4" Type="http://schemas.openxmlformats.org/officeDocument/2006/relationships/image" Target="../media/image114.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8.xml"/><Relationship Id="rId1" Type="http://schemas.openxmlformats.org/officeDocument/2006/relationships/tags" Target="../tags/tag340.xml"/></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71.xml"/><Relationship Id="rId2" Type="http://schemas.openxmlformats.org/officeDocument/2006/relationships/slideLayout" Target="../slideLayouts/slideLayout8.xml"/><Relationship Id="rId1" Type="http://schemas.openxmlformats.org/officeDocument/2006/relationships/tags" Target="../tags/tag341.xml"/></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72.xml"/><Relationship Id="rId2" Type="http://schemas.openxmlformats.org/officeDocument/2006/relationships/slideLayout" Target="../slideLayouts/slideLayout8.xml"/><Relationship Id="rId1" Type="http://schemas.openxmlformats.org/officeDocument/2006/relationships/tags" Target="../tags/tag342.xml"/><Relationship Id="rId4" Type="http://schemas.openxmlformats.org/officeDocument/2006/relationships/image" Target="../media/image115.png"/></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373.xml"/><Relationship Id="rId2" Type="http://schemas.openxmlformats.org/officeDocument/2006/relationships/slideLayout" Target="../slideLayouts/slideLayout2.xml"/><Relationship Id="rId1" Type="http://schemas.openxmlformats.org/officeDocument/2006/relationships/tags" Target="../tags/tag343.xml"/><Relationship Id="rId4" Type="http://schemas.openxmlformats.org/officeDocument/2006/relationships/image" Target="../media/image116.png"/></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375.xml"/><Relationship Id="rId2" Type="http://schemas.openxmlformats.org/officeDocument/2006/relationships/slideLayout" Target="../slideLayouts/slideLayout4.xml"/><Relationship Id="rId1" Type="http://schemas.openxmlformats.org/officeDocument/2006/relationships/tags" Target="../tags/tag34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377.xml"/><Relationship Id="rId2" Type="http://schemas.openxmlformats.org/officeDocument/2006/relationships/slideLayout" Target="../slideLayouts/slideLayout1.xml"/><Relationship Id="rId1" Type="http://schemas.openxmlformats.org/officeDocument/2006/relationships/tags" Target="../tags/tag345.xml"/></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378.xml"/><Relationship Id="rId2" Type="http://schemas.openxmlformats.org/officeDocument/2006/relationships/slideLayout" Target="../slideLayouts/slideLayout3.xml"/><Relationship Id="rId1" Type="http://schemas.openxmlformats.org/officeDocument/2006/relationships/tags" Target="../tags/tag346.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379.xml"/><Relationship Id="rId2" Type="http://schemas.openxmlformats.org/officeDocument/2006/relationships/slideLayout" Target="../slideLayouts/slideLayout8.xml"/><Relationship Id="rId1" Type="http://schemas.openxmlformats.org/officeDocument/2006/relationships/tags" Target="../tags/tag34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image" Target="../media/image45.png"/></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80.xml"/><Relationship Id="rId2" Type="http://schemas.openxmlformats.org/officeDocument/2006/relationships/slideLayout" Target="../slideLayouts/slideLayout2.xml"/><Relationship Id="rId1" Type="http://schemas.openxmlformats.org/officeDocument/2006/relationships/tags" Target="../tags/tag348.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381.xml"/><Relationship Id="rId2" Type="http://schemas.openxmlformats.org/officeDocument/2006/relationships/slideLayout" Target="../slideLayouts/slideLayout8.xml"/><Relationship Id="rId1" Type="http://schemas.openxmlformats.org/officeDocument/2006/relationships/tags" Target="../tags/tag349.xml"/></Relationships>
</file>

<file path=ppt/slides/_rels/slide382.xml.rels><?xml version="1.0" encoding="UTF-8" standalone="yes"?>
<Relationships xmlns="http://schemas.openxmlformats.org/package/2006/relationships"><Relationship Id="rId3" Type="http://schemas.openxmlformats.org/officeDocument/2006/relationships/notesSlide" Target="../notesSlides/notesSlide382.xml"/><Relationship Id="rId2" Type="http://schemas.openxmlformats.org/officeDocument/2006/relationships/slideLayout" Target="../slideLayouts/slideLayout2.xml"/><Relationship Id="rId1" Type="http://schemas.openxmlformats.org/officeDocument/2006/relationships/tags" Target="../tags/tag350.xml"/></Relationships>
</file>

<file path=ppt/slides/_rels/slide3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387.xml"/><Relationship Id="rId2" Type="http://schemas.openxmlformats.org/officeDocument/2006/relationships/slideLayout" Target="../slideLayouts/slideLayout8.xml"/><Relationship Id="rId1" Type="http://schemas.openxmlformats.org/officeDocument/2006/relationships/tags" Target="../tags/tag351.xml"/></Relationships>
</file>

<file path=ppt/slides/_rels/slide3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8.xml"/><Relationship Id="rId1" Type="http://schemas.openxmlformats.org/officeDocument/2006/relationships/slideLayout" Target="../slideLayouts/slideLayout8.xml"/><Relationship Id="rId5" Type="http://schemas.openxmlformats.org/officeDocument/2006/relationships/image" Target="../media/image121.png"/><Relationship Id="rId4" Type="http://schemas.openxmlformats.org/officeDocument/2006/relationships/image" Target="../media/image120.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image" Target="../media/image45.png"/></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2.xml"/><Relationship Id="rId1" Type="http://schemas.openxmlformats.org/officeDocument/2006/relationships/tags" Target="../tags/tag352.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391.xml"/><Relationship Id="rId2" Type="http://schemas.openxmlformats.org/officeDocument/2006/relationships/slideLayout" Target="../slideLayouts/slideLayout2.xml"/><Relationship Id="rId1" Type="http://schemas.openxmlformats.org/officeDocument/2006/relationships/tags" Target="../tags/tag354.xml"/></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392.xml"/><Relationship Id="rId2" Type="http://schemas.openxmlformats.org/officeDocument/2006/relationships/slideLayout" Target="../slideLayouts/slideLayout2.xml"/><Relationship Id="rId1" Type="http://schemas.openxmlformats.org/officeDocument/2006/relationships/tags" Target="../tags/tag355.xml"/></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393.xml"/><Relationship Id="rId2" Type="http://schemas.openxmlformats.org/officeDocument/2006/relationships/slideLayout" Target="../slideLayouts/slideLayout8.xml"/><Relationship Id="rId1" Type="http://schemas.openxmlformats.org/officeDocument/2006/relationships/tags" Target="../tags/tag357.xml"/></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394.xml"/><Relationship Id="rId2" Type="http://schemas.openxmlformats.org/officeDocument/2006/relationships/slideLayout" Target="../slideLayouts/slideLayout2.xml"/><Relationship Id="rId1" Type="http://schemas.openxmlformats.org/officeDocument/2006/relationships/tags" Target="../tags/tag358.xml"/></Relationships>
</file>

<file path=ppt/slides/_rels/slide39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95.xml"/><Relationship Id="rId7" Type="http://schemas.openxmlformats.org/officeDocument/2006/relationships/image" Target="../media/image124.png"/><Relationship Id="rId2" Type="http://schemas.openxmlformats.org/officeDocument/2006/relationships/slideLayout" Target="../slideLayouts/slideLayout8.xml"/><Relationship Id="rId1" Type="http://schemas.openxmlformats.org/officeDocument/2006/relationships/tags" Target="../tags/tag359.xml"/><Relationship Id="rId6" Type="http://schemas.openxmlformats.org/officeDocument/2006/relationships/image" Target="../media/image121.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0.png"/></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396.xml"/><Relationship Id="rId2" Type="http://schemas.openxmlformats.org/officeDocument/2006/relationships/slideLayout" Target="../slideLayouts/slideLayout5.xml"/><Relationship Id="rId1" Type="http://schemas.openxmlformats.org/officeDocument/2006/relationships/tags" Target="../tags/tag361.xml"/><Relationship Id="rId5" Type="http://schemas.openxmlformats.org/officeDocument/2006/relationships/image" Target="../media/image125.png"/><Relationship Id="rId4" Type="http://schemas.openxmlformats.org/officeDocument/2006/relationships/image" Target="../media/image120.png"/></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97.xml"/><Relationship Id="rId2" Type="http://schemas.openxmlformats.org/officeDocument/2006/relationships/slideLayout" Target="../slideLayouts/slideLayout5.xml"/><Relationship Id="rId1" Type="http://schemas.openxmlformats.org/officeDocument/2006/relationships/tags" Target="../tags/tag363.xml"/><Relationship Id="rId5" Type="http://schemas.openxmlformats.org/officeDocument/2006/relationships/image" Target="../media/image125.png"/><Relationship Id="rId4" Type="http://schemas.openxmlformats.org/officeDocument/2006/relationships/image" Target="../media/image120.png"/></Relationships>
</file>

<file path=ppt/slides/_rels/slide398.xml.rels><?xml version="1.0" encoding="UTF-8" standalone="yes"?>
<Relationships xmlns="http://schemas.openxmlformats.org/package/2006/relationships"><Relationship Id="rId3" Type="http://schemas.openxmlformats.org/officeDocument/2006/relationships/notesSlide" Target="../notesSlides/notesSlide398.xml"/><Relationship Id="rId2" Type="http://schemas.openxmlformats.org/officeDocument/2006/relationships/slideLayout" Target="../slideLayouts/slideLayout2.xml"/><Relationship Id="rId1" Type="http://schemas.openxmlformats.org/officeDocument/2006/relationships/tags" Target="../tags/tag365.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399.xml"/><Relationship Id="rId2" Type="http://schemas.openxmlformats.org/officeDocument/2006/relationships/slideLayout" Target="../slideLayouts/slideLayout2.xml"/><Relationship Id="rId1" Type="http://schemas.openxmlformats.org/officeDocument/2006/relationships/tags" Target="../tags/tag36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400.xml"/><Relationship Id="rId2" Type="http://schemas.openxmlformats.org/officeDocument/2006/relationships/slideLayout" Target="../slideLayouts/slideLayout8.xml"/><Relationship Id="rId1" Type="http://schemas.openxmlformats.org/officeDocument/2006/relationships/tags" Target="../tags/tag367.xml"/><Relationship Id="rId5" Type="http://schemas.openxmlformats.org/officeDocument/2006/relationships/image" Target="../media/image128.png"/><Relationship Id="rId4" Type="http://schemas.openxmlformats.org/officeDocument/2006/relationships/image" Target="../media/image127.png"/></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401.xml"/><Relationship Id="rId2" Type="http://schemas.openxmlformats.org/officeDocument/2006/relationships/slideLayout" Target="../slideLayouts/slideLayout8.xml"/><Relationship Id="rId1" Type="http://schemas.openxmlformats.org/officeDocument/2006/relationships/tags" Target="../tags/tag368.xml"/></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8.xml"/><Relationship Id="rId1" Type="http://schemas.openxmlformats.org/officeDocument/2006/relationships/tags" Target="../tags/tag369.xml"/></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403.xml"/><Relationship Id="rId2" Type="http://schemas.openxmlformats.org/officeDocument/2006/relationships/slideLayout" Target="../slideLayouts/slideLayout8.xml"/><Relationship Id="rId1" Type="http://schemas.openxmlformats.org/officeDocument/2006/relationships/tags" Target="../tags/tag370.xml"/></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404.xml"/><Relationship Id="rId2" Type="http://schemas.openxmlformats.org/officeDocument/2006/relationships/slideLayout" Target="../slideLayouts/slideLayout2.xml"/><Relationship Id="rId1" Type="http://schemas.openxmlformats.org/officeDocument/2006/relationships/tags" Target="../tags/tag371.xml"/></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405.xml"/><Relationship Id="rId2" Type="http://schemas.openxmlformats.org/officeDocument/2006/relationships/slideLayout" Target="../slideLayouts/slideLayout5.xml"/><Relationship Id="rId1" Type="http://schemas.openxmlformats.org/officeDocument/2006/relationships/tags" Target="../tags/tag372.xml"/><Relationship Id="rId5" Type="http://schemas.openxmlformats.org/officeDocument/2006/relationships/image" Target="../media/image125.png"/><Relationship Id="rId4" Type="http://schemas.openxmlformats.org/officeDocument/2006/relationships/image" Target="../media/image120.png"/></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5.xml"/><Relationship Id="rId1" Type="http://schemas.openxmlformats.org/officeDocument/2006/relationships/tags" Target="../tags/tag374.xml"/><Relationship Id="rId5" Type="http://schemas.openxmlformats.org/officeDocument/2006/relationships/image" Target="../media/image125.png"/><Relationship Id="rId4" Type="http://schemas.openxmlformats.org/officeDocument/2006/relationships/image" Target="../media/image120.png"/></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4.xml"/><Relationship Id="rId1" Type="http://schemas.openxmlformats.org/officeDocument/2006/relationships/tags" Target="../tags/tag376.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409.xml"/><Relationship Id="rId2" Type="http://schemas.openxmlformats.org/officeDocument/2006/relationships/slideLayout" Target="../slideLayouts/slideLayout1.xml"/><Relationship Id="rId1" Type="http://schemas.openxmlformats.org/officeDocument/2006/relationships/tags" Target="../tags/tag3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410.xml"/><Relationship Id="rId2" Type="http://schemas.openxmlformats.org/officeDocument/2006/relationships/slideLayout" Target="../slideLayouts/slideLayout3.xml"/><Relationship Id="rId1" Type="http://schemas.openxmlformats.org/officeDocument/2006/relationships/tags" Target="../tags/tag378.xml"/></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8.xml"/><Relationship Id="rId1" Type="http://schemas.openxmlformats.org/officeDocument/2006/relationships/tags" Target="../tags/tag379.xml"/><Relationship Id="rId4" Type="http://schemas.openxmlformats.org/officeDocument/2006/relationships/image" Target="../media/image129.png"/></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2.xml"/><Relationship Id="rId1" Type="http://schemas.openxmlformats.org/officeDocument/2006/relationships/tags" Target="../tags/tag380.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8.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8.xml"/></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4.xml"/><Relationship Id="rId1" Type="http://schemas.openxmlformats.org/officeDocument/2006/relationships/tags" Target="../tags/tag38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1.xml"/><Relationship Id="rId1" Type="http://schemas.openxmlformats.org/officeDocument/2006/relationships/tags" Target="../tags/tag38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3.xml"/><Relationship Id="rId1" Type="http://schemas.openxmlformats.org/officeDocument/2006/relationships/tags" Target="../tags/tag38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8.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8.xml"/><Relationship Id="rId1" Type="http://schemas.openxmlformats.org/officeDocument/2006/relationships/tags" Target="../tags/tag384.xml"/><Relationship Id="rId4" Type="http://schemas.openxmlformats.org/officeDocument/2006/relationships/image" Target="../media/image130.png"/></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4.xml"/><Relationship Id="rId1" Type="http://schemas.openxmlformats.org/officeDocument/2006/relationships/tags" Target="../tags/tag385.xml"/></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1.xml"/><Relationship Id="rId1" Type="http://schemas.openxmlformats.org/officeDocument/2006/relationships/tags" Target="../tags/tag38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3.xml"/><Relationship Id="rId1" Type="http://schemas.openxmlformats.org/officeDocument/2006/relationships/tags" Target="../tags/tag387.xml"/></Relationships>
</file>

<file path=ppt/slides/_rels/slide4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4.xml"/><Relationship Id="rId1" Type="http://schemas.openxmlformats.org/officeDocument/2006/relationships/tags" Target="../tags/tag388.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1.xml"/><Relationship Id="rId1" Type="http://schemas.openxmlformats.org/officeDocument/2006/relationships/tags" Target="../tags/tag389.xml"/></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2.xml"/><Relationship Id="rId1" Type="http://schemas.openxmlformats.org/officeDocument/2006/relationships/tags" Target="../tags/tag39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2.xml"/><Relationship Id="rId1" Type="http://schemas.openxmlformats.org/officeDocument/2006/relationships/tags" Target="../tags/tag391.xml"/><Relationship Id="rId4" Type="http://schemas.openxmlformats.org/officeDocument/2006/relationships/image" Target="../media/image66.gif"/></Relationships>
</file>

<file path=ppt/slides/_rels/slide44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441.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39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8.xml"/><Relationship Id="rId1" Type="http://schemas.openxmlformats.org/officeDocument/2006/relationships/tags" Target="../tags/tag393.xml"/></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2.xml"/><Relationship Id="rId1" Type="http://schemas.openxmlformats.org/officeDocument/2006/relationships/tags" Target="../tags/tag394.xml"/></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2.xml"/><Relationship Id="rId1" Type="http://schemas.openxmlformats.org/officeDocument/2006/relationships/tags" Target="../tags/tag395.xml"/><Relationship Id="rId4" Type="http://schemas.openxmlformats.org/officeDocument/2006/relationships/image" Target="../media/image141.png"/></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2.xml"/><Relationship Id="rId1" Type="http://schemas.openxmlformats.org/officeDocument/2006/relationships/tags" Target="../tags/tag39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8.xml"/><Relationship Id="rId1" Type="http://schemas.openxmlformats.org/officeDocument/2006/relationships/tags" Target="../tags/tag397.xml"/></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2.xml"/><Relationship Id="rId1" Type="http://schemas.openxmlformats.org/officeDocument/2006/relationships/tags" Target="../tags/tag398.xml"/></Relationships>
</file>

<file path=ppt/slides/_rels/slide44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449.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399.xml"/><Relationship Id="rId6" Type="http://schemas.openxmlformats.org/officeDocument/2006/relationships/image" Target="../media/image146.png"/><Relationship Id="rId5" Type="http://schemas.openxmlformats.org/officeDocument/2006/relationships/image" Target="../media/image137.png"/><Relationship Id="rId10" Type="http://schemas.openxmlformats.org/officeDocument/2006/relationships/image" Target="../media/image68.png"/><Relationship Id="rId4" Type="http://schemas.openxmlformats.org/officeDocument/2006/relationships/image" Target="../media/image145.png"/><Relationship Id="rId9" Type="http://schemas.openxmlformats.org/officeDocument/2006/relationships/image" Target="../media/image14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2.xml"/><Relationship Id="rId1" Type="http://schemas.openxmlformats.org/officeDocument/2006/relationships/tags" Target="../tags/tag400.xml"/></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1.xml"/><Relationship Id="rId1" Type="http://schemas.openxmlformats.org/officeDocument/2006/relationships/tags" Target="../tags/tag401.xml"/></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2.xml"/><Relationship Id="rId1" Type="http://schemas.openxmlformats.org/officeDocument/2006/relationships/tags" Target="../tags/tag402.xml"/></Relationships>
</file>

<file path=ppt/slides/_rels/slide453.xml.rels><?xml version="1.0" encoding="UTF-8" standalone="yes"?>
<Relationships xmlns="http://schemas.openxmlformats.org/package/2006/relationships"><Relationship Id="rId8" Type="http://schemas.openxmlformats.org/officeDocument/2006/relationships/image" Target="../media/image152.gif"/><Relationship Id="rId3" Type="http://schemas.openxmlformats.org/officeDocument/2006/relationships/notesSlide" Target="../notesSlides/notesSlide453.xml"/><Relationship Id="rId7" Type="http://schemas.openxmlformats.org/officeDocument/2006/relationships/image" Target="../media/image151.png"/><Relationship Id="rId2" Type="http://schemas.openxmlformats.org/officeDocument/2006/relationships/slideLayout" Target="../slideLayouts/slideLayout8.xml"/><Relationship Id="rId1" Type="http://schemas.openxmlformats.org/officeDocument/2006/relationships/tags" Target="../tags/tag40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3.png"/></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2.xml"/><Relationship Id="rId1" Type="http://schemas.openxmlformats.org/officeDocument/2006/relationships/tags" Target="../tags/tag404.xml"/></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2.xml"/><Relationship Id="rId1" Type="http://schemas.openxmlformats.org/officeDocument/2006/relationships/tags" Target="../tags/tag405.xml"/></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8.xml"/><Relationship Id="rId1" Type="http://schemas.openxmlformats.org/officeDocument/2006/relationships/tags" Target="../tags/tag406.xml"/><Relationship Id="rId4" Type="http://schemas.openxmlformats.org/officeDocument/2006/relationships/image" Target="../media/image150.png"/></Relationships>
</file>

<file path=ppt/slides/_rels/slide4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457.xml"/><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40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8.xml"/><Relationship Id="rId1" Type="http://schemas.openxmlformats.org/officeDocument/2006/relationships/tags" Target="../tags/tag408.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8.xml"/><Relationship Id="rId1" Type="http://schemas.openxmlformats.org/officeDocument/2006/relationships/tags" Target="../tags/tag40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image" Target="../media/image47.png"/><Relationship Id="rId4"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8.xml"/><Relationship Id="rId1" Type="http://schemas.openxmlformats.org/officeDocument/2006/relationships/tags" Target="../tags/tag410.xml"/></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2.xml"/><Relationship Id="rId1" Type="http://schemas.openxmlformats.org/officeDocument/2006/relationships/tags" Target="../tags/tag411.xml"/><Relationship Id="rId5" Type="http://schemas.openxmlformats.org/officeDocument/2006/relationships/image" Target="../media/image159.png"/><Relationship Id="rId4" Type="http://schemas.openxmlformats.org/officeDocument/2006/relationships/image" Target="../media/image158.png"/></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8.xml"/><Relationship Id="rId1" Type="http://schemas.openxmlformats.org/officeDocument/2006/relationships/tags" Target="../tags/tag412.xml"/></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2.xml"/><Relationship Id="rId1" Type="http://schemas.openxmlformats.org/officeDocument/2006/relationships/tags" Target="../tags/tag413.xml"/><Relationship Id="rId5" Type="http://schemas.openxmlformats.org/officeDocument/2006/relationships/image" Target="../media/image68.png"/><Relationship Id="rId4" Type="http://schemas.openxmlformats.org/officeDocument/2006/relationships/image" Target="../media/image67.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2.xml"/><Relationship Id="rId1" Type="http://schemas.openxmlformats.org/officeDocument/2006/relationships/tags" Target="../tags/tag414.xml"/></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2.xml"/><Relationship Id="rId1" Type="http://schemas.openxmlformats.org/officeDocument/2006/relationships/tags" Target="../tags/tag415.xml"/></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1.xml"/><Relationship Id="rId1" Type="http://schemas.openxmlformats.org/officeDocument/2006/relationships/tags" Target="../tags/tag416.xml"/></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2.xml"/><Relationship Id="rId1" Type="http://schemas.openxmlformats.org/officeDocument/2006/relationships/tags" Target="../tags/tag417.xml"/></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2.xml"/><Relationship Id="rId1" Type="http://schemas.openxmlformats.org/officeDocument/2006/relationships/tags" Target="../tags/tag418.xml"/></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8.xml"/><Relationship Id="rId1" Type="http://schemas.openxmlformats.org/officeDocument/2006/relationships/tags" Target="../tags/tag4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2.xml"/><Relationship Id="rId1" Type="http://schemas.openxmlformats.org/officeDocument/2006/relationships/tags" Target="../tags/tag420.xml"/></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2.xml"/><Relationship Id="rId1" Type="http://schemas.openxmlformats.org/officeDocument/2006/relationships/tags" Target="../tags/tag421.xml"/></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2.xml"/><Relationship Id="rId1" Type="http://schemas.openxmlformats.org/officeDocument/2006/relationships/tags" Target="../tags/tag422.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2.xml"/><Relationship Id="rId1" Type="http://schemas.openxmlformats.org/officeDocument/2006/relationships/tags" Target="../tags/tag423.xml"/><Relationship Id="rId4" Type="http://schemas.openxmlformats.org/officeDocument/2006/relationships/image" Target="../media/image160.png"/></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2.xml"/><Relationship Id="rId1" Type="http://schemas.openxmlformats.org/officeDocument/2006/relationships/tags" Target="../tags/tag424.xml"/></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2.xml"/><Relationship Id="rId1" Type="http://schemas.openxmlformats.org/officeDocument/2006/relationships/tags" Target="../tags/tag425.xml"/></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7" Type="http://schemas.openxmlformats.org/officeDocument/2006/relationships/image" Target="../media/image162.png"/><Relationship Id="rId2" Type="http://schemas.openxmlformats.org/officeDocument/2006/relationships/slideLayout" Target="../slideLayouts/slideLayout2.xml"/><Relationship Id="rId1" Type="http://schemas.openxmlformats.org/officeDocument/2006/relationships/tags" Target="../tags/tag426.xml"/><Relationship Id="rId6" Type="http://schemas.openxmlformats.org/officeDocument/2006/relationships/image" Target="../media/image161.png"/><Relationship Id="rId5" Type="http://schemas.openxmlformats.org/officeDocument/2006/relationships/image" Target="../media/image64.png"/><Relationship Id="rId4" Type="http://schemas.openxmlformats.org/officeDocument/2006/relationships/image" Target="../media/image81.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2.xml"/><Relationship Id="rId1" Type="http://schemas.openxmlformats.org/officeDocument/2006/relationships/tags" Target="../tags/tag427.xml"/><Relationship Id="rId4" Type="http://schemas.openxmlformats.org/officeDocument/2006/relationships/image" Target="../media/image71.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2.xml"/><Relationship Id="rId1" Type="http://schemas.openxmlformats.org/officeDocument/2006/relationships/tags" Target="../tags/tag428.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2.xml"/><Relationship Id="rId1" Type="http://schemas.openxmlformats.org/officeDocument/2006/relationships/tags" Target="../tags/tag429.xml"/><Relationship Id="rId6" Type="http://schemas.openxmlformats.org/officeDocument/2006/relationships/image" Target="../media/image64.png"/><Relationship Id="rId5" Type="http://schemas.openxmlformats.org/officeDocument/2006/relationships/image" Target="../media/image16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2.xml"/><Relationship Id="rId1" Type="http://schemas.openxmlformats.org/officeDocument/2006/relationships/tags" Target="../tags/tag430.xml"/></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2.xml"/><Relationship Id="rId1" Type="http://schemas.openxmlformats.org/officeDocument/2006/relationships/tags" Target="../tags/tag431.xml"/></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78.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8.xml"/><Relationship Id="rId1" Type="http://schemas.openxmlformats.org/officeDocument/2006/relationships/tags" Target="../tags/tag43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52.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2.xml"/><Relationship Id="rId1" Type="http://schemas.openxmlformats.org/officeDocument/2006/relationships/tags" Target="../tags/tag434.xml"/></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2.xml"/><Relationship Id="rId1" Type="http://schemas.openxmlformats.org/officeDocument/2006/relationships/tags" Target="../tags/tag435.xml"/></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1.xml"/><Relationship Id="rId1" Type="http://schemas.openxmlformats.org/officeDocument/2006/relationships/tags" Target="../tags/tag436.xml"/></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2.xml"/><Relationship Id="rId1" Type="http://schemas.openxmlformats.org/officeDocument/2006/relationships/tags" Target="../tags/tag437.xml"/></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8.xml"/><Relationship Id="rId1" Type="http://schemas.openxmlformats.org/officeDocument/2006/relationships/tags" Target="../tags/tag438.xml"/></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8.xml"/><Relationship Id="rId1" Type="http://schemas.openxmlformats.org/officeDocument/2006/relationships/tags" Target="../tags/tag43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2.xml"/><Relationship Id="rId1" Type="http://schemas.openxmlformats.org/officeDocument/2006/relationships/tags" Target="../tags/tag440.xml"/></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2.xml"/><Relationship Id="rId1" Type="http://schemas.openxmlformats.org/officeDocument/2006/relationships/tags" Target="../tags/tag441.xml"/></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2.xml"/><Relationship Id="rId1" Type="http://schemas.openxmlformats.org/officeDocument/2006/relationships/tags" Target="../tags/tag442.xml"/></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2.xml"/><Relationship Id="rId1" Type="http://schemas.openxmlformats.org/officeDocument/2006/relationships/tags" Target="../tags/tag443.xml"/></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2.xml"/><Relationship Id="rId1" Type="http://schemas.openxmlformats.org/officeDocument/2006/relationships/tags" Target="../tags/tag444.xml"/></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2.xml"/><Relationship Id="rId1" Type="http://schemas.openxmlformats.org/officeDocument/2006/relationships/tags" Target="../tags/tag445.xml"/><Relationship Id="rId4" Type="http://schemas.openxmlformats.org/officeDocument/2006/relationships/image" Target="../media/image166.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2.xml"/><Relationship Id="rId1" Type="http://schemas.openxmlformats.org/officeDocument/2006/relationships/tags" Target="../tags/tag446.xml"/><Relationship Id="rId4" Type="http://schemas.openxmlformats.org/officeDocument/2006/relationships/image" Target="../media/image167.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8.xml"/><Relationship Id="rId1" Type="http://schemas.openxmlformats.org/officeDocument/2006/relationships/tags" Target="../tags/tag447.xml"/></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2.xml"/><Relationship Id="rId1" Type="http://schemas.openxmlformats.org/officeDocument/2006/relationships/tags" Target="../tags/tag448.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8.xml"/></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2.xml"/><Relationship Id="rId1" Type="http://schemas.openxmlformats.org/officeDocument/2006/relationships/tags" Target="../tags/tag449.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8.xml"/></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2.xml"/><Relationship Id="rId1" Type="http://schemas.openxmlformats.org/officeDocument/2006/relationships/tags" Target="../tags/tag450.xml"/></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8.xml"/><Relationship Id="rId1" Type="http://schemas.openxmlformats.org/officeDocument/2006/relationships/tags" Target="../tags/tag451.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8.xml"/></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2.xml"/><Relationship Id="rId1" Type="http://schemas.openxmlformats.org/officeDocument/2006/relationships/tags" Target="../tags/tag452.xml"/></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8.xml"/><Relationship Id="rId2" Type="http://schemas.openxmlformats.org/officeDocument/2006/relationships/slideLayout" Target="../slideLayouts/slideLayout8.xml"/><Relationship Id="rId1" Type="http://schemas.openxmlformats.org/officeDocument/2006/relationships/tags" Target="../tags/tag453.xml"/></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8.xml"/><Relationship Id="rId1" Type="http://schemas.openxmlformats.org/officeDocument/2006/relationships/tags" Target="../tags/tag45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10.xml"/><Relationship Id="rId2" Type="http://schemas.openxmlformats.org/officeDocument/2006/relationships/slideLayout" Target="../slideLayouts/slideLayout2.xml"/><Relationship Id="rId1" Type="http://schemas.openxmlformats.org/officeDocument/2006/relationships/tags" Target="../tags/tag455.xml"/></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2.xml"/><Relationship Id="rId1" Type="http://schemas.openxmlformats.org/officeDocument/2006/relationships/tags" Target="../tags/tag456.xml"/></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2.xml"/><Relationship Id="rId1" Type="http://schemas.openxmlformats.org/officeDocument/2006/relationships/tags" Target="../tags/tag457.xml"/></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1.xml"/><Relationship Id="rId1" Type="http://schemas.openxmlformats.org/officeDocument/2006/relationships/tags" Target="../tags/tag458.xml"/></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2.xml"/><Relationship Id="rId1" Type="http://schemas.openxmlformats.org/officeDocument/2006/relationships/tags" Target="../tags/tag459.xml"/></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5.xml"/><Relationship Id="rId7" Type="http://schemas.openxmlformats.org/officeDocument/2006/relationships/image" Target="../media/image169.png"/><Relationship Id="rId2" Type="http://schemas.openxmlformats.org/officeDocument/2006/relationships/slideLayout" Target="../slideLayouts/slideLayout2.xml"/><Relationship Id="rId1" Type="http://schemas.openxmlformats.org/officeDocument/2006/relationships/tags" Target="../tags/tag460.xml"/><Relationship Id="rId6" Type="http://schemas.openxmlformats.org/officeDocument/2006/relationships/image" Target="../media/image168.png"/><Relationship Id="rId5" Type="http://schemas.openxmlformats.org/officeDocument/2006/relationships/image" Target="../media/image144.png"/><Relationship Id="rId4" Type="http://schemas.openxmlformats.org/officeDocument/2006/relationships/image" Target="../media/image148.png"/></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2.xml"/><Relationship Id="rId1" Type="http://schemas.openxmlformats.org/officeDocument/2006/relationships/tags" Target="../tags/tag461.xml"/><Relationship Id="rId4" Type="http://schemas.openxmlformats.org/officeDocument/2006/relationships/image" Target="../media/image170.png"/></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7.xml"/><Relationship Id="rId2" Type="http://schemas.openxmlformats.org/officeDocument/2006/relationships/slideLayout" Target="../slideLayouts/slideLayout2.xml"/><Relationship Id="rId1" Type="http://schemas.openxmlformats.org/officeDocument/2006/relationships/tags" Target="../tags/tag462.xml"/><Relationship Id="rId4" Type="http://schemas.openxmlformats.org/officeDocument/2006/relationships/image" Target="../media/image171.png"/></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2.xml"/><Relationship Id="rId1" Type="http://schemas.openxmlformats.org/officeDocument/2006/relationships/tags" Target="../tags/tag463.xml"/><Relationship Id="rId4" Type="http://schemas.openxmlformats.org/officeDocument/2006/relationships/image" Target="../media/image172.png"/></Relationships>
</file>

<file path=ppt/slides/_rels/slide519.xml.rels><?xml version="1.0" encoding="UTF-8" standalone="yes"?>
<Relationships xmlns="http://schemas.openxmlformats.org/package/2006/relationships"><Relationship Id="rId3" Type="http://schemas.openxmlformats.org/officeDocument/2006/relationships/notesSlide" Target="../notesSlides/notesSlide519.xml"/><Relationship Id="rId2" Type="http://schemas.openxmlformats.org/officeDocument/2006/relationships/slideLayout" Target="../slideLayouts/slideLayout8.xml"/><Relationship Id="rId1" Type="http://schemas.openxmlformats.org/officeDocument/2006/relationships/tags" Target="../tags/tag46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20.xml.rels><?xml version="1.0" encoding="UTF-8" standalone="yes"?>
<Relationships xmlns="http://schemas.openxmlformats.org/package/2006/relationships"><Relationship Id="rId3" Type="http://schemas.openxmlformats.org/officeDocument/2006/relationships/notesSlide" Target="../notesSlides/notesSlide520.xml"/><Relationship Id="rId2" Type="http://schemas.openxmlformats.org/officeDocument/2006/relationships/slideLayout" Target="../slideLayouts/slideLayout2.xml"/><Relationship Id="rId1" Type="http://schemas.openxmlformats.org/officeDocument/2006/relationships/tags" Target="../tags/tag465.xml"/></Relationships>
</file>

<file path=ppt/slides/_rels/slide521.xml.rels><?xml version="1.0" encoding="UTF-8" standalone="yes"?>
<Relationships xmlns="http://schemas.openxmlformats.org/package/2006/relationships"><Relationship Id="rId3" Type="http://schemas.openxmlformats.org/officeDocument/2006/relationships/notesSlide" Target="../notesSlides/notesSlide521.xml"/><Relationship Id="rId2" Type="http://schemas.openxmlformats.org/officeDocument/2006/relationships/slideLayout" Target="../slideLayouts/slideLayout8.xml"/><Relationship Id="rId1" Type="http://schemas.openxmlformats.org/officeDocument/2006/relationships/tags" Target="../tags/tag466.xml"/></Relationships>
</file>

<file path=ppt/slides/_rels/slide522.xml.rels><?xml version="1.0" encoding="UTF-8" standalone="yes"?>
<Relationships xmlns="http://schemas.openxmlformats.org/package/2006/relationships"><Relationship Id="rId3" Type="http://schemas.openxmlformats.org/officeDocument/2006/relationships/notesSlide" Target="../notesSlides/notesSlide522.xml"/><Relationship Id="rId2" Type="http://schemas.openxmlformats.org/officeDocument/2006/relationships/slideLayout" Target="../slideLayouts/slideLayout2.xml"/><Relationship Id="rId1" Type="http://schemas.openxmlformats.org/officeDocument/2006/relationships/tags" Target="../tags/tag467.xml"/></Relationships>
</file>

<file path=ppt/slides/_rels/slide523.xml.rels><?xml version="1.0" encoding="UTF-8" standalone="yes"?>
<Relationships xmlns="http://schemas.openxmlformats.org/package/2006/relationships"><Relationship Id="rId3" Type="http://schemas.openxmlformats.org/officeDocument/2006/relationships/notesSlide" Target="../notesSlides/notesSlide523.xml"/><Relationship Id="rId2" Type="http://schemas.openxmlformats.org/officeDocument/2006/relationships/slideLayout" Target="../slideLayouts/slideLayout2.xml"/><Relationship Id="rId1" Type="http://schemas.openxmlformats.org/officeDocument/2006/relationships/tags" Target="../tags/tag468.xml"/></Relationships>
</file>

<file path=ppt/slides/_rels/slide524.xml.rels><?xml version="1.0" encoding="UTF-8" standalone="yes"?>
<Relationships xmlns="http://schemas.openxmlformats.org/package/2006/relationships"><Relationship Id="rId3" Type="http://schemas.openxmlformats.org/officeDocument/2006/relationships/notesSlide" Target="../notesSlides/notesSlide524.xml"/><Relationship Id="rId2" Type="http://schemas.openxmlformats.org/officeDocument/2006/relationships/slideLayout" Target="../slideLayouts/slideLayout2.xml"/><Relationship Id="rId1" Type="http://schemas.openxmlformats.org/officeDocument/2006/relationships/tags" Target="../tags/tag469.xml"/><Relationship Id="rId4" Type="http://schemas.openxmlformats.org/officeDocument/2006/relationships/image" Target="../media/image173.png"/></Relationships>
</file>

<file path=ppt/slides/_rels/slide525.xml.rels><?xml version="1.0" encoding="UTF-8" standalone="yes"?>
<Relationships xmlns="http://schemas.openxmlformats.org/package/2006/relationships"><Relationship Id="rId3" Type="http://schemas.openxmlformats.org/officeDocument/2006/relationships/notesSlide" Target="../notesSlides/notesSlide525.xml"/><Relationship Id="rId2" Type="http://schemas.openxmlformats.org/officeDocument/2006/relationships/slideLayout" Target="../slideLayouts/slideLayout2.xml"/><Relationship Id="rId1" Type="http://schemas.openxmlformats.org/officeDocument/2006/relationships/tags" Target="../tags/tag470.xml"/></Relationships>
</file>

<file path=ppt/slides/_rels/slide526.xml.rels><?xml version="1.0" encoding="UTF-8" standalone="yes"?>
<Relationships xmlns="http://schemas.openxmlformats.org/package/2006/relationships"><Relationship Id="rId3" Type="http://schemas.openxmlformats.org/officeDocument/2006/relationships/notesSlide" Target="../notesSlides/notesSlide526.xml"/><Relationship Id="rId2" Type="http://schemas.openxmlformats.org/officeDocument/2006/relationships/slideLayout" Target="../slideLayouts/slideLayout2.xml"/><Relationship Id="rId1" Type="http://schemas.openxmlformats.org/officeDocument/2006/relationships/tags" Target="../tags/tag471.xml"/></Relationships>
</file>

<file path=ppt/slides/_rels/slide527.xml.rels><?xml version="1.0" encoding="UTF-8" standalone="yes"?>
<Relationships xmlns="http://schemas.openxmlformats.org/package/2006/relationships"><Relationship Id="rId3" Type="http://schemas.openxmlformats.org/officeDocument/2006/relationships/notesSlide" Target="../notesSlides/notesSlide527.xml"/><Relationship Id="rId2" Type="http://schemas.openxmlformats.org/officeDocument/2006/relationships/slideLayout" Target="../slideLayouts/slideLayout8.xml"/><Relationship Id="rId1" Type="http://schemas.openxmlformats.org/officeDocument/2006/relationships/tags" Target="../tags/tag472.xml"/></Relationships>
</file>

<file path=ppt/slides/_rels/slide528.xml.rels><?xml version="1.0" encoding="UTF-8" standalone="yes"?>
<Relationships xmlns="http://schemas.openxmlformats.org/package/2006/relationships"><Relationship Id="rId3" Type="http://schemas.openxmlformats.org/officeDocument/2006/relationships/notesSlide" Target="../notesSlides/notesSlide528.xml"/><Relationship Id="rId2" Type="http://schemas.openxmlformats.org/officeDocument/2006/relationships/slideLayout" Target="../slideLayouts/slideLayout8.xml"/><Relationship Id="rId1" Type="http://schemas.openxmlformats.org/officeDocument/2006/relationships/tags" Target="../tags/tag473.xml"/><Relationship Id="rId4" Type="http://schemas.openxmlformats.org/officeDocument/2006/relationships/image" Target="../media/image168.png"/></Relationships>
</file>

<file path=ppt/slides/_rels/slide529.xml.rels><?xml version="1.0" encoding="UTF-8" standalone="yes"?>
<Relationships xmlns="http://schemas.openxmlformats.org/package/2006/relationships"><Relationship Id="rId3" Type="http://schemas.openxmlformats.org/officeDocument/2006/relationships/notesSlide" Target="../notesSlides/notesSlide529.xml"/><Relationship Id="rId2" Type="http://schemas.openxmlformats.org/officeDocument/2006/relationships/slideLayout" Target="../slideLayouts/slideLayout8.xml"/><Relationship Id="rId1" Type="http://schemas.openxmlformats.org/officeDocument/2006/relationships/tags" Target="../tags/tag47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530.xml.rels><?xml version="1.0" encoding="UTF-8" standalone="yes"?>
<Relationships xmlns="http://schemas.openxmlformats.org/package/2006/relationships"><Relationship Id="rId3" Type="http://schemas.openxmlformats.org/officeDocument/2006/relationships/notesSlide" Target="../notesSlides/notesSlide530.xml"/><Relationship Id="rId2" Type="http://schemas.openxmlformats.org/officeDocument/2006/relationships/slideLayout" Target="../slideLayouts/slideLayout8.xml"/><Relationship Id="rId1" Type="http://schemas.openxmlformats.org/officeDocument/2006/relationships/tags" Target="../tags/tag475.xml"/><Relationship Id="rId4" Type="http://schemas.openxmlformats.org/officeDocument/2006/relationships/image" Target="../media/image169.png"/></Relationships>
</file>

<file path=ppt/slides/_rels/slide531.xml.rels><?xml version="1.0" encoding="UTF-8" standalone="yes"?>
<Relationships xmlns="http://schemas.openxmlformats.org/package/2006/relationships"><Relationship Id="rId3" Type="http://schemas.openxmlformats.org/officeDocument/2006/relationships/notesSlide" Target="../notesSlides/notesSlide531.xml"/><Relationship Id="rId2" Type="http://schemas.openxmlformats.org/officeDocument/2006/relationships/slideLayout" Target="../slideLayouts/slideLayout8.xml"/><Relationship Id="rId1" Type="http://schemas.openxmlformats.org/officeDocument/2006/relationships/tags" Target="../tags/tag476.xml"/><Relationship Id="rId4" Type="http://schemas.openxmlformats.org/officeDocument/2006/relationships/image" Target="../media/image174.png"/></Relationships>
</file>

<file path=ppt/slides/_rels/slide532.xml.rels><?xml version="1.0" encoding="UTF-8" standalone="yes"?>
<Relationships xmlns="http://schemas.openxmlformats.org/package/2006/relationships"><Relationship Id="rId3" Type="http://schemas.openxmlformats.org/officeDocument/2006/relationships/notesSlide" Target="../notesSlides/notesSlide532.xml"/><Relationship Id="rId2" Type="http://schemas.openxmlformats.org/officeDocument/2006/relationships/slideLayout" Target="../slideLayouts/slideLayout8.xml"/><Relationship Id="rId1" Type="http://schemas.openxmlformats.org/officeDocument/2006/relationships/tags" Target="../tags/tag477.xml"/></Relationships>
</file>

<file path=ppt/slides/_rels/slide533.xml.rels><?xml version="1.0" encoding="UTF-8" standalone="yes"?>
<Relationships xmlns="http://schemas.openxmlformats.org/package/2006/relationships"><Relationship Id="rId3" Type="http://schemas.openxmlformats.org/officeDocument/2006/relationships/notesSlide" Target="../notesSlides/notesSlide533.xml"/><Relationship Id="rId2" Type="http://schemas.openxmlformats.org/officeDocument/2006/relationships/slideLayout" Target="../slideLayouts/slideLayout2.xml"/><Relationship Id="rId1" Type="http://schemas.openxmlformats.org/officeDocument/2006/relationships/tags" Target="../tags/tag478.xml"/></Relationships>
</file>

<file path=ppt/slides/_rels/slide534.xml.rels><?xml version="1.0" encoding="UTF-8" standalone="yes"?>
<Relationships xmlns="http://schemas.openxmlformats.org/package/2006/relationships"><Relationship Id="rId3" Type="http://schemas.openxmlformats.org/officeDocument/2006/relationships/notesSlide" Target="../notesSlides/notesSlide534.xml"/><Relationship Id="rId2" Type="http://schemas.openxmlformats.org/officeDocument/2006/relationships/slideLayout" Target="../slideLayouts/slideLayout2.xml"/><Relationship Id="rId1" Type="http://schemas.openxmlformats.org/officeDocument/2006/relationships/tags" Target="../tags/tag479.xml"/></Relationships>
</file>

<file path=ppt/slides/_rels/slide535.xml.rels><?xml version="1.0" encoding="UTF-8" standalone="yes"?>
<Relationships xmlns="http://schemas.openxmlformats.org/package/2006/relationships"><Relationship Id="rId3" Type="http://schemas.openxmlformats.org/officeDocument/2006/relationships/notesSlide" Target="../notesSlides/notesSlide535.xml"/><Relationship Id="rId2" Type="http://schemas.openxmlformats.org/officeDocument/2006/relationships/slideLayout" Target="../slideLayouts/slideLayout2.xml"/><Relationship Id="rId1" Type="http://schemas.openxmlformats.org/officeDocument/2006/relationships/tags" Target="../tags/tag48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55.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6.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61.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6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xml"/><Relationship Id="rId1" Type="http://schemas.openxmlformats.org/officeDocument/2006/relationships/tags" Target="../tags/tag78.xml"/><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7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8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54.png"/><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89.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8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8.xml"/><Relationship Id="rId1" Type="http://schemas.openxmlformats.org/officeDocument/2006/relationships/tags" Target="../tags/tag86.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9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92.xml"/><Relationship Id="rId7"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88.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90.xml"/><Relationship Id="rId6" Type="http://schemas.openxmlformats.org/officeDocument/2006/relationships/image" Target="../media/image56.png"/><Relationship Id="rId5" Type="http://schemas.openxmlformats.org/officeDocument/2006/relationships/image" Target="../media/image60.gif"/><Relationship Id="rId4" Type="http://schemas.openxmlformats.org/officeDocument/2006/relationships/image" Target="../media/image59.gi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62.gif"/><Relationship Id="rId5" Type="http://schemas.openxmlformats.org/officeDocument/2006/relationships/image" Target="../media/image56.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2.png"/><Relationship Id="rId5" Type="http://schemas.openxmlformats.org/officeDocument/2006/relationships/image" Target="../media/image62.gif"/><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Oracle 19c Administration</a:t>
            </a:r>
            <a:endParaRPr lang="en-US" dirty="0"/>
          </a:p>
        </p:txBody>
      </p:sp>
      <p:sp>
        <p:nvSpPr>
          <p:cNvPr id="3" name="Subtitle 2"/>
          <p:cNvSpPr>
            <a:spLocks noGrp="1"/>
          </p:cNvSpPr>
          <p:nvPr>
            <p:ph type="subTitle" idx="1"/>
          </p:nvPr>
        </p:nvSpPr>
        <p:spPr/>
        <p:txBody>
          <a:bodyPr/>
          <a:lstStyle/>
          <a:p>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714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List the major architectural components of Oracle Database</a:t>
            </a:r>
          </a:p>
          <a:p>
            <a:pPr lvl="1"/>
            <a:r>
              <a:rPr lang="en-US" dirty="0"/>
              <a:t>Describe multitenant architecture</a:t>
            </a:r>
          </a:p>
          <a:p>
            <a:pPr lvl="1"/>
            <a:r>
              <a:rPr lang="en-US" dirty="0"/>
              <a:t>Describe database sharding</a:t>
            </a:r>
          </a:p>
        </p:txBody>
      </p:sp>
    </p:spTree>
    <p:custDataLst>
      <p:tags r:id="rId1"/>
    </p:custData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50812" y="276130"/>
            <a:ext cx="358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0" name="Group 19"/>
          <p:cNvGrpSpPr/>
          <p:nvPr/>
        </p:nvGrpSpPr>
        <p:grpSpPr>
          <a:xfrm>
            <a:off x="2486855" y="2887015"/>
            <a:ext cx="7215114" cy="3208985"/>
            <a:chOff x="830654" y="1268641"/>
            <a:chExt cx="7482693" cy="3030071"/>
          </a:xfrm>
        </p:grpSpPr>
        <p:sp>
          <p:nvSpPr>
            <p:cNvPr id="21" name="Freeform 2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2" name="Rounded Rectangle 2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0242" name="Rectangle 5122"/>
          <p:cNvSpPr>
            <a:spLocks noGrp="1" noChangeArrowheads="1"/>
          </p:cNvSpPr>
          <p:nvPr>
            <p:ph type="title"/>
          </p:nvPr>
        </p:nvSpPr>
        <p:spPr/>
        <p:txBody>
          <a:bodyPr/>
          <a:lstStyle/>
          <a:p>
            <a:r>
              <a:rPr lang="en-US" altLang="en-US" dirty="0"/>
              <a:t>Name Resolution</a:t>
            </a:r>
          </a:p>
        </p:txBody>
      </p:sp>
      <p:grpSp>
        <p:nvGrpSpPr>
          <p:cNvPr id="2" name="Group 1"/>
          <p:cNvGrpSpPr/>
          <p:nvPr/>
        </p:nvGrpSpPr>
        <p:grpSpPr>
          <a:xfrm>
            <a:off x="1992012" y="1419131"/>
            <a:ext cx="8204801" cy="4349328"/>
            <a:chOff x="1992012" y="1899073"/>
            <a:chExt cx="8204801" cy="4349328"/>
          </a:xfrm>
        </p:grpSpPr>
        <p:pic>
          <p:nvPicPr>
            <p:cNvPr id="10243" name="Picture 512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638925" y="4580202"/>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5126"/>
            <p:cNvSpPr>
              <a:spLocks noChangeArrowheads="1"/>
            </p:cNvSpPr>
            <p:nvPr/>
          </p:nvSpPr>
          <p:spPr bwMode="auto">
            <a:xfrm>
              <a:off x="5505449" y="5891214"/>
              <a:ext cx="2184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solidFill>
                    <a:schemeClr val="tx1">
                      <a:lumMod val="50000"/>
                    </a:schemeClr>
                  </a:solidFill>
                  <a:latin typeface="Courier New" panose="02070309020205020404" pitchFamily="49" charset="0"/>
                </a:rPr>
                <a:t>flowers-server</a:t>
              </a:r>
            </a:p>
          </p:txBody>
        </p:sp>
        <p:sp>
          <p:nvSpPr>
            <p:cNvPr id="10249" name="Rectangle 5131"/>
            <p:cNvSpPr>
              <a:spLocks noChangeArrowheads="1"/>
            </p:cNvSpPr>
            <p:nvPr/>
          </p:nvSpPr>
          <p:spPr bwMode="auto">
            <a:xfrm>
              <a:off x="2894012" y="4880240"/>
              <a:ext cx="2184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solidFill>
                    <a:schemeClr val="tx1">
                      <a:lumMod val="50000"/>
                    </a:schemeClr>
                  </a:solidFill>
                  <a:latin typeface="Courier New" panose="02070309020205020404" pitchFamily="49" charset="0"/>
                </a:rPr>
                <a:t>LISTENER   port 1521</a:t>
              </a:r>
            </a:p>
          </p:txBody>
        </p:sp>
        <p:sp>
          <p:nvSpPr>
            <p:cNvPr id="10250" name="Line 5132"/>
            <p:cNvSpPr>
              <a:spLocks noChangeShapeType="1"/>
            </p:cNvSpPr>
            <p:nvPr/>
          </p:nvSpPr>
          <p:spPr bwMode="auto">
            <a:xfrm>
              <a:off x="8380412" y="2362200"/>
              <a:ext cx="0" cy="76200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0251" name="Rectangle 5133"/>
            <p:cNvSpPr>
              <a:spLocks noChangeArrowheads="1"/>
            </p:cNvSpPr>
            <p:nvPr/>
          </p:nvSpPr>
          <p:spPr bwMode="auto">
            <a:xfrm>
              <a:off x="5865812" y="2514600"/>
              <a:ext cx="2743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Name resolution</a:t>
              </a:r>
            </a:p>
          </p:txBody>
        </p:sp>
        <p:sp>
          <p:nvSpPr>
            <p:cNvPr id="10252" name="Rectangle 5134"/>
            <p:cNvSpPr>
              <a:spLocks noChangeArrowheads="1"/>
            </p:cNvSpPr>
            <p:nvPr/>
          </p:nvSpPr>
          <p:spPr bwMode="auto">
            <a:xfrm>
              <a:off x="6932611" y="5017558"/>
              <a:ext cx="21844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b="1" dirty="0">
                  <a:solidFill>
                    <a:schemeClr val="tx1">
                      <a:lumMod val="50000"/>
                    </a:schemeClr>
                  </a:solidFill>
                  <a:latin typeface="Courier New" panose="02070309020205020404" pitchFamily="49" charset="0"/>
                </a:rPr>
                <a:t>finance</a:t>
              </a:r>
            </a:p>
          </p:txBody>
        </p:sp>
        <p:pic>
          <p:nvPicPr>
            <p:cNvPr id="10253" name="Picture 5135" descr="elect0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811" y="4732602"/>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gray">
            <a:xfrm>
              <a:off x="1992012" y="3110092"/>
              <a:ext cx="8204801" cy="128506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defTabSz="390525" eaLnBrk="0" hangingPunct="0">
                <a:lnSpc>
                  <a:spcPct val="95000"/>
                </a:lnSpc>
                <a:defRPr/>
              </a:pPr>
              <a:r>
                <a:rPr lang="en-US" altLang="en-US" b="1" dirty="0">
                  <a:solidFill>
                    <a:schemeClr val="tx1">
                      <a:lumMod val="50000"/>
                    </a:schemeClr>
                  </a:solidFill>
                  <a:latin typeface="Courier New" pitchFamily="49" charset="0"/>
                </a:rPr>
                <a:t>finflowers =(DESCRIPTION= </a:t>
              </a:r>
            </a:p>
            <a:p>
              <a:pPr defTabSz="390525" eaLnBrk="0" hangingPunct="0">
                <a:lnSpc>
                  <a:spcPct val="95000"/>
                </a:lnSpc>
                <a:defRPr/>
              </a:pPr>
              <a:r>
                <a:rPr lang="en-US" altLang="en-US" b="1" dirty="0">
                  <a:solidFill>
                    <a:schemeClr val="tx1">
                      <a:lumMod val="50000"/>
                    </a:schemeClr>
                  </a:solidFill>
                  <a:latin typeface="Courier New" pitchFamily="49" charset="0"/>
                </a:rPr>
                <a:t>  (ADDRESS=(PROTOCOL=tcp)(HOST=flowers-server)(PORT=1521))</a:t>
              </a:r>
            </a:p>
            <a:p>
              <a:pPr defTabSz="390525" eaLnBrk="0" hangingPunct="0">
                <a:lnSpc>
                  <a:spcPct val="95000"/>
                </a:lnSpc>
                <a:defRPr/>
              </a:pPr>
              <a:r>
                <a:rPr lang="en-US" altLang="en-US" b="1" dirty="0">
                  <a:solidFill>
                    <a:schemeClr val="tx1">
                      <a:lumMod val="50000"/>
                    </a:schemeClr>
                  </a:solidFill>
                  <a:latin typeface="Courier New" pitchFamily="49" charset="0"/>
                </a:rPr>
                <a:t>  (CONNECT_DATA=</a:t>
              </a:r>
            </a:p>
            <a:p>
              <a:pPr defTabSz="390525" eaLnBrk="0" hangingPunct="0">
                <a:lnSpc>
                  <a:spcPct val="95000"/>
                </a:lnSpc>
                <a:defRPr/>
              </a:pPr>
              <a:r>
                <a:rPr lang="en-US" altLang="en-US" b="1" dirty="0">
                  <a:solidFill>
                    <a:schemeClr val="tx1">
                      <a:lumMod val="50000"/>
                    </a:schemeClr>
                  </a:solidFill>
                  <a:latin typeface="Courier New" pitchFamily="49" charset="0"/>
                </a:rPr>
                <a:t>    (SERVICE_NAME=finance.us.flowers.com)))</a:t>
              </a:r>
            </a:p>
          </p:txBody>
        </p:sp>
        <p:sp>
          <p:nvSpPr>
            <p:cNvPr id="15" name="Content Placeholder 2"/>
            <p:cNvSpPr txBox="1">
              <a:spLocks/>
            </p:cNvSpPr>
            <p:nvPr/>
          </p:nvSpPr>
          <p:spPr bwMode="gray">
            <a:xfrm>
              <a:off x="5565418" y="1899073"/>
              <a:ext cx="4631395" cy="43827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defTabSz="390525" eaLnBrk="0" hangingPunct="0">
                <a:lnSpc>
                  <a:spcPct val="95000"/>
                </a:lnSpc>
                <a:defRPr/>
              </a:pPr>
              <a:r>
                <a:rPr lang="en-US" altLang="en-US" b="1" dirty="0">
                  <a:solidFill>
                    <a:schemeClr val="tx1">
                      <a:lumMod val="50000"/>
                    </a:schemeClr>
                  </a:solidFill>
                  <a:latin typeface="Courier New" pitchFamily="49" charset="0"/>
                </a:rPr>
                <a:t>CONNECT jsmith/jspass@finflowers</a:t>
              </a:r>
            </a:p>
          </p:txBody>
        </p:sp>
      </p:gr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1312" y="1066800"/>
            <a:ext cx="1333500" cy="13335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503357" y="4073309"/>
            <a:ext cx="1276855" cy="1276855"/>
          </a:xfrm>
          <a:prstGeom prst="rect">
            <a:avLst/>
          </a:prstGeom>
        </p:spPr>
      </p:pic>
    </p:spTree>
    <p:custDataLst>
      <p:tags r:id="rId1"/>
    </p:custDataLst>
    <p:extLst>
      <p:ext uri="{BB962C8B-B14F-4D97-AF65-F5344CB8AC3E}">
        <p14:creationId xmlns:p14="http://schemas.microsoft.com/office/powerpoint/2010/main" val="12830440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50812" y="276130"/>
            <a:ext cx="5029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3" name="Group 12"/>
          <p:cNvGrpSpPr/>
          <p:nvPr/>
        </p:nvGrpSpPr>
        <p:grpSpPr>
          <a:xfrm>
            <a:off x="2126100" y="1668350"/>
            <a:ext cx="7936625" cy="352988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66" name="Rectangle 4"/>
          <p:cNvSpPr>
            <a:spLocks noGrp="1" noChangeArrowheads="1"/>
          </p:cNvSpPr>
          <p:nvPr>
            <p:ph type="title"/>
          </p:nvPr>
        </p:nvSpPr>
        <p:spPr/>
        <p:txBody>
          <a:bodyPr/>
          <a:lstStyle/>
          <a:p>
            <a:pPr eaLnBrk="1" hangingPunct="1"/>
            <a:r>
              <a:rPr lang="en-US" altLang="en-US" dirty="0"/>
              <a:t>Establishing a Connection</a:t>
            </a:r>
          </a:p>
        </p:txBody>
      </p:sp>
      <p:grpSp>
        <p:nvGrpSpPr>
          <p:cNvPr id="11267" name="Group 11"/>
          <p:cNvGrpSpPr>
            <a:grpSpLocks/>
          </p:cNvGrpSpPr>
          <p:nvPr/>
        </p:nvGrpSpPr>
        <p:grpSpPr bwMode="auto">
          <a:xfrm>
            <a:off x="4014547" y="1905000"/>
            <a:ext cx="5527626" cy="2779207"/>
            <a:chOff x="2482321" y="2322368"/>
            <a:chExt cx="5527627" cy="2779207"/>
          </a:xfrm>
        </p:grpSpPr>
        <p:grpSp>
          <p:nvGrpSpPr>
            <p:cNvPr id="11268" name="Group 9"/>
            <p:cNvGrpSpPr>
              <a:grpSpLocks/>
            </p:cNvGrpSpPr>
            <p:nvPr/>
          </p:nvGrpSpPr>
          <p:grpSpPr bwMode="auto">
            <a:xfrm>
              <a:off x="6887153" y="2322368"/>
              <a:ext cx="1122795" cy="2779207"/>
              <a:chOff x="6887153" y="1804843"/>
              <a:chExt cx="1122795" cy="2779207"/>
            </a:xfrm>
          </p:grpSpPr>
          <p:pic>
            <p:nvPicPr>
              <p:cNvPr id="11275" name="Picture 6" descr="Diagram: Detailed S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903028" y="1804843"/>
                <a:ext cx="1091045" cy="141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8" descr="Database: Databas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887153" y="3253436"/>
                <a:ext cx="1122795" cy="133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9" name="Group 10"/>
            <p:cNvGrpSpPr>
              <a:grpSpLocks/>
            </p:cNvGrpSpPr>
            <p:nvPr/>
          </p:nvGrpSpPr>
          <p:grpSpPr bwMode="auto">
            <a:xfrm>
              <a:off x="2482321" y="3494750"/>
              <a:ext cx="4354089" cy="1405068"/>
              <a:chOff x="2482321" y="4452013"/>
              <a:chExt cx="4354089" cy="1405068"/>
            </a:xfrm>
          </p:grpSpPr>
          <p:sp>
            <p:nvSpPr>
              <p:cNvPr id="11270" name="Line 2"/>
              <p:cNvSpPr>
                <a:spLocks noChangeShapeType="1"/>
              </p:cNvSpPr>
              <p:nvPr/>
            </p:nvSpPr>
            <p:spPr bwMode="auto">
              <a:xfrm>
                <a:off x="2482321" y="5393531"/>
                <a:ext cx="3352800"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1271" name="Rectangle 3"/>
              <p:cNvSpPr>
                <a:spLocks noChangeArrowheads="1"/>
              </p:cNvSpPr>
              <p:nvPr/>
            </p:nvSpPr>
            <p:spPr bwMode="auto">
              <a:xfrm>
                <a:off x="5829724" y="4452013"/>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sp>
            <p:nvSpPr>
              <p:cNvPr id="11272" name="Rectangle 5"/>
              <p:cNvSpPr>
                <a:spLocks noChangeArrowheads="1"/>
              </p:cNvSpPr>
              <p:nvPr/>
            </p:nvSpPr>
            <p:spPr bwMode="auto">
              <a:xfrm>
                <a:off x="2746054" y="4752181"/>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Incoming connection request</a:t>
                </a:r>
              </a:p>
            </p:txBody>
          </p:sp>
          <p:pic>
            <p:nvPicPr>
              <p:cNvPr id="11274" name="Picture 10"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9517" y="492998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7312" y="3390900"/>
            <a:ext cx="1333500" cy="1333500"/>
          </a:xfrm>
          <a:prstGeom prst="rect">
            <a:avLst/>
          </a:prstGeom>
        </p:spPr>
      </p:pic>
    </p:spTree>
    <p:custDataLst>
      <p:tags r:id="rId1"/>
    </p:custDataLst>
    <p:extLst>
      <p:ext uri="{BB962C8B-B14F-4D97-AF65-F5344CB8AC3E}">
        <p14:creationId xmlns:p14="http://schemas.microsoft.com/office/powerpoint/2010/main" val="889858515"/>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50812" y="276130"/>
            <a:ext cx="358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6" name="Group 15"/>
          <p:cNvGrpSpPr/>
          <p:nvPr/>
        </p:nvGrpSpPr>
        <p:grpSpPr>
          <a:xfrm>
            <a:off x="2126100" y="849241"/>
            <a:ext cx="7936625" cy="5168103"/>
            <a:chOff x="830654" y="1268641"/>
            <a:chExt cx="7482693" cy="3030071"/>
          </a:xfrm>
        </p:grpSpPr>
        <p:sp>
          <p:nvSpPr>
            <p:cNvPr id="17" name="Freeform 1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Text Box 2"/>
          <p:cNvSpPr txBox="1">
            <a:spLocks noChangeArrowheads="1"/>
          </p:cNvSpPr>
          <p:nvPr/>
        </p:nvSpPr>
        <p:spPr bwMode="blackWhite">
          <a:xfrm>
            <a:off x="4875212" y="2069571"/>
            <a:ext cx="2530475" cy="1371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Server</a:t>
            </a:r>
          </a:p>
          <a:p>
            <a:pPr algn="ctr">
              <a:lnSpc>
                <a:spcPct val="95000"/>
              </a:lnSpc>
              <a:spcBef>
                <a:spcPct val="0"/>
              </a:spcBef>
              <a:buClrTx/>
              <a:buFontTx/>
              <a:buNone/>
            </a:pPr>
            <a:r>
              <a:rPr lang="en-US" altLang="en-US" dirty="0">
                <a:solidFill>
                  <a:srgbClr val="000000"/>
                </a:solidFill>
              </a:rPr>
              <a:t>process</a:t>
            </a:r>
          </a:p>
          <a:p>
            <a:pPr eaLnBrk="1" hangingPunct="1"/>
            <a:endParaRPr lang="en-US" altLang="en-US" i="1" dirty="0">
              <a:solidFill>
                <a:srgbClr val="000000"/>
              </a:solidFill>
            </a:endParaRPr>
          </a:p>
        </p:txBody>
      </p:sp>
      <p:sp>
        <p:nvSpPr>
          <p:cNvPr id="12291" name="Rectangle 3"/>
          <p:cNvSpPr>
            <a:spLocks noGrp="1" noChangeArrowheads="1"/>
          </p:cNvSpPr>
          <p:nvPr>
            <p:ph type="title"/>
          </p:nvPr>
        </p:nvSpPr>
        <p:spPr/>
        <p:txBody>
          <a:bodyPr/>
          <a:lstStyle/>
          <a:p>
            <a:pPr eaLnBrk="1" hangingPunct="1"/>
            <a:r>
              <a:rPr lang="en-US" altLang="en-US" dirty="0"/>
              <a:t>User Sessions</a:t>
            </a:r>
          </a:p>
        </p:txBody>
      </p:sp>
      <p:sp>
        <p:nvSpPr>
          <p:cNvPr id="12292" name="Text Box 4"/>
          <p:cNvSpPr txBox="1">
            <a:spLocks noChangeArrowheads="1"/>
          </p:cNvSpPr>
          <p:nvPr/>
        </p:nvSpPr>
        <p:spPr bwMode="blackWhite">
          <a:xfrm>
            <a:off x="5607049" y="2863321"/>
            <a:ext cx="1066800" cy="369332"/>
          </a:xfrm>
          <a:prstGeom prst="rect">
            <a:avLst/>
          </a:prstGeom>
          <a:solidFill>
            <a:schemeClr val="bg2"/>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PGA</a:t>
            </a:r>
          </a:p>
        </p:txBody>
      </p:sp>
      <p:sp>
        <p:nvSpPr>
          <p:cNvPr id="12293" name="Rectangle 5"/>
          <p:cNvSpPr>
            <a:spLocks noChangeArrowheads="1"/>
          </p:cNvSpPr>
          <p:nvPr/>
        </p:nvSpPr>
        <p:spPr bwMode="auto">
          <a:xfrm>
            <a:off x="6551611" y="5284259"/>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pic>
        <p:nvPicPr>
          <p:cNvPr id="12294" name="Picture 6" descr="Diagram: Detailed S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26436" y="1140885"/>
            <a:ext cx="1200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Line 7"/>
          <p:cNvSpPr>
            <a:spLocks noChangeShapeType="1"/>
          </p:cNvSpPr>
          <p:nvPr/>
        </p:nvSpPr>
        <p:spPr bwMode="auto">
          <a:xfrm flipH="1">
            <a:off x="7412036" y="2464859"/>
            <a:ext cx="960438"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2296" name="Line 8"/>
          <p:cNvSpPr>
            <a:spLocks noChangeShapeType="1"/>
          </p:cNvSpPr>
          <p:nvPr/>
        </p:nvSpPr>
        <p:spPr bwMode="auto">
          <a:xfrm flipH="1">
            <a:off x="7412036" y="2922059"/>
            <a:ext cx="1143000" cy="0"/>
          </a:xfrm>
          <a:prstGeom prst="line">
            <a:avLst/>
          </a:prstGeom>
          <a:noFill/>
          <a:ln w="28575">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2297" name="Rectangle 9"/>
          <p:cNvSpPr>
            <a:spLocks noChangeArrowheads="1"/>
          </p:cNvSpPr>
          <p:nvPr/>
        </p:nvSpPr>
        <p:spPr bwMode="auto">
          <a:xfrm>
            <a:off x="3122611" y="2831572"/>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User session</a:t>
            </a:r>
          </a:p>
        </p:txBody>
      </p:sp>
      <p:sp>
        <p:nvSpPr>
          <p:cNvPr id="12299" name="Text Box 11"/>
          <p:cNvSpPr txBox="1">
            <a:spLocks noChangeArrowheads="1"/>
          </p:cNvSpPr>
          <p:nvPr/>
        </p:nvSpPr>
        <p:spPr bwMode="blackWhite">
          <a:xfrm>
            <a:off x="2513011" y="3866621"/>
            <a:ext cx="1676400" cy="355482"/>
          </a:xfrm>
          <a:prstGeom prst="rect">
            <a:avLst/>
          </a:prstGeom>
          <a:solidFill>
            <a:srgbClr val="99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User process</a:t>
            </a:r>
          </a:p>
        </p:txBody>
      </p:sp>
      <p:sp>
        <p:nvSpPr>
          <p:cNvPr id="12300" name="Line 12"/>
          <p:cNvSpPr>
            <a:spLocks noChangeShapeType="1"/>
          </p:cNvSpPr>
          <p:nvPr/>
        </p:nvSpPr>
        <p:spPr bwMode="auto">
          <a:xfrm flipH="1">
            <a:off x="3122612" y="3169709"/>
            <a:ext cx="1736725" cy="0"/>
          </a:xfrm>
          <a:prstGeom prst="line">
            <a:avLst/>
          </a:prstGeom>
          <a:noFill/>
          <a:ln w="28575">
            <a:solidFill>
              <a:schemeClr val="tx1">
                <a:lumMod val="50000"/>
              </a:schemeClr>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12301" name="Line 13"/>
          <p:cNvSpPr>
            <a:spLocks noChangeShapeType="1"/>
          </p:cNvSpPr>
          <p:nvPr/>
        </p:nvSpPr>
        <p:spPr bwMode="auto">
          <a:xfrm>
            <a:off x="3122611" y="3158597"/>
            <a:ext cx="0" cy="695325"/>
          </a:xfrm>
          <a:prstGeom prst="line">
            <a:avLst/>
          </a:prstGeom>
          <a:noFill/>
          <a:ln w="28575">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2302" name="Picture 14" descr="Database: Databas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380412" y="2679172"/>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6"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5111" y="427937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3512" y="4267200"/>
            <a:ext cx="1333500" cy="1333500"/>
          </a:xfrm>
          <a:prstGeom prst="rect">
            <a:avLst/>
          </a:prstGeom>
        </p:spPr>
      </p:pic>
    </p:spTree>
    <p:custDataLst>
      <p:tags r:id="rId1"/>
    </p:custDataLst>
    <p:extLst>
      <p:ext uri="{BB962C8B-B14F-4D97-AF65-F5344CB8AC3E}">
        <p14:creationId xmlns:p14="http://schemas.microsoft.com/office/powerpoint/2010/main" val="1379994501"/>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86766" y="1202314"/>
            <a:ext cx="11089245" cy="190068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7" name="Rectangle 16"/>
          <p:cNvSpPr/>
          <p:nvPr/>
        </p:nvSpPr>
        <p:spPr bwMode="auto">
          <a:xfrm>
            <a:off x="150812" y="276130"/>
            <a:ext cx="358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3" name="Group 12"/>
          <p:cNvGrpSpPr/>
          <p:nvPr/>
        </p:nvGrpSpPr>
        <p:grpSpPr>
          <a:xfrm>
            <a:off x="2126100" y="3215346"/>
            <a:ext cx="7936625" cy="265205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2"/>
          <p:cNvSpPr>
            <a:spLocks noGrp="1" noChangeArrowheads="1"/>
          </p:cNvSpPr>
          <p:nvPr>
            <p:ph type="title"/>
          </p:nvPr>
        </p:nvSpPr>
        <p:spPr/>
        <p:txBody>
          <a:bodyPr/>
          <a:lstStyle/>
          <a:p>
            <a:pPr eaLnBrk="1" hangingPunct="1"/>
            <a:r>
              <a:rPr lang="en-US" altLang="en-US" dirty="0"/>
              <a:t>Naming Methods</a:t>
            </a:r>
          </a:p>
        </p:txBody>
      </p:sp>
      <p:sp>
        <p:nvSpPr>
          <p:cNvPr id="14339" name="Rectangle 3"/>
          <p:cNvSpPr>
            <a:spLocks noGrp="1" noChangeArrowheads="1"/>
          </p:cNvSpPr>
          <p:nvPr>
            <p:ph type="body" idx="1"/>
          </p:nvPr>
        </p:nvSpPr>
        <p:spPr>
          <a:xfrm>
            <a:off x="622138" y="1242485"/>
            <a:ext cx="10944549" cy="1673101"/>
          </a:xfrm>
        </p:spPr>
        <p:txBody>
          <a:bodyPr/>
          <a:lstStyle/>
          <a:p>
            <a:pPr eaLnBrk="1" hangingPunct="1"/>
            <a:r>
              <a:rPr lang="en-US" altLang="en-US" dirty="0"/>
              <a:t>Oracle Net supports several methods for resolving connection information:</a:t>
            </a:r>
          </a:p>
          <a:p>
            <a:pPr lvl="1" eaLnBrk="1" hangingPunct="1"/>
            <a:r>
              <a:rPr lang="en-US" altLang="en-US" b="1" dirty="0"/>
              <a:t>Easy connect naming:</a:t>
            </a:r>
            <a:r>
              <a:rPr lang="en-US" altLang="en-US" dirty="0"/>
              <a:t> Uses a TCP/IP connect string</a:t>
            </a:r>
          </a:p>
          <a:p>
            <a:pPr lvl="1" eaLnBrk="1" hangingPunct="1"/>
            <a:r>
              <a:rPr lang="en-US" altLang="en-US" b="1" dirty="0"/>
              <a:t>Local naming:</a:t>
            </a:r>
            <a:r>
              <a:rPr lang="en-US" altLang="en-US" dirty="0"/>
              <a:t> Uses a local configuration file</a:t>
            </a:r>
          </a:p>
          <a:p>
            <a:pPr lvl="1" eaLnBrk="1" hangingPunct="1"/>
            <a:r>
              <a:rPr lang="en-US" altLang="en-US" b="1" dirty="0"/>
              <a:t>Directory naming:</a:t>
            </a:r>
            <a:r>
              <a:rPr lang="en-US" altLang="en-US" dirty="0"/>
              <a:t> Uses a centralized LDAP-compliant directory server</a:t>
            </a:r>
          </a:p>
        </p:txBody>
      </p:sp>
      <p:sp>
        <p:nvSpPr>
          <p:cNvPr id="14340" name="Rectangle 4"/>
          <p:cNvSpPr>
            <a:spLocks noChangeArrowheads="1"/>
          </p:cNvSpPr>
          <p:nvPr/>
        </p:nvSpPr>
        <p:spPr bwMode="auto">
          <a:xfrm>
            <a:off x="5156980" y="3835036"/>
            <a:ext cx="2648161"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Client/application server</a:t>
            </a:r>
          </a:p>
        </p:txBody>
      </p:sp>
      <p:sp>
        <p:nvSpPr>
          <p:cNvPr id="14341" name="Rectangle 5"/>
          <p:cNvSpPr>
            <a:spLocks noChangeArrowheads="1"/>
          </p:cNvSpPr>
          <p:nvPr/>
        </p:nvSpPr>
        <p:spPr bwMode="auto">
          <a:xfrm>
            <a:off x="5816692" y="4191519"/>
            <a:ext cx="1328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Oracle Net</a:t>
            </a:r>
          </a:p>
        </p:txBody>
      </p:sp>
      <p:sp>
        <p:nvSpPr>
          <p:cNvPr id="14344" name="Rectangle 8"/>
          <p:cNvSpPr>
            <a:spLocks noChangeArrowheads="1"/>
          </p:cNvSpPr>
          <p:nvPr/>
        </p:nvSpPr>
        <p:spPr bwMode="auto">
          <a:xfrm>
            <a:off x="2699741" y="4912948"/>
            <a:ext cx="2064620" cy="64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pic>
        <p:nvPicPr>
          <p:cNvPr id="14345" name="Picture 9"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576271" y="3647342"/>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Line 10"/>
          <p:cNvSpPr>
            <a:spLocks noChangeShapeType="1"/>
          </p:cNvSpPr>
          <p:nvPr/>
        </p:nvSpPr>
        <p:spPr bwMode="auto">
          <a:xfrm>
            <a:off x="4503430" y="4192223"/>
            <a:ext cx="3879273"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4343"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41612" y="3737448"/>
            <a:ext cx="484909" cy="96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189925" y="3644115"/>
            <a:ext cx="1156485" cy="1156485"/>
          </a:xfrm>
          <a:prstGeom prst="rect">
            <a:avLst/>
          </a:prstGeom>
        </p:spPr>
      </p:pic>
    </p:spTree>
    <p:custDataLst>
      <p:tags r:id="rId1"/>
    </p:custDataLst>
    <p:extLst>
      <p:ext uri="{BB962C8B-B14F-4D97-AF65-F5344CB8AC3E}">
        <p14:creationId xmlns:p14="http://schemas.microsoft.com/office/powerpoint/2010/main" val="41023892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60768" y="1122741"/>
            <a:ext cx="10200843" cy="334110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7" name="Rectangle 16"/>
          <p:cNvSpPr/>
          <p:nvPr/>
        </p:nvSpPr>
        <p:spPr bwMode="auto">
          <a:xfrm>
            <a:off x="150812" y="276130"/>
            <a:ext cx="3048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3" name="Group 12"/>
          <p:cNvGrpSpPr/>
          <p:nvPr/>
        </p:nvGrpSpPr>
        <p:grpSpPr>
          <a:xfrm>
            <a:off x="4634651" y="3657600"/>
            <a:ext cx="7172280" cy="2362200"/>
            <a:chOff x="830654" y="1268641"/>
            <a:chExt cx="7482693" cy="3042969"/>
          </a:xfrm>
        </p:grpSpPr>
        <p:sp>
          <p:nvSpPr>
            <p:cNvPr id="14" name="Freeform 13"/>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lstStyle/>
          <a:p>
            <a:r>
              <a:rPr lang="en-US" altLang="en-US" dirty="0"/>
              <a:t>Easy Connect</a:t>
            </a:r>
          </a:p>
        </p:txBody>
      </p:sp>
      <p:sp>
        <p:nvSpPr>
          <p:cNvPr id="15363" name="Rectangle 3"/>
          <p:cNvSpPr>
            <a:spLocks noGrp="1" noChangeArrowheads="1"/>
          </p:cNvSpPr>
          <p:nvPr>
            <p:ph type="body" idx="1"/>
          </p:nvPr>
        </p:nvSpPr>
        <p:spPr/>
        <p:txBody>
          <a:bodyPr/>
          <a:lstStyle/>
          <a:p>
            <a:pPr lvl="1"/>
            <a:r>
              <a:rPr lang="en-US" altLang="en-US" dirty="0"/>
              <a:t>Is enabled by default</a:t>
            </a:r>
          </a:p>
          <a:p>
            <a:pPr lvl="1"/>
            <a:r>
              <a:rPr lang="en-US" altLang="en-US" dirty="0"/>
              <a:t>Requires no client-side configuration</a:t>
            </a:r>
          </a:p>
          <a:p>
            <a:pPr lvl="1"/>
            <a:r>
              <a:rPr lang="en-US" altLang="en-US" dirty="0"/>
              <a:t>Supports only TCP/IP (no SSL)</a:t>
            </a:r>
          </a:p>
          <a:p>
            <a:pPr lvl="1"/>
            <a:r>
              <a:rPr lang="en-US" altLang="en-US" dirty="0"/>
              <a:t>Offers no support for advanced connection options such as:</a:t>
            </a:r>
          </a:p>
          <a:p>
            <a:pPr lvl="2"/>
            <a:r>
              <a:rPr lang="en-US" altLang="en-US" dirty="0"/>
              <a:t>Connect-time failover			</a:t>
            </a:r>
          </a:p>
          <a:p>
            <a:pPr lvl="2"/>
            <a:r>
              <a:rPr lang="en-US" altLang="en-US" dirty="0"/>
              <a:t>Source routing</a:t>
            </a:r>
          </a:p>
          <a:p>
            <a:pPr lvl="2"/>
            <a:r>
              <a:rPr lang="en-US" altLang="en-US" dirty="0"/>
              <a:t>Load balancing</a:t>
            </a:r>
          </a:p>
        </p:txBody>
      </p:sp>
      <p:sp>
        <p:nvSpPr>
          <p:cNvPr id="16" name="Content Placeholder 2"/>
          <p:cNvSpPr txBox="1">
            <a:spLocks/>
          </p:cNvSpPr>
          <p:nvPr/>
        </p:nvSpPr>
        <p:spPr bwMode="gray">
          <a:xfrm>
            <a:off x="4830377" y="3429000"/>
            <a:ext cx="6780827"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algn="ctr">
              <a:spcBef>
                <a:spcPct val="50000"/>
              </a:spcBef>
            </a:pPr>
            <a:r>
              <a:rPr lang="en-US" altLang="en-US" b="1" dirty="0">
                <a:solidFill>
                  <a:srgbClr val="000000"/>
                </a:solidFill>
                <a:latin typeface="Courier New" panose="02070309020205020404" pitchFamily="49" charset="0"/>
              </a:rPr>
              <a:t>SQL&gt; CONNECT hr/hr@db.us.oracle.com:1521/dba11</a:t>
            </a:r>
            <a:r>
              <a:rPr lang="en-US" altLang="en-US" b="1" i="1" dirty="0">
                <a:solidFill>
                  <a:srgbClr val="000000"/>
                </a:solidFill>
                <a:latin typeface="Courier New" panose="02070309020205020404" pitchFamily="49" charset="0"/>
              </a:rPr>
              <a:t>g</a:t>
            </a:r>
          </a:p>
        </p:txBody>
      </p:sp>
      <p:grpSp>
        <p:nvGrpSpPr>
          <p:cNvPr id="4" name="Group 3"/>
          <p:cNvGrpSpPr/>
          <p:nvPr/>
        </p:nvGrpSpPr>
        <p:grpSpPr>
          <a:xfrm>
            <a:off x="5411142" y="4095395"/>
            <a:ext cx="5614220" cy="1740960"/>
            <a:chOff x="5411142" y="4095395"/>
            <a:chExt cx="5614220" cy="1740960"/>
          </a:xfrm>
        </p:grpSpPr>
        <p:grpSp>
          <p:nvGrpSpPr>
            <p:cNvPr id="3" name="Group 2"/>
            <p:cNvGrpSpPr/>
            <p:nvPr/>
          </p:nvGrpSpPr>
          <p:grpSpPr>
            <a:xfrm>
              <a:off x="5411142" y="4201448"/>
              <a:ext cx="5614220" cy="1634907"/>
              <a:chOff x="2497176" y="4806950"/>
              <a:chExt cx="6793207" cy="1978239"/>
            </a:xfrm>
          </p:grpSpPr>
          <p:sp>
            <p:nvSpPr>
              <p:cNvPr id="15365" name="Rectangle 5"/>
              <p:cNvSpPr>
                <a:spLocks noChangeArrowheads="1"/>
              </p:cNvSpPr>
              <p:nvPr/>
            </p:nvSpPr>
            <p:spPr bwMode="auto">
              <a:xfrm>
                <a:off x="2497176" y="6135536"/>
                <a:ext cx="2399889" cy="6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No Oracle Net configuration files</a:t>
                </a:r>
              </a:p>
            </p:txBody>
          </p:sp>
          <p:pic>
            <p:nvPicPr>
              <p:cNvPr id="15366" name="Picture 6"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77570" y="4806950"/>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Line 10"/>
              <p:cNvSpPr>
                <a:spLocks noChangeShapeType="1"/>
              </p:cNvSpPr>
              <p:nvPr/>
            </p:nvSpPr>
            <p:spPr bwMode="auto">
              <a:xfrm>
                <a:off x="4701400" y="5348287"/>
                <a:ext cx="3526612"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2" name="Group 1"/>
              <p:cNvGrpSpPr/>
              <p:nvPr/>
            </p:nvGrpSpPr>
            <p:grpSpPr>
              <a:xfrm>
                <a:off x="2815430" y="4814887"/>
                <a:ext cx="533400" cy="1066800"/>
                <a:chOff x="2741612" y="4814887"/>
                <a:chExt cx="533400" cy="1066800"/>
              </a:xfrm>
            </p:grpSpPr>
            <p:pic>
              <p:nvPicPr>
                <p:cNvPr id="15367"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741612" y="4814887"/>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Symbols: Red Xmark, No, Canc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817813" y="5124450"/>
                  <a:ext cx="3905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069843" y="4095395"/>
              <a:ext cx="1156485" cy="1156485"/>
            </a:xfrm>
            <a:prstGeom prst="rect">
              <a:avLst/>
            </a:prstGeom>
          </p:spPr>
        </p:pic>
      </p:grpSp>
    </p:spTree>
    <p:custDataLst>
      <p:tags r:id="rId1"/>
    </p:custDataLst>
    <p:extLst>
      <p:ext uri="{BB962C8B-B14F-4D97-AF65-F5344CB8AC3E}">
        <p14:creationId xmlns:p14="http://schemas.microsoft.com/office/powerpoint/2010/main" val="194193968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50812" y="276130"/>
            <a:ext cx="3048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8" name="Rectangle 17"/>
          <p:cNvSpPr/>
          <p:nvPr/>
        </p:nvSpPr>
        <p:spPr bwMode="auto">
          <a:xfrm>
            <a:off x="160768" y="1122741"/>
            <a:ext cx="10200843" cy="334110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5" name="Group 14"/>
          <p:cNvGrpSpPr/>
          <p:nvPr/>
        </p:nvGrpSpPr>
        <p:grpSpPr>
          <a:xfrm>
            <a:off x="4408532" y="3657600"/>
            <a:ext cx="7172280" cy="2362200"/>
            <a:chOff x="830654" y="1268641"/>
            <a:chExt cx="7482693" cy="3042969"/>
          </a:xfrm>
        </p:grpSpPr>
        <p:sp>
          <p:nvSpPr>
            <p:cNvPr id="16" name="Freeform 15"/>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10"/>
          <p:cNvSpPr>
            <a:spLocks noGrp="1" noChangeArrowheads="1"/>
          </p:cNvSpPr>
          <p:nvPr>
            <p:ph type="title"/>
          </p:nvPr>
        </p:nvSpPr>
        <p:spPr/>
        <p:txBody>
          <a:bodyPr/>
          <a:lstStyle/>
          <a:p>
            <a:pPr eaLnBrk="1" hangingPunct="1"/>
            <a:r>
              <a:rPr lang="en-US" altLang="en-US" dirty="0"/>
              <a:t>Local Naming</a:t>
            </a:r>
          </a:p>
        </p:txBody>
      </p:sp>
      <p:sp>
        <p:nvSpPr>
          <p:cNvPr id="16387" name="Rectangle 11"/>
          <p:cNvSpPr>
            <a:spLocks noGrp="1" noChangeArrowheads="1"/>
          </p:cNvSpPr>
          <p:nvPr>
            <p:ph idx="1"/>
          </p:nvPr>
        </p:nvSpPr>
        <p:spPr/>
        <p:txBody>
          <a:bodyPr/>
          <a:lstStyle/>
          <a:p>
            <a:pPr lvl="1" eaLnBrk="1" hangingPunct="1"/>
            <a:r>
              <a:rPr lang="en-US" altLang="en-US" dirty="0"/>
              <a:t>Requires a client-side names-resolution file</a:t>
            </a:r>
          </a:p>
          <a:p>
            <a:pPr lvl="1" eaLnBrk="1" hangingPunct="1"/>
            <a:r>
              <a:rPr lang="en-US" altLang="en-US" dirty="0"/>
              <a:t>Supports all Oracle Net protocols</a:t>
            </a:r>
          </a:p>
          <a:p>
            <a:pPr lvl="1" eaLnBrk="1" hangingPunct="1"/>
            <a:r>
              <a:rPr lang="en-US" altLang="en-US" dirty="0"/>
              <a:t>Supports advanced connection options such as:</a:t>
            </a:r>
          </a:p>
          <a:p>
            <a:pPr lvl="2" eaLnBrk="1" hangingPunct="1"/>
            <a:r>
              <a:rPr lang="en-US" altLang="en-US" dirty="0"/>
              <a:t>Connect-time failover			</a:t>
            </a:r>
          </a:p>
          <a:p>
            <a:pPr lvl="2" eaLnBrk="1" hangingPunct="1"/>
            <a:r>
              <a:rPr lang="en-US" altLang="en-US" dirty="0"/>
              <a:t>Source routing</a:t>
            </a:r>
          </a:p>
          <a:p>
            <a:pPr lvl="2" eaLnBrk="1" hangingPunct="1"/>
            <a:r>
              <a:rPr lang="en-US" altLang="en-US" dirty="0"/>
              <a:t>Load balancing</a:t>
            </a:r>
          </a:p>
        </p:txBody>
      </p:sp>
      <p:grpSp>
        <p:nvGrpSpPr>
          <p:cNvPr id="2" name="Group 1"/>
          <p:cNvGrpSpPr/>
          <p:nvPr/>
        </p:nvGrpSpPr>
        <p:grpSpPr>
          <a:xfrm>
            <a:off x="4709027" y="3843772"/>
            <a:ext cx="6571291" cy="1989857"/>
            <a:chOff x="4709027" y="3843772"/>
            <a:chExt cx="6571291" cy="1989857"/>
          </a:xfrm>
        </p:grpSpPr>
        <p:grpSp>
          <p:nvGrpSpPr>
            <p:cNvPr id="4" name="Group 3"/>
            <p:cNvGrpSpPr/>
            <p:nvPr/>
          </p:nvGrpSpPr>
          <p:grpSpPr>
            <a:xfrm>
              <a:off x="4709027" y="3843772"/>
              <a:ext cx="6571291" cy="1989857"/>
              <a:chOff x="2823535" y="4286814"/>
              <a:chExt cx="6571291" cy="1989857"/>
            </a:xfrm>
          </p:grpSpPr>
          <p:sp>
            <p:nvSpPr>
              <p:cNvPr id="16389" name="Rectangle 5"/>
              <p:cNvSpPr>
                <a:spLocks noChangeArrowheads="1"/>
              </p:cNvSpPr>
              <p:nvPr/>
            </p:nvSpPr>
            <p:spPr bwMode="auto">
              <a:xfrm>
                <a:off x="2823535" y="5680824"/>
                <a:ext cx="2034511" cy="59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sp>
            <p:nvSpPr>
              <p:cNvPr id="16392" name="Line 8"/>
              <p:cNvSpPr>
                <a:spLocks noChangeShapeType="1"/>
              </p:cNvSpPr>
              <p:nvPr/>
            </p:nvSpPr>
            <p:spPr bwMode="auto">
              <a:xfrm>
                <a:off x="4556727" y="4967288"/>
                <a:ext cx="3843193"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6393" name="Picture 9" descr="datab004_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82013" y="4425951"/>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100830" y="4602662"/>
                <a:ext cx="440826" cy="88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bwMode="gray">
              <a:xfrm>
                <a:off x="4713775" y="4286814"/>
                <a:ext cx="3479635"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solidFill>
                  <a:schemeClr val="tx1">
                    <a:lumMod val="50000"/>
                  </a:schemeClr>
                </a:solidFill>
                <a:miter lim="800000"/>
                <a:headEnd/>
                <a:tailEnd/>
              </a:ln>
            </p:spPr>
            <p:txBody>
              <a:bodyPr lIns="121899" tIns="121899" rIns="16930" bIns="16930" anchor="ctr">
                <a:spAutoFit/>
              </a:bodyPr>
              <a:lstStyle/>
              <a:p>
                <a:pPr algn="ctr">
                  <a:spcBef>
                    <a:spcPct val="50000"/>
                  </a:spcBef>
                </a:pPr>
                <a:r>
                  <a:rPr lang="en-US" altLang="en-US" b="1" dirty="0">
                    <a:latin typeface="Courier New" panose="02070309020205020404" pitchFamily="49" charset="0"/>
                  </a:rPr>
                  <a:t>SQL&gt; CONNECT hr/hr@orcl</a:t>
                </a:r>
              </a:p>
            </p:txBody>
          </p:sp>
        </p:gr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346687" y="4002236"/>
              <a:ext cx="1156485" cy="1156485"/>
            </a:xfrm>
            <a:prstGeom prst="rect">
              <a:avLst/>
            </a:prstGeom>
          </p:spPr>
        </p:pic>
      </p:grpSp>
    </p:spTree>
    <p:custDataLst>
      <p:tags r:id="rId1"/>
    </p:custDataLst>
    <p:extLst>
      <p:ext uri="{BB962C8B-B14F-4D97-AF65-F5344CB8AC3E}">
        <p14:creationId xmlns:p14="http://schemas.microsoft.com/office/powerpoint/2010/main" val="31488489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60768" y="1122741"/>
            <a:ext cx="10200843" cy="334110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9" name="Rectangle 18"/>
          <p:cNvSpPr/>
          <p:nvPr/>
        </p:nvSpPr>
        <p:spPr bwMode="auto">
          <a:xfrm>
            <a:off x="150812" y="276130"/>
            <a:ext cx="358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6" name="Freeform 15"/>
          <p:cNvSpPr/>
          <p:nvPr/>
        </p:nvSpPr>
        <p:spPr bwMode="auto">
          <a:xfrm>
            <a:off x="2334482" y="6098870"/>
            <a:ext cx="7519860" cy="39040"/>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2149658" y="3539490"/>
            <a:ext cx="7889508" cy="2561911"/>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410" name="Rectangle 13"/>
          <p:cNvSpPr>
            <a:spLocks noGrp="1" noChangeArrowheads="1"/>
          </p:cNvSpPr>
          <p:nvPr>
            <p:ph type="title"/>
          </p:nvPr>
        </p:nvSpPr>
        <p:spPr/>
        <p:txBody>
          <a:bodyPr/>
          <a:lstStyle/>
          <a:p>
            <a:pPr eaLnBrk="1" hangingPunct="1"/>
            <a:r>
              <a:rPr lang="en-US" altLang="en-US" dirty="0"/>
              <a:t>Directory Naming</a:t>
            </a:r>
          </a:p>
        </p:txBody>
      </p:sp>
      <p:sp>
        <p:nvSpPr>
          <p:cNvPr id="17411" name="Rectangle 14"/>
          <p:cNvSpPr>
            <a:spLocks noGrp="1" noChangeArrowheads="1"/>
          </p:cNvSpPr>
          <p:nvPr>
            <p:ph idx="1"/>
          </p:nvPr>
        </p:nvSpPr>
        <p:spPr/>
        <p:txBody>
          <a:bodyPr/>
          <a:lstStyle/>
          <a:p>
            <a:pPr lvl="1" eaLnBrk="1" hangingPunct="1"/>
            <a:r>
              <a:rPr lang="en-US" altLang="en-US" dirty="0"/>
              <a:t>Requires LDAP with Oracle Net names resolution information loaded:</a:t>
            </a:r>
          </a:p>
          <a:p>
            <a:pPr lvl="2" eaLnBrk="1" hangingPunct="1"/>
            <a:r>
              <a:rPr lang="en-US" altLang="en-US" dirty="0"/>
              <a:t>Oracle Internet Directory</a:t>
            </a:r>
          </a:p>
          <a:p>
            <a:pPr lvl="2" eaLnBrk="1" hangingPunct="1"/>
            <a:r>
              <a:rPr lang="en-US" altLang="en-US" dirty="0"/>
              <a:t>Microsoft Active Directory Services</a:t>
            </a:r>
          </a:p>
          <a:p>
            <a:pPr lvl="1" eaLnBrk="1" hangingPunct="1"/>
            <a:r>
              <a:rPr lang="en-US" altLang="en-US" dirty="0"/>
              <a:t>Supports all Oracle Net protocols</a:t>
            </a:r>
          </a:p>
          <a:p>
            <a:pPr lvl="1" eaLnBrk="1" hangingPunct="1"/>
            <a:r>
              <a:rPr lang="en-US" altLang="en-US" dirty="0"/>
              <a:t>Supports advanced connection options</a:t>
            </a:r>
          </a:p>
        </p:txBody>
      </p:sp>
      <p:sp>
        <p:nvSpPr>
          <p:cNvPr id="18" name="Content Placeholder 2"/>
          <p:cNvSpPr txBox="1">
            <a:spLocks/>
          </p:cNvSpPr>
          <p:nvPr/>
        </p:nvSpPr>
        <p:spPr bwMode="gray">
          <a:xfrm>
            <a:off x="4700425" y="4884539"/>
            <a:ext cx="3479635"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algn="ctr">
              <a:spcBef>
                <a:spcPct val="50000"/>
              </a:spcBef>
            </a:pPr>
            <a:r>
              <a:rPr lang="en-US" altLang="en-US" b="1" dirty="0">
                <a:latin typeface="Courier New" panose="02070309020205020404" pitchFamily="49" charset="0"/>
              </a:rPr>
              <a:t>SQL&gt; CONNECT hr/hr@orcl</a:t>
            </a:r>
          </a:p>
        </p:txBody>
      </p:sp>
      <p:sp>
        <p:nvSpPr>
          <p:cNvPr id="17413" name="Freeform 5"/>
          <p:cNvSpPr>
            <a:spLocks/>
          </p:cNvSpPr>
          <p:nvPr/>
        </p:nvSpPr>
        <p:spPr bwMode="auto">
          <a:xfrm flipH="1">
            <a:off x="4344744" y="4078774"/>
            <a:ext cx="949325" cy="251901"/>
          </a:xfrm>
          <a:custGeom>
            <a:avLst/>
            <a:gdLst>
              <a:gd name="T0" fmla="*/ 0 w 598"/>
              <a:gd name="T1" fmla="*/ 0 h 384"/>
              <a:gd name="T2" fmla="*/ 2147483647 w 598"/>
              <a:gd name="T3" fmla="*/ 0 h 384"/>
              <a:gd name="T4" fmla="*/ 2147483647 w 598"/>
              <a:gd name="T5" fmla="*/ 2147483647 h 384"/>
              <a:gd name="T6" fmla="*/ 2147483647 w 598"/>
              <a:gd name="T7" fmla="*/ 2147483647 h 384"/>
              <a:gd name="T8" fmla="*/ 0 60000 65536"/>
              <a:gd name="T9" fmla="*/ 0 60000 65536"/>
              <a:gd name="T10" fmla="*/ 0 60000 65536"/>
              <a:gd name="T11" fmla="*/ 0 60000 65536"/>
              <a:gd name="T12" fmla="*/ 0 w 598"/>
              <a:gd name="T13" fmla="*/ 0 h 384"/>
              <a:gd name="T14" fmla="*/ 598 w 598"/>
              <a:gd name="T15" fmla="*/ 384 h 384"/>
            </a:gdLst>
            <a:ahLst/>
            <a:cxnLst>
              <a:cxn ang="T8">
                <a:pos x="T0" y="T1"/>
              </a:cxn>
              <a:cxn ang="T9">
                <a:pos x="T2" y="T3"/>
              </a:cxn>
              <a:cxn ang="T10">
                <a:pos x="T4" y="T5"/>
              </a:cxn>
              <a:cxn ang="T11">
                <a:pos x="T6" y="T7"/>
              </a:cxn>
            </a:cxnLst>
            <a:rect l="T12" t="T13" r="T14" b="T15"/>
            <a:pathLst>
              <a:path w="598" h="384">
                <a:moveTo>
                  <a:pt x="0" y="0"/>
                </a:moveTo>
                <a:lnTo>
                  <a:pt x="288" y="0"/>
                </a:lnTo>
                <a:lnTo>
                  <a:pt x="288" y="384"/>
                </a:lnTo>
                <a:lnTo>
                  <a:pt x="598" y="382"/>
                </a:lnTo>
              </a:path>
            </a:pathLst>
          </a:custGeom>
          <a:noFill/>
          <a:ln w="28575" cap="flat" cmpd="sng">
            <a:solidFill>
              <a:schemeClr val="tx1">
                <a:lumMod val="50000"/>
              </a:schemeClr>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pic>
        <p:nvPicPr>
          <p:cNvPr id="17414" name="Picture 6" descr="Book: Upright Labeled Volume,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382968" y="3764626"/>
            <a:ext cx="409575" cy="62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7"/>
          <p:cNvSpPr>
            <a:spLocks noChangeArrowheads="1"/>
          </p:cNvSpPr>
          <p:nvPr/>
        </p:nvSpPr>
        <p:spPr bwMode="auto">
          <a:xfrm>
            <a:off x="5737627" y="4028995"/>
            <a:ext cx="1405232" cy="64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LDAP directory</a:t>
            </a:r>
          </a:p>
        </p:txBody>
      </p:sp>
      <p:sp>
        <p:nvSpPr>
          <p:cNvPr id="17418" name="Line 10"/>
          <p:cNvSpPr>
            <a:spLocks noChangeShapeType="1"/>
          </p:cNvSpPr>
          <p:nvPr/>
        </p:nvSpPr>
        <p:spPr bwMode="auto">
          <a:xfrm>
            <a:off x="4339981" y="4673102"/>
            <a:ext cx="4227512"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7419" name="Picture 11" descr="datab004_g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689730" y="4225717"/>
            <a:ext cx="912813" cy="8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Rectangle 12"/>
          <p:cNvSpPr>
            <a:spLocks noChangeArrowheads="1"/>
          </p:cNvSpPr>
          <p:nvPr/>
        </p:nvSpPr>
        <p:spPr bwMode="auto">
          <a:xfrm>
            <a:off x="2586282" y="5332788"/>
            <a:ext cx="2081825" cy="54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configuration files</a:t>
            </a:r>
          </a:p>
        </p:txBody>
      </p:sp>
      <p:pic>
        <p:nvPicPr>
          <p:cNvPr id="17417" name="Picture 9" descr="f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813240" y="4420604"/>
            <a:ext cx="484909" cy="80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242923" y="4283293"/>
            <a:ext cx="1026492" cy="1026492"/>
          </a:xfrm>
          <a:prstGeom prst="rect">
            <a:avLst/>
          </a:prstGeom>
        </p:spPr>
      </p:pic>
    </p:spTree>
    <p:custDataLst>
      <p:tags r:id="rId1"/>
    </p:custDataLst>
    <p:extLst>
      <p:ext uri="{BB962C8B-B14F-4D97-AF65-F5344CB8AC3E}">
        <p14:creationId xmlns:p14="http://schemas.microsoft.com/office/powerpoint/2010/main" val="6145795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50812" y="276130"/>
            <a:ext cx="8458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5" name="Group 14"/>
          <p:cNvGrpSpPr/>
          <p:nvPr/>
        </p:nvGrpSpPr>
        <p:grpSpPr>
          <a:xfrm>
            <a:off x="1674812" y="1257300"/>
            <a:ext cx="8730287" cy="4800600"/>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2"/>
          <p:cNvSpPr>
            <a:spLocks noGrp="1" noChangeArrowheads="1"/>
          </p:cNvSpPr>
          <p:nvPr>
            <p:ph type="title"/>
          </p:nvPr>
        </p:nvSpPr>
        <p:spPr/>
        <p:txBody>
          <a:bodyPr/>
          <a:lstStyle/>
          <a:p>
            <a:r>
              <a:rPr lang="en-US" altLang="en-US" dirty="0"/>
              <a:t>Using Database Services to Manage Workloads</a:t>
            </a:r>
          </a:p>
        </p:txBody>
      </p:sp>
      <p:grpSp>
        <p:nvGrpSpPr>
          <p:cNvPr id="3" name="Group 2"/>
          <p:cNvGrpSpPr/>
          <p:nvPr/>
        </p:nvGrpSpPr>
        <p:grpSpPr>
          <a:xfrm>
            <a:off x="3775640" y="2437607"/>
            <a:ext cx="6585972" cy="2058193"/>
            <a:chOff x="3992694" y="3199607"/>
            <a:chExt cx="6585972" cy="2058193"/>
          </a:xfrm>
        </p:grpSpPr>
        <p:sp>
          <p:nvSpPr>
            <p:cNvPr id="9219" name="Rectangle 6"/>
            <p:cNvSpPr>
              <a:spLocks noChangeArrowheads="1"/>
            </p:cNvSpPr>
            <p:nvPr/>
          </p:nvSpPr>
          <p:spPr bwMode="auto">
            <a:xfrm>
              <a:off x="8592848" y="4900612"/>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grpSp>
          <p:nvGrpSpPr>
            <p:cNvPr id="9220" name="Group 7"/>
            <p:cNvGrpSpPr>
              <a:grpSpLocks/>
            </p:cNvGrpSpPr>
            <p:nvPr/>
          </p:nvGrpSpPr>
          <p:grpSpPr bwMode="auto">
            <a:xfrm>
              <a:off x="3992694" y="3275807"/>
              <a:ext cx="858837" cy="304800"/>
              <a:chOff x="1584" y="2064"/>
              <a:chExt cx="666" cy="192"/>
            </a:xfrm>
          </p:grpSpPr>
          <p:sp>
            <p:nvSpPr>
              <p:cNvPr id="9226" name="Line 8"/>
              <p:cNvSpPr>
                <a:spLocks noChangeShapeType="1"/>
              </p:cNvSpPr>
              <p:nvPr/>
            </p:nvSpPr>
            <p:spPr bwMode="auto">
              <a:xfrm flipH="1">
                <a:off x="1584" y="2064"/>
                <a:ext cx="468"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7" name="Line 9"/>
              <p:cNvSpPr>
                <a:spLocks noChangeShapeType="1"/>
              </p:cNvSpPr>
              <p:nvPr/>
            </p:nvSpPr>
            <p:spPr bwMode="auto">
              <a:xfrm>
                <a:off x="1776" y="2256"/>
                <a:ext cx="474"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8" name="Line 10"/>
              <p:cNvSpPr>
                <a:spLocks noChangeShapeType="1"/>
              </p:cNvSpPr>
              <p:nvPr/>
            </p:nvSpPr>
            <p:spPr bwMode="auto">
              <a:xfrm flipH="1">
                <a:off x="1776" y="2064"/>
                <a:ext cx="288" cy="192"/>
              </a:xfrm>
              <a:prstGeom prst="line">
                <a:avLst/>
              </a:prstGeom>
              <a:noFill/>
              <a:ln w="28575" cap="rnd">
                <a:solidFill>
                  <a:schemeClr val="tx1">
                    <a:lumMod val="50000"/>
                  </a:schemeClr>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grpSp>
        <p:sp>
          <p:nvSpPr>
            <p:cNvPr id="9222" name="Line 12"/>
            <p:cNvSpPr>
              <a:spLocks noChangeShapeType="1"/>
            </p:cNvSpPr>
            <p:nvPr/>
          </p:nvSpPr>
          <p:spPr bwMode="auto">
            <a:xfrm flipH="1">
              <a:off x="7899797" y="3428207"/>
              <a:ext cx="545266" cy="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9223" name="Rectangle 13"/>
            <p:cNvSpPr>
              <a:spLocks noChangeArrowheads="1"/>
            </p:cNvSpPr>
            <p:nvPr/>
          </p:nvSpPr>
          <p:spPr bwMode="blackWhite">
            <a:xfrm>
              <a:off x="4866481" y="3199607"/>
              <a:ext cx="3086100" cy="457200"/>
            </a:xfrm>
            <a:prstGeom prst="rect">
              <a:avLst/>
            </a:prstGeom>
            <a:solidFill>
              <a:schemeClr val="bg1"/>
            </a:solidFill>
            <a:ln w="28575">
              <a:solidFill>
                <a:srgbClr val="000000"/>
              </a:solidFill>
              <a:miter lim="800000"/>
              <a:headEnd/>
              <a:tailEnd/>
            </a:ln>
          </p:spPr>
          <p:txBody>
            <a:bodyPr wrap="none" lIns="31750" tIns="31750" rIns="31750" bIns="31750" anchor="ctr"/>
            <a:lstStyle>
              <a:lvl1pPr defTabSz="390525" eaLnBrk="0" hangingPunct="0">
                <a:defRPr>
                  <a:solidFill>
                    <a:schemeClr val="tx1"/>
                  </a:solidFill>
                  <a:latin typeface="Arial" panose="020B0604020202020204" pitchFamily="34" charset="0"/>
                </a:defRPr>
              </a:lvl1pPr>
              <a:lvl2pPr marL="742950" indent="-285750" defTabSz="390525" eaLnBrk="0" hangingPunct="0">
                <a:defRPr>
                  <a:solidFill>
                    <a:schemeClr val="tx1"/>
                  </a:solidFill>
                  <a:latin typeface="Arial" panose="020B0604020202020204" pitchFamily="34" charset="0"/>
                </a:defRPr>
              </a:lvl2pPr>
              <a:lvl3pPr marL="1143000" indent="-228600" defTabSz="390525" eaLnBrk="0" hangingPunct="0">
                <a:defRPr>
                  <a:solidFill>
                    <a:schemeClr val="tx1"/>
                  </a:solidFill>
                  <a:latin typeface="Arial" panose="020B0604020202020204" pitchFamily="34" charset="0"/>
                </a:defRPr>
              </a:lvl3pPr>
              <a:lvl4pPr marL="1600200" indent="-228600" defTabSz="390525" eaLnBrk="0" hangingPunct="0">
                <a:defRPr>
                  <a:solidFill>
                    <a:schemeClr val="tx1"/>
                  </a:solidFill>
                  <a:latin typeface="Arial" panose="020B0604020202020204" pitchFamily="34" charset="0"/>
                </a:defRPr>
              </a:lvl4pPr>
              <a:lvl5pPr marL="2057400" indent="-228600" defTabSz="390525" eaLnBrk="0" hangingPunct="0">
                <a:defRPr>
                  <a:solidFill>
                    <a:schemeClr val="tx1"/>
                  </a:solidFill>
                  <a:latin typeface="Arial" panose="020B0604020202020204" pitchFamily="34" charset="0"/>
                </a:defRPr>
              </a:lvl5pPr>
              <a:lvl6pPr marL="25146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finance.us.flowers.com</a:t>
              </a:r>
            </a:p>
          </p:txBody>
        </p:sp>
        <p:pic>
          <p:nvPicPr>
            <p:cNvPr id="9224"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446779" y="3650457"/>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812" y="1524000"/>
            <a:ext cx="1333500" cy="1333500"/>
          </a:xfrm>
          <a:prstGeom prst="rect">
            <a:avLst/>
          </a:prstGeom>
        </p:spPr>
      </p:pic>
      <p:sp>
        <p:nvSpPr>
          <p:cNvPr id="20" name="Rectangle 13"/>
          <p:cNvSpPr>
            <a:spLocks noChangeArrowheads="1"/>
          </p:cNvSpPr>
          <p:nvPr/>
        </p:nvSpPr>
        <p:spPr bwMode="blackWhite">
          <a:xfrm>
            <a:off x="4646612" y="4267200"/>
            <a:ext cx="3086100" cy="457200"/>
          </a:xfrm>
          <a:prstGeom prst="rect">
            <a:avLst/>
          </a:prstGeom>
          <a:solidFill>
            <a:schemeClr val="bg1"/>
          </a:solidFill>
          <a:ln w="28575">
            <a:solidFill>
              <a:schemeClr val="tx1">
                <a:lumMod val="50000"/>
              </a:schemeClr>
            </a:solidFill>
            <a:miter lim="800000"/>
            <a:headEnd/>
            <a:tailEnd/>
          </a:ln>
        </p:spPr>
        <p:txBody>
          <a:bodyPr wrap="none" lIns="31750" tIns="31750" rIns="31750" bIns="31750" anchor="ctr"/>
          <a:lstStyle>
            <a:lvl1pPr defTabSz="390525" eaLnBrk="0" hangingPunct="0">
              <a:defRPr>
                <a:solidFill>
                  <a:schemeClr val="tx1"/>
                </a:solidFill>
                <a:latin typeface="Arial" panose="020B0604020202020204" pitchFamily="34" charset="0"/>
              </a:defRPr>
            </a:lvl1pPr>
            <a:lvl2pPr marL="742950" indent="-285750" defTabSz="390525" eaLnBrk="0" hangingPunct="0">
              <a:defRPr>
                <a:solidFill>
                  <a:schemeClr val="tx1"/>
                </a:solidFill>
                <a:latin typeface="Arial" panose="020B0604020202020204" pitchFamily="34" charset="0"/>
              </a:defRPr>
            </a:lvl2pPr>
            <a:lvl3pPr marL="1143000" indent="-228600" defTabSz="390525" eaLnBrk="0" hangingPunct="0">
              <a:defRPr>
                <a:solidFill>
                  <a:schemeClr val="tx1"/>
                </a:solidFill>
                <a:latin typeface="Arial" panose="020B0604020202020204" pitchFamily="34" charset="0"/>
              </a:defRPr>
            </a:lvl3pPr>
            <a:lvl4pPr marL="1600200" indent="-228600" defTabSz="390525" eaLnBrk="0" hangingPunct="0">
              <a:defRPr>
                <a:solidFill>
                  <a:schemeClr val="tx1"/>
                </a:solidFill>
                <a:latin typeface="Arial" panose="020B0604020202020204" pitchFamily="34" charset="0"/>
              </a:defRPr>
            </a:lvl4pPr>
            <a:lvl5pPr marL="2057400" indent="-228600" defTabSz="390525" eaLnBrk="0" hangingPunct="0">
              <a:defRPr>
                <a:solidFill>
                  <a:schemeClr val="tx1"/>
                </a:solidFill>
                <a:latin typeface="Arial" panose="020B0604020202020204" pitchFamily="34" charset="0"/>
              </a:defRPr>
            </a:lvl5pPr>
            <a:lvl6pPr marL="25146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sales.us.flowers.com</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987" y="2886075"/>
            <a:ext cx="1495425" cy="1533525"/>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0612" y="4460144"/>
            <a:ext cx="1372293" cy="1407256"/>
          </a:xfrm>
          <a:prstGeom prst="rect">
            <a:avLst/>
          </a:prstGeom>
        </p:spPr>
      </p:pic>
      <p:sp>
        <p:nvSpPr>
          <p:cNvPr id="23" name="Line 8"/>
          <p:cNvSpPr>
            <a:spLocks noChangeShapeType="1"/>
          </p:cNvSpPr>
          <p:nvPr/>
        </p:nvSpPr>
        <p:spPr bwMode="auto">
          <a:xfrm flipH="1">
            <a:off x="3427412" y="3810000"/>
            <a:ext cx="963870"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4" name="Line 9"/>
          <p:cNvSpPr>
            <a:spLocks noChangeShapeType="1"/>
          </p:cNvSpPr>
          <p:nvPr/>
        </p:nvSpPr>
        <p:spPr bwMode="auto">
          <a:xfrm>
            <a:off x="4035368" y="4343400"/>
            <a:ext cx="611244"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5" name="Line 10"/>
          <p:cNvSpPr>
            <a:spLocks noChangeShapeType="1"/>
          </p:cNvSpPr>
          <p:nvPr/>
        </p:nvSpPr>
        <p:spPr bwMode="auto">
          <a:xfrm flipH="1">
            <a:off x="4016375" y="3809999"/>
            <a:ext cx="390382" cy="533399"/>
          </a:xfrm>
          <a:prstGeom prst="line">
            <a:avLst/>
          </a:prstGeom>
          <a:noFill/>
          <a:ln w="28575" cap="rnd">
            <a:solidFill>
              <a:schemeClr val="tx1">
                <a:lumMod val="50000"/>
              </a:schemeClr>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26" name="Line 8"/>
          <p:cNvSpPr>
            <a:spLocks noChangeShapeType="1"/>
          </p:cNvSpPr>
          <p:nvPr/>
        </p:nvSpPr>
        <p:spPr bwMode="auto">
          <a:xfrm flipH="1">
            <a:off x="3803250" y="5181600"/>
            <a:ext cx="603507"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7" name="Line 9"/>
          <p:cNvSpPr>
            <a:spLocks noChangeShapeType="1"/>
          </p:cNvSpPr>
          <p:nvPr/>
        </p:nvSpPr>
        <p:spPr bwMode="auto">
          <a:xfrm>
            <a:off x="4035368" y="4572000"/>
            <a:ext cx="611244"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8" name="Line 10"/>
          <p:cNvSpPr>
            <a:spLocks noChangeShapeType="1"/>
          </p:cNvSpPr>
          <p:nvPr/>
        </p:nvSpPr>
        <p:spPr bwMode="auto">
          <a:xfrm>
            <a:off x="4016375" y="4572000"/>
            <a:ext cx="402330" cy="609600"/>
          </a:xfrm>
          <a:prstGeom prst="line">
            <a:avLst/>
          </a:prstGeom>
          <a:noFill/>
          <a:ln w="28575" cap="rnd">
            <a:solidFill>
              <a:schemeClr val="tx1">
                <a:lumMod val="50000"/>
              </a:schemeClr>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29" name="Line 12"/>
          <p:cNvSpPr>
            <a:spLocks noChangeShapeType="1"/>
          </p:cNvSpPr>
          <p:nvPr/>
        </p:nvSpPr>
        <p:spPr bwMode="auto">
          <a:xfrm flipH="1">
            <a:off x="7732712" y="4495800"/>
            <a:ext cx="495300" cy="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0" name="Line 12"/>
          <p:cNvSpPr>
            <a:spLocks noChangeShapeType="1"/>
          </p:cNvSpPr>
          <p:nvPr/>
        </p:nvSpPr>
        <p:spPr bwMode="auto">
          <a:xfrm>
            <a:off x="8228010" y="2666208"/>
            <a:ext cx="1" cy="1829592"/>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1" name="Line 12"/>
          <p:cNvSpPr>
            <a:spLocks noChangeShapeType="1"/>
          </p:cNvSpPr>
          <p:nvPr/>
        </p:nvSpPr>
        <p:spPr bwMode="auto">
          <a:xfrm flipH="1">
            <a:off x="8228008" y="3505200"/>
            <a:ext cx="304803" cy="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293099" y="2894807"/>
            <a:ext cx="1306513" cy="1306513"/>
          </a:xfrm>
          <a:prstGeom prst="rect">
            <a:avLst/>
          </a:prstGeom>
        </p:spPr>
      </p:pic>
    </p:spTree>
    <p:custDataLst>
      <p:tags r:id="rId1"/>
    </p:custDataLst>
    <p:extLst>
      <p:ext uri="{BB962C8B-B14F-4D97-AF65-F5344CB8AC3E}">
        <p14:creationId xmlns:p14="http://schemas.microsoft.com/office/powerpoint/2010/main" val="35600020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50812" y="276130"/>
            <a:ext cx="5715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Creating Database Services </a:t>
            </a:r>
          </a:p>
        </p:txBody>
      </p:sp>
      <p:grpSp>
        <p:nvGrpSpPr>
          <p:cNvPr id="3" name="Group 2"/>
          <p:cNvGrpSpPr/>
          <p:nvPr/>
        </p:nvGrpSpPr>
        <p:grpSpPr>
          <a:xfrm>
            <a:off x="1578993" y="1066800"/>
            <a:ext cx="9030839" cy="4644083"/>
            <a:chOff x="830654" y="1268641"/>
            <a:chExt cx="7482693" cy="3021738"/>
          </a:xfrm>
        </p:grpSpPr>
        <p:sp>
          <p:nvSpPr>
            <p:cNvPr id="4" name="Freeform 3"/>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 name="Rounded Rectangle 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 name="Rectangle 11"/>
          <p:cNvSpPr>
            <a:spLocks noChangeArrowheads="1"/>
          </p:cNvSpPr>
          <p:nvPr/>
        </p:nvSpPr>
        <p:spPr bwMode="blackWhite">
          <a:xfrm>
            <a:off x="7326770" y="2171700"/>
            <a:ext cx="2438400" cy="2514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tx1"/>
            </a:solidFill>
            <a:miter lim="800000"/>
            <a:headEnd/>
            <a:tailEnd/>
          </a:ln>
        </p:spPr>
        <p:txBody>
          <a:bodyPr lIns="46038" tIns="46038" rIns="46038" bIns="46038" anchor="b"/>
          <a:lstStyle/>
          <a:p>
            <a:pPr algn="ctr" defTabSz="822325" eaLnBrk="0" hangingPunct="0">
              <a:defRPr/>
            </a:pPr>
            <a:r>
              <a:rPr lang="en-US" dirty="0">
                <a:solidFill>
                  <a:srgbClr val="000000"/>
                </a:solidFill>
                <a:latin typeface="+mn-lt"/>
                <a:cs typeface="Courier New" pitchFamily="49" charset="0"/>
              </a:rPr>
              <a:t>Service</a:t>
            </a:r>
          </a:p>
        </p:txBody>
      </p:sp>
      <p:sp>
        <p:nvSpPr>
          <p:cNvPr id="7" name="Rectangle 11"/>
          <p:cNvSpPr>
            <a:spLocks noChangeArrowheads="1"/>
          </p:cNvSpPr>
          <p:nvPr/>
        </p:nvSpPr>
        <p:spPr bwMode="blackWhite">
          <a:xfrm>
            <a:off x="2436812" y="3143250"/>
            <a:ext cx="3962400" cy="609600"/>
          </a:xfrm>
          <a:prstGeom prst="rect">
            <a:avLst/>
          </a:prstGeom>
          <a:solidFill>
            <a:srgbClr val="FFFFFF"/>
          </a:solidFill>
          <a:ln w="28575">
            <a:solidFill>
              <a:schemeClr val="tx1"/>
            </a:solidFill>
            <a:miter lim="800000"/>
            <a:headEnd/>
            <a:tailEnd/>
          </a:ln>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latin typeface="Courier New" panose="02070309020205020404" pitchFamily="49" charset="0"/>
                <a:cs typeface="Courier New" panose="02070309020205020404" pitchFamily="49" charset="0"/>
              </a:rPr>
              <a:t>DBMS_SERVICE.CREATE_SERVICE</a:t>
            </a:r>
          </a:p>
        </p:txBody>
      </p:sp>
      <p:pic>
        <p:nvPicPr>
          <p:cNvPr id="8" name="Picture 16" descr="Package_cnt204264.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9862" y="1676400"/>
            <a:ext cx="876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Screens_multiple_cnt242799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1612" y="2486025"/>
            <a:ext cx="1848716"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53"/>
          <p:cNvSpPr>
            <a:spLocks noChangeShapeType="1"/>
          </p:cNvSpPr>
          <p:nvPr/>
        </p:nvSpPr>
        <p:spPr bwMode="auto">
          <a:xfrm>
            <a:off x="6399212" y="3429000"/>
            <a:ext cx="914400" cy="0"/>
          </a:xfrm>
          <a:prstGeom prst="line">
            <a:avLst/>
          </a:prstGeom>
          <a:noFill/>
          <a:ln w="28575" cap="rnd">
            <a:solidFill>
              <a:schemeClr val="tx1">
                <a:lumMod val="50000"/>
              </a:schemeClr>
            </a:solidFill>
            <a:round/>
            <a:headEnd type="none" w="sm" len="sm"/>
            <a:tailEnd type="triangle" w="lg" len="lg"/>
          </a:ln>
        </p:spPr>
        <p:txBody>
          <a:bodyPr/>
          <a:lstStyle/>
          <a:p>
            <a:pPr>
              <a:defRPr/>
            </a:pPr>
            <a:endParaRPr lang="en-US" dirty="0">
              <a:latin typeface="Arial" charset="0"/>
              <a:cs typeface="Arial" charset="0"/>
            </a:endParaRPr>
          </a:p>
        </p:txBody>
      </p:sp>
    </p:spTree>
    <p:extLst>
      <p:ext uri="{BB962C8B-B14F-4D97-AF65-F5344CB8AC3E}">
        <p14:creationId xmlns:p14="http://schemas.microsoft.com/office/powerpoint/2010/main" val="2636643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590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Describe Oracle Net Services naming methods</a:t>
            </a:r>
          </a:p>
          <a:p>
            <a:pPr lvl="1"/>
            <a:r>
              <a:rPr lang="en-US" dirty="0"/>
              <a:t>Configure local naming for database connections</a:t>
            </a:r>
          </a:p>
        </p:txBody>
      </p:sp>
    </p:spTree>
    <p:custDataLst>
      <p:tags r:id="rId1"/>
    </p:custDataLst>
    <p:extLst>
      <p:ext uri="{BB962C8B-B14F-4D97-AF65-F5344CB8AC3E}">
        <p14:creationId xmlns:p14="http://schemas.microsoft.com/office/powerpoint/2010/main" val="1951662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 Accessing </a:t>
            </a:r>
            <a:r>
              <a:rPr lang="en-US" dirty="0" smtClean="0"/>
              <a:t>an Oracle Database</a:t>
            </a:r>
            <a:endParaRPr lang="en-US" dirty="0"/>
          </a:p>
        </p:txBody>
      </p:sp>
      <p:sp>
        <p:nvSpPr>
          <p:cNvPr id="2" name="Subtitle 1"/>
          <p:cNvSpPr>
            <a:spLocks noGrp="1"/>
          </p:cNvSpPr>
          <p:nvPr>
            <p:ph type="subTitle" idx="1"/>
          </p:nvPr>
        </p:nvSpPr>
        <p:spPr/>
        <p:txBody>
          <a:bodyPr/>
          <a:lstStyle/>
          <a:p>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677655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810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1234519"/>
          </a:xfrm>
        </p:spPr>
        <p:txBody>
          <a:bodyPr/>
          <a:lstStyle/>
          <a:p>
            <a:pPr marL="91440" lvl="1" indent="0">
              <a:buNone/>
            </a:pPr>
            <a:r>
              <a:rPr lang="en-US" altLang="en-US" dirty="0">
                <a:latin typeface="Arial" charset="0"/>
              </a:rPr>
              <a:t>This practice covers the following topics:</a:t>
            </a:r>
            <a:endParaRPr lang="en-US" dirty="0"/>
          </a:p>
          <a:p>
            <a:pPr lvl="1"/>
            <a:r>
              <a:rPr lang="en-US" dirty="0"/>
              <a:t>Configuring the Oracle Network to Access a Database</a:t>
            </a:r>
          </a:p>
          <a:p>
            <a:pPr lvl="1"/>
            <a:r>
              <a:rPr lang="en-US" dirty="0"/>
              <a:t>Creating a Net Service </a:t>
            </a:r>
            <a:r>
              <a:rPr lang="en-US" dirty="0" smtClean="0"/>
              <a:t>Name for </a:t>
            </a:r>
            <a:r>
              <a:rPr lang="en-US" dirty="0"/>
              <a:t>a PDB</a:t>
            </a:r>
          </a:p>
        </p:txBody>
      </p:sp>
    </p:spTree>
    <p:extLst>
      <p:ext uri="{BB962C8B-B14F-4D97-AF65-F5344CB8AC3E}">
        <p14:creationId xmlns:p14="http://schemas.microsoft.com/office/powerpoint/2010/main" val="19182203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9. Configuring </a:t>
            </a:r>
            <a:r>
              <a:rPr lang="en-US" dirty="0" smtClean="0"/>
              <a:t>and Administering the Listener</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5359086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Explain how listeners work</a:t>
            </a:r>
          </a:p>
          <a:p>
            <a:pPr lvl="1"/>
            <a:r>
              <a:rPr lang="en-US" dirty="0"/>
              <a:t>Configure listeners for dynamic or static service registration</a:t>
            </a:r>
          </a:p>
        </p:txBody>
      </p:sp>
    </p:spTree>
    <p:custDataLst>
      <p:tags r:id="rId1"/>
    </p:custDataLst>
    <p:extLst>
      <p:ext uri="{BB962C8B-B14F-4D97-AF65-F5344CB8AC3E}">
        <p14:creationId xmlns:p14="http://schemas.microsoft.com/office/powerpoint/2010/main" val="39183697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50812" y="276130"/>
            <a:ext cx="751919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6" name="Group 25"/>
          <p:cNvGrpSpPr/>
          <p:nvPr/>
        </p:nvGrpSpPr>
        <p:grpSpPr>
          <a:xfrm>
            <a:off x="2226623" y="856513"/>
            <a:ext cx="7735579" cy="5205653"/>
            <a:chOff x="830654" y="1268641"/>
            <a:chExt cx="7482693" cy="3030071"/>
          </a:xfrm>
        </p:grpSpPr>
        <p:sp>
          <p:nvSpPr>
            <p:cNvPr id="27" name="Freeform 2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146" name="Rectangle 2"/>
          <p:cNvSpPr>
            <a:spLocks noGrp="1" noChangeArrowheads="1"/>
          </p:cNvSpPr>
          <p:nvPr>
            <p:ph type="title"/>
          </p:nvPr>
        </p:nvSpPr>
        <p:spPr/>
        <p:txBody>
          <a:bodyPr/>
          <a:lstStyle/>
          <a:p>
            <a:pPr eaLnBrk="1" hangingPunct="1"/>
            <a:r>
              <a:rPr lang="en-US" altLang="en-US" dirty="0"/>
              <a:t>Review: Oracle Net Services Overview</a:t>
            </a:r>
          </a:p>
        </p:txBody>
      </p:sp>
      <p:pic>
        <p:nvPicPr>
          <p:cNvPr id="6148" name="Picture 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587581" y="1637100"/>
            <a:ext cx="549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6"/>
          <p:cNvSpPr>
            <a:spLocks noChangeArrowheads="1"/>
          </p:cNvSpPr>
          <p:nvPr/>
        </p:nvSpPr>
        <p:spPr bwMode="blackWhite">
          <a:xfrm>
            <a:off x="3013869" y="2450694"/>
            <a:ext cx="1600200" cy="1028700"/>
          </a:xfrm>
          <a:prstGeom prst="rect">
            <a:avLst/>
          </a:prstGeom>
          <a:solidFill>
            <a:srgbClr val="99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Application</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2" name="Rectangle 7"/>
          <p:cNvSpPr>
            <a:spLocks noChangeArrowheads="1"/>
          </p:cNvSpPr>
          <p:nvPr/>
        </p:nvSpPr>
        <p:spPr bwMode="blackWhite">
          <a:xfrm>
            <a:off x="7670006" y="2450694"/>
            <a:ext cx="1600200" cy="1028700"/>
          </a:xfrm>
          <a:prstGeom prst="rect">
            <a:avLst/>
          </a:prstGeom>
          <a:solidFill>
            <a:srgbClr val="CC99CD"/>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RDBMS</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3" name="Rectangle 8"/>
          <p:cNvSpPr>
            <a:spLocks noChangeArrowheads="1"/>
          </p:cNvSpPr>
          <p:nvPr/>
        </p:nvSpPr>
        <p:spPr bwMode="auto">
          <a:xfrm>
            <a:off x="3188979" y="3479394"/>
            <a:ext cx="125950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Client or middle tier</a:t>
            </a:r>
          </a:p>
        </p:txBody>
      </p:sp>
      <p:sp>
        <p:nvSpPr>
          <p:cNvPr id="6154" name="Rectangle 9"/>
          <p:cNvSpPr>
            <a:spLocks noChangeArrowheads="1"/>
          </p:cNvSpPr>
          <p:nvPr/>
        </p:nvSpPr>
        <p:spPr bwMode="auto">
          <a:xfrm>
            <a:off x="7477269" y="3595282"/>
            <a:ext cx="19872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6155" name="Line 10"/>
          <p:cNvSpPr>
            <a:spLocks noChangeShapeType="1"/>
          </p:cNvSpPr>
          <p:nvPr/>
        </p:nvSpPr>
        <p:spPr bwMode="auto">
          <a:xfrm flipH="1">
            <a:off x="3013869" y="2999969"/>
            <a:ext cx="1600200"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6" name="Line 11"/>
          <p:cNvSpPr>
            <a:spLocks noChangeShapeType="1"/>
          </p:cNvSpPr>
          <p:nvPr/>
        </p:nvSpPr>
        <p:spPr bwMode="auto">
          <a:xfrm flipH="1">
            <a:off x="7673181" y="2993619"/>
            <a:ext cx="159067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7" name="Line 12"/>
          <p:cNvSpPr>
            <a:spLocks noChangeShapeType="1"/>
          </p:cNvSpPr>
          <p:nvPr/>
        </p:nvSpPr>
        <p:spPr bwMode="auto">
          <a:xfrm flipH="1">
            <a:off x="4626769" y="2831694"/>
            <a:ext cx="1154112"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8" name="Line 13"/>
          <p:cNvSpPr>
            <a:spLocks noChangeShapeType="1"/>
          </p:cNvSpPr>
          <p:nvPr/>
        </p:nvSpPr>
        <p:spPr bwMode="auto">
          <a:xfrm>
            <a:off x="5352256" y="3136494"/>
            <a:ext cx="752475"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9" name="Line 14"/>
          <p:cNvSpPr>
            <a:spLocks noChangeShapeType="1"/>
          </p:cNvSpPr>
          <p:nvPr/>
        </p:nvSpPr>
        <p:spPr bwMode="auto">
          <a:xfrm flipH="1">
            <a:off x="5342731" y="2831694"/>
            <a:ext cx="457200" cy="30480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60" name="Rectangle 15"/>
          <p:cNvSpPr>
            <a:spLocks noChangeArrowheads="1"/>
          </p:cNvSpPr>
          <p:nvPr/>
        </p:nvSpPr>
        <p:spPr bwMode="auto">
          <a:xfrm>
            <a:off x="4890075" y="2187575"/>
            <a:ext cx="107451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TCP/IP network</a:t>
            </a:r>
          </a:p>
        </p:txBody>
      </p:sp>
      <p:sp>
        <p:nvSpPr>
          <p:cNvPr id="6161" name="Line 16"/>
          <p:cNvSpPr>
            <a:spLocks noChangeShapeType="1"/>
          </p:cNvSpPr>
          <p:nvPr/>
        </p:nvSpPr>
        <p:spPr bwMode="auto">
          <a:xfrm>
            <a:off x="6866731" y="3136494"/>
            <a:ext cx="776288"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2" name="Rectangle 17"/>
          <p:cNvSpPr>
            <a:spLocks noChangeArrowheads="1"/>
          </p:cNvSpPr>
          <p:nvPr/>
        </p:nvSpPr>
        <p:spPr bwMode="auto">
          <a:xfrm>
            <a:off x="5922383" y="3581400"/>
            <a:ext cx="1113994"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Listener</a:t>
            </a:r>
          </a:p>
        </p:txBody>
      </p:sp>
      <p:pic>
        <p:nvPicPr>
          <p:cNvPr id="6163" name="Picture 18"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547269" y="4142969"/>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4" name="Rectangle 19"/>
          <p:cNvSpPr>
            <a:spLocks noChangeArrowheads="1"/>
          </p:cNvSpPr>
          <p:nvPr/>
        </p:nvSpPr>
        <p:spPr bwMode="auto">
          <a:xfrm>
            <a:off x="7477862" y="5209769"/>
            <a:ext cx="1981312"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6165" name="Picture 20"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201024" y="4081056"/>
            <a:ext cx="5349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6" name="Rectangle 21"/>
          <p:cNvSpPr>
            <a:spLocks noChangeArrowheads="1"/>
          </p:cNvSpPr>
          <p:nvPr/>
        </p:nvSpPr>
        <p:spPr bwMode="auto">
          <a:xfrm>
            <a:off x="2836528" y="5223860"/>
            <a:ext cx="201520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sp>
        <p:nvSpPr>
          <p:cNvPr id="6167" name="Line 23"/>
          <p:cNvSpPr>
            <a:spLocks noChangeShapeType="1"/>
          </p:cNvSpPr>
          <p:nvPr/>
        </p:nvSpPr>
        <p:spPr bwMode="auto">
          <a:xfrm>
            <a:off x="4504531" y="2657069"/>
            <a:ext cx="0" cy="649288"/>
          </a:xfrm>
          <a:prstGeom prst="line">
            <a:avLst/>
          </a:prstGeom>
          <a:noFill/>
          <a:ln w="28575">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8" name="Line 24"/>
          <p:cNvSpPr>
            <a:spLocks noChangeShapeType="1"/>
          </p:cNvSpPr>
          <p:nvPr/>
        </p:nvSpPr>
        <p:spPr bwMode="auto">
          <a:xfrm>
            <a:off x="7781131" y="2657069"/>
            <a:ext cx="0" cy="649288"/>
          </a:xfrm>
          <a:prstGeom prst="line">
            <a:avLst/>
          </a:prstGeom>
          <a:noFill/>
          <a:ln w="28575">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6169" name="Picture 26"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72" y="2720622"/>
            <a:ext cx="842818" cy="84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32948" y="1507811"/>
            <a:ext cx="848427" cy="848427"/>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153692" y="1114265"/>
            <a:ext cx="1320554" cy="1320554"/>
          </a:xfrm>
          <a:prstGeom prst="rect">
            <a:avLst/>
          </a:prstGeom>
        </p:spPr>
      </p:pic>
    </p:spTree>
    <p:custDataLst>
      <p:tags r:id="rId1"/>
    </p:custDataLst>
    <p:extLst>
      <p:ext uri="{BB962C8B-B14F-4D97-AF65-F5344CB8AC3E}">
        <p14:creationId xmlns:p14="http://schemas.microsoft.com/office/powerpoint/2010/main" val="2107350715"/>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50812" y="276130"/>
            <a:ext cx="5638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3" name="Group 22"/>
          <p:cNvGrpSpPr/>
          <p:nvPr/>
        </p:nvGrpSpPr>
        <p:grpSpPr>
          <a:xfrm>
            <a:off x="1729269" y="908086"/>
            <a:ext cx="8730287" cy="5168103"/>
            <a:chOff x="830654" y="1268641"/>
            <a:chExt cx="7482693" cy="3030071"/>
          </a:xfrm>
        </p:grpSpPr>
        <p:sp>
          <p:nvSpPr>
            <p:cNvPr id="24" name="Freeform 2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5" name="Rounded Rectangle 2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0" name="Rectangle 2"/>
          <p:cNvSpPr>
            <a:spLocks noGrp="1" noChangeArrowheads="1"/>
          </p:cNvSpPr>
          <p:nvPr>
            <p:ph type="title"/>
          </p:nvPr>
        </p:nvSpPr>
        <p:spPr/>
        <p:txBody>
          <a:bodyPr/>
          <a:lstStyle/>
          <a:p>
            <a:pPr eaLnBrk="1" hangingPunct="1"/>
            <a:r>
              <a:rPr lang="en-US" altLang="en-US" dirty="0"/>
              <a:t>Oracle Net Listener: Overview</a:t>
            </a:r>
          </a:p>
        </p:txBody>
      </p:sp>
      <p:sp>
        <p:nvSpPr>
          <p:cNvPr id="7172" name="Rectangle 3"/>
          <p:cNvSpPr>
            <a:spLocks noChangeArrowheads="1"/>
          </p:cNvSpPr>
          <p:nvPr/>
        </p:nvSpPr>
        <p:spPr bwMode="auto">
          <a:xfrm>
            <a:off x="5064125" y="2505869"/>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sp>
        <p:nvSpPr>
          <p:cNvPr id="7173" name="Rectangle 4"/>
          <p:cNvSpPr>
            <a:spLocks noChangeArrowheads="1"/>
          </p:cNvSpPr>
          <p:nvPr/>
        </p:nvSpPr>
        <p:spPr bwMode="auto">
          <a:xfrm>
            <a:off x="4265612" y="5104606"/>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0"/>
              </a:spcBef>
              <a:buClrTx/>
              <a:buFontTx/>
              <a:buNone/>
            </a:pPr>
            <a:r>
              <a:rPr lang="en-US" altLang="en-US" dirty="0">
                <a:solidFill>
                  <a:srgbClr val="000000"/>
                </a:solidFill>
                <a:latin typeface="Courier New" panose="02070309020205020404" pitchFamily="49" charset="0"/>
              </a:rPr>
              <a:t>&lt;ORACLE_HOME&gt;/network/admin/listener.ora</a:t>
            </a:r>
          </a:p>
          <a:p>
            <a:pPr algn="l">
              <a:spcBef>
                <a:spcPct val="0"/>
              </a:spcBef>
              <a:buClrTx/>
              <a:buFontTx/>
              <a:buNone/>
            </a:pPr>
            <a:r>
              <a:rPr lang="en-US" altLang="en-US" dirty="0">
                <a:solidFill>
                  <a:srgbClr val="000000"/>
                </a:solidFill>
                <a:latin typeface="Courier New" panose="02070309020205020404" pitchFamily="49" charset="0"/>
              </a:rPr>
              <a:t>                          ./sqlnet.ora</a:t>
            </a:r>
          </a:p>
        </p:txBody>
      </p:sp>
      <p:sp>
        <p:nvSpPr>
          <p:cNvPr id="7174" name="Rectangle 5"/>
          <p:cNvSpPr>
            <a:spLocks noChangeArrowheads="1"/>
          </p:cNvSpPr>
          <p:nvPr/>
        </p:nvSpPr>
        <p:spPr bwMode="auto">
          <a:xfrm>
            <a:off x="7618412" y="332978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databases</a:t>
            </a:r>
          </a:p>
        </p:txBody>
      </p:sp>
      <p:sp>
        <p:nvSpPr>
          <p:cNvPr id="7175" name="Line 6"/>
          <p:cNvSpPr>
            <a:spLocks noChangeShapeType="1"/>
          </p:cNvSpPr>
          <p:nvPr/>
        </p:nvSpPr>
        <p:spPr bwMode="auto">
          <a:xfrm>
            <a:off x="6132512" y="2110581"/>
            <a:ext cx="1919288"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6" name="Line 7"/>
          <p:cNvSpPr>
            <a:spLocks noChangeShapeType="1"/>
          </p:cNvSpPr>
          <p:nvPr/>
        </p:nvSpPr>
        <p:spPr bwMode="auto">
          <a:xfrm>
            <a:off x="3656012" y="2142980"/>
            <a:ext cx="1600200"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7" name="Line 8"/>
          <p:cNvSpPr>
            <a:spLocks noChangeShapeType="1"/>
          </p:cNvSpPr>
          <p:nvPr/>
        </p:nvSpPr>
        <p:spPr bwMode="auto">
          <a:xfrm flipV="1">
            <a:off x="5637212" y="2872581"/>
            <a:ext cx="0" cy="121920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8" name="Rectangle 9"/>
          <p:cNvSpPr>
            <a:spLocks noChangeArrowheads="1"/>
          </p:cNvSpPr>
          <p:nvPr/>
        </p:nvSpPr>
        <p:spPr bwMode="auto">
          <a:xfrm>
            <a:off x="4494212" y="4517231"/>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7179" name="Picture 10"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047037" y="1112044"/>
            <a:ext cx="8270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1"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24912" y="1207294"/>
            <a:ext cx="8255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2"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086725" y="1577181"/>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23325" y="1640681"/>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4"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08612" y="3482181"/>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5" descr="DBCONTR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967037" y="1869281"/>
            <a:ext cx="85725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85" name="Freeform 16"/>
          <p:cNvSpPr>
            <a:spLocks/>
          </p:cNvSpPr>
          <p:nvPr/>
        </p:nvSpPr>
        <p:spPr bwMode="auto">
          <a:xfrm>
            <a:off x="3351212" y="3710781"/>
            <a:ext cx="2085975" cy="685800"/>
          </a:xfrm>
          <a:custGeom>
            <a:avLst/>
            <a:gdLst>
              <a:gd name="T0" fmla="*/ 0 w 1184"/>
              <a:gd name="T1" fmla="*/ 0 h 1168"/>
              <a:gd name="T2" fmla="*/ 0 w 1184"/>
              <a:gd name="T3" fmla="*/ 2147483647 h 1168"/>
              <a:gd name="T4" fmla="*/ 2147483647 w 1184"/>
              <a:gd name="T5" fmla="*/ 2147483647 h 1168"/>
              <a:gd name="T6" fmla="*/ 0 60000 65536"/>
              <a:gd name="T7" fmla="*/ 0 60000 65536"/>
              <a:gd name="T8" fmla="*/ 0 60000 65536"/>
              <a:gd name="T9" fmla="*/ 0 w 1184"/>
              <a:gd name="T10" fmla="*/ 0 h 1168"/>
              <a:gd name="T11" fmla="*/ 1184 w 1184"/>
              <a:gd name="T12" fmla="*/ 1168 h 1168"/>
            </a:gdLst>
            <a:ahLst/>
            <a:cxnLst>
              <a:cxn ang="T6">
                <a:pos x="T0" y="T1"/>
              </a:cxn>
              <a:cxn ang="T7">
                <a:pos x="T2" y="T3"/>
              </a:cxn>
              <a:cxn ang="T8">
                <a:pos x="T4" y="T5"/>
              </a:cxn>
            </a:cxnLst>
            <a:rect l="T9" t="T10" r="T11" b="T12"/>
            <a:pathLst>
              <a:path w="1184" h="1168">
                <a:moveTo>
                  <a:pt x="0" y="0"/>
                </a:moveTo>
                <a:lnTo>
                  <a:pt x="0" y="1168"/>
                </a:lnTo>
                <a:lnTo>
                  <a:pt x="1184" y="1168"/>
                </a:lnTo>
              </a:path>
            </a:pathLst>
          </a:custGeom>
          <a:noFill/>
          <a:ln w="28575" cap="flat" cmpd="sng">
            <a:solidFill>
              <a:schemeClr val="tx1">
                <a:lumMod val="50000"/>
              </a:schemeClr>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6" name="Freeform 17"/>
          <p:cNvSpPr>
            <a:spLocks/>
          </p:cNvSpPr>
          <p:nvPr/>
        </p:nvSpPr>
        <p:spPr bwMode="auto">
          <a:xfrm>
            <a:off x="6094412" y="2315369"/>
            <a:ext cx="202565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lumMod val="50000"/>
              </a:schemeClr>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7" name="Freeform 18"/>
          <p:cNvSpPr>
            <a:spLocks/>
          </p:cNvSpPr>
          <p:nvPr/>
        </p:nvSpPr>
        <p:spPr bwMode="auto">
          <a:xfrm flipV="1">
            <a:off x="6018212" y="1521619"/>
            <a:ext cx="205740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lumMod val="50000"/>
              </a:schemeClr>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8" name="Rectangle 19"/>
          <p:cNvSpPr>
            <a:spLocks noChangeArrowheads="1"/>
          </p:cNvSpPr>
          <p:nvPr/>
        </p:nvSpPr>
        <p:spPr bwMode="auto">
          <a:xfrm>
            <a:off x="2132012" y="2567781"/>
            <a:ext cx="243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Enterprise Manager Cloud Control or Oracle Net Manager</a:t>
            </a:r>
          </a:p>
        </p:txBody>
      </p:sp>
      <p:pic>
        <p:nvPicPr>
          <p:cNvPr id="7189" name="Picture 20" descr="datab004_g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151812" y="2110581"/>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3" descr="D:\Project data\Library\OU_graphics_repository\icons\PROD\icons\all\elect013.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212" y="165338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4889983"/>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120" y="1143000"/>
            <a:ext cx="11783291" cy="33295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4419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The Default Listener</a:t>
            </a:r>
            <a:endParaRPr lang="en-US" altLang="es-MX" dirty="0"/>
          </a:p>
        </p:txBody>
      </p:sp>
      <p:sp>
        <p:nvSpPr>
          <p:cNvPr id="9219" name="Content Placeholder 9"/>
          <p:cNvSpPr>
            <a:spLocks noGrp="1"/>
          </p:cNvSpPr>
          <p:nvPr>
            <p:ph idx="1"/>
          </p:nvPr>
        </p:nvSpPr>
        <p:spPr>
          <a:xfrm>
            <a:off x="622139" y="1242485"/>
            <a:ext cx="10577674" cy="3081179"/>
          </a:xfrm>
        </p:spPr>
        <p:txBody>
          <a:bodyPr/>
          <a:lstStyle/>
          <a:p>
            <a:pPr lvl="1">
              <a:buClr>
                <a:schemeClr val="accent1"/>
              </a:buClr>
              <a:defRPr/>
            </a:pPr>
            <a:r>
              <a:rPr lang="en-US" dirty="0"/>
              <a:t>During the creation of an Oracle database, the Oracle Net Configuration Assistant creates a local listener named </a:t>
            </a:r>
            <a:r>
              <a:rPr lang="en-US" dirty="0">
                <a:latin typeface="Courier New" panose="02070309020205020404" pitchFamily="49" charset="0"/>
                <a:cs typeface="Courier New" panose="02070309020205020404" pitchFamily="49" charset="0"/>
              </a:rPr>
              <a:t>LISTENER</a:t>
            </a:r>
            <a:r>
              <a:rPr lang="en-US" dirty="0"/>
              <a:t>.</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is automatically populated with available database services through a feature called </a:t>
            </a:r>
            <a:r>
              <a:rPr lang="en-US" i="1" dirty="0"/>
              <a:t>dynamic service registration</a:t>
            </a:r>
            <a:r>
              <a:rPr lang="en-US" dirty="0"/>
              <a:t>. </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listens on the following TCP/IP protocol address:</a:t>
            </a:r>
          </a:p>
          <a:p>
            <a:pPr marL="91440" lvl="1"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ADDRESS=(PROTOCOL=tcp)(HOST=host_name)(PORT=1521))</a:t>
            </a:r>
            <a:r>
              <a:rPr lang="en-US" dirty="0"/>
              <a:t> </a:t>
            </a:r>
          </a:p>
          <a:p>
            <a:pPr lvl="1">
              <a:buClr>
                <a:schemeClr val="accent1"/>
              </a:buClr>
              <a:defRPr/>
            </a:pPr>
            <a:r>
              <a:rPr lang="en-US" dirty="0"/>
              <a:t>Without any configuration, you can access your database instance immediately through </a:t>
            </a:r>
            <a:r>
              <a:rPr lang="en-US" dirty="0">
                <a:latin typeface="Courier New" panose="02070309020205020404" pitchFamily="49" charset="0"/>
                <a:cs typeface="Courier New" panose="02070309020205020404" pitchFamily="49" charset="0"/>
              </a:rPr>
              <a:t>LISTENER</a:t>
            </a:r>
            <a:r>
              <a:rPr lang="en-US" dirty="0"/>
              <a:t>.</a:t>
            </a:r>
          </a:p>
        </p:txBody>
      </p:sp>
    </p:spTree>
    <p:custDataLst>
      <p:tags r:id="rId1"/>
    </p:custDataLst>
    <p:extLst>
      <p:ext uri="{BB962C8B-B14F-4D97-AF65-F5344CB8AC3E}">
        <p14:creationId xmlns:p14="http://schemas.microsoft.com/office/powerpoint/2010/main" val="108685017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1" y="1105866"/>
            <a:ext cx="11415875" cy="499013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51919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Configuring Dynamic Service Registration</a:t>
            </a:r>
            <a:endParaRPr lang="en-US" altLang="es-MX" dirty="0"/>
          </a:p>
        </p:txBody>
      </p:sp>
      <p:sp>
        <p:nvSpPr>
          <p:cNvPr id="9219" name="Content Placeholder 9"/>
          <p:cNvSpPr>
            <a:spLocks noGrp="1"/>
          </p:cNvSpPr>
          <p:nvPr>
            <p:ph idx="1"/>
          </p:nvPr>
        </p:nvSpPr>
        <p:spPr>
          <a:xfrm>
            <a:off x="622138" y="1242485"/>
            <a:ext cx="10944549" cy="4779079"/>
          </a:xfrm>
        </p:spPr>
        <p:txBody>
          <a:bodyPr/>
          <a:lstStyle/>
          <a:p>
            <a:pPr lvl="1">
              <a:buClr>
                <a:schemeClr val="accent1"/>
              </a:buClr>
              <a:defRPr/>
            </a:pPr>
            <a:r>
              <a:rPr lang="en-US" dirty="0"/>
              <a:t>By default, an Oracle database instance is configured to use dynamic service registration (service registration), which allows the Oracle database instance to identify its available services to listeners automatically.</a:t>
            </a:r>
          </a:p>
          <a:p>
            <a:pPr lvl="1">
              <a:buClr>
                <a:schemeClr val="accent1"/>
              </a:buClr>
              <a:defRPr/>
            </a:pPr>
            <a:r>
              <a:rPr lang="en-US" dirty="0"/>
              <a:t>The LREG process polls the listeners to see if they are running and, if so, registers database service information to them.</a:t>
            </a:r>
          </a:p>
          <a:p>
            <a:pPr lvl="1">
              <a:buClr>
                <a:schemeClr val="accent1"/>
              </a:buClr>
              <a:defRPr/>
            </a:pPr>
            <a:r>
              <a:rPr lang="en-US" dirty="0"/>
              <a:t>Dynamic service registration registers, by default, all PDB services to the same listener. If you stop that listener, you stop access to all the PDB services.</a:t>
            </a:r>
          </a:p>
          <a:p>
            <a:pPr lvl="1">
              <a:buClr>
                <a:schemeClr val="accent1"/>
              </a:buClr>
              <a:defRPr/>
            </a:pPr>
            <a:r>
              <a:rPr lang="en-US" dirty="0"/>
              <a:t>General steps to configure dynamic service registration:</a:t>
            </a:r>
          </a:p>
          <a:p>
            <a:pPr lvl="2">
              <a:buClr>
                <a:schemeClr val="accent1"/>
              </a:buClr>
              <a:defRPr/>
            </a:pPr>
            <a:r>
              <a:rPr lang="en-US" dirty="0"/>
              <a:t>Make sure that the </a:t>
            </a:r>
            <a:r>
              <a:rPr lang="en-US" dirty="0">
                <a:latin typeface="Courier New" panose="02070309020205020404" pitchFamily="49" charset="0"/>
                <a:cs typeface="Courier New" panose="02070309020205020404" pitchFamily="49" charset="0"/>
              </a:rPr>
              <a:t>INSTANCE_NAME</a:t>
            </a:r>
            <a:r>
              <a:rPr lang="en-US" dirty="0"/>
              <a:t> , </a:t>
            </a:r>
            <a:r>
              <a:rPr lang="en-US" dirty="0">
                <a:latin typeface="Courier New" panose="02070309020205020404" pitchFamily="49" charset="0"/>
                <a:cs typeface="Courier New" panose="02070309020205020404" pitchFamily="49" charset="0"/>
              </a:rPr>
              <a:t>LOCAL_LISTENER</a:t>
            </a:r>
            <a:r>
              <a:rPr lang="en-US" dirty="0"/>
              <a:t>, </a:t>
            </a:r>
            <a:r>
              <a:rPr lang="en-US" dirty="0">
                <a:latin typeface="Courier New" panose="02070309020205020404" pitchFamily="49" charset="0"/>
                <a:cs typeface="Courier New" panose="02070309020205020404" pitchFamily="49" charset="0"/>
              </a:rPr>
              <a:t>REMOTE_LISTENER</a:t>
            </a:r>
            <a:r>
              <a:rPr lang="en-US" dirty="0"/>
              <a:t>, and </a:t>
            </a:r>
            <a:r>
              <a:rPr lang="en-US" dirty="0">
                <a:latin typeface="Courier New" panose="02070309020205020404" pitchFamily="49" charset="0"/>
                <a:cs typeface="Courier New" panose="02070309020205020404" pitchFamily="49" charset="0"/>
              </a:rPr>
              <a:t>SERVICE_NAMES</a:t>
            </a:r>
            <a:r>
              <a:rPr lang="en-US" dirty="0"/>
              <a:t> initialization parameters are properly configured.</a:t>
            </a:r>
          </a:p>
          <a:p>
            <a:pPr lvl="2">
              <a:buClr>
                <a:schemeClr val="accent1"/>
              </a:buClr>
              <a:defRPr/>
            </a:pPr>
            <a:r>
              <a:rPr lang="en-US" dirty="0"/>
              <a:t>Configure protocol addresses (end points) in the server-side </a:t>
            </a:r>
            <a:r>
              <a:rPr lang="en-US" dirty="0">
                <a:latin typeface="Courier New" panose="02070309020205020404" pitchFamily="49" charset="0"/>
                <a:cs typeface="Courier New" panose="02070309020205020404" pitchFamily="49" charset="0"/>
              </a:rPr>
              <a:t>tnsnames.ora</a:t>
            </a:r>
            <a:r>
              <a:rPr lang="en-US" dirty="0"/>
              <a:t> file.</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a:t>
            </a:r>
            <a:r>
              <a:rPr lang="en-US" dirty="0">
                <a:latin typeface="Courier New" panose="02070309020205020404" pitchFamily="49" charset="0"/>
                <a:cs typeface="Courier New" panose="02070309020205020404" pitchFamily="49" charset="0"/>
              </a:rPr>
              <a:t>REGISTER</a:t>
            </a:r>
            <a:r>
              <a:rPr lang="en-US" dirty="0"/>
              <a:t> command to initiate service registration immediately after the listener is started.</a:t>
            </a:r>
          </a:p>
        </p:txBody>
      </p:sp>
    </p:spTree>
    <p:custDataLst>
      <p:tags r:id="rId1"/>
    </p:custDataLst>
    <p:extLst>
      <p:ext uri="{BB962C8B-B14F-4D97-AF65-F5344CB8AC3E}">
        <p14:creationId xmlns:p14="http://schemas.microsoft.com/office/powerpoint/2010/main" val="30349251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19048657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40885"/>
            <a:ext cx="11277600" cy="47265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6934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Configuring Static Service Registration</a:t>
            </a:r>
            <a:endParaRPr lang="en-US" altLang="es-MX" dirty="0"/>
          </a:p>
        </p:txBody>
      </p:sp>
      <p:sp>
        <p:nvSpPr>
          <p:cNvPr id="9219" name="Content Placeholder 9"/>
          <p:cNvSpPr>
            <a:spLocks noGrp="1"/>
          </p:cNvSpPr>
          <p:nvPr>
            <p:ph idx="1"/>
          </p:nvPr>
        </p:nvSpPr>
        <p:spPr>
          <a:xfrm>
            <a:off x="622138" y="1242485"/>
            <a:ext cx="10944549" cy="4307155"/>
          </a:xfrm>
        </p:spPr>
        <p:txBody>
          <a:bodyPr/>
          <a:lstStyle/>
          <a:p>
            <a:pPr lvl="1">
              <a:buClr>
                <a:schemeClr val="accent1"/>
              </a:buClr>
              <a:defRPr/>
            </a:pPr>
            <a:r>
              <a:rPr lang="en-US" dirty="0"/>
              <a:t>Static service registration is a method for configuring listeners to obtain their service information manually.</a:t>
            </a:r>
          </a:p>
          <a:p>
            <a:pPr lvl="2">
              <a:buClr>
                <a:schemeClr val="accent1"/>
              </a:buClr>
              <a:defRPr/>
            </a:pPr>
            <a:r>
              <a:rPr lang="en-US" dirty="0"/>
              <a:t>You can create a listener for a particular PDB.</a:t>
            </a:r>
          </a:p>
          <a:p>
            <a:pPr lvl="2">
              <a:buClr>
                <a:schemeClr val="accent1"/>
              </a:buClr>
              <a:defRPr/>
            </a:pPr>
            <a:r>
              <a:rPr lang="en-US" dirty="0"/>
              <a:t>Static service registration might be required for some services, such as external procedures and heterogeneous services (for non-Oracle systems).</a:t>
            </a:r>
          </a:p>
          <a:p>
            <a:pPr lvl="1">
              <a:buClr>
                <a:schemeClr val="accent1"/>
              </a:buClr>
              <a:defRPr/>
            </a:pPr>
            <a:r>
              <a:rPr lang="en-US" dirty="0"/>
              <a:t>With static registration, the listener has no knowledge of whether its database services exist or not. It only knows that it supports them. The Listener Control utility shows the services status as </a:t>
            </a:r>
            <a:r>
              <a:rPr lang="en-US" dirty="0">
                <a:latin typeface="Courier New" panose="02070309020205020404" pitchFamily="49" charset="0"/>
                <a:cs typeface="Courier New" panose="02070309020205020404" pitchFamily="49" charset="0"/>
              </a:rPr>
              <a:t>UNKNOWN</a:t>
            </a:r>
            <a:r>
              <a:rPr lang="en-US" dirty="0"/>
              <a:t>.</a:t>
            </a:r>
          </a:p>
          <a:p>
            <a:pPr lvl="1">
              <a:buClr>
                <a:schemeClr val="accent1"/>
              </a:buClr>
              <a:defRPr/>
            </a:pPr>
            <a:r>
              <a:rPr lang="en-US" dirty="0"/>
              <a:t>General steps to configure static service registration:</a:t>
            </a:r>
          </a:p>
          <a:p>
            <a:pPr marL="1371600" lvl="2" indent="-457200">
              <a:buClr>
                <a:schemeClr val="accent1"/>
              </a:buClr>
              <a:buFont typeface="+mj-lt"/>
              <a:buAutoNum type="arabicPeriod"/>
              <a:defRPr/>
            </a:pPr>
            <a:r>
              <a:rPr lang="en-US" dirty="0"/>
              <a:t>In </a:t>
            </a:r>
            <a:r>
              <a:rPr lang="en-US" dirty="0">
                <a:latin typeface="Courier New" panose="02070309020205020404" pitchFamily="49" charset="0"/>
                <a:cs typeface="Courier New" panose="02070309020205020404" pitchFamily="49" charset="0"/>
              </a:rPr>
              <a:t>listener.ora</a:t>
            </a:r>
            <a:r>
              <a:rPr lang="en-US" dirty="0"/>
              <a:t>, define a listener and its protocol addresses.</a:t>
            </a:r>
          </a:p>
          <a:p>
            <a:pPr marL="1371600" lvl="2" indent="-457200">
              <a:buClr>
                <a:schemeClr val="accent1"/>
              </a:buClr>
              <a:buFont typeface="+mj-lt"/>
              <a:buAutoNum type="arabicPeriod"/>
              <a:defRPr/>
            </a:pPr>
            <a:r>
              <a:rPr lang="en-US" dirty="0"/>
              <a:t>In </a:t>
            </a:r>
            <a:r>
              <a:rPr lang="en-US" dirty="0">
                <a:latin typeface="Courier New" panose="02070309020205020404" pitchFamily="49" charset="0"/>
                <a:cs typeface="Courier New" panose="02070309020205020404" pitchFamily="49" charset="0"/>
              </a:rPr>
              <a:t>listener.ora</a:t>
            </a:r>
            <a:r>
              <a:rPr lang="en-US" dirty="0"/>
              <a:t>, also create a </a:t>
            </a:r>
            <a:r>
              <a:rPr lang="en-US" dirty="0">
                <a:latin typeface="Courier New" panose="02070309020205020404" pitchFamily="49" charset="0"/>
                <a:cs typeface="Courier New" panose="02070309020205020404" pitchFamily="49" charset="0"/>
              </a:rPr>
              <a:t>SID_LIST_&lt;listener name&gt;</a:t>
            </a:r>
            <a:r>
              <a:rPr lang="en-US" dirty="0"/>
              <a:t> section that lists the database services for the listener.</a:t>
            </a:r>
          </a:p>
        </p:txBody>
      </p:sp>
    </p:spTree>
    <p:custDataLst>
      <p:tags r:id="rId1"/>
    </p:custDataLst>
    <p:extLst>
      <p:ext uri="{BB962C8B-B14F-4D97-AF65-F5344CB8AC3E}">
        <p14:creationId xmlns:p14="http://schemas.microsoft.com/office/powerpoint/2010/main" val="28846582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5869781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714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Connect to an Oracle Database</a:t>
            </a:r>
          </a:p>
          <a:p>
            <a:pPr lvl="1"/>
            <a:r>
              <a:rPr lang="en-US" dirty="0"/>
              <a:t>Describe the tools used to access an Oracle Database</a:t>
            </a:r>
          </a:p>
        </p:txBody>
      </p:sp>
    </p:spTree>
    <p:custDataLst>
      <p:tags r:id="rId1"/>
    </p:custDataLst>
    <p:extLst>
      <p:ext uri="{BB962C8B-B14F-4D97-AF65-F5344CB8AC3E}">
        <p14:creationId xmlns:p14="http://schemas.microsoft.com/office/powerpoint/2010/main" val="8562577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71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Explain how listeners work</a:t>
            </a:r>
          </a:p>
          <a:p>
            <a:pPr lvl="1"/>
            <a:r>
              <a:rPr lang="en-US" dirty="0"/>
              <a:t>Configure listeners for dynamic or static service registration</a:t>
            </a:r>
          </a:p>
        </p:txBody>
      </p:sp>
    </p:spTree>
    <p:custDataLst>
      <p:tags r:id="rId1"/>
    </p:custDataLst>
    <p:extLst>
      <p:ext uri="{BB962C8B-B14F-4D97-AF65-F5344CB8AC3E}">
        <p14:creationId xmlns:p14="http://schemas.microsoft.com/office/powerpoint/2010/main" val="21038335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886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1673101"/>
          </a:xfrm>
        </p:spPr>
        <p:txBody>
          <a:bodyPr/>
          <a:lstStyle/>
          <a:p>
            <a:pPr marL="91440" lvl="1" indent="0">
              <a:buNone/>
            </a:pPr>
            <a:r>
              <a:rPr lang="en-US" altLang="en-US" dirty="0">
                <a:latin typeface="Arial" charset="0"/>
              </a:rPr>
              <a:t>This practice covers the following topics:</a:t>
            </a:r>
            <a:endParaRPr lang="en-US" dirty="0"/>
          </a:p>
          <a:p>
            <a:pPr lvl="1"/>
            <a:r>
              <a:rPr lang="en-US" dirty="0"/>
              <a:t>Exploring the Default Listener</a:t>
            </a:r>
          </a:p>
          <a:p>
            <a:pPr lvl="1"/>
            <a:r>
              <a:rPr lang="en-US" dirty="0"/>
              <a:t>Creating a Second </a:t>
            </a:r>
            <a:r>
              <a:rPr lang="en-US" dirty="0" smtClean="0"/>
              <a:t>Listener</a:t>
            </a:r>
            <a:endParaRPr lang="en-US" dirty="0"/>
          </a:p>
          <a:p>
            <a:pPr lvl="1"/>
            <a:r>
              <a:rPr lang="en-US" dirty="0"/>
              <a:t>Connecting to a Database Service Using the New Listener</a:t>
            </a:r>
          </a:p>
        </p:txBody>
      </p:sp>
    </p:spTree>
    <p:extLst>
      <p:ext uri="{BB962C8B-B14F-4D97-AF65-F5344CB8AC3E}">
        <p14:creationId xmlns:p14="http://schemas.microsoft.com/office/powerpoint/2010/main" val="77838780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10. Configuring </a:t>
            </a:r>
            <a:r>
              <a:rPr lang="en-US" dirty="0" smtClean="0"/>
              <a:t>a Shared Server Architecture</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0634810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Explain the difference between dedicated and shared server configurations</a:t>
            </a:r>
          </a:p>
          <a:p>
            <a:pPr lvl="1"/>
            <a:r>
              <a:rPr lang="en-US" dirty="0"/>
              <a:t>Enable shared server</a:t>
            </a:r>
          </a:p>
          <a:p>
            <a:pPr lvl="1"/>
            <a:r>
              <a:rPr lang="en-US" dirty="0"/>
              <a:t>Control shared server operations</a:t>
            </a:r>
          </a:p>
        </p:txBody>
      </p:sp>
    </p:spTree>
    <p:custDataLst>
      <p:tags r:id="rId1"/>
    </p:custDataLst>
    <p:extLst>
      <p:ext uri="{BB962C8B-B14F-4D97-AF65-F5344CB8AC3E}">
        <p14:creationId xmlns:p14="http://schemas.microsoft.com/office/powerpoint/2010/main" val="418003206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7666" y="1075848"/>
            <a:ext cx="10323945" cy="273415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739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Shared Server Architecture: Overview</a:t>
            </a:r>
          </a:p>
        </p:txBody>
      </p:sp>
      <p:sp>
        <p:nvSpPr>
          <p:cNvPr id="3" name="Content Placeholder 2"/>
          <p:cNvSpPr>
            <a:spLocks noGrp="1"/>
          </p:cNvSpPr>
          <p:nvPr>
            <p:ph idx="1"/>
          </p:nvPr>
        </p:nvSpPr>
        <p:spPr>
          <a:xfrm>
            <a:off x="622138" y="1242485"/>
            <a:ext cx="10944549" cy="2283524"/>
          </a:xfrm>
        </p:spPr>
        <p:txBody>
          <a:bodyPr/>
          <a:lstStyle/>
          <a:p>
            <a:pPr lvl="1"/>
            <a:r>
              <a:rPr lang="en-US" dirty="0"/>
              <a:t>When should you consider configuring the shared server architecture?</a:t>
            </a:r>
          </a:p>
          <a:p>
            <a:pPr lvl="2"/>
            <a:r>
              <a:rPr lang="en-US" dirty="0"/>
              <a:t>System is overloaded.</a:t>
            </a:r>
          </a:p>
          <a:p>
            <a:pPr lvl="2"/>
            <a:r>
              <a:rPr lang="en-US" dirty="0"/>
              <a:t>System has limited memory.</a:t>
            </a:r>
          </a:p>
          <a:p>
            <a:pPr lvl="1"/>
            <a:r>
              <a:rPr lang="en-US" dirty="0"/>
              <a:t>How does the shared server architecture address these issues?</a:t>
            </a:r>
          </a:p>
          <a:p>
            <a:pPr lvl="2"/>
            <a:r>
              <a:rPr lang="en-US" dirty="0"/>
              <a:t>Client processes share server processes.</a:t>
            </a:r>
          </a:p>
          <a:p>
            <a:pPr lvl="2"/>
            <a:r>
              <a:rPr lang="en-US" dirty="0"/>
              <a:t>Few processes are required to support the client load.</a:t>
            </a:r>
          </a:p>
        </p:txBody>
      </p:sp>
    </p:spTree>
    <p:extLst>
      <p:ext uri="{BB962C8B-B14F-4D97-AF65-F5344CB8AC3E}">
        <p14:creationId xmlns:p14="http://schemas.microsoft.com/office/powerpoint/2010/main" val="7307581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92"/>
          <p:cNvSpPr/>
          <p:nvPr/>
        </p:nvSpPr>
        <p:spPr bwMode="auto">
          <a:xfrm>
            <a:off x="150812" y="276130"/>
            <a:ext cx="1120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Comparing Dedicated and Shared Server Architecture: Review</a:t>
            </a:r>
          </a:p>
        </p:txBody>
      </p:sp>
      <p:grpSp>
        <p:nvGrpSpPr>
          <p:cNvPr id="151" name="Group 150"/>
          <p:cNvGrpSpPr/>
          <p:nvPr/>
        </p:nvGrpSpPr>
        <p:grpSpPr>
          <a:xfrm>
            <a:off x="608012" y="1219200"/>
            <a:ext cx="10515601" cy="4876800"/>
            <a:chOff x="608012" y="1219200"/>
            <a:chExt cx="10515601" cy="4876800"/>
          </a:xfrm>
        </p:grpSpPr>
        <p:grpSp>
          <p:nvGrpSpPr>
            <p:cNvPr id="152" name="Group 151"/>
            <p:cNvGrpSpPr/>
            <p:nvPr/>
          </p:nvGrpSpPr>
          <p:grpSpPr>
            <a:xfrm>
              <a:off x="622138" y="3960284"/>
              <a:ext cx="10501475" cy="2135716"/>
              <a:chOff x="830654" y="1268641"/>
              <a:chExt cx="7482693" cy="3030071"/>
            </a:xfrm>
          </p:grpSpPr>
          <p:sp>
            <p:nvSpPr>
              <p:cNvPr id="191" name="Freeform 19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92" name="Rounded Rectangle 19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53" name="Group 152"/>
            <p:cNvGrpSpPr/>
            <p:nvPr/>
          </p:nvGrpSpPr>
          <p:grpSpPr>
            <a:xfrm>
              <a:off x="622138" y="1445685"/>
              <a:ext cx="10349075" cy="2135716"/>
              <a:chOff x="830654" y="1268641"/>
              <a:chExt cx="7482693" cy="3030071"/>
            </a:xfrm>
          </p:grpSpPr>
          <p:sp>
            <p:nvSpPr>
              <p:cNvPr id="189" name="Freeform 188"/>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90" name="Rounded Rectangle 189"/>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154" name="Picture 1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062" y="1752600"/>
              <a:ext cx="706837" cy="914400"/>
            </a:xfrm>
            <a:prstGeom prst="rect">
              <a:avLst/>
            </a:prstGeom>
          </p:spPr>
        </p:pic>
        <p:pic>
          <p:nvPicPr>
            <p:cNvPr id="155" name="Picture 1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9012" y="2057400"/>
              <a:ext cx="694163" cy="790575"/>
            </a:xfrm>
            <a:prstGeom prst="rect">
              <a:avLst/>
            </a:prstGeom>
          </p:spPr>
        </p:pic>
        <p:pic>
          <p:nvPicPr>
            <p:cNvPr id="156" name="Picture 17"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412" y="2743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Text Box 12"/>
            <p:cNvSpPr txBox="1">
              <a:spLocks noChangeArrowheads="1"/>
            </p:cNvSpPr>
            <p:nvPr/>
          </p:nvSpPr>
          <p:spPr bwMode="blackWhite">
            <a:xfrm>
              <a:off x="4357687" y="16875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158" name="Line 8"/>
            <p:cNvSpPr>
              <a:spLocks noChangeShapeType="1"/>
            </p:cNvSpPr>
            <p:nvPr/>
          </p:nvSpPr>
          <p:spPr bwMode="auto">
            <a:xfrm flipH="1">
              <a:off x="2665412" y="2429403"/>
              <a:ext cx="1676400" cy="8997"/>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159" name="Text Box 12"/>
            <p:cNvSpPr txBox="1">
              <a:spLocks noChangeArrowheads="1"/>
            </p:cNvSpPr>
            <p:nvPr/>
          </p:nvSpPr>
          <p:spPr bwMode="blackWhite">
            <a:xfrm>
              <a:off x="4341812" y="22209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160" name="Text Box 12"/>
            <p:cNvSpPr txBox="1">
              <a:spLocks noChangeArrowheads="1"/>
            </p:cNvSpPr>
            <p:nvPr/>
          </p:nvSpPr>
          <p:spPr bwMode="blackWhite">
            <a:xfrm>
              <a:off x="4341812" y="28305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161" name="Line 8"/>
            <p:cNvSpPr>
              <a:spLocks noChangeShapeType="1"/>
            </p:cNvSpPr>
            <p:nvPr/>
          </p:nvSpPr>
          <p:spPr bwMode="auto">
            <a:xfrm flipH="1">
              <a:off x="2205037" y="1828800"/>
              <a:ext cx="2136775" cy="1"/>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162" name="Line 8"/>
            <p:cNvSpPr>
              <a:spLocks noChangeShapeType="1"/>
            </p:cNvSpPr>
            <p:nvPr/>
          </p:nvSpPr>
          <p:spPr bwMode="auto">
            <a:xfrm flipH="1">
              <a:off x="2208212" y="3047999"/>
              <a:ext cx="2136775" cy="1"/>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163" name="Rectangle 7"/>
            <p:cNvSpPr>
              <a:spLocks noChangeArrowheads="1"/>
            </p:cNvSpPr>
            <p:nvPr/>
          </p:nvSpPr>
          <p:spPr bwMode="auto">
            <a:xfrm>
              <a:off x="608012" y="2133600"/>
              <a:ext cx="1198666"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Client</a:t>
              </a:r>
            </a:p>
            <a:p>
              <a:pPr algn="ctr"/>
              <a:r>
                <a:rPr lang="en-US" altLang="en-US" dirty="0">
                  <a:solidFill>
                    <a:schemeClr val="tx1">
                      <a:lumMod val="50000"/>
                    </a:schemeClr>
                  </a:solidFill>
                </a:rPr>
                <a:t>or middle tier</a:t>
              </a:r>
            </a:p>
          </p:txBody>
        </p:sp>
        <p:sp>
          <p:nvSpPr>
            <p:cNvPr id="164" name="Rectangle 7"/>
            <p:cNvSpPr>
              <a:spLocks noChangeArrowheads="1"/>
            </p:cNvSpPr>
            <p:nvPr/>
          </p:nvSpPr>
          <p:spPr bwMode="auto">
            <a:xfrm>
              <a:off x="4875212" y="1219200"/>
              <a:ext cx="245124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Dedicated Server</a:t>
              </a:r>
            </a:p>
          </p:txBody>
        </p:sp>
        <p:sp>
          <p:nvSpPr>
            <p:cNvPr id="165" name="Rectangle 7"/>
            <p:cNvSpPr>
              <a:spLocks noChangeArrowheads="1"/>
            </p:cNvSpPr>
            <p:nvPr/>
          </p:nvSpPr>
          <p:spPr bwMode="auto">
            <a:xfrm>
              <a:off x="764098" y="4684592"/>
              <a:ext cx="1058040"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Web browser</a:t>
              </a:r>
            </a:p>
          </p:txBody>
        </p:sp>
        <p:sp>
          <p:nvSpPr>
            <p:cNvPr id="166" name="Text Box 12"/>
            <p:cNvSpPr txBox="1">
              <a:spLocks noChangeArrowheads="1"/>
            </p:cNvSpPr>
            <p:nvPr/>
          </p:nvSpPr>
          <p:spPr bwMode="blackWhite">
            <a:xfrm>
              <a:off x="4494212" y="4572000"/>
              <a:ext cx="1402948" cy="872159"/>
            </a:xfrm>
            <a:prstGeom prst="rect">
              <a:avLst/>
            </a:prstGeom>
            <a:solidFill>
              <a:schemeClr val="accent1">
                <a:lumMod val="20000"/>
                <a:lumOff val="80000"/>
              </a:schemeClr>
            </a:solidFill>
            <a:ln w="28575">
              <a:solidFill>
                <a:schemeClr val="tx1"/>
              </a:solidFill>
              <a:miter lim="800000"/>
              <a:headEnd type="none" w="sm" len="sm"/>
              <a:tailEnd type="none" w="sm" len="sm"/>
            </a:ln>
          </p:spPr>
          <p:txBody>
            <a:bodyPr wrap="none" anchor="ctr">
              <a:no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Dispatchers</a:t>
              </a:r>
            </a:p>
          </p:txBody>
        </p:sp>
        <p:sp>
          <p:nvSpPr>
            <p:cNvPr id="167" name="Line 8"/>
            <p:cNvSpPr>
              <a:spLocks noChangeShapeType="1"/>
            </p:cNvSpPr>
            <p:nvPr/>
          </p:nvSpPr>
          <p:spPr bwMode="auto">
            <a:xfrm flipH="1">
              <a:off x="2741612" y="5026342"/>
              <a:ext cx="1707748" cy="0"/>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pic>
          <p:nvPicPr>
            <p:cNvPr id="168" name="Picture 17"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1212" y="5410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Rectangle 7"/>
            <p:cNvSpPr>
              <a:spLocks noChangeArrowheads="1"/>
            </p:cNvSpPr>
            <p:nvPr/>
          </p:nvSpPr>
          <p:spPr bwMode="auto">
            <a:xfrm>
              <a:off x="4875212" y="3973426"/>
              <a:ext cx="245124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Shared Server</a:t>
              </a:r>
            </a:p>
          </p:txBody>
        </p:sp>
        <p:pic>
          <p:nvPicPr>
            <p:cNvPr id="170" name="Picture 1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975" y="4876800"/>
              <a:ext cx="706837" cy="914400"/>
            </a:xfrm>
            <a:prstGeom prst="rect">
              <a:avLst/>
            </a:prstGeom>
          </p:spPr>
        </p:pic>
        <p:pic>
          <p:nvPicPr>
            <p:cNvPr id="171" name="Picture 1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612" y="5229225"/>
              <a:ext cx="694163" cy="790575"/>
            </a:xfrm>
            <a:prstGeom prst="rect">
              <a:avLst/>
            </a:prstGeom>
          </p:spPr>
        </p:pic>
        <p:sp>
          <p:nvSpPr>
            <p:cNvPr id="172" name="Rectangle 7"/>
            <p:cNvSpPr>
              <a:spLocks noChangeArrowheads="1"/>
            </p:cNvSpPr>
            <p:nvPr/>
          </p:nvSpPr>
          <p:spPr bwMode="auto">
            <a:xfrm>
              <a:off x="9561339" y="2057400"/>
              <a:ext cx="1333673"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One server process for each client</a:t>
              </a:r>
            </a:p>
          </p:txBody>
        </p:sp>
        <p:sp>
          <p:nvSpPr>
            <p:cNvPr id="173" name="Text Box 12"/>
            <p:cNvSpPr txBox="1">
              <a:spLocks noChangeArrowheads="1"/>
            </p:cNvSpPr>
            <p:nvPr/>
          </p:nvSpPr>
          <p:spPr bwMode="blackWhite">
            <a:xfrm>
              <a:off x="7313612" y="4114800"/>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Server process</a:t>
              </a:r>
            </a:p>
          </p:txBody>
        </p:sp>
        <p:sp>
          <p:nvSpPr>
            <p:cNvPr id="174" name="Text Box 12"/>
            <p:cNvSpPr txBox="1">
              <a:spLocks noChangeArrowheads="1"/>
            </p:cNvSpPr>
            <p:nvPr/>
          </p:nvSpPr>
          <p:spPr bwMode="blackWhite">
            <a:xfrm>
              <a:off x="7389812" y="4191000"/>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175" name="Line 8"/>
            <p:cNvSpPr>
              <a:spLocks noChangeShapeType="1"/>
            </p:cNvSpPr>
            <p:nvPr/>
          </p:nvSpPr>
          <p:spPr bwMode="auto">
            <a:xfrm flipH="1">
              <a:off x="5942012" y="5182239"/>
              <a:ext cx="1905000" cy="8358"/>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176" name="Line 54"/>
            <p:cNvSpPr>
              <a:spLocks noChangeShapeType="1"/>
            </p:cNvSpPr>
            <p:nvPr/>
          </p:nvSpPr>
          <p:spPr bwMode="auto">
            <a:xfrm>
              <a:off x="8075612" y="4572000"/>
              <a:ext cx="0" cy="533400"/>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177" name="Rectangle 7"/>
            <p:cNvSpPr>
              <a:spLocks noChangeArrowheads="1"/>
            </p:cNvSpPr>
            <p:nvPr/>
          </p:nvSpPr>
          <p:spPr bwMode="auto">
            <a:xfrm>
              <a:off x="9713739" y="4419600"/>
              <a:ext cx="1333673" cy="14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Pool of server processes for the clients</a:t>
              </a:r>
            </a:p>
          </p:txBody>
        </p:sp>
        <p:sp>
          <p:nvSpPr>
            <p:cNvPr id="178" name="Line 8"/>
            <p:cNvSpPr>
              <a:spLocks noChangeShapeType="1"/>
            </p:cNvSpPr>
            <p:nvPr/>
          </p:nvSpPr>
          <p:spPr bwMode="auto">
            <a:xfrm flipH="1" flipV="1">
              <a:off x="6094412" y="2362200"/>
              <a:ext cx="2057400" cy="10387"/>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pic>
          <p:nvPicPr>
            <p:cNvPr id="179" name="Picture 1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20296" y="2754877"/>
              <a:ext cx="751852" cy="751852"/>
            </a:xfrm>
            <a:prstGeom prst="rect">
              <a:avLst/>
            </a:prstGeom>
          </p:spPr>
        </p:pic>
        <p:pic>
          <p:nvPicPr>
            <p:cNvPr id="180" name="Picture 1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38417" y="2101680"/>
              <a:ext cx="751852" cy="751852"/>
            </a:xfrm>
            <a:prstGeom prst="rect">
              <a:avLst/>
            </a:prstGeom>
          </p:spPr>
        </p:pic>
        <p:pic>
          <p:nvPicPr>
            <p:cNvPr id="181" name="Picture 1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13776" y="1506464"/>
              <a:ext cx="751852" cy="751852"/>
            </a:xfrm>
            <a:prstGeom prst="rect">
              <a:avLst/>
            </a:prstGeom>
          </p:spPr>
        </p:pic>
        <p:pic>
          <p:nvPicPr>
            <p:cNvPr id="182" name="Picture 1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52732" y="5314864"/>
              <a:ext cx="751852" cy="751852"/>
            </a:xfrm>
            <a:prstGeom prst="rect">
              <a:avLst/>
            </a:prstGeom>
          </p:spPr>
        </p:pic>
        <p:pic>
          <p:nvPicPr>
            <p:cNvPr id="183" name="Picture 1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70853" y="4661667"/>
              <a:ext cx="751852" cy="751852"/>
            </a:xfrm>
            <a:prstGeom prst="rect">
              <a:avLst/>
            </a:prstGeom>
          </p:spPr>
        </p:pic>
        <p:pic>
          <p:nvPicPr>
            <p:cNvPr id="184" name="Picture 1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46212" y="4066451"/>
              <a:ext cx="751852" cy="751852"/>
            </a:xfrm>
            <a:prstGeom prst="rect">
              <a:avLst/>
            </a:prstGeom>
          </p:spPr>
        </p:pic>
        <p:cxnSp>
          <p:nvCxnSpPr>
            <p:cNvPr id="185" name="Elbow Connector 184"/>
            <p:cNvCxnSpPr>
              <a:stCxn id="157" idx="3"/>
              <a:endCxn id="154" idx="1"/>
            </p:cNvCxnSpPr>
            <p:nvPr/>
          </p:nvCxnSpPr>
          <p:spPr bwMode="auto">
            <a:xfrm>
              <a:off x="6094412" y="1872456"/>
              <a:ext cx="2152650" cy="337344"/>
            </a:xfrm>
            <a:prstGeom prst="bentConnector3">
              <a:avLst>
                <a:gd name="adj1" fmla="val 28090"/>
              </a:avLst>
            </a:prstGeom>
            <a:noFill/>
            <a:ln w="28575" cap="flat" cmpd="sng" algn="ctr">
              <a:solidFill>
                <a:schemeClr val="tx1">
                  <a:lumMod val="50000"/>
                </a:schemeClr>
              </a:solidFill>
              <a:prstDash val="solid"/>
              <a:round/>
              <a:headEnd type="triangle" w="lg" len="lg"/>
              <a:tailEnd type="triangle" w="lg" len="lg"/>
            </a:ln>
            <a:effectLst/>
          </p:spPr>
        </p:cxnSp>
        <p:cxnSp>
          <p:nvCxnSpPr>
            <p:cNvPr id="186" name="Elbow Connector 185"/>
            <p:cNvCxnSpPr>
              <a:stCxn id="160" idx="3"/>
            </p:cNvCxnSpPr>
            <p:nvPr/>
          </p:nvCxnSpPr>
          <p:spPr bwMode="auto">
            <a:xfrm flipV="1">
              <a:off x="6078537" y="2563971"/>
              <a:ext cx="2199018" cy="451485"/>
            </a:xfrm>
            <a:prstGeom prst="bentConnector3">
              <a:avLst>
                <a:gd name="adj1" fmla="val 26802"/>
              </a:avLst>
            </a:prstGeom>
            <a:noFill/>
            <a:ln w="28575" cap="flat" cmpd="sng" algn="ctr">
              <a:solidFill>
                <a:schemeClr val="tx1">
                  <a:lumMod val="50000"/>
                </a:schemeClr>
              </a:solidFill>
              <a:prstDash val="solid"/>
              <a:round/>
              <a:headEnd type="triangle" w="lg" len="lg"/>
              <a:tailEnd type="triangle" w="lg" len="lg"/>
            </a:ln>
            <a:effectLst/>
          </p:spPr>
        </p:cxnSp>
        <p:cxnSp>
          <p:nvCxnSpPr>
            <p:cNvPr id="187" name="Elbow Connector 186"/>
            <p:cNvCxnSpPr/>
            <p:nvPr/>
          </p:nvCxnSpPr>
          <p:spPr bwMode="auto">
            <a:xfrm>
              <a:off x="2210965" y="4311175"/>
              <a:ext cx="2244351" cy="474713"/>
            </a:xfrm>
            <a:prstGeom prst="bentConnector3">
              <a:avLst>
                <a:gd name="adj1" fmla="val 27699"/>
              </a:avLst>
            </a:prstGeom>
            <a:noFill/>
            <a:ln w="28575" cap="flat" cmpd="sng" algn="ctr">
              <a:solidFill>
                <a:schemeClr val="tx1">
                  <a:lumMod val="50000"/>
                </a:schemeClr>
              </a:solidFill>
              <a:prstDash val="solid"/>
              <a:round/>
              <a:headEnd type="triangle" w="lg" len="lg"/>
              <a:tailEnd type="triangle" w="lg" len="lg"/>
            </a:ln>
            <a:effectLst/>
          </p:spPr>
        </p:cxnSp>
        <p:cxnSp>
          <p:nvCxnSpPr>
            <p:cNvPr id="188" name="Elbow Connector 187"/>
            <p:cNvCxnSpPr/>
            <p:nvPr/>
          </p:nvCxnSpPr>
          <p:spPr bwMode="auto">
            <a:xfrm flipV="1">
              <a:off x="2190993" y="5257800"/>
              <a:ext cx="2244351" cy="474713"/>
            </a:xfrm>
            <a:prstGeom prst="bentConnector3">
              <a:avLst>
                <a:gd name="adj1" fmla="val 27699"/>
              </a:avLst>
            </a:prstGeom>
            <a:noFill/>
            <a:ln w="28575" cap="flat" cmpd="sng" algn="ctr">
              <a:solidFill>
                <a:schemeClr val="tx1">
                  <a:lumMod val="50000"/>
                </a:schemeClr>
              </a:solidFill>
              <a:prstDash val="solid"/>
              <a:round/>
              <a:headEnd type="triangle" w="lg" len="lg"/>
              <a:tailEnd type="triangle" w="lg" len="lg"/>
            </a:ln>
            <a:effectLst/>
          </p:spPr>
        </p:cxnSp>
      </p:grpSp>
    </p:spTree>
    <p:custDataLst>
      <p:tags r:id="rId1"/>
    </p:custDataLst>
    <p:extLst>
      <p:ext uri="{BB962C8B-B14F-4D97-AF65-F5344CB8AC3E}">
        <p14:creationId xmlns:p14="http://schemas.microsoft.com/office/powerpoint/2010/main" val="33145977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0812" y="1152430"/>
            <a:ext cx="11582400" cy="280997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5105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Enabling Shared Server</a:t>
            </a:r>
          </a:p>
        </p:txBody>
      </p:sp>
      <p:sp>
        <p:nvSpPr>
          <p:cNvPr id="3" name="Content Placeholder 2"/>
          <p:cNvSpPr>
            <a:spLocks noGrp="1"/>
          </p:cNvSpPr>
          <p:nvPr>
            <p:ph idx="1"/>
          </p:nvPr>
        </p:nvSpPr>
        <p:spPr>
          <a:xfrm>
            <a:off x="622138" y="1242485"/>
            <a:ext cx="10944549" cy="2527181"/>
          </a:xfrm>
        </p:spPr>
        <p:txBody>
          <a:bodyPr/>
          <a:lstStyle/>
          <a:p>
            <a:pPr lvl="1"/>
            <a:r>
              <a:rPr lang="en-US" dirty="0">
                <a:latin typeface="Courier New" panose="02070309020205020404" pitchFamily="49" charset="0"/>
                <a:cs typeface="Courier New" panose="02070309020205020404" pitchFamily="49" charset="0"/>
              </a:rPr>
              <a:t>SHARED_SERVERS</a:t>
            </a:r>
            <a:r>
              <a:rPr lang="en-US" dirty="0"/>
              <a:t> specifies the minimum number of shared servers that will be created when the instance is started.</a:t>
            </a:r>
          </a:p>
          <a:p>
            <a:pPr lvl="1"/>
            <a:r>
              <a:rPr lang="en-US" dirty="0"/>
              <a:t>Enable shared server by setting the </a:t>
            </a:r>
            <a:r>
              <a:rPr lang="en-US" dirty="0">
                <a:latin typeface="Courier New" panose="02070309020205020404" pitchFamily="49" charset="0"/>
                <a:cs typeface="Courier New" panose="02070309020205020404" pitchFamily="49" charset="0"/>
              </a:rPr>
              <a:t>SHARED_SERVERS</a:t>
            </a:r>
            <a:r>
              <a:rPr lang="en-US" dirty="0"/>
              <a:t> initialization parameter to a value greater than 0 in the initialization parameter file or by using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a:t>
            </a:r>
          </a:p>
          <a:p>
            <a:pPr lvl="1"/>
            <a:r>
              <a:rPr lang="en-US" dirty="0"/>
              <a:t>If </a:t>
            </a:r>
            <a:r>
              <a:rPr lang="en-US" dirty="0">
                <a:latin typeface="Courier New" panose="02070309020205020404" pitchFamily="49" charset="0"/>
                <a:cs typeface="Courier New" panose="02070309020205020404" pitchFamily="49" charset="0"/>
              </a:rPr>
              <a:t>SHARED_SERVERS</a:t>
            </a:r>
            <a:r>
              <a:rPr lang="en-US" dirty="0"/>
              <a:t> is not in the initialization parameter file and </a:t>
            </a:r>
            <a:r>
              <a:rPr lang="en-US" dirty="0">
                <a:latin typeface="Courier New" panose="02070309020205020404" pitchFamily="49" charset="0"/>
                <a:cs typeface="Courier New" panose="02070309020205020404" pitchFamily="49" charset="0"/>
              </a:rPr>
              <a:t>DISPATCHERS</a:t>
            </a:r>
            <a:r>
              <a:rPr lang="en-US" dirty="0"/>
              <a:t> is set to </a:t>
            </a:r>
            <a:r>
              <a:rPr lang="en-US" dirty="0">
                <a:latin typeface="Courier New" panose="02070309020205020404" pitchFamily="49" charset="0"/>
                <a:cs typeface="Courier New" panose="02070309020205020404" pitchFamily="49" charset="0"/>
              </a:rPr>
              <a:t>1</a:t>
            </a:r>
            <a:r>
              <a:rPr lang="en-US" dirty="0"/>
              <a:t> or greater, </a:t>
            </a:r>
            <a:r>
              <a:rPr lang="en-US" dirty="0" smtClean="0"/>
              <a:t>then shared </a:t>
            </a:r>
            <a:r>
              <a:rPr lang="en-US" dirty="0"/>
              <a:t>server is enabled by default.</a:t>
            </a:r>
          </a:p>
        </p:txBody>
      </p:sp>
    </p:spTree>
    <p:extLst>
      <p:ext uri="{BB962C8B-B14F-4D97-AF65-F5344CB8AC3E}">
        <p14:creationId xmlns:p14="http://schemas.microsoft.com/office/powerpoint/2010/main" val="15223547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6858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Controlling Shared Server Operations</a:t>
            </a:r>
          </a:p>
        </p:txBody>
      </p:sp>
      <p:graphicFrame>
        <p:nvGraphicFramePr>
          <p:cNvPr id="3" name="Group 465"/>
          <p:cNvGraphicFramePr>
            <a:graphicFrameLocks noGrp="1"/>
          </p:cNvGraphicFramePr>
          <p:nvPr>
            <p:extLst/>
          </p:nvPr>
        </p:nvGraphicFramePr>
        <p:xfrm>
          <a:off x="760411" y="1442434"/>
          <a:ext cx="10806275" cy="3973132"/>
        </p:xfrm>
        <a:graphic>
          <a:graphicData uri="http://schemas.openxmlformats.org/drawingml/2006/table">
            <a:tbl>
              <a:tblPr firstRow="1" firstCol="1" bandRow="1">
                <a:tableStyleId>{5FD0F851-EC5A-4D38-B0AD-8093EC10F338}</a:tableStyleId>
              </a:tblPr>
              <a:tblGrid>
                <a:gridCol w="4052353">
                  <a:extLst>
                    <a:ext uri="{9D8B030D-6E8A-4147-A177-3AD203B41FA5}">
                      <a16:colId xmlns="" xmlns:a16="http://schemas.microsoft.com/office/drawing/2014/main" val="20000"/>
                    </a:ext>
                  </a:extLst>
                </a:gridCol>
                <a:gridCol w="6753922">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Initialization Parameter</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Used To</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DISPATCHERS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Configure dispatcher processes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SHARED_SERVERS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800" u="none" strike="noStrike" cap="none" normalizeH="0" baseline="0" dirty="0">
                          <a:ln>
                            <a:noFill/>
                          </a:ln>
                          <a:solidFill>
                            <a:srgbClr val="000000"/>
                          </a:solidFill>
                          <a:effectLst/>
                        </a:rPr>
                        <a:t>Specify the initial number of shared servers to start and the minimum number of shared servers to keep</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MAX_SHARED_SERVERS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Specify the maximum number of shared servers that can run simultaneously</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3322238715"/>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SHARED_SERVER_SESSIONS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Specify the total number of shared server user</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sessions that can run simultaneously</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205020495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CIRCUITS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Set a maximum limit on the number of virtual circuits that can be created in shared memory</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557458773"/>
                  </a:ext>
                </a:extLst>
              </a:tr>
            </a:tbl>
          </a:graphicData>
        </a:graphic>
      </p:graphicFrame>
    </p:spTree>
    <p:extLst>
      <p:ext uri="{BB962C8B-B14F-4D97-AF65-F5344CB8AC3E}">
        <p14:creationId xmlns:p14="http://schemas.microsoft.com/office/powerpoint/2010/main" val="21806353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61924" y="1108078"/>
            <a:ext cx="10961688" cy="184626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9" name="Rectangle 18"/>
          <p:cNvSpPr/>
          <p:nvPr/>
        </p:nvSpPr>
        <p:spPr bwMode="auto">
          <a:xfrm>
            <a:off x="150812" y="276130"/>
            <a:ext cx="4572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SGA and PGA Usage</a:t>
            </a:r>
          </a:p>
        </p:txBody>
      </p:sp>
      <p:sp>
        <p:nvSpPr>
          <p:cNvPr id="3" name="Content Placeholder 2"/>
          <p:cNvSpPr>
            <a:spLocks noGrp="1"/>
          </p:cNvSpPr>
          <p:nvPr>
            <p:ph idx="1"/>
          </p:nvPr>
        </p:nvSpPr>
        <p:spPr>
          <a:xfrm>
            <a:off x="622138" y="1242485"/>
            <a:ext cx="10944549" cy="795938"/>
          </a:xfrm>
        </p:spPr>
        <p:txBody>
          <a:bodyPr/>
          <a:lstStyle/>
          <a:p>
            <a:pPr lvl="1"/>
            <a:r>
              <a:rPr lang="en-US" dirty="0"/>
              <a:t>Oracle Shared Server: User session data is held in the SGA.</a:t>
            </a:r>
          </a:p>
          <a:p>
            <a:pPr lvl="1"/>
            <a:r>
              <a:rPr lang="en-US" dirty="0"/>
              <a:t>Be sure to consider shared server memory requirements when sizing the SGA.</a:t>
            </a:r>
          </a:p>
        </p:txBody>
      </p:sp>
      <p:sp>
        <p:nvSpPr>
          <p:cNvPr id="5" name="AutoShape 23"/>
          <p:cNvSpPr>
            <a:spLocks noChangeArrowheads="1"/>
          </p:cNvSpPr>
          <p:nvPr/>
        </p:nvSpPr>
        <p:spPr bwMode="blackWhite">
          <a:xfrm>
            <a:off x="2284412" y="2514600"/>
            <a:ext cx="4724400" cy="2514600"/>
          </a:xfrm>
          <a:prstGeom prst="roundRect">
            <a:avLst>
              <a:gd name="adj" fmla="val 0"/>
            </a:avLst>
          </a:prstGeom>
          <a:solidFill>
            <a:schemeClr val="accent6">
              <a:lumMod val="60000"/>
              <a:lumOff val="40000"/>
            </a:schemeClr>
          </a:solidFill>
          <a:ln w="28575">
            <a:solidFill>
              <a:schemeClr val="bg2">
                <a:lumMod val="50000"/>
              </a:schemeClr>
            </a:solidFill>
            <a:round/>
            <a:headEnd/>
            <a:tailEnd/>
          </a:ln>
        </p:spPr>
        <p:txBody>
          <a:bodyPr wrap="none" anchor="ctr"/>
          <a:lstStyle/>
          <a:p>
            <a:pPr>
              <a:defRPr/>
            </a:pPr>
            <a:endParaRPr lang="en-US" dirty="0">
              <a:latin typeface="Arial" charset="0"/>
              <a:cs typeface="Arial" charset="0"/>
            </a:endParaRPr>
          </a:p>
        </p:txBody>
      </p:sp>
      <p:grpSp>
        <p:nvGrpSpPr>
          <p:cNvPr id="6" name="Group 14"/>
          <p:cNvGrpSpPr>
            <a:grpSpLocks/>
          </p:cNvGrpSpPr>
          <p:nvPr/>
        </p:nvGrpSpPr>
        <p:grpSpPr bwMode="auto">
          <a:xfrm>
            <a:off x="2817812" y="3048000"/>
            <a:ext cx="3581400" cy="1600200"/>
            <a:chOff x="1482" y="2204"/>
            <a:chExt cx="2256" cy="1008"/>
          </a:xfrm>
        </p:grpSpPr>
        <p:sp>
          <p:nvSpPr>
            <p:cNvPr id="7" name="AutoShape 15"/>
            <p:cNvSpPr>
              <a:spLocks noChangeArrowheads="1"/>
            </p:cNvSpPr>
            <p:nvPr/>
          </p:nvSpPr>
          <p:spPr bwMode="blackWhite">
            <a:xfrm>
              <a:off x="1482" y="2204"/>
              <a:ext cx="2256" cy="1008"/>
            </a:xfrm>
            <a:prstGeom prst="roundRect">
              <a:avLst>
                <a:gd name="adj" fmla="val 12495"/>
              </a:avLst>
            </a:prstGeom>
            <a:solidFill>
              <a:srgbClr val="FFFF99"/>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8" name="Text Box 16"/>
            <p:cNvSpPr txBox="1">
              <a:spLocks noChangeArrowheads="1"/>
            </p:cNvSpPr>
            <p:nvPr/>
          </p:nvSpPr>
          <p:spPr bwMode="gray">
            <a:xfrm>
              <a:off x="1530" y="2799"/>
              <a:ext cx="864" cy="330"/>
            </a:xfrm>
            <a:prstGeom prst="rect">
              <a:avLst/>
            </a:prstGeom>
            <a:solidFill>
              <a:srgbClr val="00FFFF"/>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User Session Data</a:t>
              </a:r>
            </a:p>
          </p:txBody>
        </p:sp>
        <p:sp>
          <p:nvSpPr>
            <p:cNvPr id="9" name="Text Box 17"/>
            <p:cNvSpPr txBox="1">
              <a:spLocks noChangeArrowheads="1"/>
            </p:cNvSpPr>
            <p:nvPr/>
          </p:nvSpPr>
          <p:spPr bwMode="gray">
            <a:xfrm>
              <a:off x="1530" y="2279"/>
              <a:ext cx="864" cy="411"/>
            </a:xfrm>
            <a:prstGeom prst="rect">
              <a:avLst/>
            </a:prstGeom>
            <a:solidFill>
              <a:srgbClr val="00FFFF"/>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Cursor </a:t>
              </a:r>
            </a:p>
            <a:p>
              <a:pPr algn="ctr" defTabSz="228600">
                <a:spcBef>
                  <a:spcPct val="50000"/>
                </a:spcBef>
                <a:defRPr/>
              </a:pPr>
              <a:r>
                <a:rPr lang="en-US" sz="1400" dirty="0">
                  <a:solidFill>
                    <a:schemeClr val="tx1">
                      <a:lumMod val="50000"/>
                    </a:schemeClr>
                  </a:solidFill>
                </a:rPr>
                <a:t>State </a:t>
              </a:r>
            </a:p>
          </p:txBody>
        </p:sp>
        <p:sp>
          <p:nvSpPr>
            <p:cNvPr id="10" name="Text Box 18"/>
            <p:cNvSpPr txBox="1">
              <a:spLocks noChangeArrowheads="1"/>
            </p:cNvSpPr>
            <p:nvPr/>
          </p:nvSpPr>
          <p:spPr bwMode="gray">
            <a:xfrm>
              <a:off x="2442" y="2279"/>
              <a:ext cx="576" cy="330"/>
            </a:xfrm>
            <a:prstGeom prst="rect">
              <a:avLst/>
            </a:prstGeom>
            <a:solidFill>
              <a:srgbClr val="FFCC99"/>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Sort Area</a:t>
              </a:r>
            </a:p>
          </p:txBody>
        </p:sp>
        <p:sp>
          <p:nvSpPr>
            <p:cNvPr id="11" name="Text Box 19"/>
            <p:cNvSpPr txBox="1">
              <a:spLocks noChangeArrowheads="1"/>
            </p:cNvSpPr>
            <p:nvPr/>
          </p:nvSpPr>
          <p:spPr bwMode="gray">
            <a:xfrm>
              <a:off x="3066" y="2279"/>
              <a:ext cx="576" cy="330"/>
            </a:xfrm>
            <a:prstGeom prst="rect">
              <a:avLst/>
            </a:prstGeom>
            <a:solidFill>
              <a:srgbClr val="FFCC99"/>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Hash Area</a:t>
              </a:r>
            </a:p>
          </p:txBody>
        </p:sp>
        <p:sp>
          <p:nvSpPr>
            <p:cNvPr id="12" name="Text Box 20"/>
            <p:cNvSpPr txBox="1">
              <a:spLocks noChangeArrowheads="1"/>
            </p:cNvSpPr>
            <p:nvPr/>
          </p:nvSpPr>
          <p:spPr bwMode="gray">
            <a:xfrm>
              <a:off x="2442" y="2684"/>
              <a:ext cx="1200" cy="194"/>
            </a:xfrm>
            <a:prstGeom prst="rect">
              <a:avLst/>
            </a:prstGeom>
            <a:solidFill>
              <a:srgbClr val="FFCC99"/>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Create Bitmap Area</a:t>
              </a:r>
            </a:p>
          </p:txBody>
        </p:sp>
        <p:sp>
          <p:nvSpPr>
            <p:cNvPr id="13" name="Text Box 21"/>
            <p:cNvSpPr txBox="1">
              <a:spLocks noChangeArrowheads="1"/>
            </p:cNvSpPr>
            <p:nvPr/>
          </p:nvSpPr>
          <p:spPr bwMode="gray">
            <a:xfrm>
              <a:off x="2442" y="2951"/>
              <a:ext cx="1200" cy="194"/>
            </a:xfrm>
            <a:prstGeom prst="rect">
              <a:avLst/>
            </a:prstGeom>
            <a:solidFill>
              <a:srgbClr val="FFCC99"/>
            </a:solidFill>
            <a:ln w="28575" algn="ctr">
              <a:solidFill>
                <a:schemeClr val="tx1"/>
              </a:solidFill>
              <a:miter lim="800000"/>
              <a:headEnd/>
              <a:tailEnd/>
            </a:ln>
          </p:spPr>
          <p:txBody>
            <a:bodyPr>
              <a:spAutoFit/>
            </a:bodyPr>
            <a:lstStyle/>
            <a:p>
              <a:pPr algn="ctr" defTabSz="228600">
                <a:spcBef>
                  <a:spcPct val="50000"/>
                </a:spcBef>
                <a:defRPr/>
              </a:pPr>
              <a:r>
                <a:rPr lang="en-US" sz="1400" dirty="0">
                  <a:solidFill>
                    <a:schemeClr val="tx1">
                      <a:lumMod val="50000"/>
                    </a:schemeClr>
                  </a:solidFill>
                </a:rPr>
                <a:t>Bitmap Merge Area</a:t>
              </a:r>
            </a:p>
          </p:txBody>
        </p:sp>
      </p:grpSp>
      <p:sp>
        <p:nvSpPr>
          <p:cNvPr id="14" name="Rectangle 22"/>
          <p:cNvSpPr>
            <a:spLocks noChangeArrowheads="1"/>
          </p:cNvSpPr>
          <p:nvPr/>
        </p:nvSpPr>
        <p:spPr bwMode="auto">
          <a:xfrm>
            <a:off x="4189412" y="4648490"/>
            <a:ext cx="755650" cy="366713"/>
          </a:xfrm>
          <a:prstGeom prst="rect">
            <a:avLst/>
          </a:prstGeom>
          <a:noFill/>
          <a:ln w="9525">
            <a:noFill/>
            <a:miter lim="800000"/>
            <a:headEnd/>
            <a:tailEnd/>
          </a:ln>
        </p:spPr>
        <p:txBody>
          <a:bodyPr wrap="none" lIns="92075" tIns="46038" rIns="92075" bIns="46038">
            <a:spAutoFit/>
          </a:bodyPr>
          <a:lstStyle/>
          <a:p>
            <a:pPr algn="ctr" eaLnBrk="0" hangingPunct="0">
              <a:buFontTx/>
              <a:buChar char=" "/>
              <a:defRPr/>
            </a:pPr>
            <a:r>
              <a:rPr lang="en-US" dirty="0">
                <a:solidFill>
                  <a:schemeClr val="tx1">
                    <a:lumMod val="50000"/>
                  </a:schemeClr>
                </a:solidFill>
                <a:latin typeface="Arial" charset="0"/>
                <a:cs typeface="Arial" charset="0"/>
              </a:rPr>
              <a:t>UGA</a:t>
            </a:r>
          </a:p>
        </p:txBody>
      </p:sp>
      <p:sp>
        <p:nvSpPr>
          <p:cNvPr id="15" name="Rectangle 24"/>
          <p:cNvSpPr>
            <a:spLocks noChangeArrowheads="1"/>
          </p:cNvSpPr>
          <p:nvPr/>
        </p:nvSpPr>
        <p:spPr bwMode="auto">
          <a:xfrm>
            <a:off x="2360613" y="2514601"/>
            <a:ext cx="2994025" cy="369887"/>
          </a:xfrm>
          <a:prstGeom prst="rect">
            <a:avLst/>
          </a:prstGeom>
          <a:noFill/>
          <a:ln w="9525">
            <a:noFill/>
            <a:miter lim="800000"/>
            <a:headEnd/>
            <a:tailEnd/>
          </a:ln>
        </p:spPr>
        <p:txBody>
          <a:bodyPr wrap="none" lIns="92075" tIns="46038" rIns="92075" bIns="46038">
            <a:spAutoFit/>
          </a:bodyPr>
          <a:lstStyle/>
          <a:p>
            <a:pPr eaLnBrk="0" hangingPunct="0">
              <a:buFontTx/>
              <a:buChar char=" "/>
              <a:defRPr/>
            </a:pPr>
            <a:r>
              <a:rPr lang="en-US" dirty="0">
                <a:solidFill>
                  <a:schemeClr val="tx1">
                    <a:lumMod val="50000"/>
                  </a:schemeClr>
                </a:solidFill>
                <a:latin typeface="Arial" charset="0"/>
                <a:cs typeface="Arial" charset="0"/>
              </a:rPr>
              <a:t>System Global Area (SGA)</a:t>
            </a:r>
          </a:p>
        </p:txBody>
      </p:sp>
      <p:sp>
        <p:nvSpPr>
          <p:cNvPr id="16" name="AutoShape 4"/>
          <p:cNvSpPr>
            <a:spLocks noChangeArrowheads="1"/>
          </p:cNvSpPr>
          <p:nvPr/>
        </p:nvSpPr>
        <p:spPr bwMode="blackWhite">
          <a:xfrm>
            <a:off x="8380413" y="2960688"/>
            <a:ext cx="968375" cy="1143000"/>
          </a:xfrm>
          <a:prstGeom prst="roundRect">
            <a:avLst>
              <a:gd name="adj" fmla="val 0"/>
            </a:avLst>
          </a:prstGeom>
          <a:solidFill>
            <a:schemeClr val="accent5">
              <a:lumMod val="20000"/>
              <a:lumOff val="80000"/>
            </a:schemeClr>
          </a:solidFill>
          <a:ln w="28575">
            <a:solidFill>
              <a:schemeClr val="bg2"/>
            </a:solidFill>
            <a:round/>
            <a:headEnd/>
            <a:tailEnd/>
          </a:ln>
        </p:spPr>
        <p:txBody>
          <a:bodyPr wrap="none" anchor="ctr"/>
          <a:lstStyle/>
          <a:p>
            <a:pPr algn="ctr">
              <a:defRPr/>
            </a:pPr>
            <a:endParaRPr lang="en-US" dirty="0">
              <a:latin typeface="Arial" charset="0"/>
              <a:cs typeface="Arial" charset="0"/>
            </a:endParaRPr>
          </a:p>
        </p:txBody>
      </p:sp>
      <p:sp>
        <p:nvSpPr>
          <p:cNvPr id="17" name="Rectangle 8"/>
          <p:cNvSpPr>
            <a:spLocks noChangeArrowheads="1"/>
          </p:cNvSpPr>
          <p:nvPr/>
        </p:nvSpPr>
        <p:spPr bwMode="auto">
          <a:xfrm>
            <a:off x="8456612" y="2590801"/>
            <a:ext cx="742950" cy="366713"/>
          </a:xfrm>
          <a:prstGeom prst="rect">
            <a:avLst/>
          </a:prstGeom>
          <a:noFill/>
          <a:ln w="9525">
            <a:noFill/>
            <a:miter lim="800000"/>
            <a:headEnd/>
            <a:tailEnd/>
          </a:ln>
        </p:spPr>
        <p:txBody>
          <a:bodyPr wrap="none" lIns="92075" tIns="46038" rIns="92075" bIns="46038">
            <a:spAutoFit/>
          </a:bodyPr>
          <a:lstStyle/>
          <a:p>
            <a:pPr eaLnBrk="0" hangingPunct="0">
              <a:buFontTx/>
              <a:buChar char=" "/>
              <a:defRPr/>
            </a:pPr>
            <a:r>
              <a:rPr lang="en-US" dirty="0">
                <a:solidFill>
                  <a:schemeClr val="tx1">
                    <a:lumMod val="50000"/>
                  </a:schemeClr>
                </a:solidFill>
                <a:latin typeface="Arial" charset="0"/>
                <a:cs typeface="Arial" charset="0"/>
              </a:rPr>
              <a:t>PGA</a:t>
            </a:r>
          </a:p>
        </p:txBody>
      </p:sp>
      <p:sp>
        <p:nvSpPr>
          <p:cNvPr id="18" name="Rectangle 7"/>
          <p:cNvSpPr>
            <a:spLocks noChangeArrowheads="1"/>
          </p:cNvSpPr>
          <p:nvPr/>
        </p:nvSpPr>
        <p:spPr bwMode="blackWhite">
          <a:xfrm>
            <a:off x="8456612" y="3060700"/>
            <a:ext cx="825500" cy="915988"/>
          </a:xfrm>
          <a:prstGeom prst="rect">
            <a:avLst/>
          </a:prstGeom>
          <a:noFill/>
          <a:ln w="9525">
            <a:noFill/>
            <a:miter lim="800000"/>
            <a:headEnd/>
            <a:tailEnd/>
          </a:ln>
        </p:spPr>
        <p:txBody>
          <a:bodyPr wrap="none" lIns="92075" tIns="46038" rIns="92075" bIns="46038" anchor="ctr"/>
          <a:lstStyle/>
          <a:p>
            <a:pPr algn="ctr" eaLnBrk="0" hangingPunct="0">
              <a:defRPr/>
            </a:pPr>
            <a:r>
              <a:rPr lang="en-US" dirty="0">
                <a:solidFill>
                  <a:schemeClr val="tx1">
                    <a:lumMod val="50000"/>
                  </a:schemeClr>
                </a:solidFill>
                <a:latin typeface="Arial" charset="0"/>
                <a:cs typeface="Arial" charset="0"/>
              </a:rPr>
              <a:t>Stack</a:t>
            </a:r>
          </a:p>
          <a:p>
            <a:pPr algn="ctr" eaLnBrk="0" hangingPunct="0">
              <a:defRPr/>
            </a:pPr>
            <a:r>
              <a:rPr lang="en-US" dirty="0">
                <a:solidFill>
                  <a:schemeClr val="tx1">
                    <a:lumMod val="50000"/>
                  </a:schemeClr>
                </a:solidFill>
                <a:latin typeface="Arial" charset="0"/>
                <a:cs typeface="Arial" charset="0"/>
              </a:rPr>
              <a:t>space</a:t>
            </a:r>
          </a:p>
        </p:txBody>
      </p:sp>
    </p:spTree>
    <p:extLst>
      <p:ext uri="{BB962C8B-B14F-4D97-AF65-F5344CB8AC3E}">
        <p14:creationId xmlns:p14="http://schemas.microsoft.com/office/powerpoint/2010/main" val="296672694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817812" y="3733801"/>
            <a:ext cx="6705599" cy="2173722"/>
            <a:chOff x="2018946" y="1268642"/>
            <a:chExt cx="5224856" cy="2831551"/>
          </a:xfrm>
        </p:grpSpPr>
        <p:sp>
          <p:nvSpPr>
            <p:cNvPr id="12" name="Freeform 11"/>
            <p:cNvSpPr/>
            <p:nvPr/>
          </p:nvSpPr>
          <p:spPr bwMode="auto">
            <a:xfrm>
              <a:off x="2197065" y="3948667"/>
              <a:ext cx="5046737" cy="151526"/>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3" name="Rounded Rectangle 12"/>
            <p:cNvSpPr/>
            <p:nvPr/>
          </p:nvSpPr>
          <p:spPr bwMode="auto">
            <a:xfrm>
              <a:off x="2018946" y="1268642"/>
              <a:ext cx="5224856" cy="2779286"/>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0" name="Rectangle 9"/>
          <p:cNvSpPr/>
          <p:nvPr/>
        </p:nvSpPr>
        <p:spPr bwMode="auto">
          <a:xfrm>
            <a:off x="721" y="1140885"/>
            <a:ext cx="11565966" cy="24405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 name="Rectangle 8"/>
          <p:cNvSpPr/>
          <p:nvPr/>
        </p:nvSpPr>
        <p:spPr bwMode="auto">
          <a:xfrm>
            <a:off x="150812" y="276130"/>
            <a:ext cx="739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Shared Server Configuration Considerations</a:t>
            </a:r>
          </a:p>
        </p:txBody>
      </p:sp>
      <p:sp>
        <p:nvSpPr>
          <p:cNvPr id="3" name="Content Placeholder 2"/>
          <p:cNvSpPr>
            <a:spLocks noGrp="1"/>
          </p:cNvSpPr>
          <p:nvPr>
            <p:ph idx="1"/>
          </p:nvPr>
        </p:nvSpPr>
        <p:spPr>
          <a:xfrm>
            <a:off x="622138" y="1242485"/>
            <a:ext cx="10944549" cy="2111682"/>
          </a:xfrm>
        </p:spPr>
        <p:txBody>
          <a:bodyPr/>
          <a:lstStyle/>
          <a:p>
            <a:r>
              <a:rPr lang="en-US" dirty="0"/>
              <a:t>Certain types of database work must not be performed using shared servers:</a:t>
            </a:r>
          </a:p>
          <a:p>
            <a:pPr lvl="1"/>
            <a:r>
              <a:rPr lang="en-US" dirty="0"/>
              <a:t>Database administration</a:t>
            </a:r>
          </a:p>
          <a:p>
            <a:pPr lvl="1"/>
            <a:r>
              <a:rPr lang="en-US" dirty="0"/>
              <a:t>Backup and recovery operations</a:t>
            </a:r>
          </a:p>
          <a:p>
            <a:pPr lvl="1"/>
            <a:r>
              <a:rPr lang="en-US" dirty="0"/>
              <a:t>Batch processing and </a:t>
            </a:r>
            <a:r>
              <a:rPr lang="en-US" dirty="0" smtClean="0"/>
              <a:t>bulk-load </a:t>
            </a:r>
            <a:r>
              <a:rPr lang="en-US" dirty="0"/>
              <a:t>operations</a:t>
            </a:r>
          </a:p>
          <a:p>
            <a:pPr lvl="1"/>
            <a:r>
              <a:rPr lang="en-US" dirty="0"/>
              <a:t>Data warehouse operations</a:t>
            </a:r>
          </a:p>
        </p:txBody>
      </p:sp>
      <p:pic>
        <p:nvPicPr>
          <p:cNvPr id="5" name="Picture 4" descr="Symbols: Green Checkmark, OK, Y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075488" y="4114800"/>
            <a:ext cx="9048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ymbols: Cancel, 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671093" y="3962400"/>
            <a:ext cx="98901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blackWhite">
          <a:xfrm>
            <a:off x="3198812" y="5241925"/>
            <a:ext cx="1933575" cy="355600"/>
          </a:xfrm>
          <a:prstGeom prst="rect">
            <a:avLst/>
          </a:prstGeom>
          <a:solidFill>
            <a:srgbClr val="FFCC99"/>
          </a:solidFill>
          <a:ln w="28575">
            <a:solidFill>
              <a:schemeClr val="accent3"/>
            </a:solidFill>
            <a:miter lim="800000"/>
            <a:headEnd type="none" w="sm" len="sm"/>
            <a:tailEnd type="none" w="sm" len="sm"/>
          </a:ln>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chemeClr val="tx1">
                    <a:lumMod val="50000"/>
                  </a:schemeClr>
                </a:solidFill>
              </a:rPr>
              <a:t>Dispatcher</a:t>
            </a:r>
            <a:endParaRPr lang="en-US" altLang="en-US" i="1" dirty="0">
              <a:solidFill>
                <a:schemeClr val="tx1">
                  <a:lumMod val="50000"/>
                </a:schemeClr>
              </a:solidFill>
            </a:endParaRPr>
          </a:p>
        </p:txBody>
      </p:sp>
      <p:sp>
        <p:nvSpPr>
          <p:cNvPr id="8" name="Text Box 7"/>
          <p:cNvSpPr txBox="1">
            <a:spLocks noChangeArrowheads="1"/>
          </p:cNvSpPr>
          <p:nvPr/>
        </p:nvSpPr>
        <p:spPr bwMode="blackWhite">
          <a:xfrm>
            <a:off x="6042025" y="5241984"/>
            <a:ext cx="2971800" cy="355482"/>
          </a:xfrm>
          <a:prstGeom prst="rect">
            <a:avLst/>
          </a:prstGeom>
          <a:solidFill>
            <a:srgbClr val="FFCC99"/>
          </a:solidFill>
          <a:ln w="28575">
            <a:solidFill>
              <a:schemeClr val="accent3"/>
            </a:solidFill>
            <a:miter lim="800000"/>
            <a:headEnd type="none" w="sm" len="sm"/>
            <a:tailEnd type="none" w="sm" len="sm"/>
          </a:ln>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chemeClr val="tx1">
                    <a:lumMod val="50000"/>
                  </a:schemeClr>
                </a:solidFill>
              </a:rPr>
              <a:t>Dedicated server process</a:t>
            </a:r>
            <a:endParaRPr lang="en-US" altLang="en-US" i="1" dirty="0">
              <a:solidFill>
                <a:schemeClr val="tx1">
                  <a:lumMod val="50000"/>
                </a:schemeClr>
              </a:solidFill>
            </a:endParaRPr>
          </a:p>
        </p:txBody>
      </p:sp>
    </p:spTree>
    <p:extLst>
      <p:ext uri="{BB962C8B-B14F-4D97-AF65-F5344CB8AC3E}">
        <p14:creationId xmlns:p14="http://schemas.microsoft.com/office/powerpoint/2010/main" val="768752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7667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Connecting to an Oracle Database Instance</a:t>
            </a:r>
            <a:endParaRPr lang="en-US" altLang="es-MX" dirty="0"/>
          </a:p>
        </p:txBody>
      </p:sp>
      <p:sp>
        <p:nvSpPr>
          <p:cNvPr id="9219" name="Content Placeholder 9"/>
          <p:cNvSpPr>
            <a:spLocks noGrp="1"/>
          </p:cNvSpPr>
          <p:nvPr>
            <p:ph idx="1"/>
          </p:nvPr>
        </p:nvSpPr>
        <p:spPr>
          <a:xfrm>
            <a:off x="622138" y="1242485"/>
            <a:ext cx="10944549" cy="3368437"/>
          </a:xfrm>
        </p:spPr>
        <p:txBody>
          <a:bodyPr/>
          <a:lstStyle/>
          <a:p>
            <a:pPr lvl="1">
              <a:buClr>
                <a:schemeClr val="accent1"/>
              </a:buClr>
              <a:defRPr/>
            </a:pPr>
            <a:r>
              <a:rPr lang="en-US" dirty="0"/>
              <a:t>You connect client applications to an Oracle Database by connecting to its database instance, not its database. </a:t>
            </a:r>
          </a:p>
          <a:p>
            <a:pPr lvl="1">
              <a:buClr>
                <a:schemeClr val="accent1"/>
              </a:buClr>
              <a:defRPr/>
            </a:pPr>
            <a:r>
              <a:rPr lang="en-US" dirty="0"/>
              <a:t>A user session is a logical entity that represents the state of the current user login to the database instance.</a:t>
            </a:r>
          </a:p>
          <a:p>
            <a:pPr lvl="1">
              <a:buClr>
                <a:schemeClr val="accent1"/>
              </a:buClr>
              <a:defRPr/>
            </a:pPr>
            <a:r>
              <a:rPr lang="en-US" dirty="0"/>
              <a:t>Examples of connecting to an Oracle Database instance:</a:t>
            </a:r>
          </a:p>
          <a:p>
            <a:pPr lvl="2">
              <a:buClr>
                <a:schemeClr val="accent1"/>
              </a:buClr>
              <a:defRPr/>
            </a:pPr>
            <a:r>
              <a:rPr lang="en-US" dirty="0"/>
              <a:t>By using operating system authentication</a:t>
            </a:r>
          </a:p>
          <a:p>
            <a:pPr lvl="2">
              <a:buClr>
                <a:schemeClr val="accent1"/>
              </a:buClr>
              <a:defRPr/>
            </a:pPr>
            <a:endParaRPr lang="en-US" dirty="0"/>
          </a:p>
          <a:p>
            <a:pPr lvl="2">
              <a:buClr>
                <a:schemeClr val="accent1"/>
              </a:buClr>
              <a:defRPr/>
            </a:pPr>
            <a:endParaRPr lang="en-US" dirty="0"/>
          </a:p>
          <a:p>
            <a:pPr lvl="2">
              <a:buClr>
                <a:schemeClr val="accent1"/>
              </a:buClr>
              <a:defRPr/>
            </a:pPr>
            <a:r>
              <a:rPr lang="en-US" dirty="0"/>
              <a:t>By using Easy Connect Syntax</a:t>
            </a:r>
          </a:p>
        </p:txBody>
      </p:sp>
      <p:sp>
        <p:nvSpPr>
          <p:cNvPr id="4" name="Content Placeholder 2"/>
          <p:cNvSpPr txBox="1">
            <a:spLocks/>
          </p:cNvSpPr>
          <p:nvPr/>
        </p:nvSpPr>
        <p:spPr bwMode="gray">
          <a:xfrm>
            <a:off x="1059018" y="3589139"/>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 sqlplus / as sysdba</a:t>
            </a:r>
          </a:p>
        </p:txBody>
      </p:sp>
      <p:sp>
        <p:nvSpPr>
          <p:cNvPr id="10" name="Content Placeholder 2"/>
          <p:cNvSpPr txBox="1">
            <a:spLocks/>
          </p:cNvSpPr>
          <p:nvPr/>
        </p:nvSpPr>
        <p:spPr bwMode="gray">
          <a:xfrm>
            <a:off x="1011710" y="48006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connect hr/hr@host1.example.com:1521/db.example.com</a:t>
            </a:r>
          </a:p>
        </p:txBody>
      </p:sp>
    </p:spTree>
    <p:custDataLst>
      <p:tags r:id="rId1"/>
    </p:custDataLst>
    <p:extLst>
      <p:ext uri="{BB962C8B-B14F-4D97-AF65-F5344CB8AC3E}">
        <p14:creationId xmlns:p14="http://schemas.microsoft.com/office/powerpoint/2010/main" val="1901213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Explain the difference between dedicated and shared server configurations</a:t>
            </a:r>
          </a:p>
          <a:p>
            <a:pPr lvl="1"/>
            <a:r>
              <a:rPr lang="en-US" dirty="0"/>
              <a:t>Enable shared server</a:t>
            </a:r>
          </a:p>
          <a:p>
            <a:pPr lvl="1"/>
            <a:r>
              <a:rPr lang="en-US" dirty="0"/>
              <a:t>Control shared server operations</a:t>
            </a:r>
          </a:p>
        </p:txBody>
      </p:sp>
    </p:spTree>
    <p:custDataLst>
      <p:tags r:id="rId1"/>
    </p:custDataLst>
    <p:extLst>
      <p:ext uri="{BB962C8B-B14F-4D97-AF65-F5344CB8AC3E}">
        <p14:creationId xmlns:p14="http://schemas.microsoft.com/office/powerpoint/2010/main" val="249452224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4495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1234519"/>
          </a:xfrm>
        </p:spPr>
        <p:txBody>
          <a:bodyPr/>
          <a:lstStyle/>
          <a:p>
            <a:pPr marL="91440" lvl="1" indent="0">
              <a:buNone/>
            </a:pPr>
            <a:r>
              <a:rPr lang="en-US" altLang="en-US" dirty="0">
                <a:latin typeface="Arial" charset="0"/>
              </a:rPr>
              <a:t>This practice covers the following topics:</a:t>
            </a:r>
            <a:endParaRPr lang="en-US" dirty="0"/>
          </a:p>
          <a:p>
            <a:pPr lvl="1"/>
            <a:r>
              <a:rPr lang="en-US" dirty="0"/>
              <a:t>Configuring Shared Server Mode</a:t>
            </a:r>
          </a:p>
          <a:p>
            <a:pPr lvl="1"/>
            <a:r>
              <a:rPr lang="en-US" dirty="0"/>
              <a:t>Configuring Clients to Use a Shared Server</a:t>
            </a:r>
          </a:p>
        </p:txBody>
      </p:sp>
    </p:spTree>
    <p:extLst>
      <p:ext uri="{BB962C8B-B14F-4D97-AF65-F5344CB8AC3E}">
        <p14:creationId xmlns:p14="http://schemas.microsoft.com/office/powerpoint/2010/main" val="329343943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11. Configuring </a:t>
            </a:r>
            <a:r>
              <a:rPr lang="en-US" dirty="0" smtClean="0"/>
              <a:t>Oracle Connection Manager for Multiplexing and Access Control</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3972483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9" y="1242485"/>
            <a:ext cx="8520274" cy="1831606"/>
          </a:xfrm>
        </p:spPr>
        <p:txBody>
          <a:bodyPr/>
          <a:lstStyle/>
          <a:p>
            <a:r>
              <a:rPr lang="en-US" dirty="0"/>
              <a:t>After completing this lesson, you should be able to:</a:t>
            </a:r>
          </a:p>
          <a:p>
            <a:pPr lvl="1"/>
            <a:r>
              <a:rPr lang="en-US" dirty="0"/>
              <a:t>Identify the capabilities of Oracle Connection Manager</a:t>
            </a:r>
          </a:p>
          <a:p>
            <a:pPr lvl="1"/>
            <a:r>
              <a:rPr lang="en-US" dirty="0"/>
              <a:t>Describe the Oracle Connection Manager architecture</a:t>
            </a:r>
          </a:p>
          <a:p>
            <a:pPr lvl="1"/>
            <a:r>
              <a:rPr lang="en-US" dirty="0"/>
              <a:t>Configure Oracle Connection Manager for session multiplexing</a:t>
            </a:r>
          </a:p>
          <a:p>
            <a:pPr lvl="1"/>
            <a:r>
              <a:rPr lang="en-US" dirty="0"/>
              <a:t>Use the Oracle Connection Manager Control utility to administer Oracle Connection Manager</a:t>
            </a:r>
          </a:p>
        </p:txBody>
      </p:sp>
    </p:spTree>
    <p:custDataLst>
      <p:tags r:id="rId1"/>
    </p:custDataLst>
    <p:extLst>
      <p:ext uri="{BB962C8B-B14F-4D97-AF65-F5344CB8AC3E}">
        <p14:creationId xmlns:p14="http://schemas.microsoft.com/office/powerpoint/2010/main" val="90975730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884" y="1075848"/>
            <a:ext cx="8211127" cy="242935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162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Oracle Connection Manager: Overview</a:t>
            </a:r>
          </a:p>
        </p:txBody>
      </p:sp>
      <p:sp>
        <p:nvSpPr>
          <p:cNvPr id="3" name="Content Placeholder 2"/>
          <p:cNvSpPr>
            <a:spLocks noGrp="1"/>
          </p:cNvSpPr>
          <p:nvPr>
            <p:ph idx="1"/>
          </p:nvPr>
        </p:nvSpPr>
        <p:spPr>
          <a:xfrm>
            <a:off x="622138" y="1242485"/>
            <a:ext cx="10944549" cy="1978313"/>
          </a:xfrm>
        </p:spPr>
        <p:txBody>
          <a:bodyPr/>
          <a:lstStyle/>
          <a:p>
            <a:pPr lvl="1"/>
            <a:r>
              <a:rPr lang="en-US" dirty="0"/>
              <a:t>Typically resides on a separate server</a:t>
            </a:r>
          </a:p>
          <a:p>
            <a:pPr lvl="1"/>
            <a:r>
              <a:rPr lang="en-US" dirty="0"/>
              <a:t>Functions as a proxy server</a:t>
            </a:r>
          </a:p>
          <a:p>
            <a:pPr lvl="1"/>
            <a:r>
              <a:rPr lang="en-US" dirty="0"/>
              <a:t>Can be configured to perform:</a:t>
            </a:r>
          </a:p>
          <a:p>
            <a:pPr lvl="2"/>
            <a:r>
              <a:rPr lang="en-US" dirty="0"/>
              <a:t>Access control filtering</a:t>
            </a:r>
          </a:p>
          <a:p>
            <a:pPr lvl="2"/>
            <a:r>
              <a:rPr lang="en-US" dirty="0"/>
              <a:t>Session multiplexing</a:t>
            </a:r>
          </a:p>
        </p:txBody>
      </p:sp>
    </p:spTree>
    <p:extLst>
      <p:ext uri="{BB962C8B-B14F-4D97-AF65-F5344CB8AC3E}">
        <p14:creationId xmlns:p14="http://schemas.microsoft.com/office/powerpoint/2010/main" val="17123963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6132" y="1073539"/>
            <a:ext cx="10997479" cy="3955661"/>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696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Oracle Connection Manager Processes</a:t>
            </a:r>
          </a:p>
        </p:txBody>
      </p:sp>
      <p:sp>
        <p:nvSpPr>
          <p:cNvPr id="3" name="Content Placeholder 2"/>
          <p:cNvSpPr>
            <a:spLocks noGrp="1"/>
          </p:cNvSpPr>
          <p:nvPr>
            <p:ph idx="1"/>
          </p:nvPr>
        </p:nvSpPr>
        <p:spPr>
          <a:xfrm>
            <a:off x="622138" y="1242485"/>
            <a:ext cx="10944549" cy="3465899"/>
          </a:xfrm>
        </p:spPr>
        <p:txBody>
          <a:bodyPr/>
          <a:lstStyle/>
          <a:p>
            <a:pPr lvl="1"/>
            <a:r>
              <a:rPr lang="en-US" dirty="0"/>
              <a:t>Gateway process: CMGW</a:t>
            </a:r>
          </a:p>
          <a:p>
            <a:pPr lvl="2"/>
            <a:r>
              <a:rPr lang="en-US" dirty="0"/>
              <a:t>Receives client connections</a:t>
            </a:r>
          </a:p>
          <a:p>
            <a:pPr lvl="2"/>
            <a:r>
              <a:rPr lang="en-US" dirty="0"/>
              <a:t>Uses rules to evaluate connection and determine whether to allow access</a:t>
            </a:r>
          </a:p>
          <a:p>
            <a:pPr lvl="2"/>
            <a:r>
              <a:rPr lang="en-US" dirty="0"/>
              <a:t>Forwards requests to the next hop if access is allowed</a:t>
            </a:r>
          </a:p>
          <a:p>
            <a:pPr lvl="2"/>
            <a:r>
              <a:rPr lang="en-US" dirty="0"/>
              <a:t>Also multiplexes client connections</a:t>
            </a:r>
          </a:p>
          <a:p>
            <a:pPr lvl="1"/>
            <a:r>
              <a:rPr lang="en-US" dirty="0"/>
              <a:t>Administrative process: CMADMIN</a:t>
            </a:r>
          </a:p>
          <a:p>
            <a:pPr lvl="2"/>
            <a:r>
              <a:rPr lang="en-US" dirty="0"/>
              <a:t>Multithreaded process</a:t>
            </a:r>
          </a:p>
          <a:p>
            <a:pPr lvl="2"/>
            <a:r>
              <a:rPr lang="en-US" dirty="0"/>
              <a:t>Performs administrative functions</a:t>
            </a:r>
          </a:p>
          <a:p>
            <a:pPr lvl="1"/>
            <a:r>
              <a:rPr lang="en-US" dirty="0" smtClean="0"/>
              <a:t>The processes are started </a:t>
            </a:r>
            <a:r>
              <a:rPr lang="en-US" dirty="0"/>
              <a:t>with Oracle Connection Manager Control </a:t>
            </a:r>
            <a:r>
              <a:rPr lang="en-US" dirty="0" smtClean="0"/>
              <a:t>utility.</a:t>
            </a:r>
            <a:endParaRPr lang="en-US" dirty="0"/>
          </a:p>
        </p:txBody>
      </p:sp>
    </p:spTree>
    <p:extLst>
      <p:ext uri="{BB962C8B-B14F-4D97-AF65-F5344CB8AC3E}">
        <p14:creationId xmlns:p14="http://schemas.microsoft.com/office/powerpoint/2010/main" val="410725815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0812" y="276130"/>
            <a:ext cx="7848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5" name="Group 14"/>
          <p:cNvGrpSpPr/>
          <p:nvPr/>
        </p:nvGrpSpPr>
        <p:grpSpPr>
          <a:xfrm>
            <a:off x="1631325" y="1276120"/>
            <a:ext cx="8730287" cy="4800600"/>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2"/>
          <p:cNvSpPr>
            <a:spLocks noGrp="1" noChangeArrowheads="1"/>
          </p:cNvSpPr>
          <p:nvPr>
            <p:ph type="title"/>
          </p:nvPr>
        </p:nvSpPr>
        <p:spPr/>
        <p:txBody>
          <a:bodyPr/>
          <a:lstStyle/>
          <a:p>
            <a:r>
              <a:rPr lang="en-US" altLang="en-US" dirty="0"/>
              <a:t>Oracle Connection Manager: Architecture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3" y="1295400"/>
            <a:ext cx="853512" cy="8535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249" y="2286000"/>
            <a:ext cx="882846" cy="90533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413" y="3429001"/>
            <a:ext cx="891682" cy="9144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3" y="4648200"/>
            <a:ext cx="853512" cy="853512"/>
          </a:xfrm>
          <a:prstGeom prst="rect">
            <a:avLst/>
          </a:prstGeom>
        </p:spPr>
      </p:pic>
      <p:sp>
        <p:nvSpPr>
          <p:cNvPr id="34" name="Text Box 2"/>
          <p:cNvSpPr txBox="1">
            <a:spLocks noChangeArrowheads="1"/>
          </p:cNvSpPr>
          <p:nvPr/>
        </p:nvSpPr>
        <p:spPr bwMode="blackWhite">
          <a:xfrm>
            <a:off x="4875212" y="1828800"/>
            <a:ext cx="2530475" cy="3733799"/>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35" name="Rectangle 6"/>
          <p:cNvSpPr>
            <a:spLocks noChangeArrowheads="1"/>
          </p:cNvSpPr>
          <p:nvPr/>
        </p:nvSpPr>
        <p:spPr bwMode="auto">
          <a:xfrm>
            <a:off x="4910209" y="1905000"/>
            <a:ext cx="2495477"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36" name="Text Box 4"/>
          <p:cNvSpPr txBox="1">
            <a:spLocks noChangeArrowheads="1"/>
          </p:cNvSpPr>
          <p:nvPr/>
        </p:nvSpPr>
        <p:spPr bwMode="blackWhite">
          <a:xfrm>
            <a:off x="5607049" y="4888468"/>
            <a:ext cx="1066800" cy="584775"/>
          </a:xfrm>
          <a:prstGeom prst="rect">
            <a:avLst/>
          </a:prstGeom>
          <a:solidFill>
            <a:schemeClr val="bg2"/>
          </a:solidFill>
          <a:ln w="28575">
            <a:solidFill>
              <a:schemeClr val="bg2">
                <a:lumMod val="10000"/>
              </a:schemeClr>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CMGW process</a:t>
            </a:r>
          </a:p>
        </p:txBody>
      </p:sp>
      <p:sp>
        <p:nvSpPr>
          <p:cNvPr id="37" name="Text Box 4"/>
          <p:cNvSpPr txBox="1">
            <a:spLocks noChangeArrowheads="1"/>
          </p:cNvSpPr>
          <p:nvPr/>
        </p:nvSpPr>
        <p:spPr bwMode="blackWhite">
          <a:xfrm>
            <a:off x="5541962" y="3962400"/>
            <a:ext cx="1238250" cy="584775"/>
          </a:xfrm>
          <a:prstGeom prst="rect">
            <a:avLst/>
          </a:prstGeom>
          <a:solidFill>
            <a:schemeClr val="bg2"/>
          </a:solidFill>
          <a:ln w="28575">
            <a:solidFill>
              <a:schemeClr val="bg2">
                <a:lumMod val="10000"/>
              </a:schemeClr>
            </a:solidFill>
            <a:miter lim="800000"/>
            <a:headEnd type="none" w="sm" len="sm"/>
            <a:tailEnd type="none" w="sm" len="sm"/>
          </a:ln>
        </p:spPr>
        <p:txBody>
          <a:bodyPr wrap="squar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CMADMIN process</a:t>
            </a:r>
          </a:p>
        </p:txBody>
      </p:sp>
      <p:sp>
        <p:nvSpPr>
          <p:cNvPr id="38" name="Text Box 4"/>
          <p:cNvSpPr txBox="1">
            <a:spLocks noChangeArrowheads="1"/>
          </p:cNvSpPr>
          <p:nvPr/>
        </p:nvSpPr>
        <p:spPr bwMode="blackWhite">
          <a:xfrm>
            <a:off x="5637212" y="3048000"/>
            <a:ext cx="1066800" cy="584775"/>
          </a:xfrm>
          <a:prstGeom prst="rect">
            <a:avLst/>
          </a:prstGeom>
          <a:solidFill>
            <a:schemeClr val="bg2"/>
          </a:solidFill>
          <a:ln w="28575">
            <a:solidFill>
              <a:schemeClr val="bg2">
                <a:lumMod val="10000"/>
              </a:schemeClr>
            </a:solidFill>
            <a:miter lim="800000"/>
            <a:headEnd type="none" w="sm" len="sm"/>
            <a:tailEnd type="none" w="sm" len="sm"/>
          </a:ln>
        </p:spPr>
        <p:txBody>
          <a:bodyPr anchor="ct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sz="1600" dirty="0">
                <a:solidFill>
                  <a:srgbClr val="000000"/>
                </a:solidFill>
              </a:rPr>
              <a:t>Listener</a:t>
            </a:r>
          </a:p>
          <a:p>
            <a:pPr algn="ctr" eaLnBrk="1" hangingPunct="1"/>
            <a:endParaRPr lang="en-US" altLang="en-US" sz="1600" dirty="0">
              <a:solidFill>
                <a:srgbClr val="000000"/>
              </a:solidFill>
            </a:endParaRPr>
          </a:p>
        </p:txBody>
      </p:sp>
      <p:pic>
        <p:nvPicPr>
          <p:cNvPr id="39" name="Picture 16"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195" y="2482547"/>
            <a:ext cx="537745" cy="53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 descr="datab011_bi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9371012" y="3973512"/>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6"/>
          <p:cNvSpPr>
            <a:spLocks noChangeArrowheads="1"/>
          </p:cNvSpPr>
          <p:nvPr/>
        </p:nvSpPr>
        <p:spPr bwMode="auto">
          <a:xfrm>
            <a:off x="8380412" y="5281612"/>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52" name="Line 54"/>
          <p:cNvSpPr>
            <a:spLocks noChangeShapeType="1"/>
          </p:cNvSpPr>
          <p:nvPr/>
        </p:nvSpPr>
        <p:spPr bwMode="auto">
          <a:xfrm>
            <a:off x="7157520" y="3429000"/>
            <a:ext cx="257" cy="167640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3" name="Line 54"/>
          <p:cNvSpPr>
            <a:spLocks noChangeShapeType="1"/>
          </p:cNvSpPr>
          <p:nvPr/>
        </p:nvSpPr>
        <p:spPr bwMode="auto">
          <a:xfrm flipV="1">
            <a:off x="6172729" y="3615153"/>
            <a:ext cx="0" cy="338679"/>
          </a:xfrm>
          <a:prstGeom prst="line">
            <a:avLst/>
          </a:prstGeom>
          <a:noFill/>
          <a:ln w="28575" cap="flat" cmpd="sng">
            <a:solidFill>
              <a:schemeClr val="tx1">
                <a:lumMod val="50000"/>
              </a:schemeClr>
            </a:solidFill>
            <a:prstDash val="solid"/>
            <a:round/>
            <a:headEnd type="none" w="lg" len="lg"/>
            <a:tailEnd type="triangle" w="lg" len="lg"/>
          </a:ln>
        </p:spPr>
        <p:txBody>
          <a:bodyPr wrap="none" anchor="ctr"/>
          <a:lstStyle/>
          <a:p>
            <a:endParaRPr lang="en-US" dirty="0">
              <a:solidFill>
                <a:schemeClr val="tx1">
                  <a:lumMod val="50000"/>
                </a:schemeClr>
              </a:solidFill>
            </a:endParaRPr>
          </a:p>
        </p:txBody>
      </p:sp>
      <p:sp>
        <p:nvSpPr>
          <p:cNvPr id="54" name="Line 54"/>
          <p:cNvSpPr>
            <a:spLocks noChangeShapeType="1"/>
          </p:cNvSpPr>
          <p:nvPr/>
        </p:nvSpPr>
        <p:spPr bwMode="auto">
          <a:xfrm flipH="1" flipV="1">
            <a:off x="6171084" y="4543506"/>
            <a:ext cx="1115" cy="347149"/>
          </a:xfrm>
          <a:prstGeom prst="line">
            <a:avLst/>
          </a:prstGeom>
          <a:noFill/>
          <a:ln w="28575" cap="flat" cmpd="sng">
            <a:solidFill>
              <a:schemeClr val="tx1">
                <a:lumMod val="50000"/>
              </a:schemeClr>
            </a:solidFill>
            <a:prstDash val="solid"/>
            <a:round/>
            <a:headEnd type="none" w="lg" len="lg"/>
            <a:tailEnd type="triangle" w="lg" len="lg"/>
          </a:ln>
        </p:spPr>
        <p:txBody>
          <a:bodyPr wrap="none" anchor="ctr"/>
          <a:lstStyle/>
          <a:p>
            <a:endParaRPr lang="en-US" dirty="0">
              <a:solidFill>
                <a:schemeClr val="tx1">
                  <a:lumMod val="50000"/>
                </a:schemeClr>
              </a:solidFill>
            </a:endParaRPr>
          </a:p>
        </p:txBody>
      </p:sp>
      <p:sp>
        <p:nvSpPr>
          <p:cNvPr id="55" name="Line 52"/>
          <p:cNvSpPr>
            <a:spLocks noChangeShapeType="1"/>
          </p:cNvSpPr>
          <p:nvPr/>
        </p:nvSpPr>
        <p:spPr bwMode="auto">
          <a:xfrm flipH="1">
            <a:off x="6704270" y="5105400"/>
            <a:ext cx="453509"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56" name="Line 52"/>
          <p:cNvSpPr>
            <a:spLocks noChangeShapeType="1"/>
          </p:cNvSpPr>
          <p:nvPr/>
        </p:nvSpPr>
        <p:spPr bwMode="auto">
          <a:xfrm flipH="1">
            <a:off x="6704012" y="3429000"/>
            <a:ext cx="453509"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7" name="Line 48"/>
          <p:cNvSpPr>
            <a:spLocks noChangeShapeType="1"/>
          </p:cNvSpPr>
          <p:nvPr/>
        </p:nvSpPr>
        <p:spPr bwMode="auto">
          <a:xfrm>
            <a:off x="6704013" y="5253454"/>
            <a:ext cx="1752600" cy="4346"/>
          </a:xfrm>
          <a:prstGeom prst="line">
            <a:avLst/>
          </a:prstGeom>
          <a:noFill/>
          <a:ln w="57150" cap="sq">
            <a:solidFill>
              <a:srgbClr val="000000"/>
            </a:solidFill>
            <a:round/>
            <a:headEnd type="none" w="sm" len="sm"/>
            <a:tailEnd type="triangle" w="med" len="med"/>
          </a:ln>
        </p:spPr>
        <p:txBody>
          <a:bodyPr lIns="121899" tIns="60949" rIns="121899" bIns="60949"/>
          <a:lstStyle/>
          <a:p>
            <a:pPr>
              <a:defRPr/>
            </a:pPr>
            <a:endParaRPr lang="en-US" dirty="0"/>
          </a:p>
        </p:txBody>
      </p:sp>
      <p:cxnSp>
        <p:nvCxnSpPr>
          <p:cNvPr id="47" name="Elbow Connector 46"/>
          <p:cNvCxnSpPr/>
          <p:nvPr/>
        </p:nvCxnSpPr>
        <p:spPr bwMode="auto">
          <a:xfrm>
            <a:off x="2890986" y="1853510"/>
            <a:ext cx="2735159" cy="1240903"/>
          </a:xfrm>
          <a:prstGeom prst="bentConnector3">
            <a:avLst>
              <a:gd name="adj1" fmla="val 63373"/>
            </a:avLst>
          </a:prstGeom>
          <a:noFill/>
          <a:ln w="28575" cap="flat" cmpd="sng" algn="ctr">
            <a:solidFill>
              <a:schemeClr val="tx1">
                <a:lumMod val="50000"/>
              </a:schemeClr>
            </a:solidFill>
            <a:prstDash val="solid"/>
            <a:round/>
            <a:headEnd type="triangle" w="lg" len="lg"/>
            <a:tailEnd type="triangle" w="lg" len="lg"/>
          </a:ln>
          <a:effectLst/>
        </p:spPr>
      </p:cxnSp>
      <p:cxnSp>
        <p:nvCxnSpPr>
          <p:cNvPr id="58" name="Elbow Connector 57"/>
          <p:cNvCxnSpPr/>
          <p:nvPr/>
        </p:nvCxnSpPr>
        <p:spPr bwMode="auto">
          <a:xfrm flipV="1">
            <a:off x="2870237" y="3443263"/>
            <a:ext cx="2755606" cy="557237"/>
          </a:xfrm>
          <a:prstGeom prst="bentConnector3">
            <a:avLst>
              <a:gd name="adj1" fmla="val 50866"/>
            </a:avLst>
          </a:prstGeom>
          <a:noFill/>
          <a:ln w="28575" cap="flat" cmpd="sng" algn="ctr">
            <a:solidFill>
              <a:schemeClr val="tx1">
                <a:lumMod val="50000"/>
              </a:schemeClr>
            </a:solidFill>
            <a:prstDash val="solid"/>
            <a:round/>
            <a:headEnd type="triangle" w="lg" len="lg"/>
            <a:tailEnd type="triangle" w="lg" len="lg"/>
          </a:ln>
          <a:effectLst/>
        </p:spPr>
      </p:cxnSp>
      <p:cxnSp>
        <p:nvCxnSpPr>
          <p:cNvPr id="59" name="Elbow Connector 58"/>
          <p:cNvCxnSpPr/>
          <p:nvPr/>
        </p:nvCxnSpPr>
        <p:spPr bwMode="auto">
          <a:xfrm flipV="1">
            <a:off x="2890986" y="3611393"/>
            <a:ext cx="2731015" cy="1594019"/>
          </a:xfrm>
          <a:prstGeom prst="bentConnector3">
            <a:avLst>
              <a:gd name="adj1" fmla="val 63102"/>
            </a:avLst>
          </a:prstGeom>
          <a:noFill/>
          <a:ln w="28575" cap="flat" cmpd="sng" algn="ctr">
            <a:solidFill>
              <a:schemeClr val="tx1">
                <a:lumMod val="60000"/>
                <a:lumOff val="40000"/>
              </a:schemeClr>
            </a:solidFill>
            <a:prstDash val="solid"/>
            <a:round/>
            <a:headEnd type="triangle" w="lg" len="lg"/>
            <a:tailEnd type="triangle" w="lg" len="lg"/>
          </a:ln>
          <a:effectLst/>
        </p:spPr>
      </p:cxnSp>
      <p:cxnSp>
        <p:nvCxnSpPr>
          <p:cNvPr id="60" name="Elbow Connector 59"/>
          <p:cNvCxnSpPr/>
          <p:nvPr/>
        </p:nvCxnSpPr>
        <p:spPr bwMode="auto">
          <a:xfrm>
            <a:off x="2896874" y="2816539"/>
            <a:ext cx="2728969" cy="453133"/>
          </a:xfrm>
          <a:prstGeom prst="bentConnector3">
            <a:avLst>
              <a:gd name="adj1" fmla="val 50000"/>
            </a:avLst>
          </a:prstGeom>
          <a:noFill/>
          <a:ln w="28575" cap="flat" cmpd="sng" algn="ctr">
            <a:solidFill>
              <a:schemeClr val="tx1">
                <a:lumMod val="50000"/>
              </a:schemeClr>
            </a:solidFill>
            <a:prstDash val="solid"/>
            <a:round/>
            <a:headEnd type="triangle" w="lg" len="lg"/>
            <a:tailEnd type="triangle" w="lg" len="lg"/>
          </a:ln>
          <a:effectLst/>
        </p:spPr>
      </p:cxn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170" y="4498240"/>
            <a:ext cx="342900" cy="485775"/>
          </a:xfrm>
          <a:prstGeom prst="rect">
            <a:avLst/>
          </a:prstGeom>
        </p:spPr>
      </p:pic>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317459" y="3904260"/>
            <a:ext cx="1365446" cy="1365446"/>
          </a:xfrm>
          <a:prstGeom prst="rect">
            <a:avLst/>
          </a:prstGeom>
        </p:spPr>
      </p:pic>
    </p:spTree>
    <p:custDataLst>
      <p:tags r:id="rId1"/>
    </p:custDataLst>
    <p:extLst>
      <p:ext uri="{BB962C8B-B14F-4D97-AF65-F5344CB8AC3E}">
        <p14:creationId xmlns:p14="http://schemas.microsoft.com/office/powerpoint/2010/main" val="36690338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7788" y="1126648"/>
            <a:ext cx="9829800" cy="306435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4343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Filtering Rules</a:t>
            </a:r>
          </a:p>
        </p:txBody>
      </p:sp>
      <p:sp>
        <p:nvSpPr>
          <p:cNvPr id="3" name="Content Placeholder 2"/>
          <p:cNvSpPr>
            <a:spLocks noGrp="1"/>
          </p:cNvSpPr>
          <p:nvPr>
            <p:ph idx="1"/>
          </p:nvPr>
        </p:nvSpPr>
        <p:spPr>
          <a:xfrm>
            <a:off x="622138" y="1242485"/>
            <a:ext cx="10944549" cy="2722106"/>
          </a:xfrm>
        </p:spPr>
        <p:txBody>
          <a:bodyPr/>
          <a:lstStyle/>
          <a:p>
            <a:pPr lvl="1"/>
            <a:r>
              <a:rPr lang="en-US" dirty="0"/>
              <a:t>Control access to Oracle databases using filtering rules</a:t>
            </a:r>
          </a:p>
          <a:p>
            <a:pPr lvl="1"/>
            <a:r>
              <a:rPr lang="en-US" dirty="0"/>
              <a:t>Client access based on:</a:t>
            </a:r>
          </a:p>
          <a:p>
            <a:pPr lvl="2"/>
            <a:r>
              <a:rPr lang="en-US" dirty="0"/>
              <a:t>Source host names or IP addresses for client</a:t>
            </a:r>
          </a:p>
          <a:p>
            <a:pPr lvl="2"/>
            <a:r>
              <a:rPr lang="en-US" dirty="0"/>
              <a:t>Destination host names or IP addresses for servers</a:t>
            </a:r>
          </a:p>
          <a:p>
            <a:pPr lvl="2"/>
            <a:r>
              <a:rPr lang="en-US" dirty="0"/>
              <a:t>Destination database service names</a:t>
            </a:r>
          </a:p>
          <a:p>
            <a:pPr lvl="2"/>
            <a:r>
              <a:rPr lang="en-US" dirty="0"/>
              <a:t>Client use of Oracle Advanced Security</a:t>
            </a:r>
          </a:p>
          <a:p>
            <a:pPr lvl="1"/>
            <a:r>
              <a:rPr lang="en-US" dirty="0"/>
              <a:t>Specified through the </a:t>
            </a:r>
            <a:r>
              <a:rPr lang="en-US" dirty="0">
                <a:latin typeface="Courier New" panose="02070309020205020404" pitchFamily="49" charset="0"/>
                <a:cs typeface="Courier New" panose="02070309020205020404" pitchFamily="49" charset="0"/>
              </a:rPr>
              <a:t>CMAN_RULES</a:t>
            </a:r>
            <a:r>
              <a:rPr lang="en-US" dirty="0"/>
              <a:t> parameter in the </a:t>
            </a:r>
            <a:r>
              <a:rPr lang="en-US" dirty="0">
                <a:latin typeface="Courier New" panose="02070309020205020404" pitchFamily="49" charset="0"/>
                <a:cs typeface="Courier New" panose="02070309020205020404" pitchFamily="49" charset="0"/>
              </a:rPr>
              <a:t>cman.ora</a:t>
            </a:r>
            <a:r>
              <a:rPr lang="en-US" dirty="0"/>
              <a:t> file</a:t>
            </a:r>
          </a:p>
        </p:txBody>
      </p:sp>
    </p:spTree>
    <p:extLst>
      <p:ext uri="{BB962C8B-B14F-4D97-AF65-F5344CB8AC3E}">
        <p14:creationId xmlns:p14="http://schemas.microsoft.com/office/powerpoint/2010/main" val="23424839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50812" y="276130"/>
            <a:ext cx="696111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Implementing Intranet Access Control</a:t>
            </a:r>
          </a:p>
        </p:txBody>
      </p:sp>
      <p:grpSp>
        <p:nvGrpSpPr>
          <p:cNvPr id="3" name="Group 2"/>
          <p:cNvGrpSpPr/>
          <p:nvPr/>
        </p:nvGrpSpPr>
        <p:grpSpPr>
          <a:xfrm>
            <a:off x="1631325" y="1276120"/>
            <a:ext cx="8730287" cy="4800600"/>
            <a:chOff x="830654" y="1268641"/>
            <a:chExt cx="7482693" cy="3030071"/>
          </a:xfrm>
        </p:grpSpPr>
        <p:sp>
          <p:nvSpPr>
            <p:cNvPr id="4" name="Freeform 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 name="Rounded Rectangle 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987" y="1524000"/>
            <a:ext cx="1495425" cy="15335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2895600"/>
            <a:ext cx="1495425" cy="15335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4257675"/>
            <a:ext cx="1495425" cy="1533525"/>
          </a:xfrm>
          <a:prstGeom prst="rect">
            <a:avLst/>
          </a:prstGeom>
        </p:spPr>
      </p:pic>
      <p:pic>
        <p:nvPicPr>
          <p:cNvPr id="9"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371012" y="3111500"/>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8380412" y="44958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19" name="Rectangle 6"/>
          <p:cNvSpPr>
            <a:spLocks noChangeArrowheads="1"/>
          </p:cNvSpPr>
          <p:nvPr/>
        </p:nvSpPr>
        <p:spPr bwMode="auto">
          <a:xfrm>
            <a:off x="5099194" y="5153846"/>
            <a:ext cx="1985818" cy="6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Departmental firewall</a:t>
            </a:r>
          </a:p>
        </p:txBody>
      </p:sp>
      <p:sp>
        <p:nvSpPr>
          <p:cNvPr id="20" name="Line 53"/>
          <p:cNvSpPr>
            <a:spLocks noChangeShapeType="1"/>
          </p:cNvSpPr>
          <p:nvPr/>
        </p:nvSpPr>
        <p:spPr bwMode="auto">
          <a:xfrm flipV="1">
            <a:off x="3732211" y="3505200"/>
            <a:ext cx="1208087"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1" name="Line 53"/>
          <p:cNvSpPr>
            <a:spLocks noChangeShapeType="1"/>
          </p:cNvSpPr>
          <p:nvPr/>
        </p:nvSpPr>
        <p:spPr bwMode="auto">
          <a:xfrm>
            <a:off x="3427412" y="3718288"/>
            <a:ext cx="1512886"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2" name="Line 53"/>
          <p:cNvSpPr>
            <a:spLocks noChangeShapeType="1"/>
          </p:cNvSpPr>
          <p:nvPr/>
        </p:nvSpPr>
        <p:spPr bwMode="auto">
          <a:xfrm flipV="1">
            <a:off x="3732211" y="3962400"/>
            <a:ext cx="1239911"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3" name="Line 53"/>
          <p:cNvSpPr>
            <a:spLocks noChangeShapeType="1"/>
          </p:cNvSpPr>
          <p:nvPr/>
        </p:nvSpPr>
        <p:spPr bwMode="auto">
          <a:xfrm flipV="1">
            <a:off x="3427412" y="2362200"/>
            <a:ext cx="300662"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4" name="Line 53"/>
          <p:cNvSpPr>
            <a:spLocks noChangeShapeType="1"/>
          </p:cNvSpPr>
          <p:nvPr/>
        </p:nvSpPr>
        <p:spPr bwMode="auto">
          <a:xfrm flipV="1">
            <a:off x="3427412" y="5105400"/>
            <a:ext cx="300662"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5" name="Line 54"/>
          <p:cNvSpPr>
            <a:spLocks noChangeShapeType="1"/>
          </p:cNvSpPr>
          <p:nvPr/>
        </p:nvSpPr>
        <p:spPr bwMode="auto">
          <a:xfrm>
            <a:off x="3727595" y="2360084"/>
            <a:ext cx="4618" cy="1145116"/>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6" name="Line 54"/>
          <p:cNvSpPr>
            <a:spLocks noChangeShapeType="1"/>
          </p:cNvSpPr>
          <p:nvPr/>
        </p:nvSpPr>
        <p:spPr bwMode="auto">
          <a:xfrm>
            <a:off x="3732212" y="3962400"/>
            <a:ext cx="4618" cy="1145116"/>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7" name="Text Box 2"/>
          <p:cNvSpPr txBox="1">
            <a:spLocks noChangeArrowheads="1"/>
          </p:cNvSpPr>
          <p:nvPr/>
        </p:nvSpPr>
        <p:spPr bwMode="blackWhite">
          <a:xfrm>
            <a:off x="5002286" y="2590800"/>
            <a:ext cx="2235125" cy="2362200"/>
          </a:xfrm>
          <a:prstGeom prst="rect">
            <a:avLst/>
          </a:prstGeom>
          <a:solidFill>
            <a:schemeClr val="accent3">
              <a:lumMod val="40000"/>
              <a:lumOff val="60000"/>
            </a:schemeClr>
          </a:solidFill>
          <a:ln w="28575">
            <a:solidFill>
              <a:schemeClr val="tx1"/>
            </a:solidFill>
            <a:prstDash val="dash"/>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3" name="Text Box 2"/>
          <p:cNvSpPr txBox="1">
            <a:spLocks noChangeArrowheads="1"/>
          </p:cNvSpPr>
          <p:nvPr/>
        </p:nvSpPr>
        <p:spPr bwMode="blackWhite">
          <a:xfrm>
            <a:off x="5240337" y="3170238"/>
            <a:ext cx="1768475" cy="1096962"/>
          </a:xfrm>
          <a:prstGeom prst="rect">
            <a:avLst/>
          </a:prstGeom>
          <a:solidFill>
            <a:schemeClr val="accent5">
              <a:lumMod val="60000"/>
              <a:lumOff val="40000"/>
            </a:schemeClr>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4" name="Rectangle 6"/>
          <p:cNvSpPr>
            <a:spLocks noChangeArrowheads="1"/>
          </p:cNvSpPr>
          <p:nvPr/>
        </p:nvSpPr>
        <p:spPr bwMode="auto">
          <a:xfrm>
            <a:off x="5103812" y="3429000"/>
            <a:ext cx="2008114"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28" name="Line 53"/>
          <p:cNvSpPr>
            <a:spLocks noChangeShapeType="1"/>
          </p:cNvSpPr>
          <p:nvPr/>
        </p:nvSpPr>
        <p:spPr bwMode="auto">
          <a:xfrm flipV="1">
            <a:off x="7267574" y="3886199"/>
            <a:ext cx="1432070" cy="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9" name="Line 53"/>
          <p:cNvSpPr>
            <a:spLocks noChangeShapeType="1"/>
          </p:cNvSpPr>
          <p:nvPr/>
        </p:nvSpPr>
        <p:spPr bwMode="auto">
          <a:xfrm flipV="1">
            <a:off x="7253142" y="3581400"/>
            <a:ext cx="1432070" cy="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114800"/>
            <a:ext cx="342900" cy="485775"/>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5012" y="3105150"/>
            <a:ext cx="323850" cy="123825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477199" y="3131932"/>
            <a:ext cx="1365446" cy="1365446"/>
          </a:xfrm>
          <a:prstGeom prst="rect">
            <a:avLst/>
          </a:prstGeom>
        </p:spPr>
      </p:pic>
    </p:spTree>
    <p:extLst>
      <p:ext uri="{BB962C8B-B14F-4D97-AF65-F5344CB8AC3E}">
        <p14:creationId xmlns:p14="http://schemas.microsoft.com/office/powerpoint/2010/main" val="6935277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bwMode="auto">
          <a:xfrm>
            <a:off x="150812" y="276130"/>
            <a:ext cx="6781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Implementing Internet Access Control</a:t>
            </a:r>
          </a:p>
        </p:txBody>
      </p:sp>
      <p:grpSp>
        <p:nvGrpSpPr>
          <p:cNvPr id="3" name="Group 2"/>
          <p:cNvGrpSpPr/>
          <p:nvPr/>
        </p:nvGrpSpPr>
        <p:grpSpPr>
          <a:xfrm>
            <a:off x="531812" y="1276120"/>
            <a:ext cx="10896601" cy="4800600"/>
            <a:chOff x="830654" y="1268641"/>
            <a:chExt cx="7482693" cy="3030071"/>
          </a:xfrm>
        </p:grpSpPr>
        <p:sp>
          <p:nvSpPr>
            <p:cNvPr id="4" name="Freeform 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 name="Rounded Rectangle 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1981200"/>
            <a:ext cx="962025" cy="986535"/>
          </a:xfrm>
          <a:prstGeom prst="rect">
            <a:avLst/>
          </a:prstGeom>
        </p:spPr>
      </p:pic>
      <p:sp>
        <p:nvSpPr>
          <p:cNvPr id="19" name="Rectangle 6"/>
          <p:cNvSpPr>
            <a:spLocks noChangeArrowheads="1"/>
          </p:cNvSpPr>
          <p:nvPr/>
        </p:nvSpPr>
        <p:spPr bwMode="auto">
          <a:xfrm>
            <a:off x="5092697" y="5507045"/>
            <a:ext cx="2144715"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Demilitarized Zone</a:t>
            </a:r>
          </a:p>
        </p:txBody>
      </p:sp>
      <p:sp>
        <p:nvSpPr>
          <p:cNvPr id="21" name="Line 53"/>
          <p:cNvSpPr>
            <a:spLocks noChangeShapeType="1"/>
          </p:cNvSpPr>
          <p:nvPr/>
        </p:nvSpPr>
        <p:spPr bwMode="auto">
          <a:xfrm flipV="1">
            <a:off x="3960812" y="3718288"/>
            <a:ext cx="852343" cy="15512"/>
          </a:xfrm>
          <a:prstGeom prst="line">
            <a:avLst/>
          </a:prstGeom>
          <a:noFill/>
          <a:ln w="28575" cap="rnd">
            <a:solidFill>
              <a:srgbClr val="000000"/>
            </a:solidFill>
            <a:round/>
            <a:headEnd type="triangle" w="lg" len="lg"/>
            <a:tailEnd type="triangle" w="lg" len="lg"/>
          </a:ln>
        </p:spPr>
        <p:txBody>
          <a:bodyPr lIns="121899" tIns="60949" rIns="121899" bIns="60949"/>
          <a:lstStyle/>
          <a:p>
            <a:pPr>
              <a:defRPr/>
            </a:pPr>
            <a:endParaRPr lang="en-US" dirty="0">
              <a:solidFill>
                <a:srgbClr val="000000"/>
              </a:solidFill>
            </a:endParaRPr>
          </a:p>
        </p:txBody>
      </p:sp>
      <p:sp>
        <p:nvSpPr>
          <p:cNvPr id="27" name="Text Box 2"/>
          <p:cNvSpPr txBox="1">
            <a:spLocks noChangeArrowheads="1"/>
          </p:cNvSpPr>
          <p:nvPr/>
        </p:nvSpPr>
        <p:spPr bwMode="blackWhite">
          <a:xfrm>
            <a:off x="5002286" y="1905000"/>
            <a:ext cx="2235125" cy="3465158"/>
          </a:xfrm>
          <a:prstGeom prst="rect">
            <a:avLst/>
          </a:prstGeom>
          <a:solidFill>
            <a:schemeClr val="accent3">
              <a:lumMod val="20000"/>
              <a:lumOff val="80000"/>
            </a:schemeClr>
          </a:solidFill>
          <a:ln w="28575">
            <a:solidFill>
              <a:schemeClr val="tx1"/>
            </a:solidFill>
            <a:prstDash val="dash"/>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012" y="3105150"/>
            <a:ext cx="323850" cy="123825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7212" y="3276600"/>
            <a:ext cx="957586" cy="90487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3200400"/>
            <a:ext cx="962025" cy="986535"/>
          </a:xfrm>
          <a:prstGeom prst="rect">
            <a:avLst/>
          </a:prstGeom>
        </p:spPr>
      </p:pic>
      <p:sp>
        <p:nvSpPr>
          <p:cNvPr id="33" name="Rectangle 6"/>
          <p:cNvSpPr>
            <a:spLocks noChangeArrowheads="1"/>
          </p:cNvSpPr>
          <p:nvPr/>
        </p:nvSpPr>
        <p:spPr bwMode="auto">
          <a:xfrm>
            <a:off x="1751012" y="3505200"/>
            <a:ext cx="112856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Internet</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4343400"/>
            <a:ext cx="962025" cy="986535"/>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12" y="3200400"/>
            <a:ext cx="962025" cy="986535"/>
          </a:xfrm>
          <a:prstGeom prst="rect">
            <a:avLst/>
          </a:prstGeom>
        </p:spPr>
      </p:pic>
      <p:sp>
        <p:nvSpPr>
          <p:cNvPr id="39" name="Rectangle 6"/>
          <p:cNvSpPr>
            <a:spLocks noChangeArrowheads="1"/>
          </p:cNvSpPr>
          <p:nvPr/>
        </p:nvSpPr>
        <p:spPr bwMode="auto">
          <a:xfrm>
            <a:off x="5103812" y="32766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App gateway</a:t>
            </a:r>
          </a:p>
        </p:txBody>
      </p:sp>
      <p:sp>
        <p:nvSpPr>
          <p:cNvPr id="40" name="Rectangle 6"/>
          <p:cNvSpPr>
            <a:spLocks noChangeArrowheads="1"/>
          </p:cNvSpPr>
          <p:nvPr/>
        </p:nvSpPr>
        <p:spPr bwMode="auto">
          <a:xfrm>
            <a:off x="5103812" y="4976812"/>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App web server</a:t>
            </a: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212" y="3124200"/>
            <a:ext cx="323850" cy="1238250"/>
          </a:xfrm>
          <a:prstGeom prst="rect">
            <a:avLst/>
          </a:prstGeom>
        </p:spPr>
      </p:pic>
      <p:sp>
        <p:nvSpPr>
          <p:cNvPr id="42" name="Text Box 2"/>
          <p:cNvSpPr txBox="1">
            <a:spLocks noChangeArrowheads="1"/>
          </p:cNvSpPr>
          <p:nvPr/>
        </p:nvSpPr>
        <p:spPr bwMode="blackWhite">
          <a:xfrm>
            <a:off x="7618412" y="1905000"/>
            <a:ext cx="3249931" cy="3465158"/>
          </a:xfrm>
          <a:prstGeom prst="rect">
            <a:avLst/>
          </a:prstGeom>
          <a:solidFill>
            <a:schemeClr val="accent1">
              <a:lumMod val="20000"/>
              <a:lumOff val="80000"/>
            </a:schemeClr>
          </a:solidFill>
          <a:ln w="28575">
            <a:solidFill>
              <a:schemeClr val="tx1"/>
            </a:solidFill>
            <a:prstDash val="dash"/>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pic>
        <p:nvPicPr>
          <p:cNvPr id="9" name="Picture 4" descr="datab011_bi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956041" y="1981200"/>
            <a:ext cx="634171"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 descr="datab011_bi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980612" y="3475037"/>
            <a:ext cx="634171"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descr="datab011_bi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9523412" y="4343400"/>
            <a:ext cx="634171"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6"/>
          <p:cNvSpPr>
            <a:spLocks noChangeArrowheads="1"/>
          </p:cNvSpPr>
          <p:nvPr/>
        </p:nvSpPr>
        <p:spPr bwMode="auto">
          <a:xfrm>
            <a:off x="8228012" y="5507045"/>
            <a:ext cx="2144715"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Corporate Network</a:t>
            </a:r>
          </a:p>
        </p:txBody>
      </p:sp>
      <p:sp>
        <p:nvSpPr>
          <p:cNvPr id="46" name="Line 53"/>
          <p:cNvSpPr>
            <a:spLocks noChangeShapeType="1"/>
          </p:cNvSpPr>
          <p:nvPr/>
        </p:nvSpPr>
        <p:spPr bwMode="auto">
          <a:xfrm flipV="1">
            <a:off x="2741612" y="3733800"/>
            <a:ext cx="318943" cy="15512"/>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47" name="Line 53"/>
          <p:cNvSpPr>
            <a:spLocks noChangeShapeType="1"/>
          </p:cNvSpPr>
          <p:nvPr/>
        </p:nvSpPr>
        <p:spPr bwMode="auto">
          <a:xfrm flipV="1">
            <a:off x="1522412" y="3733800"/>
            <a:ext cx="318943" cy="15512"/>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0" name="Line 54"/>
          <p:cNvSpPr>
            <a:spLocks noChangeShapeType="1"/>
          </p:cNvSpPr>
          <p:nvPr/>
        </p:nvSpPr>
        <p:spPr bwMode="auto">
          <a:xfrm>
            <a:off x="2436812" y="2914420"/>
            <a:ext cx="0" cy="36218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1" name="Line 54"/>
          <p:cNvSpPr>
            <a:spLocks noChangeShapeType="1"/>
          </p:cNvSpPr>
          <p:nvPr/>
        </p:nvSpPr>
        <p:spPr bwMode="auto">
          <a:xfrm>
            <a:off x="2360612" y="4133620"/>
            <a:ext cx="0" cy="36218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2" name="Line 53"/>
          <p:cNvSpPr>
            <a:spLocks noChangeShapeType="1"/>
          </p:cNvSpPr>
          <p:nvPr/>
        </p:nvSpPr>
        <p:spPr bwMode="auto">
          <a:xfrm flipV="1">
            <a:off x="7680469" y="3581400"/>
            <a:ext cx="852343" cy="15512"/>
          </a:xfrm>
          <a:prstGeom prst="line">
            <a:avLst/>
          </a:prstGeom>
          <a:noFill/>
          <a:ln w="28575" cap="rnd">
            <a:solidFill>
              <a:srgbClr val="000000"/>
            </a:solidFill>
            <a:round/>
            <a:headEnd type="triangle" w="lg" len="lg"/>
            <a:tailEnd type="triangle" w="lg" len="lg"/>
          </a:ln>
        </p:spPr>
        <p:txBody>
          <a:bodyPr lIns="121899" tIns="60949" rIns="121899" bIns="60949"/>
          <a:lstStyle/>
          <a:p>
            <a:pPr>
              <a:defRPr/>
            </a:pPr>
            <a:endParaRPr lang="en-US" dirty="0">
              <a:solidFill>
                <a:srgbClr val="000000"/>
              </a:solidFill>
            </a:endParaRPr>
          </a:p>
        </p:txBody>
      </p:sp>
      <p:sp>
        <p:nvSpPr>
          <p:cNvPr id="54" name="Line 54"/>
          <p:cNvSpPr>
            <a:spLocks noChangeShapeType="1"/>
          </p:cNvSpPr>
          <p:nvPr/>
        </p:nvSpPr>
        <p:spPr bwMode="auto">
          <a:xfrm flipH="1">
            <a:off x="8990012" y="2801772"/>
            <a:ext cx="19050" cy="1313028"/>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5" name="Line 53"/>
          <p:cNvSpPr>
            <a:spLocks noChangeShapeType="1"/>
          </p:cNvSpPr>
          <p:nvPr/>
        </p:nvSpPr>
        <p:spPr bwMode="auto">
          <a:xfrm>
            <a:off x="8377165" y="3411372"/>
            <a:ext cx="1222447"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17" name="Oval 16"/>
          <p:cNvSpPr/>
          <p:nvPr/>
        </p:nvSpPr>
        <p:spPr bwMode="auto">
          <a:xfrm>
            <a:off x="8701015" y="3124200"/>
            <a:ext cx="593797" cy="551028"/>
          </a:xfrm>
          <a:prstGeom prst="ellipse">
            <a:avLst/>
          </a:prstGeom>
          <a:noFill/>
          <a:ln w="28575"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57" name="Rectangle 6"/>
          <p:cNvSpPr>
            <a:spLocks noChangeArrowheads="1"/>
          </p:cNvSpPr>
          <p:nvPr/>
        </p:nvSpPr>
        <p:spPr bwMode="auto">
          <a:xfrm>
            <a:off x="8532812" y="3224212"/>
            <a:ext cx="963930" cy="357188"/>
          </a:xfrm>
          <a:prstGeom prst="rect">
            <a:avLst/>
          </a:prstGeom>
          <a:solidFill>
            <a:schemeClr val="accent1">
              <a:lumMod val="20000"/>
              <a:lumOff val="80000"/>
            </a:schemeClr>
          </a:solidFill>
          <a:ln>
            <a:noFill/>
          </a:ln>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Intranet</a:t>
            </a:r>
          </a:p>
        </p:txBody>
      </p:sp>
      <p:sp>
        <p:nvSpPr>
          <p:cNvPr id="58" name="Line 54"/>
          <p:cNvSpPr>
            <a:spLocks noChangeShapeType="1"/>
          </p:cNvSpPr>
          <p:nvPr/>
        </p:nvSpPr>
        <p:spPr bwMode="auto">
          <a:xfrm>
            <a:off x="9142411" y="3657600"/>
            <a:ext cx="457199" cy="68580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59" name="Line 54"/>
          <p:cNvSpPr>
            <a:spLocks noChangeShapeType="1"/>
          </p:cNvSpPr>
          <p:nvPr/>
        </p:nvSpPr>
        <p:spPr bwMode="auto">
          <a:xfrm>
            <a:off x="9294811" y="3581400"/>
            <a:ext cx="659131" cy="458853"/>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60" name="Line 54"/>
          <p:cNvSpPr>
            <a:spLocks noChangeShapeType="1"/>
          </p:cNvSpPr>
          <p:nvPr/>
        </p:nvSpPr>
        <p:spPr bwMode="auto">
          <a:xfrm flipV="1">
            <a:off x="9142412" y="2554642"/>
            <a:ext cx="735330" cy="587185"/>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456236" y="2005497"/>
            <a:ext cx="1316852" cy="1316852"/>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456236" y="3684257"/>
            <a:ext cx="1316852" cy="1316852"/>
          </a:xfrm>
          <a:prstGeom prst="rect">
            <a:avLst/>
          </a:prstGeom>
        </p:spPr>
      </p:pic>
    </p:spTree>
    <p:extLst>
      <p:ext uri="{BB962C8B-B14F-4D97-AF65-F5344CB8AC3E}">
        <p14:creationId xmlns:p14="http://schemas.microsoft.com/office/powerpoint/2010/main" val="2917342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917564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50812" y="276130"/>
            <a:ext cx="5227637"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Session Multiplexing</a:t>
            </a:r>
          </a:p>
        </p:txBody>
      </p:sp>
      <p:grpSp>
        <p:nvGrpSpPr>
          <p:cNvPr id="3" name="Group 2"/>
          <p:cNvGrpSpPr/>
          <p:nvPr/>
        </p:nvGrpSpPr>
        <p:grpSpPr>
          <a:xfrm>
            <a:off x="1631325" y="1276120"/>
            <a:ext cx="8730287" cy="4800600"/>
            <a:chOff x="830654" y="1268641"/>
            <a:chExt cx="7482693" cy="3030071"/>
          </a:xfrm>
        </p:grpSpPr>
        <p:sp>
          <p:nvSpPr>
            <p:cNvPr id="4" name="Freeform 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 name="Rounded Rectangle 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987" y="1524000"/>
            <a:ext cx="1495425" cy="15335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2895600"/>
            <a:ext cx="1495425" cy="15335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4257675"/>
            <a:ext cx="1495425" cy="1533525"/>
          </a:xfrm>
          <a:prstGeom prst="rect">
            <a:avLst/>
          </a:prstGeom>
        </p:spPr>
      </p:pic>
      <p:pic>
        <p:nvPicPr>
          <p:cNvPr id="9"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371012" y="3111500"/>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8380412" y="44958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13" name="Text Box 2"/>
          <p:cNvSpPr txBox="1">
            <a:spLocks noChangeArrowheads="1"/>
          </p:cNvSpPr>
          <p:nvPr/>
        </p:nvSpPr>
        <p:spPr bwMode="blackWhite">
          <a:xfrm>
            <a:off x="6154737" y="3170238"/>
            <a:ext cx="1768475" cy="1096962"/>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4" name="Rectangle 6"/>
          <p:cNvSpPr>
            <a:spLocks noChangeArrowheads="1"/>
          </p:cNvSpPr>
          <p:nvPr/>
        </p:nvSpPr>
        <p:spPr bwMode="auto">
          <a:xfrm>
            <a:off x="6018212" y="3429000"/>
            <a:ext cx="2008114"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15" name="Line 53"/>
          <p:cNvSpPr>
            <a:spLocks noChangeShapeType="1"/>
          </p:cNvSpPr>
          <p:nvPr/>
        </p:nvSpPr>
        <p:spPr bwMode="auto">
          <a:xfrm flipV="1">
            <a:off x="5408612" y="35052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6" name="Line 53"/>
          <p:cNvSpPr>
            <a:spLocks noChangeShapeType="1"/>
          </p:cNvSpPr>
          <p:nvPr/>
        </p:nvSpPr>
        <p:spPr bwMode="auto">
          <a:xfrm flipV="1">
            <a:off x="5408612" y="37338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7" name="Line 53"/>
          <p:cNvSpPr>
            <a:spLocks noChangeShapeType="1"/>
          </p:cNvSpPr>
          <p:nvPr/>
        </p:nvSpPr>
        <p:spPr bwMode="auto">
          <a:xfrm flipV="1">
            <a:off x="5408612" y="39624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8" name="Line 53"/>
          <p:cNvSpPr>
            <a:spLocks noChangeShapeType="1"/>
          </p:cNvSpPr>
          <p:nvPr/>
        </p:nvSpPr>
        <p:spPr bwMode="auto">
          <a:xfrm flipV="1">
            <a:off x="7984980" y="37338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9" name="Rectangle 6"/>
          <p:cNvSpPr>
            <a:spLocks noChangeArrowheads="1"/>
          </p:cNvSpPr>
          <p:nvPr/>
        </p:nvSpPr>
        <p:spPr bwMode="auto">
          <a:xfrm>
            <a:off x="3960812" y="4495800"/>
            <a:ext cx="1985818" cy="6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Application Web server</a:t>
            </a:r>
          </a:p>
        </p:txBody>
      </p:sp>
      <p:sp>
        <p:nvSpPr>
          <p:cNvPr id="20" name="Line 53"/>
          <p:cNvSpPr>
            <a:spLocks noChangeShapeType="1"/>
          </p:cNvSpPr>
          <p:nvPr/>
        </p:nvSpPr>
        <p:spPr bwMode="auto">
          <a:xfrm flipV="1">
            <a:off x="3732212" y="35052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1" name="Line 53"/>
          <p:cNvSpPr>
            <a:spLocks noChangeShapeType="1"/>
          </p:cNvSpPr>
          <p:nvPr/>
        </p:nvSpPr>
        <p:spPr bwMode="auto">
          <a:xfrm>
            <a:off x="3427412" y="3718287"/>
            <a:ext cx="1005032" cy="15513"/>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2" name="Line 53"/>
          <p:cNvSpPr>
            <a:spLocks noChangeShapeType="1"/>
          </p:cNvSpPr>
          <p:nvPr/>
        </p:nvSpPr>
        <p:spPr bwMode="auto">
          <a:xfrm flipV="1">
            <a:off x="3732212" y="3962400"/>
            <a:ext cx="70023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3" name="Line 53"/>
          <p:cNvSpPr>
            <a:spLocks noChangeShapeType="1"/>
          </p:cNvSpPr>
          <p:nvPr/>
        </p:nvSpPr>
        <p:spPr bwMode="auto">
          <a:xfrm flipV="1">
            <a:off x="3427412" y="2362200"/>
            <a:ext cx="300662"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4" name="Line 53"/>
          <p:cNvSpPr>
            <a:spLocks noChangeShapeType="1"/>
          </p:cNvSpPr>
          <p:nvPr/>
        </p:nvSpPr>
        <p:spPr bwMode="auto">
          <a:xfrm flipV="1">
            <a:off x="3427412" y="5105400"/>
            <a:ext cx="300662" cy="0"/>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5" name="Line 54"/>
          <p:cNvSpPr>
            <a:spLocks noChangeShapeType="1"/>
          </p:cNvSpPr>
          <p:nvPr/>
        </p:nvSpPr>
        <p:spPr bwMode="auto">
          <a:xfrm>
            <a:off x="3727595" y="2360084"/>
            <a:ext cx="4618" cy="1145116"/>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sp>
        <p:nvSpPr>
          <p:cNvPr id="26" name="Line 54"/>
          <p:cNvSpPr>
            <a:spLocks noChangeShapeType="1"/>
          </p:cNvSpPr>
          <p:nvPr/>
        </p:nvSpPr>
        <p:spPr bwMode="auto">
          <a:xfrm>
            <a:off x="3732212" y="3962400"/>
            <a:ext cx="4618" cy="1145116"/>
          </a:xfrm>
          <a:prstGeom prst="line">
            <a:avLst/>
          </a:prstGeom>
          <a:noFill/>
          <a:ln w="28575" cap="rnd">
            <a:solidFill>
              <a:srgbClr val="000000"/>
            </a:solidFill>
            <a:round/>
            <a:headEnd type="none" w="med" len="med"/>
            <a:tailEnd type="none" w="med" len="med"/>
          </a:ln>
        </p:spPr>
        <p:txBody>
          <a:bodyPr lIns="121899" tIns="60949" rIns="121899" bIns="60949"/>
          <a:lstStyle/>
          <a:p>
            <a:pPr>
              <a:defRPr/>
            </a:pPr>
            <a:endParaRPr lang="en-US" dirty="0">
              <a:solidFill>
                <a:srgbClr val="000000"/>
              </a:solidFill>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477822" y="3126236"/>
            <a:ext cx="1365446" cy="1365446"/>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37805" y="3086295"/>
            <a:ext cx="1365446" cy="1365446"/>
          </a:xfrm>
          <a:prstGeom prst="rect">
            <a:avLst/>
          </a:prstGeom>
        </p:spPr>
      </p:pic>
    </p:spTree>
    <p:extLst>
      <p:ext uri="{BB962C8B-B14F-4D97-AF65-F5344CB8AC3E}">
        <p14:creationId xmlns:p14="http://schemas.microsoft.com/office/powerpoint/2010/main" val="5007237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49224" y="1106983"/>
            <a:ext cx="11660188" cy="216961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467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Oracle Connection Manager</a:t>
            </a:r>
          </a:p>
        </p:txBody>
      </p:sp>
      <p:sp>
        <p:nvSpPr>
          <p:cNvPr id="3" name="Content Placeholder 2"/>
          <p:cNvSpPr>
            <a:spLocks noGrp="1"/>
          </p:cNvSpPr>
          <p:nvPr>
            <p:ph idx="1"/>
          </p:nvPr>
        </p:nvSpPr>
        <p:spPr>
          <a:xfrm>
            <a:off x="622138" y="1242485"/>
            <a:ext cx="10944549" cy="1673101"/>
          </a:xfrm>
        </p:spPr>
        <p:txBody>
          <a:bodyPr/>
          <a:lstStyle/>
          <a:p>
            <a:r>
              <a:rPr lang="en-US" dirty="0"/>
              <a:t>Three-step process:</a:t>
            </a:r>
          </a:p>
          <a:p>
            <a:pPr marL="548640" lvl="1" indent="-457200">
              <a:buFont typeface="+mj-lt"/>
              <a:buAutoNum type="arabicPeriod"/>
            </a:pPr>
            <a:r>
              <a:rPr lang="en-US" dirty="0"/>
              <a:t>Configure the </a:t>
            </a:r>
            <a:r>
              <a:rPr lang="en-US" dirty="0">
                <a:latin typeface="Courier New" panose="02070309020205020404" pitchFamily="49" charset="0"/>
                <a:cs typeface="Courier New" panose="02070309020205020404" pitchFamily="49" charset="0"/>
              </a:rPr>
              <a:t>cman.ora</a:t>
            </a:r>
            <a:r>
              <a:rPr lang="en-US" dirty="0"/>
              <a:t> file on the Connection Manager server.</a:t>
            </a:r>
          </a:p>
          <a:p>
            <a:pPr marL="548640" lvl="1" indent="-457200">
              <a:buFont typeface="+mj-lt"/>
              <a:buAutoNum type="arabicPeriod"/>
            </a:pPr>
            <a:r>
              <a:rPr lang="en-US" dirty="0"/>
              <a:t>Configure clients with the protocol address of the Oracle Connection Manager listener.</a:t>
            </a:r>
          </a:p>
          <a:p>
            <a:pPr marL="548640" lvl="1" indent="-457200">
              <a:buFont typeface="+mj-lt"/>
              <a:buAutoNum type="arabicPeriod"/>
            </a:pPr>
            <a:r>
              <a:rPr lang="en-US" dirty="0"/>
              <a:t>Configure the database server for session multiplexing (optional).</a:t>
            </a:r>
          </a:p>
        </p:txBody>
      </p:sp>
    </p:spTree>
    <p:extLst>
      <p:ext uri="{BB962C8B-B14F-4D97-AF65-F5344CB8AC3E}">
        <p14:creationId xmlns:p14="http://schemas.microsoft.com/office/powerpoint/2010/main" val="239733767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631325" y="3119798"/>
            <a:ext cx="8730287" cy="2956921"/>
            <a:chOff x="830654" y="2432345"/>
            <a:chExt cx="7482693" cy="1866367"/>
          </a:xfrm>
        </p:grpSpPr>
        <p:sp>
          <p:nvSpPr>
            <p:cNvPr id="18" name="Freeform 1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9" name="Rounded Rectangle 18"/>
            <p:cNvSpPr/>
            <p:nvPr/>
          </p:nvSpPr>
          <p:spPr bwMode="auto">
            <a:xfrm>
              <a:off x="830654" y="2432345"/>
              <a:ext cx="7482693" cy="1836510"/>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 name="Rectangle 15"/>
          <p:cNvSpPr/>
          <p:nvPr/>
        </p:nvSpPr>
        <p:spPr bwMode="auto">
          <a:xfrm>
            <a:off x="150812" y="1070569"/>
            <a:ext cx="9982200" cy="198854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 name="Rectangle 14"/>
          <p:cNvSpPr/>
          <p:nvPr/>
        </p:nvSpPr>
        <p:spPr bwMode="auto">
          <a:xfrm>
            <a:off x="150812" y="276130"/>
            <a:ext cx="5943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the </a:t>
            </a:r>
            <a:r>
              <a:rPr lang="en-US" dirty="0">
                <a:latin typeface="Courier New" panose="02070309020205020404" pitchFamily="49" charset="0"/>
                <a:cs typeface="Courier New" panose="02070309020205020404" pitchFamily="49" charset="0"/>
              </a:rPr>
              <a:t>cman.ora</a:t>
            </a:r>
            <a:r>
              <a:rPr lang="en-US" dirty="0"/>
              <a:t> File</a:t>
            </a:r>
            <a:endParaRPr lang="en-US" dirty="0">
              <a:solidFill>
                <a:srgbClr val="FF0000"/>
              </a:solidFill>
            </a:endParaRPr>
          </a:p>
        </p:txBody>
      </p:sp>
      <p:sp>
        <p:nvSpPr>
          <p:cNvPr id="3" name="Content Placeholder 2"/>
          <p:cNvSpPr>
            <a:spLocks noGrp="1"/>
          </p:cNvSpPr>
          <p:nvPr>
            <p:ph idx="1"/>
          </p:nvPr>
        </p:nvSpPr>
        <p:spPr>
          <a:xfrm>
            <a:off x="622138" y="1242485"/>
            <a:ext cx="10944549" cy="1673101"/>
          </a:xfrm>
        </p:spPr>
        <p:txBody>
          <a:bodyPr/>
          <a:lstStyle/>
          <a:p>
            <a:r>
              <a:rPr lang="en-US" dirty="0"/>
              <a:t>Define the following in the </a:t>
            </a:r>
            <a:r>
              <a:rPr lang="en-US" dirty="0">
                <a:latin typeface="Courier New" panose="02070309020205020404" pitchFamily="49" charset="0"/>
                <a:cs typeface="Courier New" panose="02070309020205020404" pitchFamily="49" charset="0"/>
              </a:rPr>
              <a:t>cman.ora</a:t>
            </a:r>
            <a:r>
              <a:rPr lang="en-US" dirty="0"/>
              <a:t> file:</a:t>
            </a:r>
          </a:p>
          <a:p>
            <a:pPr lvl="1"/>
            <a:r>
              <a:rPr lang="en-US" dirty="0"/>
              <a:t>Protocol address of the Oracle Connection Manager listener (</a:t>
            </a:r>
            <a:r>
              <a:rPr lang="en-US" dirty="0">
                <a:latin typeface="Courier New" panose="02070309020205020404" pitchFamily="49" charset="0"/>
                <a:cs typeface="Courier New" panose="02070309020205020404" pitchFamily="49" charset="0"/>
              </a:rPr>
              <a:t>ADDRESS</a:t>
            </a:r>
            <a:r>
              <a:rPr lang="en-US" dirty="0"/>
              <a:t>)</a:t>
            </a:r>
          </a:p>
          <a:p>
            <a:pPr lvl="1"/>
            <a:r>
              <a:rPr lang="en-US" dirty="0"/>
              <a:t>Access control rules (</a:t>
            </a:r>
            <a:r>
              <a:rPr lang="en-US" dirty="0">
                <a:latin typeface="Courier New" panose="02070309020205020404" pitchFamily="49" charset="0"/>
                <a:cs typeface="Courier New" panose="02070309020205020404" pitchFamily="49" charset="0"/>
              </a:rPr>
              <a:t>RULE_LIST</a:t>
            </a:r>
            <a:r>
              <a:rPr lang="en-US" dirty="0"/>
              <a:t>)</a:t>
            </a:r>
          </a:p>
          <a:p>
            <a:pPr lvl="1"/>
            <a:r>
              <a:rPr lang="en-US" dirty="0"/>
              <a:t>Performance parameters (</a:t>
            </a:r>
            <a:r>
              <a:rPr lang="en-US" dirty="0">
                <a:latin typeface="Courier New" panose="02070309020205020404" pitchFamily="49" charset="0"/>
                <a:cs typeface="Courier New" panose="02070309020205020404" pitchFamily="49" charset="0"/>
              </a:rPr>
              <a:t>PARAMETER_LIST</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3200400"/>
            <a:ext cx="1495425" cy="15335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4562475"/>
            <a:ext cx="1495425" cy="1533525"/>
          </a:xfrm>
          <a:prstGeom prst="rect">
            <a:avLst/>
          </a:prstGeom>
        </p:spPr>
      </p:pic>
      <p:pic>
        <p:nvPicPr>
          <p:cNvPr id="6"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28244" y="4202112"/>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7937644" y="5586412"/>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9" name="Text Box 2"/>
          <p:cNvSpPr txBox="1">
            <a:spLocks noChangeArrowheads="1"/>
          </p:cNvSpPr>
          <p:nvPr/>
        </p:nvSpPr>
        <p:spPr bwMode="blackWhite">
          <a:xfrm>
            <a:off x="5240337" y="3886200"/>
            <a:ext cx="1768475" cy="1752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0" name="Line 53"/>
          <p:cNvSpPr>
            <a:spLocks noChangeShapeType="1"/>
          </p:cNvSpPr>
          <p:nvPr/>
        </p:nvSpPr>
        <p:spPr bwMode="auto">
          <a:xfrm>
            <a:off x="4022579" y="4114800"/>
            <a:ext cx="1217757" cy="11112"/>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1" name="Line 53"/>
          <p:cNvSpPr>
            <a:spLocks noChangeShapeType="1"/>
          </p:cNvSpPr>
          <p:nvPr/>
        </p:nvSpPr>
        <p:spPr bwMode="auto">
          <a:xfrm flipV="1">
            <a:off x="4022580" y="5410200"/>
            <a:ext cx="1217756" cy="635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2" name="Line 53"/>
          <p:cNvSpPr>
            <a:spLocks noChangeShapeType="1"/>
          </p:cNvSpPr>
          <p:nvPr/>
        </p:nvSpPr>
        <p:spPr bwMode="auto">
          <a:xfrm flipV="1">
            <a:off x="7008812" y="4724399"/>
            <a:ext cx="1233632" cy="9525"/>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3" name="Rectangle 6"/>
          <p:cNvSpPr>
            <a:spLocks noChangeArrowheads="1"/>
          </p:cNvSpPr>
          <p:nvPr/>
        </p:nvSpPr>
        <p:spPr bwMode="auto">
          <a:xfrm>
            <a:off x="5103812" y="4267200"/>
            <a:ext cx="2008114"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14" name="Rectangle 6"/>
          <p:cNvSpPr>
            <a:spLocks noChangeArrowheads="1"/>
          </p:cNvSpPr>
          <p:nvPr/>
        </p:nvSpPr>
        <p:spPr bwMode="auto">
          <a:xfrm>
            <a:off x="5103812" y="51816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cman.ora</a:t>
            </a:r>
            <a:r>
              <a:rPr lang="en-US" altLang="en-US" dirty="0">
                <a:solidFill>
                  <a:schemeClr val="accent1"/>
                </a:solidFill>
              </a:rPr>
              <a:t> file</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993527" y="4160276"/>
            <a:ext cx="1365446" cy="1365446"/>
          </a:xfrm>
          <a:prstGeom prst="rect">
            <a:avLst/>
          </a:prstGeom>
        </p:spPr>
      </p:pic>
    </p:spTree>
    <p:extLst>
      <p:ext uri="{BB962C8B-B14F-4D97-AF65-F5344CB8AC3E}">
        <p14:creationId xmlns:p14="http://schemas.microsoft.com/office/powerpoint/2010/main" val="21885890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5486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Example of a </a:t>
            </a:r>
            <a:r>
              <a:rPr lang="en-US" dirty="0">
                <a:latin typeface="Courier New" panose="02070309020205020404" pitchFamily="49" charset="0"/>
                <a:cs typeface="Courier New" panose="02070309020205020404" pitchFamily="49" charset="0"/>
              </a:rPr>
              <a:t>cman.ora</a:t>
            </a:r>
            <a:r>
              <a:rPr lang="en-US" dirty="0"/>
              <a:t> File</a:t>
            </a:r>
          </a:p>
        </p:txBody>
      </p:sp>
      <p:sp>
        <p:nvSpPr>
          <p:cNvPr id="3" name="Content Placeholder 2"/>
          <p:cNvSpPr txBox="1">
            <a:spLocks/>
          </p:cNvSpPr>
          <p:nvPr/>
        </p:nvSpPr>
        <p:spPr bwMode="gray">
          <a:xfrm>
            <a:off x="1112520" y="1524000"/>
            <a:ext cx="10011092" cy="373219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CMAN01=</a:t>
            </a:r>
          </a:p>
          <a:p>
            <a:pPr marL="609493" indent="-609493" defTabSz="533307">
              <a:tabLst>
                <a:tab pos="533307" algn="r"/>
                <a:tab pos="897310" algn="l"/>
              </a:tabLst>
              <a:defRPr/>
            </a:pPr>
            <a:r>
              <a:rPr lang="en-US" b="1" dirty="0">
                <a:solidFill>
                  <a:srgbClr val="000000"/>
                </a:solidFill>
                <a:latin typeface="Courier New" pitchFamily="49" charset="0"/>
              </a:rPr>
              <a:t>  (CONFIGURATION=</a:t>
            </a:r>
          </a:p>
          <a:p>
            <a:pPr marL="609493" indent="-609493" defTabSz="533307">
              <a:tabLst>
                <a:tab pos="533307" algn="r"/>
                <a:tab pos="897310" algn="l"/>
              </a:tabLst>
              <a:defRPr/>
            </a:pPr>
            <a:r>
              <a:rPr lang="en-US" b="1" dirty="0">
                <a:solidFill>
                  <a:srgbClr val="000000"/>
                </a:solidFill>
                <a:latin typeface="Courier New" pitchFamily="49" charset="0"/>
              </a:rPr>
              <a:t>    (ADDRESS=(PROTOCOL=tcp)(HOST=proxysvr)(PORT=1521))</a:t>
            </a:r>
          </a:p>
          <a:p>
            <a:pPr marL="609493" indent="-609493" defTabSz="533307">
              <a:tabLst>
                <a:tab pos="533307" algn="r"/>
                <a:tab pos="897310" algn="l"/>
              </a:tabLst>
              <a:defRPr/>
            </a:pPr>
            <a:r>
              <a:rPr lang="en-US" b="1" dirty="0">
                <a:solidFill>
                  <a:srgbClr val="000000"/>
                </a:solidFill>
                <a:latin typeface="Courier New" pitchFamily="49" charset="0"/>
              </a:rPr>
              <a:t>    (RULE_LIST=</a:t>
            </a:r>
          </a:p>
          <a:p>
            <a:pPr marL="609493" indent="-609493" defTabSz="533307">
              <a:tabLst>
                <a:tab pos="533307" algn="r"/>
                <a:tab pos="897310" algn="l"/>
              </a:tabLst>
              <a:defRPr/>
            </a:pPr>
            <a:r>
              <a:rPr lang="en-US" b="1" dirty="0">
                <a:solidFill>
                  <a:srgbClr val="000000"/>
                </a:solidFill>
                <a:latin typeface="Courier New" pitchFamily="49" charset="0"/>
              </a:rPr>
              <a:t>      (RULE=(SRC=192.0.2.32/24)(DST=fin-server)(SRV=*)(ACT=accept)</a:t>
            </a:r>
          </a:p>
          <a:p>
            <a:pPr marL="609493" indent="-609493" defTabSz="533307">
              <a:tabLst>
                <a:tab pos="533307" algn="r"/>
                <a:tab pos="897310" algn="l"/>
              </a:tabLst>
              <a:defRPr/>
            </a:pPr>
            <a:r>
              <a:rPr lang="en-US" b="1" dirty="0">
                <a:solidFill>
                  <a:srgbClr val="000000"/>
                </a:solidFill>
                <a:latin typeface="Courier New" pitchFamily="49" charset="0"/>
              </a:rPr>
              <a:t>        (ACTION_LIST=(AUT=on)(MCT=120)(MIT=30)))</a:t>
            </a:r>
          </a:p>
          <a:p>
            <a:pPr marL="609493" indent="-609493" defTabSz="533307">
              <a:tabLst>
                <a:tab pos="533307" algn="r"/>
                <a:tab pos="897310" algn="l"/>
              </a:tabLst>
              <a:defRPr/>
            </a:pPr>
            <a:r>
              <a:rPr lang="en-US" b="1" dirty="0">
                <a:solidFill>
                  <a:srgbClr val="000000"/>
                </a:solidFill>
                <a:latin typeface="Courier New" pitchFamily="49" charset="0"/>
              </a:rPr>
              <a:t>      (RULE=(SRC=192.0.2.32)(DST=proxysvr)(SRV=cmon)(ACT=accept)))</a:t>
            </a:r>
          </a:p>
          <a:p>
            <a:pPr marL="609493" indent="-609493" defTabSz="533307">
              <a:tabLst>
                <a:tab pos="533307" algn="r"/>
                <a:tab pos="897310" algn="l"/>
              </a:tabLst>
              <a:defRPr/>
            </a:pPr>
            <a:r>
              <a:rPr lang="en-US" b="1" dirty="0">
                <a:solidFill>
                  <a:srgbClr val="000000"/>
                </a:solidFill>
                <a:latin typeface="Courier New" pitchFamily="49" charset="0"/>
              </a:rPr>
              <a:t>    (PARAMETER_LIST=</a:t>
            </a:r>
          </a:p>
          <a:p>
            <a:pPr marL="609493" indent="-609493" defTabSz="533307">
              <a:tabLst>
                <a:tab pos="533307" algn="r"/>
                <a:tab pos="897310" algn="l"/>
              </a:tabLst>
              <a:defRPr/>
            </a:pPr>
            <a:r>
              <a:rPr lang="en-US" b="1" dirty="0">
                <a:solidFill>
                  <a:srgbClr val="000000"/>
                </a:solidFill>
                <a:latin typeface="Courier New" pitchFamily="49" charset="0"/>
              </a:rPr>
              <a:t>      (LOG_LEVEL=2)</a:t>
            </a:r>
          </a:p>
          <a:p>
            <a:pPr marL="609493" indent="-609493" defTabSz="533307">
              <a:tabLst>
                <a:tab pos="533307" algn="r"/>
                <a:tab pos="897310" algn="l"/>
              </a:tabLst>
              <a:defRPr/>
            </a:pPr>
            <a:r>
              <a:rPr lang="en-US" b="1" dirty="0">
                <a:solidFill>
                  <a:srgbClr val="000000"/>
                </a:solidFill>
                <a:latin typeface="Courier New" pitchFamily="49" charset="0"/>
              </a:rPr>
              <a:t>      (TRACING=on)</a:t>
            </a:r>
          </a:p>
          <a:p>
            <a:pPr marL="609493" indent="-609493" defTabSz="533307">
              <a:tabLst>
                <a:tab pos="533307" algn="r"/>
                <a:tab pos="897310" algn="l"/>
              </a:tabLst>
              <a:defRPr/>
            </a:pPr>
            <a:r>
              <a:rPr lang="en-US" b="1" dirty="0">
                <a:solidFill>
                  <a:srgbClr val="000000"/>
                </a:solidFill>
                <a:latin typeface="Courier New" pitchFamily="49" charset="0"/>
              </a:rPr>
              <a:t>      (MAX_GATEWAY_PROCESSES=8)</a:t>
            </a:r>
          </a:p>
          <a:p>
            <a:pPr marL="609493" indent="-609493" defTabSz="533307">
              <a:tabLst>
                <a:tab pos="533307" algn="r"/>
                <a:tab pos="897310" algn="l"/>
              </a:tabLst>
              <a:defRPr/>
            </a:pPr>
            <a:r>
              <a:rPr lang="en-US" b="1" dirty="0">
                <a:solidFill>
                  <a:srgbClr val="000000"/>
                </a:solidFill>
                <a:latin typeface="Courier New" pitchFamily="49" charset="0"/>
              </a:rPr>
              <a:t>      (MIN_GATEWAY_PROCESSSES=3)))</a:t>
            </a:r>
          </a:p>
        </p:txBody>
      </p:sp>
    </p:spTree>
    <p:extLst>
      <p:ext uri="{BB962C8B-B14F-4D97-AF65-F5344CB8AC3E}">
        <p14:creationId xmlns:p14="http://schemas.microsoft.com/office/powerpoint/2010/main" val="38453504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64268" y="1163102"/>
            <a:ext cx="11111743" cy="93967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7" name="Rectangle 16"/>
          <p:cNvSpPr/>
          <p:nvPr/>
        </p:nvSpPr>
        <p:spPr bwMode="auto">
          <a:xfrm>
            <a:off x="150812" y="276130"/>
            <a:ext cx="4343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Clients</a:t>
            </a:r>
          </a:p>
        </p:txBody>
      </p:sp>
      <p:sp>
        <p:nvSpPr>
          <p:cNvPr id="3" name="Content Placeholder 2"/>
          <p:cNvSpPr>
            <a:spLocks noGrp="1"/>
          </p:cNvSpPr>
          <p:nvPr>
            <p:ph idx="1"/>
          </p:nvPr>
        </p:nvSpPr>
        <p:spPr>
          <a:xfrm>
            <a:off x="622138" y="1219200"/>
            <a:ext cx="10944549" cy="680521"/>
          </a:xfrm>
        </p:spPr>
        <p:txBody>
          <a:bodyPr/>
          <a:lstStyle/>
          <a:p>
            <a:r>
              <a:rPr lang="en-US" dirty="0"/>
              <a:t>Configure the </a:t>
            </a:r>
            <a:r>
              <a:rPr lang="en-US" dirty="0">
                <a:latin typeface="Courier New" panose="02070309020205020404" pitchFamily="49" charset="0"/>
                <a:cs typeface="Courier New" panose="02070309020205020404" pitchFamily="49" charset="0"/>
              </a:rPr>
              <a:t>tnsnames.ora</a:t>
            </a:r>
            <a:r>
              <a:rPr lang="en-US" dirty="0"/>
              <a:t> file with a connect descriptor that specifies the protocol address of Oracle Connection Manager.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530" y="3297245"/>
            <a:ext cx="1495425" cy="15335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530" y="4659320"/>
            <a:ext cx="1495425" cy="1533525"/>
          </a:xfrm>
          <a:prstGeom prst="rect">
            <a:avLst/>
          </a:prstGeom>
        </p:spPr>
      </p:pic>
      <p:pic>
        <p:nvPicPr>
          <p:cNvPr id="6"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052194" y="4298957"/>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9061594" y="5683257"/>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9" name="Text Box 2"/>
          <p:cNvSpPr txBox="1">
            <a:spLocks noChangeArrowheads="1"/>
          </p:cNvSpPr>
          <p:nvPr/>
        </p:nvSpPr>
        <p:spPr bwMode="blackWhite">
          <a:xfrm>
            <a:off x="6364287" y="3983045"/>
            <a:ext cx="1768475" cy="1752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0" name="Line 53"/>
          <p:cNvSpPr>
            <a:spLocks noChangeShapeType="1"/>
          </p:cNvSpPr>
          <p:nvPr/>
        </p:nvSpPr>
        <p:spPr bwMode="auto">
          <a:xfrm>
            <a:off x="5146529" y="4211645"/>
            <a:ext cx="1217757" cy="11112"/>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1" name="Line 53"/>
          <p:cNvSpPr>
            <a:spLocks noChangeShapeType="1"/>
          </p:cNvSpPr>
          <p:nvPr/>
        </p:nvSpPr>
        <p:spPr bwMode="auto">
          <a:xfrm flipV="1">
            <a:off x="5146530" y="5507045"/>
            <a:ext cx="1217756" cy="635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2" name="Line 53"/>
          <p:cNvSpPr>
            <a:spLocks noChangeShapeType="1"/>
          </p:cNvSpPr>
          <p:nvPr/>
        </p:nvSpPr>
        <p:spPr bwMode="auto">
          <a:xfrm flipV="1">
            <a:off x="8132762" y="4821244"/>
            <a:ext cx="1233632" cy="9525"/>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3" name="Rectangle 6"/>
          <p:cNvSpPr>
            <a:spLocks noChangeArrowheads="1"/>
          </p:cNvSpPr>
          <p:nvPr/>
        </p:nvSpPr>
        <p:spPr bwMode="auto">
          <a:xfrm>
            <a:off x="6494203" y="4325224"/>
            <a:ext cx="1508642" cy="106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14" name="Rectangle 6"/>
          <p:cNvSpPr>
            <a:spLocks noChangeArrowheads="1"/>
          </p:cNvSpPr>
          <p:nvPr/>
        </p:nvSpPr>
        <p:spPr bwMode="auto">
          <a:xfrm>
            <a:off x="1411884" y="4064007"/>
            <a:ext cx="2276492"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tnsnames.ora</a:t>
            </a:r>
            <a:r>
              <a:rPr lang="en-US" altLang="en-US" dirty="0">
                <a:solidFill>
                  <a:schemeClr val="accent1"/>
                </a:solidFill>
              </a:rPr>
              <a:t> file</a:t>
            </a:r>
          </a:p>
        </p:txBody>
      </p:sp>
      <p:sp>
        <p:nvSpPr>
          <p:cNvPr id="15" name="Rectangle 6"/>
          <p:cNvSpPr>
            <a:spLocks noChangeArrowheads="1"/>
          </p:cNvSpPr>
          <p:nvPr/>
        </p:nvSpPr>
        <p:spPr bwMode="auto">
          <a:xfrm>
            <a:off x="1411884" y="5375290"/>
            <a:ext cx="2276492"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tnsnames.ora</a:t>
            </a:r>
            <a:r>
              <a:rPr lang="en-US" altLang="en-US" dirty="0">
                <a:solidFill>
                  <a:schemeClr val="accent1"/>
                </a:solidFill>
              </a:rPr>
              <a:t> file</a:t>
            </a:r>
          </a:p>
        </p:txBody>
      </p:sp>
      <p:sp>
        <p:nvSpPr>
          <p:cNvPr id="16" name="Content Placeholder 2"/>
          <p:cNvSpPr txBox="1">
            <a:spLocks/>
          </p:cNvSpPr>
          <p:nvPr/>
        </p:nvSpPr>
        <p:spPr bwMode="gray">
          <a:xfrm>
            <a:off x="1141412" y="1905000"/>
            <a:ext cx="9934892"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finance=</a:t>
            </a:r>
          </a:p>
          <a:p>
            <a:pPr marL="609493" indent="-609493" defTabSz="533307">
              <a:tabLst>
                <a:tab pos="533307" algn="r"/>
                <a:tab pos="897310" algn="l"/>
              </a:tabLst>
              <a:defRPr/>
            </a:pPr>
            <a:r>
              <a:rPr lang="en-US" b="1" dirty="0">
                <a:solidFill>
                  <a:srgbClr val="000000"/>
                </a:solidFill>
                <a:latin typeface="Courier New" pitchFamily="49" charset="0"/>
              </a:rPr>
              <a:t>   (DESCRIPTION=</a:t>
            </a:r>
          </a:p>
          <a:p>
            <a:pPr marL="609493" indent="-609493" defTabSz="533307">
              <a:tabLst>
                <a:tab pos="533307" algn="r"/>
                <a:tab pos="897310" algn="l"/>
              </a:tabLst>
              <a:defRPr/>
            </a:pPr>
            <a:r>
              <a:rPr lang="en-US" b="1" dirty="0">
                <a:solidFill>
                  <a:srgbClr val="000000"/>
                </a:solidFill>
                <a:latin typeface="Courier New" pitchFamily="49" charset="0"/>
              </a:rPr>
              <a:t>     (ADDRESS=(PROTOCOL=tcp)(HOST=cman-serv)(PORT=1521))</a:t>
            </a:r>
          </a:p>
          <a:p>
            <a:pPr marL="609493" indent="-609493" defTabSz="533307">
              <a:tabLst>
                <a:tab pos="533307" algn="r"/>
                <a:tab pos="897310" algn="l"/>
              </a:tabLst>
              <a:defRPr/>
            </a:pPr>
            <a:r>
              <a:rPr lang="en-US" b="1" dirty="0">
                <a:solidFill>
                  <a:srgbClr val="000000"/>
                </a:solidFill>
                <a:latin typeface="Courier New" pitchFamily="49" charset="0"/>
              </a:rPr>
              <a:t>   (CONNECT_DATA=(SERVICE_NAME=FINDB01)))</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117477" y="4160276"/>
            <a:ext cx="1365446" cy="1365446"/>
          </a:xfrm>
          <a:prstGeom prst="rect">
            <a:avLst/>
          </a:prstGeom>
        </p:spPr>
      </p:pic>
    </p:spTree>
    <p:extLst>
      <p:ext uri="{BB962C8B-B14F-4D97-AF65-F5344CB8AC3E}">
        <p14:creationId xmlns:p14="http://schemas.microsoft.com/office/powerpoint/2010/main" val="39752466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64268" y="1163102"/>
            <a:ext cx="11111743" cy="219743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0" name="Rectangle 19"/>
          <p:cNvSpPr/>
          <p:nvPr/>
        </p:nvSpPr>
        <p:spPr bwMode="auto">
          <a:xfrm>
            <a:off x="150812" y="276130"/>
            <a:ext cx="6096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the Database Server</a:t>
            </a:r>
          </a:p>
        </p:txBody>
      </p:sp>
      <p:sp>
        <p:nvSpPr>
          <p:cNvPr id="3" name="Content Placeholder 2"/>
          <p:cNvSpPr>
            <a:spLocks noGrp="1"/>
          </p:cNvSpPr>
          <p:nvPr>
            <p:ph idx="1"/>
          </p:nvPr>
        </p:nvSpPr>
        <p:spPr>
          <a:xfrm>
            <a:off x="622138" y="1242485"/>
            <a:ext cx="10944549" cy="2111682"/>
          </a:xfrm>
        </p:spPr>
        <p:txBody>
          <a:bodyPr/>
          <a:lstStyle/>
          <a:p>
            <a:pPr lvl="1"/>
            <a:r>
              <a:rPr lang="en-US" dirty="0"/>
              <a:t>In the </a:t>
            </a:r>
            <a:r>
              <a:rPr lang="en-US" dirty="0">
                <a:latin typeface="Courier New" panose="02070309020205020404" pitchFamily="49" charset="0"/>
                <a:cs typeface="Courier New" panose="02070309020205020404" pitchFamily="49" charset="0"/>
              </a:rPr>
              <a:t>tnsnames.ora</a:t>
            </a:r>
            <a:r>
              <a:rPr lang="en-US" dirty="0"/>
              <a:t> file, add a service name entry for Oracle Connection Manager.</a:t>
            </a:r>
          </a:p>
          <a:p>
            <a:pPr lvl="1"/>
            <a:endParaRPr lang="en-US" dirty="0"/>
          </a:p>
          <a:p>
            <a:pPr lvl="1"/>
            <a:endParaRPr lang="en-US" dirty="0"/>
          </a:p>
          <a:p>
            <a:pPr lvl="1"/>
            <a:endParaRPr lang="en-US" dirty="0"/>
          </a:p>
          <a:p>
            <a:pPr lvl="1"/>
            <a:r>
              <a:rPr lang="en-US" dirty="0"/>
              <a:t>In the initialization parameter file, specify an alias for Oracle Connection Manager.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3419475"/>
            <a:ext cx="1495425" cy="1533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4659320"/>
            <a:ext cx="1495425" cy="1533525"/>
          </a:xfrm>
          <a:prstGeom prst="rect">
            <a:avLst/>
          </a:prstGeom>
        </p:spPr>
      </p:pic>
      <p:pic>
        <p:nvPicPr>
          <p:cNvPr id="7"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28244" y="4298957"/>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7937644" y="5683257"/>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10" name="Text Box 2"/>
          <p:cNvSpPr txBox="1">
            <a:spLocks noChangeArrowheads="1"/>
          </p:cNvSpPr>
          <p:nvPr/>
        </p:nvSpPr>
        <p:spPr bwMode="blackWhite">
          <a:xfrm>
            <a:off x="5240337" y="3983045"/>
            <a:ext cx="1768475" cy="1752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1" name="Line 53"/>
          <p:cNvSpPr>
            <a:spLocks noChangeShapeType="1"/>
          </p:cNvSpPr>
          <p:nvPr/>
        </p:nvSpPr>
        <p:spPr bwMode="auto">
          <a:xfrm>
            <a:off x="4022579" y="4332288"/>
            <a:ext cx="1217757" cy="11112"/>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2" name="Line 53"/>
          <p:cNvSpPr>
            <a:spLocks noChangeShapeType="1"/>
          </p:cNvSpPr>
          <p:nvPr/>
        </p:nvSpPr>
        <p:spPr bwMode="auto">
          <a:xfrm flipV="1">
            <a:off x="4022580" y="5410200"/>
            <a:ext cx="1217756" cy="635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3" name="Line 53"/>
          <p:cNvSpPr>
            <a:spLocks noChangeShapeType="1"/>
          </p:cNvSpPr>
          <p:nvPr/>
        </p:nvSpPr>
        <p:spPr bwMode="auto">
          <a:xfrm flipV="1">
            <a:off x="7008812" y="4821244"/>
            <a:ext cx="1233632" cy="9525"/>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4" name="Rectangle 6"/>
          <p:cNvSpPr>
            <a:spLocks noChangeArrowheads="1"/>
          </p:cNvSpPr>
          <p:nvPr/>
        </p:nvSpPr>
        <p:spPr bwMode="auto">
          <a:xfrm>
            <a:off x="5103812" y="4377201"/>
            <a:ext cx="2008114"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15" name="Rectangle 6"/>
          <p:cNvSpPr>
            <a:spLocks noChangeArrowheads="1"/>
          </p:cNvSpPr>
          <p:nvPr/>
        </p:nvSpPr>
        <p:spPr bwMode="auto">
          <a:xfrm>
            <a:off x="9532920" y="5354645"/>
            <a:ext cx="2276492"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tnsnames.ora</a:t>
            </a:r>
            <a:r>
              <a:rPr lang="en-US" altLang="en-US" dirty="0">
                <a:solidFill>
                  <a:schemeClr val="accent1"/>
                </a:solidFill>
              </a:rPr>
              <a:t> file</a:t>
            </a:r>
          </a:p>
        </p:txBody>
      </p:sp>
      <p:sp>
        <p:nvSpPr>
          <p:cNvPr id="16" name="Rectangle 6"/>
          <p:cNvSpPr>
            <a:spLocks noChangeArrowheads="1"/>
          </p:cNvSpPr>
          <p:nvPr/>
        </p:nvSpPr>
        <p:spPr bwMode="auto">
          <a:xfrm>
            <a:off x="9609120" y="5659445"/>
            <a:ext cx="2276492"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init.ora</a:t>
            </a:r>
            <a:r>
              <a:rPr lang="en-US" altLang="en-US" dirty="0">
                <a:solidFill>
                  <a:schemeClr val="accent1"/>
                </a:solidFill>
              </a:rPr>
              <a:t> file</a:t>
            </a:r>
          </a:p>
        </p:txBody>
      </p:sp>
      <p:sp>
        <p:nvSpPr>
          <p:cNvPr id="17" name="Content Placeholder 2"/>
          <p:cNvSpPr txBox="1">
            <a:spLocks/>
          </p:cNvSpPr>
          <p:nvPr/>
        </p:nvSpPr>
        <p:spPr bwMode="gray">
          <a:xfrm>
            <a:off x="5303520" y="3360539"/>
            <a:ext cx="5362892"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REMOTE_LISTENER=listener_cman01</a:t>
            </a:r>
          </a:p>
        </p:txBody>
      </p:sp>
      <p:sp>
        <p:nvSpPr>
          <p:cNvPr id="18" name="Content Placeholder 2"/>
          <p:cNvSpPr txBox="1">
            <a:spLocks/>
          </p:cNvSpPr>
          <p:nvPr/>
        </p:nvSpPr>
        <p:spPr bwMode="gray">
          <a:xfrm>
            <a:off x="1141412" y="1696879"/>
            <a:ext cx="9934892" cy="104632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listener_cman01=</a:t>
            </a:r>
          </a:p>
          <a:p>
            <a:pPr marL="609493" indent="-609493" defTabSz="533307">
              <a:tabLst>
                <a:tab pos="533307" algn="r"/>
                <a:tab pos="897310" algn="l"/>
              </a:tabLst>
              <a:defRPr/>
            </a:pPr>
            <a:r>
              <a:rPr lang="en-US" b="1" dirty="0">
                <a:solidFill>
                  <a:srgbClr val="000000"/>
                </a:solidFill>
                <a:latin typeface="Courier New" pitchFamily="49" charset="0"/>
              </a:rPr>
              <a:t>   …</a:t>
            </a:r>
          </a:p>
          <a:p>
            <a:pPr marL="609493" indent="-609493" defTabSz="533307">
              <a:tabLst>
                <a:tab pos="533307" algn="r"/>
                <a:tab pos="897310" algn="l"/>
              </a:tabLst>
              <a:defRPr/>
            </a:pPr>
            <a:r>
              <a:rPr lang="en-US" b="1" dirty="0">
                <a:solidFill>
                  <a:srgbClr val="000000"/>
                </a:solidFill>
                <a:latin typeface="Courier New" pitchFamily="49" charset="0"/>
              </a:rPr>
              <a:t>   (ADDRESS=(PROTOCOL=tcp)(HOST=proxyserver1)(PORT=1521))))</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52559" y="4317811"/>
            <a:ext cx="1365446" cy="1365446"/>
          </a:xfrm>
          <a:prstGeom prst="rect">
            <a:avLst/>
          </a:prstGeom>
        </p:spPr>
      </p:pic>
    </p:spTree>
    <p:extLst>
      <p:ext uri="{BB962C8B-B14F-4D97-AF65-F5344CB8AC3E}">
        <p14:creationId xmlns:p14="http://schemas.microsoft.com/office/powerpoint/2010/main" val="375729077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64268" y="1163102"/>
            <a:ext cx="11111743" cy="1656298"/>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7" name="Rectangle 16"/>
          <p:cNvSpPr/>
          <p:nvPr/>
        </p:nvSpPr>
        <p:spPr bwMode="auto">
          <a:xfrm>
            <a:off x="150812" y="276130"/>
            <a:ext cx="10210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the Database Server for Multiplexing (Optional)</a:t>
            </a:r>
          </a:p>
        </p:txBody>
      </p:sp>
      <p:sp>
        <p:nvSpPr>
          <p:cNvPr id="3" name="Content Placeholder 2"/>
          <p:cNvSpPr>
            <a:spLocks noGrp="1"/>
          </p:cNvSpPr>
          <p:nvPr>
            <p:ph idx="1"/>
          </p:nvPr>
        </p:nvSpPr>
        <p:spPr>
          <a:xfrm>
            <a:off x="622138" y="1242485"/>
            <a:ext cx="10944549" cy="1234519"/>
          </a:xfrm>
        </p:spPr>
        <p:txBody>
          <a:bodyPr/>
          <a:lstStyle/>
          <a:p>
            <a:r>
              <a:rPr lang="en-US" dirty="0"/>
              <a:t>In the initialization parameter file, set attributes for the </a:t>
            </a:r>
            <a:r>
              <a:rPr lang="en-US" dirty="0">
                <a:latin typeface="Courier New" panose="02070309020205020404" pitchFamily="49" charset="0"/>
                <a:cs typeface="Courier New" panose="02070309020205020404" pitchFamily="49" charset="0"/>
              </a:rPr>
              <a:t>DISPATCHERS</a:t>
            </a:r>
            <a:r>
              <a:rPr lang="en-US" dirty="0"/>
              <a:t> parameter:</a:t>
            </a:r>
          </a:p>
          <a:p>
            <a:pPr lvl="1"/>
            <a:r>
              <a:rPr lang="en-US" dirty="0">
                <a:latin typeface="Courier New" panose="02070309020205020404" pitchFamily="49" charset="0"/>
                <a:cs typeface="Courier New" panose="02070309020205020404" pitchFamily="49" charset="0"/>
              </a:rPr>
              <a:t>PROTOCOL</a:t>
            </a:r>
          </a:p>
          <a:p>
            <a:pPr lvl="1"/>
            <a:r>
              <a:rPr lang="en-US" dirty="0">
                <a:latin typeface="Courier New" panose="02070309020205020404" pitchFamily="49" charset="0"/>
                <a:cs typeface="Courier New" panose="02070309020205020404" pitchFamily="49" charset="0"/>
              </a:rPr>
              <a:t>MULTIPLEX</a:t>
            </a:r>
          </a:p>
        </p:txBody>
      </p:sp>
      <p:sp>
        <p:nvSpPr>
          <p:cNvPr id="4" name="Content Placeholder 2"/>
          <p:cNvSpPr txBox="1">
            <a:spLocks/>
          </p:cNvSpPr>
          <p:nvPr/>
        </p:nvSpPr>
        <p:spPr bwMode="gray">
          <a:xfrm>
            <a:off x="1141412" y="2590800"/>
            <a:ext cx="9934892"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DISPATCHERS = "(PROTOCOL=TCP)(MULTIPLEX=ON)"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3297245"/>
            <a:ext cx="1495425" cy="15335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580" y="4659320"/>
            <a:ext cx="1495425" cy="1533525"/>
          </a:xfrm>
          <a:prstGeom prst="rect">
            <a:avLst/>
          </a:prstGeom>
        </p:spPr>
      </p:pic>
      <p:pic>
        <p:nvPicPr>
          <p:cNvPr id="7"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928244" y="4298957"/>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7937644" y="5683257"/>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10" name="Text Box 2"/>
          <p:cNvSpPr txBox="1">
            <a:spLocks noChangeArrowheads="1"/>
          </p:cNvSpPr>
          <p:nvPr/>
        </p:nvSpPr>
        <p:spPr bwMode="blackWhite">
          <a:xfrm>
            <a:off x="5240337" y="3983045"/>
            <a:ext cx="1768475" cy="1752600"/>
          </a:xfrm>
          <a:prstGeom prst="rect">
            <a:avLst/>
          </a:prstGeom>
          <a:solidFill>
            <a:srgbClr val="FFCC33"/>
          </a:solidFill>
          <a:ln w="28575">
            <a:solidFill>
              <a:schemeClr val="tx1"/>
            </a:solidFill>
            <a:miter lim="800000"/>
            <a:headEnd type="none" w="sm" len="sm"/>
            <a:tailEnd type="none" w="sm" len="sm"/>
          </a:ln>
        </p:spPr>
        <p:txBody>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i="1" dirty="0">
              <a:solidFill>
                <a:srgbClr val="000000"/>
              </a:solidFill>
            </a:endParaRPr>
          </a:p>
        </p:txBody>
      </p:sp>
      <p:sp>
        <p:nvSpPr>
          <p:cNvPr id="11" name="Line 53"/>
          <p:cNvSpPr>
            <a:spLocks noChangeShapeType="1"/>
          </p:cNvSpPr>
          <p:nvPr/>
        </p:nvSpPr>
        <p:spPr bwMode="auto">
          <a:xfrm>
            <a:off x="4022579" y="4211645"/>
            <a:ext cx="1217757" cy="11112"/>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2" name="Line 53"/>
          <p:cNvSpPr>
            <a:spLocks noChangeShapeType="1"/>
          </p:cNvSpPr>
          <p:nvPr/>
        </p:nvSpPr>
        <p:spPr bwMode="auto">
          <a:xfrm flipV="1">
            <a:off x="4022580" y="5507045"/>
            <a:ext cx="1217756" cy="6351"/>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3" name="Line 53"/>
          <p:cNvSpPr>
            <a:spLocks noChangeShapeType="1"/>
          </p:cNvSpPr>
          <p:nvPr/>
        </p:nvSpPr>
        <p:spPr bwMode="auto">
          <a:xfrm flipV="1">
            <a:off x="7008812" y="4821244"/>
            <a:ext cx="1233632" cy="9525"/>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14" name="Rectangle 6"/>
          <p:cNvSpPr>
            <a:spLocks noChangeArrowheads="1"/>
          </p:cNvSpPr>
          <p:nvPr/>
        </p:nvSpPr>
        <p:spPr bwMode="auto">
          <a:xfrm>
            <a:off x="5103812" y="4377201"/>
            <a:ext cx="2008114" cy="5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sz="1600" dirty="0">
                <a:solidFill>
                  <a:srgbClr val="000000"/>
                </a:solidFill>
              </a:rPr>
              <a:t>Oracle Connection Manager Server</a:t>
            </a:r>
          </a:p>
        </p:txBody>
      </p:sp>
      <p:sp>
        <p:nvSpPr>
          <p:cNvPr id="15" name="Rectangle 6"/>
          <p:cNvSpPr>
            <a:spLocks noChangeArrowheads="1"/>
          </p:cNvSpPr>
          <p:nvPr/>
        </p:nvSpPr>
        <p:spPr bwMode="auto">
          <a:xfrm>
            <a:off x="9426118" y="4716481"/>
            <a:ext cx="2276492" cy="36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chemeClr val="accent1"/>
                </a:solidFill>
                <a:latin typeface="Courier New" panose="02070309020205020404" pitchFamily="49" charset="0"/>
                <a:cs typeface="Courier New" panose="02070309020205020404" pitchFamily="49" charset="0"/>
              </a:rPr>
              <a:t>init.ora</a:t>
            </a:r>
            <a:r>
              <a:rPr lang="en-US" altLang="en-US" dirty="0">
                <a:solidFill>
                  <a:schemeClr val="accent1"/>
                </a:solidFill>
              </a:rPr>
              <a:t> file</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52559" y="4317811"/>
            <a:ext cx="1365446" cy="1365446"/>
          </a:xfrm>
          <a:prstGeom prst="rect">
            <a:avLst/>
          </a:prstGeom>
        </p:spPr>
      </p:pic>
    </p:spTree>
    <p:extLst>
      <p:ext uri="{BB962C8B-B14F-4D97-AF65-F5344CB8AC3E}">
        <p14:creationId xmlns:p14="http://schemas.microsoft.com/office/powerpoint/2010/main" val="98270244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64268" y="1163102"/>
            <a:ext cx="11111743" cy="4094698"/>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9220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the Oracle Connection Manager Control Utility</a:t>
            </a:r>
          </a:p>
        </p:txBody>
      </p:sp>
      <p:sp>
        <p:nvSpPr>
          <p:cNvPr id="3" name="Content Placeholder 2"/>
          <p:cNvSpPr>
            <a:spLocks noGrp="1"/>
          </p:cNvSpPr>
          <p:nvPr>
            <p:ph idx="1"/>
          </p:nvPr>
        </p:nvSpPr>
        <p:spPr>
          <a:xfrm>
            <a:off x="622138" y="1242485"/>
            <a:ext cx="10944549" cy="4276378"/>
          </a:xfrm>
        </p:spPr>
        <p:txBody>
          <a:bodyPr/>
          <a:lstStyle/>
          <a:p>
            <a:pPr lvl="1"/>
            <a:r>
              <a:rPr lang="en-US" dirty="0"/>
              <a:t>Basic syntax for the utility: </a:t>
            </a:r>
            <a:r>
              <a:rPr lang="en-US" dirty="0">
                <a:latin typeface="Courier New" panose="02070309020205020404" pitchFamily="49" charset="0"/>
                <a:cs typeface="Courier New" panose="02070309020205020404" pitchFamily="49" charset="0"/>
              </a:rPr>
              <a:t>CMCTL</a:t>
            </a:r>
            <a:r>
              <a:rPr lang="en-US" dirty="0"/>
              <a:t> </a:t>
            </a:r>
            <a:r>
              <a:rPr lang="en-US" i="1" dirty="0">
                <a:latin typeface="Courier New" panose="02070309020205020404" pitchFamily="49" charset="0"/>
                <a:cs typeface="Courier New" panose="02070309020205020404" pitchFamily="49" charset="0"/>
              </a:rPr>
              <a:t>command</a:t>
            </a:r>
            <a:r>
              <a:rPr lang="en-US" dirty="0"/>
              <a:t> </a:t>
            </a:r>
            <a:r>
              <a:rPr lang="en-US" i="1" dirty="0">
                <a:latin typeface="Courier New" panose="02070309020205020404" pitchFamily="49" charset="0"/>
                <a:cs typeface="Courier New" panose="02070309020205020404" pitchFamily="49" charset="0"/>
              </a:rPr>
              <a:t>[process_type]</a:t>
            </a:r>
          </a:p>
          <a:p>
            <a:pPr lvl="1"/>
            <a:r>
              <a:rPr lang="en-US" dirty="0">
                <a:cs typeface="Courier New" panose="02070309020205020404" pitchFamily="49" charset="0"/>
              </a:rPr>
              <a:t>Types of commands supported:</a:t>
            </a:r>
          </a:p>
          <a:p>
            <a:pPr lvl="2"/>
            <a:r>
              <a:rPr lang="en-US" dirty="0">
                <a:cs typeface="Courier New" panose="02070309020205020404" pitchFamily="49" charset="0"/>
              </a:rPr>
              <a:t>Operational (</a:t>
            </a:r>
            <a:r>
              <a:rPr lang="en-US" dirty="0">
                <a:latin typeface="Courier New" panose="02070309020205020404" pitchFamily="49" charset="0"/>
                <a:cs typeface="Courier New" panose="02070309020205020404" pitchFamily="49" charset="0"/>
              </a:rPr>
              <a:t>START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STOP</a:t>
            </a:r>
            <a:r>
              <a:rPr lang="en-US" dirty="0">
                <a:cs typeface="Courier New" panose="02070309020205020404" pitchFamily="49" charset="0"/>
              </a:rPr>
              <a:t>)</a:t>
            </a:r>
          </a:p>
          <a:p>
            <a:pPr lvl="2"/>
            <a:r>
              <a:rPr lang="en-US" dirty="0">
                <a:cs typeface="Courier New" panose="02070309020205020404" pitchFamily="49" charset="0"/>
              </a:rPr>
              <a:t>Modifier (</a:t>
            </a:r>
            <a:r>
              <a:rPr lang="en-US" dirty="0">
                <a:latin typeface="Courier New" panose="02070309020205020404" pitchFamily="49" charset="0"/>
                <a:cs typeface="Courier New" panose="02070309020205020404" pitchFamily="49" charset="0"/>
              </a:rPr>
              <a:t>SET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SET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LOG</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LEVEL</a:t>
            </a:r>
            <a:r>
              <a:rPr lang="en-US" dirty="0">
                <a:cs typeface="Courier New" panose="02070309020205020404" pitchFamily="49" charset="0"/>
              </a:rPr>
              <a:t>)</a:t>
            </a:r>
          </a:p>
          <a:p>
            <a:pPr lvl="2"/>
            <a:r>
              <a:rPr lang="en-US" dirty="0">
                <a:cs typeface="Courier New" panose="02070309020205020404" pitchFamily="49" charset="0"/>
              </a:rPr>
              <a:t>Informational (</a:t>
            </a:r>
            <a:r>
              <a:rPr lang="en-US" dirty="0">
                <a:latin typeface="Courier New" panose="02070309020205020404" pitchFamily="49" charset="0"/>
                <a:cs typeface="Courier New" panose="02070309020205020404" pitchFamily="49" charset="0"/>
              </a:rPr>
              <a:t>SHOW</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SHOW</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ADDRESS</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STATUS</a:t>
            </a:r>
            <a:r>
              <a:rPr lang="en-US" dirty="0">
                <a:cs typeface="Courier New" panose="02070309020205020404" pitchFamily="49" charset="0"/>
              </a:rPr>
              <a:t>)</a:t>
            </a:r>
          </a:p>
          <a:p>
            <a:pPr lvl="2"/>
            <a:r>
              <a:rPr lang="en-US" dirty="0">
                <a:cs typeface="Courier New" panose="02070309020205020404" pitchFamily="49" charset="0"/>
              </a:rPr>
              <a:t>Utility operational (</a:t>
            </a:r>
            <a:r>
              <a:rPr lang="en-US" dirty="0">
                <a:latin typeface="Courier New" panose="02070309020205020404" pitchFamily="49" charset="0"/>
                <a:cs typeface="Courier New" panose="02070309020205020404" pitchFamily="49" charset="0"/>
              </a:rPr>
              <a:t>EXIT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HELP</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QUIT</a:t>
            </a:r>
            <a:r>
              <a:rPr lang="en-US" dirty="0">
                <a:cs typeface="Courier New" panose="02070309020205020404" pitchFamily="49" charset="0"/>
              </a:rPr>
              <a:t>)</a:t>
            </a:r>
          </a:p>
          <a:p>
            <a:pPr lvl="1"/>
            <a:r>
              <a:rPr lang="en-US" i="1" dirty="0">
                <a:latin typeface="Courier New" panose="02070309020205020404" pitchFamily="49" charset="0"/>
                <a:cs typeface="Courier New" panose="02070309020205020404" pitchFamily="49" charset="0"/>
              </a:rPr>
              <a:t>process_type</a:t>
            </a:r>
            <a:r>
              <a:rPr lang="en-US" dirty="0">
                <a:cs typeface="Courier New" panose="02070309020205020404" pitchFamily="49" charset="0"/>
              </a:rPr>
              <a:t> is the name of the Oracle Connection Manager process:</a:t>
            </a:r>
          </a:p>
          <a:p>
            <a:pPr lvl="2"/>
            <a:r>
              <a:rPr lang="en-US" dirty="0">
                <a:latin typeface="Courier New" panose="02070309020205020404" pitchFamily="49" charset="0"/>
                <a:cs typeface="Courier New" panose="02070309020205020404" pitchFamily="49" charset="0"/>
              </a:rPr>
              <a:t>cman</a:t>
            </a:r>
            <a:r>
              <a:rPr lang="en-US" dirty="0">
                <a:cs typeface="Courier New" panose="02070309020205020404" pitchFamily="49" charset="0"/>
              </a:rPr>
              <a:t>: Both the gateway and administrative processes (default)</a:t>
            </a:r>
          </a:p>
          <a:p>
            <a:pPr lvl="2"/>
            <a:r>
              <a:rPr lang="en-US" dirty="0">
                <a:latin typeface="Courier New" panose="02070309020205020404" pitchFamily="49" charset="0"/>
                <a:cs typeface="Courier New" panose="02070309020205020404" pitchFamily="49" charset="0"/>
              </a:rPr>
              <a:t>cm</a:t>
            </a:r>
            <a:r>
              <a:rPr lang="en-US" dirty="0">
                <a:cs typeface="Courier New" panose="02070309020205020404" pitchFamily="49" charset="0"/>
              </a:rPr>
              <a:t>: The gateway process</a:t>
            </a:r>
          </a:p>
          <a:p>
            <a:pPr lvl="2"/>
            <a:r>
              <a:rPr lang="en-US" dirty="0">
                <a:latin typeface="Courier New" panose="02070309020205020404" pitchFamily="49" charset="0"/>
                <a:cs typeface="Courier New" panose="02070309020205020404" pitchFamily="49" charset="0"/>
              </a:rPr>
              <a:t>adm</a:t>
            </a:r>
            <a:r>
              <a:rPr lang="en-US" dirty="0">
                <a:cs typeface="Courier New" panose="02070309020205020404" pitchFamily="49" charset="0"/>
              </a:rPr>
              <a:t>: The administrative process</a:t>
            </a:r>
          </a:p>
          <a:p>
            <a:pPr lvl="1"/>
            <a:endParaRPr lang="en-US" dirty="0">
              <a:cs typeface="Courier New" panose="02070309020205020404" pitchFamily="49" charset="0"/>
            </a:endParaRPr>
          </a:p>
        </p:txBody>
      </p:sp>
    </p:spTree>
    <p:extLst>
      <p:ext uri="{BB962C8B-B14F-4D97-AF65-F5344CB8AC3E}">
        <p14:creationId xmlns:p14="http://schemas.microsoft.com/office/powerpoint/2010/main" val="21181024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24643" y="1051267"/>
            <a:ext cx="11442044" cy="153953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9220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Review of Oracle Connection Manager Features</a:t>
            </a:r>
          </a:p>
        </p:txBody>
      </p:sp>
      <p:sp>
        <p:nvSpPr>
          <p:cNvPr id="3" name="Content Placeholder 2"/>
          <p:cNvSpPr>
            <a:spLocks noGrp="1"/>
          </p:cNvSpPr>
          <p:nvPr>
            <p:ph idx="1"/>
          </p:nvPr>
        </p:nvSpPr>
        <p:spPr>
          <a:xfrm>
            <a:off x="622138" y="1242485"/>
            <a:ext cx="10944549" cy="1119103"/>
          </a:xfrm>
        </p:spPr>
        <p:txBody>
          <a:bodyPr/>
          <a:lstStyle/>
          <a:p>
            <a:pPr lvl="1"/>
            <a:r>
              <a:rPr lang="en-US" b="1" dirty="0"/>
              <a:t>Access control filtering</a:t>
            </a:r>
            <a:r>
              <a:rPr lang="en-US" dirty="0"/>
              <a:t> through the </a:t>
            </a:r>
            <a:r>
              <a:rPr lang="en-US" dirty="0">
                <a:latin typeface="Courier New" panose="02070309020205020404" pitchFamily="49" charset="0"/>
                <a:cs typeface="Courier New" panose="02070309020205020404" pitchFamily="49" charset="0"/>
              </a:rPr>
              <a:t>CMAN_RULES</a:t>
            </a:r>
            <a:r>
              <a:rPr lang="en-US" dirty="0"/>
              <a:t> parameter in the </a:t>
            </a:r>
            <a:r>
              <a:rPr lang="en-US" dirty="0">
                <a:latin typeface="Courier New" panose="02070309020205020404" pitchFamily="49" charset="0"/>
                <a:cs typeface="Courier New" panose="02070309020205020404" pitchFamily="49" charset="0"/>
              </a:rPr>
              <a:t>cman.ora</a:t>
            </a:r>
            <a:r>
              <a:rPr lang="en-US" dirty="0"/>
              <a:t> file</a:t>
            </a:r>
          </a:p>
          <a:p>
            <a:pPr lvl="1"/>
            <a:r>
              <a:rPr lang="en-US" b="1" dirty="0"/>
              <a:t>Session multiplexing</a:t>
            </a:r>
            <a:r>
              <a:rPr lang="en-US" dirty="0"/>
              <a:t> through the </a:t>
            </a:r>
            <a:r>
              <a:rPr lang="en-US" dirty="0">
                <a:latin typeface="Courier New" panose="02070309020205020404" pitchFamily="49" charset="0"/>
                <a:cs typeface="Courier New" panose="02070309020205020404" pitchFamily="49" charset="0"/>
              </a:rPr>
              <a:t>PROTOCOL</a:t>
            </a:r>
            <a:r>
              <a:rPr lang="en-US" dirty="0"/>
              <a:t> and </a:t>
            </a:r>
            <a:r>
              <a:rPr lang="en-US" dirty="0">
                <a:latin typeface="Courier New" panose="02070309020205020404" pitchFamily="49" charset="0"/>
                <a:cs typeface="Courier New" panose="02070309020205020404" pitchFamily="49" charset="0"/>
              </a:rPr>
              <a:t>MULTIPLEX</a:t>
            </a:r>
            <a:r>
              <a:rPr lang="en-US" dirty="0"/>
              <a:t> attributes of the </a:t>
            </a:r>
            <a:r>
              <a:rPr lang="en-US" dirty="0">
                <a:latin typeface="Courier New" panose="02070309020205020404" pitchFamily="49" charset="0"/>
                <a:cs typeface="Courier New" panose="02070309020205020404" pitchFamily="49" charset="0"/>
              </a:rPr>
              <a:t>DISPATCHERS</a:t>
            </a:r>
            <a:r>
              <a:rPr lang="en-US" dirty="0"/>
              <a:t> initialization parameter</a:t>
            </a:r>
          </a:p>
        </p:txBody>
      </p:sp>
    </p:spTree>
    <p:extLst>
      <p:ext uri="{BB962C8B-B14F-4D97-AF65-F5344CB8AC3E}">
        <p14:creationId xmlns:p14="http://schemas.microsoft.com/office/powerpoint/2010/main" val="7101756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66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Identify the capabilities of Oracle Connection Manager</a:t>
            </a:r>
          </a:p>
          <a:p>
            <a:pPr lvl="1"/>
            <a:r>
              <a:rPr lang="en-US" dirty="0"/>
              <a:t>Describe the Oracle Connection Manager architecture</a:t>
            </a:r>
          </a:p>
          <a:p>
            <a:pPr lvl="1"/>
            <a:r>
              <a:rPr lang="en-US" dirty="0"/>
              <a:t>Configure Oracle Connection Manager for session multiplexing</a:t>
            </a:r>
          </a:p>
          <a:p>
            <a:pPr lvl="1"/>
            <a:r>
              <a:rPr lang="en-US" dirty="0"/>
              <a:t>Use the Oracle Connection Manager Control utility to administer Oracle Connection Manager</a:t>
            </a:r>
          </a:p>
        </p:txBody>
      </p:sp>
    </p:spTree>
    <p:custDataLst>
      <p:tags r:id="rId1"/>
    </p:custDataLst>
    <p:extLst>
      <p:ext uri="{BB962C8B-B14F-4D97-AF65-F5344CB8AC3E}">
        <p14:creationId xmlns:p14="http://schemas.microsoft.com/office/powerpoint/2010/main" val="4141510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924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a:xfrm>
            <a:off x="622139" y="264585"/>
            <a:ext cx="3948274" cy="497415"/>
          </a:xfrm>
        </p:spPr>
        <p:txBody>
          <a:bodyPr/>
          <a:lstStyle/>
          <a:p>
            <a:pPr eaLnBrk="1" hangingPunct="1"/>
            <a:r>
              <a:rPr lang="en-US" dirty="0"/>
              <a:t>Oracle Database Tools</a:t>
            </a:r>
            <a:endParaRPr lang="en-US" altLang="es-MX" dirty="0"/>
          </a:p>
        </p:txBody>
      </p:sp>
      <p:sp>
        <p:nvSpPr>
          <p:cNvPr id="9219" name="Content Placeholder 9"/>
          <p:cNvSpPr>
            <a:spLocks noGrp="1"/>
          </p:cNvSpPr>
          <p:nvPr>
            <p:ph idx="1"/>
          </p:nvPr>
        </p:nvSpPr>
        <p:spPr>
          <a:xfrm>
            <a:off x="622138" y="1023789"/>
            <a:ext cx="11263474" cy="5148411"/>
          </a:xfrm>
        </p:spPr>
        <p:txBody>
          <a:bodyPr/>
          <a:lstStyle/>
          <a:p>
            <a:pPr lvl="1">
              <a:buClr>
                <a:schemeClr val="accent1"/>
              </a:buClr>
              <a:defRPr/>
            </a:pPr>
            <a:r>
              <a:rPr lang="en-US" dirty="0"/>
              <a:t>Oracle Database tools each have their own purpose, and some operations can be performed in more than one tool.</a:t>
            </a:r>
          </a:p>
          <a:p>
            <a:pPr lvl="1">
              <a:buClr>
                <a:schemeClr val="accent1"/>
              </a:buClr>
              <a:defRPr/>
            </a:pPr>
            <a:r>
              <a:rPr lang="en-US" dirty="0"/>
              <a:t>Choosing a tool for a task often comes down to personal preference.</a:t>
            </a:r>
          </a:p>
          <a:p>
            <a:pPr lvl="1">
              <a:buClr>
                <a:schemeClr val="accent1"/>
              </a:buClr>
              <a:defRPr/>
            </a:pPr>
            <a:r>
              <a:rPr lang="en-US" dirty="0"/>
              <a:t>Tools include:</a:t>
            </a:r>
          </a:p>
          <a:p>
            <a:pPr lvl="2">
              <a:buClr>
                <a:schemeClr val="accent1"/>
              </a:buClr>
              <a:defRPr/>
            </a:pPr>
            <a:r>
              <a:rPr lang="en-US" dirty="0"/>
              <a:t>SQL*Plus</a:t>
            </a:r>
          </a:p>
          <a:p>
            <a:pPr lvl="2">
              <a:buClr>
                <a:schemeClr val="accent1"/>
              </a:buClr>
              <a:defRPr/>
            </a:pPr>
            <a:r>
              <a:rPr lang="en-US" dirty="0"/>
              <a:t>SQL Developer</a:t>
            </a:r>
          </a:p>
          <a:p>
            <a:pPr lvl="2">
              <a:buClr>
                <a:schemeClr val="accent1"/>
              </a:buClr>
              <a:defRPr/>
            </a:pPr>
            <a:r>
              <a:rPr lang="en-US" dirty="0"/>
              <a:t>SQL Developer Command Line (SQLcl)</a:t>
            </a:r>
          </a:p>
          <a:p>
            <a:pPr lvl="2">
              <a:buClr>
                <a:schemeClr val="accent1"/>
              </a:buClr>
              <a:defRPr/>
            </a:pPr>
            <a:r>
              <a:rPr lang="en-US" dirty="0"/>
              <a:t>Database Configuration Assistant (DBCA)</a:t>
            </a:r>
          </a:p>
          <a:p>
            <a:pPr lvl="2">
              <a:buClr>
                <a:schemeClr val="accent1"/>
              </a:buClr>
              <a:defRPr/>
            </a:pPr>
            <a:r>
              <a:rPr lang="en-US" dirty="0"/>
              <a:t>Oracle Enterprise Manager Database Express (EM Express)</a:t>
            </a:r>
          </a:p>
          <a:p>
            <a:pPr lvl="2">
              <a:buClr>
                <a:schemeClr val="accent1"/>
              </a:buClr>
              <a:defRPr/>
            </a:pPr>
            <a:r>
              <a:rPr lang="en-US" dirty="0"/>
              <a:t>Oracle Enterprise Manager Cloud Control</a:t>
            </a:r>
          </a:p>
          <a:p>
            <a:pPr lvl="2">
              <a:buClr>
                <a:schemeClr val="accent1"/>
              </a:buClr>
              <a:defRPr/>
            </a:pPr>
            <a:r>
              <a:rPr lang="en-US" dirty="0"/>
              <a:t>Oracle Management Cloud Database Express (OMX)</a:t>
            </a:r>
          </a:p>
          <a:p>
            <a:pPr lvl="2">
              <a:buClr>
                <a:schemeClr val="accent1"/>
              </a:buClr>
              <a:defRPr/>
            </a:pPr>
            <a:r>
              <a:rPr lang="en-US" dirty="0"/>
              <a:t>Others such as Listener Control, Oracle Net Configuration Assistant, Oracle Net Manager, ADR Command Interpreter, SQL*Loader, Oracle Data Pump Import, and Oracle Data Pump Export </a:t>
            </a:r>
          </a:p>
        </p:txBody>
      </p:sp>
    </p:spTree>
    <p:custDataLst>
      <p:tags r:id="rId1"/>
    </p:custDataLst>
    <p:extLst>
      <p:ext uri="{BB962C8B-B14F-4D97-AF65-F5344CB8AC3E}">
        <p14:creationId xmlns:p14="http://schemas.microsoft.com/office/powerpoint/2010/main" val="23440163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4191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2550264"/>
          </a:xfrm>
        </p:spPr>
        <p:txBody>
          <a:bodyPr/>
          <a:lstStyle/>
          <a:p>
            <a:pPr marL="91440" lvl="1" indent="0">
              <a:buNone/>
            </a:pPr>
            <a:r>
              <a:rPr lang="en-US" altLang="en-US" dirty="0">
                <a:latin typeface="Arial" charset="0"/>
              </a:rPr>
              <a:t>This practice covers the following topics:</a:t>
            </a:r>
            <a:endParaRPr lang="en-US" dirty="0"/>
          </a:p>
          <a:p>
            <a:pPr lvl="1"/>
            <a:r>
              <a:rPr lang="en-US" dirty="0"/>
              <a:t>Installing Oracle Instant Client</a:t>
            </a:r>
          </a:p>
          <a:p>
            <a:pPr lvl="1"/>
            <a:r>
              <a:rPr lang="en-US" dirty="0"/>
              <a:t>Configuring the </a:t>
            </a:r>
            <a:r>
              <a:rPr lang="en-US" dirty="0">
                <a:latin typeface="Courier New" panose="02070309020205020404" pitchFamily="49" charset="0"/>
                <a:cs typeface="Courier New" panose="02070309020205020404" pitchFamily="49" charset="0"/>
              </a:rPr>
              <a:t>cman.ora</a:t>
            </a:r>
            <a:r>
              <a:rPr lang="en-US" dirty="0"/>
              <a:t> File</a:t>
            </a:r>
          </a:p>
          <a:p>
            <a:pPr lvl="1"/>
            <a:r>
              <a:rPr lang="en-US" dirty="0"/>
              <a:t>Configuring the Database for Oracle Connection Manager</a:t>
            </a:r>
          </a:p>
          <a:p>
            <a:pPr lvl="1"/>
            <a:r>
              <a:rPr lang="en-US" dirty="0"/>
              <a:t>Configuring Clients for Oracle Connection Manager</a:t>
            </a:r>
          </a:p>
          <a:p>
            <a:pPr lvl="1"/>
            <a:r>
              <a:rPr lang="en-US" dirty="0"/>
              <a:t>Configuring the Oracle Database Server for Session Multiplexing</a:t>
            </a:r>
          </a:p>
        </p:txBody>
      </p:sp>
    </p:spTree>
    <p:extLst>
      <p:ext uri="{BB962C8B-B14F-4D97-AF65-F5344CB8AC3E}">
        <p14:creationId xmlns:p14="http://schemas.microsoft.com/office/powerpoint/2010/main" val="220873208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altLang="en-US" dirty="0" smtClean="0"/>
              <a:t>12. Creating </a:t>
            </a:r>
            <a:r>
              <a:rPr lang="fr-FR" altLang="en-US" dirty="0" smtClean="0"/>
              <a:t>PDBs from Seed</a:t>
            </a:r>
            <a:endParaRPr lang="en-US" dirty="0"/>
          </a:p>
        </p:txBody>
      </p:sp>
      <p:sp>
        <p:nvSpPr>
          <p:cNvPr id="4" name="Subtitle 3"/>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43446422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s-MX" smtClean="0"/>
              <a:t>Objectives</a:t>
            </a:r>
            <a:endParaRPr lang="en-US" dirty="0"/>
          </a:p>
        </p:txBody>
      </p:sp>
      <p:sp>
        <p:nvSpPr>
          <p:cNvPr id="3" name="Content Placeholder 2"/>
          <p:cNvSpPr>
            <a:spLocks noGrp="1"/>
          </p:cNvSpPr>
          <p:nvPr>
            <p:ph idx="1"/>
          </p:nvPr>
        </p:nvSpPr>
        <p:spPr>
          <a:xfrm>
            <a:off x="622138" y="1242485"/>
            <a:ext cx="10944549" cy="357356"/>
          </a:xfrm>
        </p:spPr>
        <p:txBody>
          <a:bodyPr/>
          <a:lstStyle/>
          <a:p>
            <a:r>
              <a:rPr lang="en-US" altLang="en-US" smtClean="0"/>
              <a:t>After completing this lesson, you should be able to create a new PDB from the PDB seed.</a:t>
            </a:r>
            <a:endParaRPr lang="en-US" altLang="en-US" dirty="0"/>
          </a:p>
        </p:txBody>
      </p:sp>
    </p:spTree>
    <p:custDataLst>
      <p:tags r:id="rId1"/>
    </p:custDataLst>
    <p:extLst>
      <p:ext uri="{BB962C8B-B14F-4D97-AF65-F5344CB8AC3E}">
        <p14:creationId xmlns:p14="http://schemas.microsoft.com/office/powerpoint/2010/main" val="4350790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en-US" smtClean="0"/>
              <a:t>Provisioning New Pluggable Databases</a:t>
            </a:r>
            <a:endParaRPr lang="en-US" dirty="0"/>
          </a:p>
        </p:txBody>
      </p:sp>
      <p:sp>
        <p:nvSpPr>
          <p:cNvPr id="3" name="Content Placeholder 2"/>
          <p:cNvSpPr>
            <a:spLocks noGrp="1"/>
          </p:cNvSpPr>
          <p:nvPr>
            <p:ph idx="1"/>
          </p:nvPr>
        </p:nvSpPr>
        <p:spPr>
          <a:xfrm>
            <a:off x="622138" y="1242485"/>
            <a:ext cx="10944549" cy="2550264"/>
          </a:xfrm>
        </p:spPr>
        <p:txBody>
          <a:bodyPr/>
          <a:lstStyle/>
          <a:p>
            <a:pPr lvl="1"/>
            <a:r>
              <a:rPr lang="fr-FR" altLang="en-US" dirty="0" err="1" smtClean="0"/>
              <a:t>Create</a:t>
            </a:r>
            <a:r>
              <a:rPr lang="fr-FR" altLang="en-US" dirty="0" smtClean="0"/>
              <a:t> a new PDB from the PDB </a:t>
            </a:r>
            <a:r>
              <a:rPr lang="en-US" altLang="en-US" dirty="0" smtClean="0"/>
              <a:t>seed.</a:t>
            </a:r>
            <a:endParaRPr lang="fr-FR" altLang="en-US" dirty="0" smtClean="0"/>
          </a:p>
          <a:p>
            <a:pPr lvl="1"/>
            <a:r>
              <a:rPr lang="en-US" altLang="en-US" dirty="0" smtClean="0"/>
              <a:t>Plug an unplugged PDB into the same CDB or into another CDB.</a:t>
            </a:r>
          </a:p>
          <a:p>
            <a:pPr lvl="1"/>
            <a:r>
              <a:rPr lang="fr-FR" altLang="en-US" dirty="0" smtClean="0"/>
              <a:t>Plug a non-</a:t>
            </a:r>
            <a:r>
              <a:rPr lang="en-US" altLang="en-US" dirty="0" smtClean="0"/>
              <a:t>CDB in a CDB.</a:t>
            </a:r>
          </a:p>
          <a:p>
            <a:pPr lvl="1"/>
            <a:r>
              <a:rPr lang="fr-FR" altLang="en-US" dirty="0" smtClean="0"/>
              <a:t>Clone a PDB from </a:t>
            </a:r>
            <a:r>
              <a:rPr lang="en-US" altLang="en-US" dirty="0" smtClean="0"/>
              <a:t>another PDB (local or remote CDB, hot or cold).</a:t>
            </a:r>
          </a:p>
          <a:p>
            <a:pPr lvl="1"/>
            <a:r>
              <a:rPr lang="fr-FR" altLang="en-US" dirty="0" err="1" smtClean="0"/>
              <a:t>Relocate</a:t>
            </a:r>
            <a:r>
              <a:rPr lang="fr-FR" altLang="en-US" dirty="0" smtClean="0"/>
              <a:t> a PDB from a CDB </a:t>
            </a:r>
            <a:r>
              <a:rPr lang="fr-FR" altLang="en-US" dirty="0" err="1" smtClean="0"/>
              <a:t>into</a:t>
            </a:r>
            <a:r>
              <a:rPr lang="fr-FR" altLang="en-US" dirty="0" smtClean="0"/>
              <a:t> </a:t>
            </a:r>
            <a:r>
              <a:rPr lang="fr-FR" altLang="en-US" dirty="0" err="1" smtClean="0"/>
              <a:t>another</a:t>
            </a:r>
            <a:r>
              <a:rPr lang="fr-FR" altLang="en-US" dirty="0" smtClean="0"/>
              <a:t> CDB.</a:t>
            </a:r>
          </a:p>
          <a:p>
            <a:pPr lvl="1"/>
            <a:r>
              <a:rPr lang="fr-FR" altLang="en-US" dirty="0" smtClean="0"/>
              <a:t>Proxy a PDB from </a:t>
            </a:r>
            <a:r>
              <a:rPr lang="fr-FR" altLang="en-US" dirty="0" err="1" smtClean="0"/>
              <a:t>another</a:t>
            </a:r>
            <a:r>
              <a:rPr lang="fr-FR" altLang="en-US" dirty="0" smtClean="0"/>
              <a:t> PDB.</a:t>
            </a:r>
            <a:endParaRPr lang="fr-FR" altLang="en-US" dirty="0"/>
          </a:p>
        </p:txBody>
      </p:sp>
    </p:spTree>
    <p:custDataLst>
      <p:tags r:id="rId1"/>
    </p:custDataLst>
    <p:extLst>
      <p:ext uri="{BB962C8B-B14F-4D97-AF65-F5344CB8AC3E}">
        <p14:creationId xmlns:p14="http://schemas.microsoft.com/office/powerpoint/2010/main" val="19616848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en-US" smtClean="0"/>
              <a:t>Tools</a:t>
            </a:r>
            <a:endParaRPr lang="en-US" dirty="0"/>
          </a:p>
        </p:txBody>
      </p:sp>
      <p:sp>
        <p:nvSpPr>
          <p:cNvPr id="3" name="Content Placeholder 2"/>
          <p:cNvSpPr>
            <a:spLocks noGrp="1"/>
          </p:cNvSpPr>
          <p:nvPr>
            <p:ph idx="1"/>
          </p:nvPr>
        </p:nvSpPr>
        <p:spPr>
          <a:xfrm>
            <a:off x="622138" y="1242485"/>
            <a:ext cx="10944549" cy="3665954"/>
          </a:xfrm>
        </p:spPr>
        <p:txBody>
          <a:bodyPr/>
          <a:lstStyle/>
          <a:p>
            <a:pPr indent="-365760"/>
            <a:r>
              <a:rPr lang="en-US" smtClean="0"/>
              <a:t>To provision new PDBs, you can use:</a:t>
            </a:r>
          </a:p>
          <a:p>
            <a:pPr lvl="1"/>
            <a:r>
              <a:rPr lang="en-US" smtClean="0"/>
              <a:t>SQL*Plus</a:t>
            </a:r>
          </a:p>
          <a:p>
            <a:pPr lvl="1"/>
            <a:r>
              <a:rPr lang="en-US" smtClean="0"/>
              <a:t>SQL Developer</a:t>
            </a:r>
          </a:p>
          <a:p>
            <a:pPr lvl="1"/>
            <a:r>
              <a:rPr lang="en-US" smtClean="0"/>
              <a:t>Enterprise Manager Cloud Control</a:t>
            </a:r>
          </a:p>
          <a:p>
            <a:pPr lvl="1"/>
            <a:r>
              <a:rPr lang="en-US" smtClean="0"/>
              <a:t>Enterprise Manager Database Express</a:t>
            </a:r>
          </a:p>
          <a:p>
            <a:pPr lvl="1"/>
            <a:r>
              <a:rPr lang="en-US" smtClean="0"/>
              <a:t>Database Configuration Assistant (DBCA)</a:t>
            </a:r>
          </a:p>
          <a:p>
            <a:pPr lvl="2"/>
            <a:r>
              <a:rPr lang="en-US" smtClean="0"/>
              <a:t>Clone from PDB seed</a:t>
            </a:r>
          </a:p>
          <a:p>
            <a:pPr lvl="2"/>
            <a:r>
              <a:rPr lang="en-US" smtClean="0"/>
              <a:t>Clone from an existing PDB</a:t>
            </a:r>
          </a:p>
          <a:p>
            <a:pPr lvl="2"/>
            <a:r>
              <a:rPr lang="en-US" smtClean="0"/>
              <a:t>Plug an unplugged PDB</a:t>
            </a:r>
            <a:endParaRPr lang="en-US" dirty="0"/>
          </a:p>
        </p:txBody>
      </p:sp>
    </p:spTree>
    <p:custDataLst>
      <p:tags r:id="rId1"/>
    </p:custDataLst>
    <p:extLst>
      <p:ext uri="{BB962C8B-B14F-4D97-AF65-F5344CB8AC3E}">
        <p14:creationId xmlns:p14="http://schemas.microsoft.com/office/powerpoint/2010/main" val="302426825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bwMode="auto">
          <a:xfrm>
            <a:off x="767605" y="939016"/>
            <a:ext cx="4664820" cy="530352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smtClean="0"/>
              <a:t>Creating a New PDB from </a:t>
            </a:r>
            <a:r>
              <a:rPr lang="en-US" altLang="en-US" b="1" smtClean="0">
                <a:latin typeface="Courier New" panose="02070309020205020404" pitchFamily="49" charset="0"/>
                <a:cs typeface="Courier New" panose="02070309020205020404" pitchFamily="49" charset="0"/>
              </a:rPr>
              <a:t>PDB$SEED </a:t>
            </a:r>
            <a:endParaRPr lang="en-US" dirty="0"/>
          </a:p>
        </p:txBody>
      </p:sp>
      <p:sp>
        <p:nvSpPr>
          <p:cNvPr id="5" name="Rectangle 2"/>
          <p:cNvSpPr>
            <a:spLocks noChangeArrowheads="1"/>
          </p:cNvSpPr>
          <p:nvPr/>
        </p:nvSpPr>
        <p:spPr bwMode="blackWhite">
          <a:xfrm>
            <a:off x="1117600" y="1600200"/>
            <a:ext cx="2239963" cy="1600200"/>
          </a:xfrm>
          <a:prstGeom prst="rect">
            <a:avLst/>
          </a:prstGeom>
          <a:solidFill>
            <a:srgbClr val="FFF0C5"/>
          </a:solidFill>
          <a:ln w="28575">
            <a:solidFill>
              <a:srgbClr val="E6AA00"/>
            </a:solidFill>
            <a:miter lim="800000"/>
            <a:headEnd/>
            <a:tailEnd/>
          </a:ln>
        </p:spPr>
        <p:txBody>
          <a:bodyPr wrap="none" lIns="92075" tIns="46038" rIns="92075" bIns="46038" anchor="b"/>
          <a:lstStyle/>
          <a:p>
            <a:pPr defTabSz="1041400">
              <a:lnSpc>
                <a:spcPct val="85000"/>
              </a:lnSpc>
              <a:spcBef>
                <a:spcPct val="50000"/>
              </a:spcBef>
              <a:defRPr/>
            </a:pPr>
            <a:r>
              <a:rPr lang="en-US" sz="1400" b="1" dirty="0">
                <a:solidFill>
                  <a:srgbClr val="000000"/>
                </a:solidFill>
                <a:latin typeface="Arial" charset="0"/>
                <a:cs typeface="Arial" charset="0"/>
              </a:rPr>
              <a:t>CDB root</a:t>
            </a:r>
          </a:p>
        </p:txBody>
      </p:sp>
      <p:sp>
        <p:nvSpPr>
          <p:cNvPr id="6" name="Can 5"/>
          <p:cNvSpPr/>
          <p:nvPr/>
        </p:nvSpPr>
        <p:spPr bwMode="auto">
          <a:xfrm>
            <a:off x="1255321" y="2471326"/>
            <a:ext cx="574675" cy="376238"/>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7" name="Content Placeholder 46"/>
          <p:cNvSpPr>
            <a:spLocks noGrp="1"/>
          </p:cNvSpPr>
          <p:nvPr>
            <p:ph idx="1"/>
          </p:nvPr>
        </p:nvSpPr>
        <p:spPr>
          <a:xfrm>
            <a:off x="5662613" y="1243013"/>
            <a:ext cx="5903912" cy="5787048"/>
          </a:xfrm>
        </p:spPr>
        <p:txBody>
          <a:bodyPr/>
          <a:lstStyle/>
          <a:p>
            <a:pPr marL="628650" lvl="2" indent="-514350" defTabSz="228600" eaLnBrk="1" hangingPunct="1">
              <a:buClr>
                <a:schemeClr val="accent1"/>
              </a:buClr>
              <a:buFont typeface="Arial" panose="020B0604020202020204" pitchFamily="34" charset="0"/>
              <a:buChar char="•"/>
            </a:pPr>
            <a:r>
              <a:rPr lang="en-US" altLang="en-US" dirty="0" smtClean="0"/>
              <a:t>Copies the data files from </a:t>
            </a:r>
            <a:r>
              <a:rPr lang="en-US" altLang="en-US" dirty="0" err="1" smtClean="0">
                <a:latin typeface="Courier New" panose="02070309020205020404" pitchFamily="49" charset="0"/>
                <a:cs typeface="Courier New" panose="02070309020205020404" pitchFamily="49" charset="0"/>
              </a:rPr>
              <a:t>PDB$SEED</a:t>
            </a:r>
            <a:r>
              <a:rPr lang="en-US" altLang="en-US" dirty="0" smtClean="0"/>
              <a:t> data files</a:t>
            </a:r>
          </a:p>
          <a:p>
            <a:pPr marL="628650" lvl="2" indent="-514350" defTabSz="228600" eaLnBrk="1" hangingPunct="1">
              <a:buClr>
                <a:schemeClr val="accent1"/>
              </a:buClr>
              <a:buFont typeface="Arial" panose="020B0604020202020204" pitchFamily="34" charset="0"/>
              <a:buChar char="•"/>
            </a:pPr>
            <a:r>
              <a:rPr lang="en-US" altLang="en-US" dirty="0" smtClean="0"/>
              <a:t>Creates tablespaces:</a:t>
            </a:r>
          </a:p>
          <a:p>
            <a:pPr marL="1376363" lvl="2" indent="-461963" defTabSz="228600">
              <a:buClr>
                <a:schemeClr val="accent1"/>
              </a:buClr>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SYSTEM</a:t>
            </a:r>
          </a:p>
          <a:p>
            <a:pPr marL="1376363" lvl="2" indent="-461963" defTabSz="228600">
              <a:buClr>
                <a:schemeClr val="accent1"/>
              </a:buClr>
              <a:buFont typeface="Arial" panose="020B0604020202020204" pitchFamily="34" charset="0"/>
              <a:buChar char="–"/>
            </a:pPr>
            <a:r>
              <a:rPr lang="en-US" altLang="en-US" dirty="0" err="1">
                <a:latin typeface="Courier New" panose="02070309020205020404" pitchFamily="49" charset="0"/>
                <a:cs typeface="Courier New" panose="02070309020205020404" pitchFamily="49" charset="0"/>
              </a:rPr>
              <a:t>SYSAUX</a:t>
            </a:r>
            <a:endParaRPr lang="en-US" altLang="en-US" dirty="0">
              <a:latin typeface="Courier New" panose="02070309020205020404" pitchFamily="49" charset="0"/>
              <a:cs typeface="Courier New" panose="02070309020205020404" pitchFamily="49" charset="0"/>
            </a:endParaRPr>
          </a:p>
          <a:p>
            <a:pPr marL="1376363" lvl="2" indent="-461963" defTabSz="228600">
              <a:buClr>
                <a:schemeClr val="accent1"/>
              </a:buClr>
              <a:buFont typeface="Arial" panose="020B0604020202020204" pitchFamily="34" charset="0"/>
              <a:buChar char="–"/>
            </a:pPr>
            <a:r>
              <a:rPr lang="en-US" altLang="en-US" dirty="0">
                <a:latin typeface="Courier New" panose="02070309020205020404" pitchFamily="49" charset="0"/>
                <a:cs typeface="Courier New" panose="02070309020205020404" pitchFamily="49" charset="0"/>
              </a:rPr>
              <a:t>UNDO</a:t>
            </a:r>
          </a:p>
          <a:p>
            <a:pPr marL="628650" lvl="2" indent="-514350" defTabSz="228600" eaLnBrk="1" hangingPunct="1">
              <a:buClr>
                <a:schemeClr val="accent1"/>
              </a:buClr>
              <a:buFont typeface="Arial" panose="020B0604020202020204" pitchFamily="34" charset="0"/>
              <a:buChar char="•"/>
            </a:pPr>
            <a:r>
              <a:rPr lang="en-US" altLang="en-US" dirty="0" smtClean="0"/>
              <a:t>Creates a full catalog including metadata pointing to Oracle-supplied objects</a:t>
            </a:r>
          </a:p>
          <a:p>
            <a:pPr marL="628650" lvl="2" indent="-514350" defTabSz="228600" eaLnBrk="1" hangingPunct="1">
              <a:buClr>
                <a:schemeClr val="accent1"/>
              </a:buClr>
              <a:buFont typeface="Arial" panose="020B0604020202020204" pitchFamily="34" charset="0"/>
              <a:buChar char="•"/>
            </a:pPr>
            <a:r>
              <a:rPr lang="en-US" altLang="en-US" dirty="0" smtClean="0"/>
              <a:t>Creates common users:</a:t>
            </a:r>
          </a:p>
          <a:p>
            <a:pPr marL="1376363" lvl="2" indent="-461963" defTabSz="228600">
              <a:buClr>
                <a:schemeClr val="accent1"/>
              </a:buClr>
              <a:buFont typeface="Arial" panose="020B0604020202020204" pitchFamily="34" charset="0"/>
              <a:buChar char="–"/>
            </a:pPr>
            <a:r>
              <a:rPr lang="en-US" altLang="en-US" dirty="0" smtClean="0">
                <a:latin typeface="Courier New" panose="02070309020205020404" pitchFamily="49" charset="0"/>
                <a:cs typeface="Courier New" panose="02070309020205020404" pitchFamily="49" charset="0"/>
              </a:rPr>
              <a:t>SYS </a:t>
            </a:r>
          </a:p>
          <a:p>
            <a:pPr marL="1376363" lvl="2" indent="-461963" defTabSz="228600">
              <a:buClr>
                <a:schemeClr val="accent1"/>
              </a:buClr>
              <a:buFont typeface="Arial" panose="020B0604020202020204" pitchFamily="34" charset="0"/>
              <a:buChar char="–"/>
            </a:pPr>
            <a:r>
              <a:rPr lang="en-US" altLang="en-US" dirty="0" smtClean="0">
                <a:latin typeface="Courier New" panose="02070309020205020404" pitchFamily="49" charset="0"/>
                <a:cs typeface="Courier New" panose="02070309020205020404" pitchFamily="49" charset="0"/>
              </a:rPr>
              <a:t>SYSTEM</a:t>
            </a:r>
          </a:p>
          <a:p>
            <a:pPr marL="628650" lvl="2" indent="-514350" defTabSz="228600" eaLnBrk="1" hangingPunct="1">
              <a:buClr>
                <a:schemeClr val="accent1"/>
              </a:buClr>
              <a:buFont typeface="Arial" panose="020B0604020202020204" pitchFamily="34" charset="0"/>
              <a:buChar char="•"/>
            </a:pPr>
            <a:r>
              <a:rPr lang="fr-FR" altLang="en-US" dirty="0" err="1" smtClean="0">
                <a:cs typeface="Courier New" panose="02070309020205020404" pitchFamily="49" charset="0"/>
              </a:rPr>
              <a:t>Creates</a:t>
            </a:r>
            <a:r>
              <a:rPr lang="fr-FR" altLang="en-US" dirty="0" smtClean="0">
                <a:cs typeface="Courier New" panose="02070309020205020404" pitchFamily="49" charset="0"/>
              </a:rPr>
              <a:t> a local user (</a:t>
            </a:r>
            <a:r>
              <a:rPr lang="fr-FR" altLang="en-US" dirty="0" err="1" smtClean="0">
                <a:cs typeface="Courier New" panose="02070309020205020404" pitchFamily="49" charset="0"/>
              </a:rPr>
              <a:t>PDBA</a:t>
            </a:r>
            <a:r>
              <a:rPr lang="fr-FR" altLang="en-US" dirty="0" smtClean="0">
                <a:cs typeface="Courier New" panose="02070309020205020404" pitchFamily="49" charset="0"/>
              </a:rPr>
              <a:t>), </a:t>
            </a:r>
            <a:r>
              <a:rPr lang="fr-FR" altLang="en-US" dirty="0" err="1" smtClean="0">
                <a:cs typeface="Courier New" panose="02070309020205020404" pitchFamily="49" charset="0"/>
              </a:rPr>
              <a:t>granted</a:t>
            </a:r>
            <a:r>
              <a:rPr lang="fr-FR" altLang="en-US" dirty="0" smtClean="0">
                <a:cs typeface="Courier New" panose="02070309020205020404" pitchFamily="49" charset="0"/>
              </a:rPr>
              <a:t> local </a:t>
            </a:r>
            <a:r>
              <a:rPr lang="fr-FR" altLang="en-US" dirty="0" err="1" smtClean="0">
                <a:latin typeface="Courier New" panose="02070309020205020404" pitchFamily="49" charset="0"/>
                <a:cs typeface="Courier New" panose="02070309020205020404" pitchFamily="49" charset="0"/>
              </a:rPr>
              <a:t>PDB_DBA</a:t>
            </a:r>
            <a:r>
              <a:rPr lang="fr-FR" altLang="en-US" dirty="0" smtClean="0">
                <a:cs typeface="Courier New" panose="02070309020205020404" pitchFamily="49" charset="0"/>
              </a:rPr>
              <a:t> </a:t>
            </a:r>
            <a:r>
              <a:rPr lang="fr-FR" altLang="en-US" dirty="0" err="1" smtClean="0">
                <a:cs typeface="Courier New" panose="02070309020205020404" pitchFamily="49" charset="0"/>
              </a:rPr>
              <a:t>role</a:t>
            </a:r>
            <a:r>
              <a:rPr lang="fr-FR" altLang="en-US" dirty="0" smtClean="0">
                <a:cs typeface="Courier New" panose="02070309020205020404" pitchFamily="49" charset="0"/>
              </a:rPr>
              <a:t> </a:t>
            </a:r>
            <a:endParaRPr lang="en-US" altLang="en-US" dirty="0" smtClean="0">
              <a:cs typeface="Courier New" panose="02070309020205020404" pitchFamily="49" charset="0"/>
            </a:endParaRPr>
          </a:p>
          <a:p>
            <a:pPr marL="628650" lvl="2" indent="-514350" defTabSz="228600" eaLnBrk="1" hangingPunct="1">
              <a:buClr>
                <a:schemeClr val="accent1"/>
              </a:buClr>
              <a:buFont typeface="Arial" panose="020B0604020202020204" pitchFamily="34" charset="0"/>
              <a:buChar char="•"/>
            </a:pPr>
            <a:r>
              <a:rPr lang="en-US" altLang="en-US" dirty="0" smtClean="0"/>
              <a:t>Creates a new default service</a:t>
            </a:r>
          </a:p>
          <a:p>
            <a:pPr marL="628650" lvl="2" indent="-514350" defTabSz="228600" eaLnBrk="1" hangingPunct="1">
              <a:buFont typeface="Arial" panose="020B0604020202020204" pitchFamily="34" charset="0"/>
              <a:buChar char="•"/>
            </a:pPr>
            <a:endParaRPr lang="en-US" altLang="en-US" dirty="0" smtClean="0"/>
          </a:p>
          <a:p>
            <a:pPr defTabSz="228600"/>
            <a:endParaRPr lang="en-US" altLang="en-US" dirty="0"/>
          </a:p>
        </p:txBody>
      </p:sp>
      <p:sp>
        <p:nvSpPr>
          <p:cNvPr id="8" name="Text Box 58"/>
          <p:cNvSpPr txBox="1">
            <a:spLocks noChangeArrowheads="1"/>
          </p:cNvSpPr>
          <p:nvPr/>
        </p:nvSpPr>
        <p:spPr bwMode="blackWhite">
          <a:xfrm>
            <a:off x="1016000" y="1258888"/>
            <a:ext cx="2486025" cy="265112"/>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400" b="1" dirty="0">
                <a:solidFill>
                  <a:srgbClr val="000000"/>
                </a:solidFill>
                <a:latin typeface="Arial" charset="0"/>
                <a:cs typeface="Arial" charset="0"/>
              </a:rPr>
              <a:t>CDB1</a:t>
            </a:r>
          </a:p>
        </p:txBody>
      </p:sp>
      <p:sp>
        <p:nvSpPr>
          <p:cNvPr id="9" name="PPTShape_0"/>
          <p:cNvSpPr txBox="1">
            <a:spLocks noChangeArrowheads="1"/>
          </p:cNvSpPr>
          <p:nvPr/>
        </p:nvSpPr>
        <p:spPr bwMode="blackWhite">
          <a:xfrm>
            <a:off x="1087438" y="1600200"/>
            <a:ext cx="2270125" cy="277813"/>
          </a:xfrm>
          <a:prstGeom prst="rect">
            <a:avLst/>
          </a:prstGeom>
          <a:noFill/>
          <a:ln w="28575">
            <a:noFill/>
            <a:miter lim="800000"/>
            <a:headEnd/>
            <a:tailEnd/>
          </a:ln>
        </p:spPr>
        <p:txBody>
          <a:bodyPr lIns="92075" tIns="46038" rIns="92075" bIns="46038">
            <a:spAutoFit/>
          </a:bodyPr>
          <a:lstStyle/>
          <a:p>
            <a:pPr defTabSz="228600">
              <a:defRPr/>
            </a:pPr>
            <a:r>
              <a:rPr lang="en-US" sz="1200" b="1" dirty="0">
                <a:solidFill>
                  <a:srgbClr val="000000"/>
                </a:solidFill>
                <a:latin typeface="Arial" charset="0"/>
                <a:cs typeface="Arial" charset="0"/>
              </a:rPr>
              <a:t>Data files / Tempfiles </a:t>
            </a:r>
          </a:p>
        </p:txBody>
      </p:sp>
      <p:sp>
        <p:nvSpPr>
          <p:cNvPr id="10" name="AutoShape 9"/>
          <p:cNvSpPr>
            <a:spLocks noChangeArrowheads="1"/>
          </p:cNvSpPr>
          <p:nvPr/>
        </p:nvSpPr>
        <p:spPr bwMode="auto">
          <a:xfrm>
            <a:off x="4221948" y="2162665"/>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1" name="PPTShape_1"/>
          <p:cNvSpPr txBox="1">
            <a:spLocks noChangeArrowheads="1"/>
          </p:cNvSpPr>
          <p:nvPr/>
        </p:nvSpPr>
        <p:spPr bwMode="blackWhite">
          <a:xfrm>
            <a:off x="4140986" y="1600200"/>
            <a:ext cx="1320800" cy="461963"/>
          </a:xfrm>
          <a:prstGeom prst="rect">
            <a:avLst/>
          </a:prstGeom>
          <a:noFill/>
          <a:ln w="28575">
            <a:noFill/>
            <a:miter lim="800000"/>
            <a:headEnd/>
            <a:tailEnd/>
          </a:ln>
        </p:spPr>
        <p:txBody>
          <a:bodyPr lIns="92075" tIns="46038" rIns="92075" bIns="46038">
            <a:spAutoFit/>
          </a:bodyPr>
          <a:lstStyle/>
          <a:p>
            <a:pPr defTabSz="228600">
              <a:defRPr/>
            </a:pPr>
            <a:r>
              <a:rPr lang="en-US" sz="1200" b="1" dirty="0">
                <a:solidFill>
                  <a:srgbClr val="000000"/>
                </a:solidFill>
                <a:latin typeface="Arial" charset="0"/>
                <a:cs typeface="Arial" charset="0"/>
              </a:rPr>
              <a:t>Redo log </a:t>
            </a:r>
          </a:p>
          <a:p>
            <a:pPr defTabSz="228600">
              <a:defRPr/>
            </a:pPr>
            <a:r>
              <a:rPr lang="en-US" sz="1200" b="1" dirty="0">
                <a:solidFill>
                  <a:srgbClr val="000000"/>
                </a:solidFill>
                <a:latin typeface="Arial" charset="0"/>
                <a:cs typeface="Arial" charset="0"/>
              </a:rPr>
              <a:t>files</a:t>
            </a:r>
          </a:p>
        </p:txBody>
      </p:sp>
      <p:sp>
        <p:nvSpPr>
          <p:cNvPr id="12" name="PPTShape_2"/>
          <p:cNvSpPr>
            <a:spLocks noChangeArrowheads="1"/>
          </p:cNvSpPr>
          <p:nvPr/>
        </p:nvSpPr>
        <p:spPr bwMode="auto">
          <a:xfrm>
            <a:off x="4425148" y="2315065"/>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3" name="PPTShape_3"/>
          <p:cNvSpPr>
            <a:spLocks noChangeArrowheads="1"/>
          </p:cNvSpPr>
          <p:nvPr/>
        </p:nvSpPr>
        <p:spPr bwMode="auto">
          <a:xfrm>
            <a:off x="4628348" y="2467465"/>
            <a:ext cx="630238"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4" name="PPTShape_4"/>
          <p:cNvSpPr>
            <a:spLocks noChangeArrowheads="1"/>
          </p:cNvSpPr>
          <p:nvPr/>
        </p:nvSpPr>
        <p:spPr bwMode="auto">
          <a:xfrm>
            <a:off x="3460162" y="2157903"/>
            <a:ext cx="508000"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5" name="PPTShape_5"/>
          <p:cNvSpPr>
            <a:spLocks noChangeArrowheads="1"/>
          </p:cNvSpPr>
          <p:nvPr/>
        </p:nvSpPr>
        <p:spPr bwMode="auto">
          <a:xfrm>
            <a:off x="3555412" y="2391265"/>
            <a:ext cx="508000"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6" name="PPTShape_6"/>
          <p:cNvSpPr txBox="1">
            <a:spLocks noChangeArrowheads="1"/>
          </p:cNvSpPr>
          <p:nvPr/>
        </p:nvSpPr>
        <p:spPr bwMode="blackWhite">
          <a:xfrm>
            <a:off x="3442896" y="1600200"/>
            <a:ext cx="1320800" cy="461963"/>
          </a:xfrm>
          <a:prstGeom prst="rect">
            <a:avLst/>
          </a:prstGeom>
          <a:noFill/>
          <a:ln w="28575">
            <a:noFill/>
            <a:miter lim="800000"/>
            <a:headEnd/>
            <a:tailEnd/>
          </a:ln>
        </p:spPr>
        <p:txBody>
          <a:bodyPr lIns="92075" tIns="46038" rIns="92075" bIns="46038">
            <a:spAutoFit/>
          </a:bodyPr>
          <a:lstStyle/>
          <a:p>
            <a:pPr defTabSz="228600">
              <a:defRPr/>
            </a:pPr>
            <a:r>
              <a:rPr lang="en-US" sz="1200" b="1" dirty="0">
                <a:solidFill>
                  <a:srgbClr val="000000"/>
                </a:solidFill>
                <a:latin typeface="Arial" charset="0"/>
                <a:cs typeface="Arial" charset="0"/>
              </a:rPr>
              <a:t>Control </a:t>
            </a:r>
          </a:p>
          <a:p>
            <a:pPr defTabSz="228600">
              <a:defRPr/>
            </a:pPr>
            <a:r>
              <a:rPr lang="en-US" sz="1200" b="1" dirty="0">
                <a:solidFill>
                  <a:srgbClr val="000000"/>
                </a:solidFill>
                <a:latin typeface="Arial" charset="0"/>
                <a:cs typeface="Arial" charset="0"/>
              </a:rPr>
              <a:t>files</a:t>
            </a:r>
          </a:p>
        </p:txBody>
      </p:sp>
      <p:sp>
        <p:nvSpPr>
          <p:cNvPr id="17" name="PPTShape_7"/>
          <p:cNvSpPr>
            <a:spLocks noChangeArrowheads="1"/>
          </p:cNvSpPr>
          <p:nvPr/>
        </p:nvSpPr>
        <p:spPr bwMode="auto">
          <a:xfrm>
            <a:off x="2171308" y="2096676"/>
            <a:ext cx="731838"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8" name="PPTShape_8"/>
          <p:cNvSpPr>
            <a:spLocks noChangeArrowheads="1"/>
          </p:cNvSpPr>
          <p:nvPr/>
        </p:nvSpPr>
        <p:spPr bwMode="auto">
          <a:xfrm>
            <a:off x="2171308" y="2477676"/>
            <a:ext cx="731838"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9" name="PPTShape_9"/>
          <p:cNvSpPr txBox="1">
            <a:spLocks noChangeArrowheads="1"/>
          </p:cNvSpPr>
          <p:nvPr/>
        </p:nvSpPr>
        <p:spPr bwMode="blackWhite">
          <a:xfrm>
            <a:off x="2224313" y="2163253"/>
            <a:ext cx="792163"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UNDO </a:t>
            </a:r>
          </a:p>
        </p:txBody>
      </p:sp>
      <p:sp>
        <p:nvSpPr>
          <p:cNvPr id="20" name="PPTShape_10"/>
          <p:cNvSpPr txBox="1">
            <a:spLocks noChangeArrowheads="1"/>
          </p:cNvSpPr>
          <p:nvPr/>
        </p:nvSpPr>
        <p:spPr bwMode="blackWhite">
          <a:xfrm>
            <a:off x="2224313" y="2544253"/>
            <a:ext cx="9366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TEMP </a:t>
            </a:r>
          </a:p>
        </p:txBody>
      </p:sp>
      <p:sp>
        <p:nvSpPr>
          <p:cNvPr id="21" name="PPTShape_11"/>
          <p:cNvSpPr>
            <a:spLocks noChangeArrowheads="1"/>
          </p:cNvSpPr>
          <p:nvPr/>
        </p:nvSpPr>
        <p:spPr bwMode="blackWhite">
          <a:xfrm>
            <a:off x="1117600" y="3352800"/>
            <a:ext cx="2249488" cy="1219200"/>
          </a:xfrm>
          <a:prstGeom prst="rect">
            <a:avLst/>
          </a:prstGeom>
          <a:solidFill>
            <a:srgbClr val="FFCC99"/>
          </a:solidFill>
          <a:ln w="28575">
            <a:solidFill>
              <a:srgbClr val="DA6D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600" b="1" dirty="0">
                <a:solidFill>
                  <a:srgbClr val="FF0000"/>
                </a:solidFill>
                <a:latin typeface="Courier New" panose="02070309020205020404" pitchFamily="49" charset="0"/>
                <a:cs typeface="Courier New" panose="02070309020205020404" pitchFamily="49" charset="0"/>
              </a:rPr>
              <a:t>PDB$SEED</a:t>
            </a:r>
          </a:p>
        </p:txBody>
      </p:sp>
      <p:sp>
        <p:nvSpPr>
          <p:cNvPr id="22" name="PPTShape_13"/>
          <p:cNvSpPr txBox="1">
            <a:spLocks noChangeArrowheads="1"/>
          </p:cNvSpPr>
          <p:nvPr/>
        </p:nvSpPr>
        <p:spPr bwMode="blackWhite">
          <a:xfrm>
            <a:off x="1117600" y="3352800"/>
            <a:ext cx="2944813" cy="277813"/>
          </a:xfrm>
          <a:prstGeom prst="rect">
            <a:avLst/>
          </a:prstGeom>
          <a:noFill/>
          <a:ln w="28575">
            <a:noFill/>
            <a:miter lim="800000"/>
            <a:headEnd/>
            <a:tailEnd/>
          </a:ln>
        </p:spPr>
        <p:txBody>
          <a:bodyPr lIns="92075" tIns="46038" rIns="92075" bIns="46038">
            <a:spAutoFit/>
          </a:bodyPr>
          <a:lstStyle/>
          <a:p>
            <a:pPr defTabSz="228600">
              <a:defRPr/>
            </a:pPr>
            <a:r>
              <a:rPr lang="en-US" sz="1200" b="1" dirty="0">
                <a:solidFill>
                  <a:srgbClr val="000000"/>
                </a:solidFill>
                <a:latin typeface="Arial" charset="0"/>
                <a:cs typeface="Arial" charset="0"/>
              </a:rPr>
              <a:t>Data files </a:t>
            </a:r>
          </a:p>
        </p:txBody>
      </p:sp>
      <p:sp>
        <p:nvSpPr>
          <p:cNvPr id="23" name="PPTShape_20"/>
          <p:cNvSpPr txBox="1">
            <a:spLocks noChangeArrowheads="1"/>
          </p:cNvSpPr>
          <p:nvPr/>
        </p:nvSpPr>
        <p:spPr bwMode="blackWhite">
          <a:xfrm>
            <a:off x="1226746" y="2596739"/>
            <a:ext cx="639762"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USERS </a:t>
            </a:r>
          </a:p>
        </p:txBody>
      </p:sp>
      <p:sp>
        <p:nvSpPr>
          <p:cNvPr id="24" name="PPTShape_24"/>
          <p:cNvSpPr>
            <a:spLocks noChangeArrowheads="1"/>
          </p:cNvSpPr>
          <p:nvPr/>
        </p:nvSpPr>
        <p:spPr bwMode="blackWhite">
          <a:xfrm>
            <a:off x="1117600" y="4648200"/>
            <a:ext cx="2249488" cy="1219200"/>
          </a:xfrm>
          <a:prstGeom prst="rect">
            <a:avLst/>
          </a:prstGeom>
          <a:solidFill>
            <a:srgbClr val="FFCC99"/>
          </a:solidFill>
          <a:ln w="28575">
            <a:solidFill>
              <a:srgbClr val="DA6D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sp>
        <p:nvSpPr>
          <p:cNvPr id="25" name="PPTShape_26"/>
          <p:cNvSpPr txBox="1">
            <a:spLocks noChangeArrowheads="1"/>
          </p:cNvSpPr>
          <p:nvPr/>
        </p:nvSpPr>
        <p:spPr bwMode="blackWhite">
          <a:xfrm>
            <a:off x="1117600" y="4648200"/>
            <a:ext cx="2944813" cy="277813"/>
          </a:xfrm>
          <a:prstGeom prst="rect">
            <a:avLst/>
          </a:prstGeom>
          <a:noFill/>
          <a:ln w="28575">
            <a:noFill/>
            <a:miter lim="800000"/>
            <a:headEnd/>
            <a:tailEnd/>
          </a:ln>
        </p:spPr>
        <p:txBody>
          <a:bodyPr lIns="92075" tIns="46038" rIns="92075" bIns="46038">
            <a:spAutoFit/>
          </a:bodyPr>
          <a:lstStyle/>
          <a:p>
            <a:pPr defTabSz="228600">
              <a:defRPr/>
            </a:pPr>
            <a:r>
              <a:rPr lang="en-US" sz="1200" b="1" dirty="0">
                <a:solidFill>
                  <a:srgbClr val="000000"/>
                </a:solidFill>
                <a:latin typeface="Arial" charset="0"/>
                <a:cs typeface="Arial" charset="0"/>
              </a:rPr>
              <a:t>Data files</a:t>
            </a:r>
          </a:p>
        </p:txBody>
      </p:sp>
      <p:sp>
        <p:nvSpPr>
          <p:cNvPr id="26" name="PPTShape_29"/>
          <p:cNvSpPr txBox="1">
            <a:spLocks noChangeArrowheads="1"/>
          </p:cNvSpPr>
          <p:nvPr/>
        </p:nvSpPr>
        <p:spPr bwMode="blackWhite">
          <a:xfrm>
            <a:off x="3908425" y="4077092"/>
            <a:ext cx="1524000" cy="1077913"/>
          </a:xfrm>
          <a:prstGeom prst="rect">
            <a:avLst/>
          </a:prstGeom>
          <a:noFill/>
          <a:ln w="28575">
            <a:noFill/>
            <a:miter lim="800000"/>
            <a:headEnd/>
            <a:tailEnd/>
          </a:ln>
        </p:spPr>
        <p:txBody>
          <a:bodyPr lIns="92075" tIns="46038" rIns="92075" bIns="46038">
            <a:spAutoFit/>
          </a:bodyPr>
          <a:lstStyle/>
          <a:p>
            <a:pPr defTabSz="228600">
              <a:defRPr/>
            </a:pPr>
            <a:r>
              <a:rPr lang="en-US" sz="1600" b="1" dirty="0">
                <a:solidFill>
                  <a:srgbClr val="000000"/>
                </a:solidFill>
                <a:latin typeface="Arial" charset="0"/>
                <a:cs typeface="Arial" charset="0"/>
              </a:rPr>
              <a:t>Create </a:t>
            </a:r>
          </a:p>
          <a:p>
            <a:pPr defTabSz="228600">
              <a:defRPr/>
            </a:pPr>
            <a:r>
              <a:rPr lang="en-US" sz="1600" b="1" dirty="0">
                <a:solidFill>
                  <a:srgbClr val="000000"/>
                </a:solidFill>
                <a:latin typeface="Arial" charset="0"/>
                <a:cs typeface="Arial" charset="0"/>
              </a:rPr>
              <a:t>PDB1 </a:t>
            </a:r>
          </a:p>
          <a:p>
            <a:pPr defTabSz="228600">
              <a:defRPr/>
            </a:pPr>
            <a:r>
              <a:rPr lang="en-US" sz="1600" b="1" dirty="0">
                <a:solidFill>
                  <a:srgbClr val="000000"/>
                </a:solidFill>
                <a:latin typeface="Arial" charset="0"/>
                <a:cs typeface="Arial" charset="0"/>
              </a:rPr>
              <a:t>from </a:t>
            </a:r>
          </a:p>
          <a:p>
            <a:pPr defTabSz="228600">
              <a:defRPr/>
            </a:pPr>
            <a:r>
              <a:rPr lang="en-US" sz="1600" b="1" dirty="0">
                <a:solidFill>
                  <a:srgbClr val="000000"/>
                </a:solidFill>
                <a:latin typeface="Courier New" pitchFamily="49" charset="0"/>
                <a:cs typeface="Courier New" pitchFamily="49" charset="0"/>
              </a:rPr>
              <a:t>PDB$SEED</a:t>
            </a:r>
          </a:p>
        </p:txBody>
      </p:sp>
      <p:sp>
        <p:nvSpPr>
          <p:cNvPr id="28" name="PPTShape_7"/>
          <p:cNvSpPr>
            <a:spLocks noChangeArrowheads="1"/>
          </p:cNvSpPr>
          <p:nvPr/>
        </p:nvSpPr>
        <p:spPr bwMode="auto">
          <a:xfrm>
            <a:off x="2493963" y="3916363"/>
            <a:ext cx="731837"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9" name="PPTShape_9"/>
          <p:cNvSpPr txBox="1">
            <a:spLocks noChangeArrowheads="1"/>
          </p:cNvSpPr>
          <p:nvPr/>
        </p:nvSpPr>
        <p:spPr bwMode="blackWhite">
          <a:xfrm>
            <a:off x="2541098" y="3992367"/>
            <a:ext cx="792162"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UNDO </a:t>
            </a:r>
          </a:p>
        </p:txBody>
      </p:sp>
      <p:sp>
        <p:nvSpPr>
          <p:cNvPr id="30" name="PPTShape_7"/>
          <p:cNvSpPr>
            <a:spLocks noChangeArrowheads="1"/>
          </p:cNvSpPr>
          <p:nvPr/>
        </p:nvSpPr>
        <p:spPr bwMode="auto">
          <a:xfrm>
            <a:off x="2493963" y="5211763"/>
            <a:ext cx="731837" cy="3048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31" name="PPTShape_9"/>
          <p:cNvSpPr txBox="1">
            <a:spLocks noChangeArrowheads="1"/>
          </p:cNvSpPr>
          <p:nvPr/>
        </p:nvSpPr>
        <p:spPr bwMode="blackWhite">
          <a:xfrm>
            <a:off x="2541098" y="5287767"/>
            <a:ext cx="792162"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UNDO </a:t>
            </a:r>
          </a:p>
        </p:txBody>
      </p:sp>
      <p:cxnSp>
        <p:nvCxnSpPr>
          <p:cNvPr id="32" name="Elbow Connector 10"/>
          <p:cNvCxnSpPr>
            <a:cxnSpLocks noChangeShapeType="1"/>
          </p:cNvCxnSpPr>
          <p:nvPr/>
        </p:nvCxnSpPr>
        <p:spPr bwMode="auto">
          <a:xfrm>
            <a:off x="3363599" y="3981254"/>
            <a:ext cx="18288" cy="1280160"/>
          </a:xfrm>
          <a:prstGeom prst="bentConnector3">
            <a:avLst>
              <a:gd name="adj1" fmla="val 286667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33" name="Can 32"/>
          <p:cNvSpPr/>
          <p:nvPr/>
        </p:nvSpPr>
        <p:spPr bwMode="auto">
          <a:xfrm>
            <a:off x="1256908" y="1933164"/>
            <a:ext cx="574675" cy="37623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34" name="PPTShape_22"/>
          <p:cNvSpPr txBox="1">
            <a:spLocks noChangeArrowheads="1"/>
          </p:cNvSpPr>
          <p:nvPr/>
        </p:nvSpPr>
        <p:spPr bwMode="blackWhite">
          <a:xfrm>
            <a:off x="1190233" y="2049051"/>
            <a:ext cx="944563"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SYSTEM </a:t>
            </a:r>
          </a:p>
        </p:txBody>
      </p:sp>
      <p:sp>
        <p:nvSpPr>
          <p:cNvPr id="35" name="Can 34"/>
          <p:cNvSpPr/>
          <p:nvPr/>
        </p:nvSpPr>
        <p:spPr bwMode="auto">
          <a:xfrm>
            <a:off x="1502971" y="2264951"/>
            <a:ext cx="574675" cy="376238"/>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36" name="PPTShape_23"/>
          <p:cNvSpPr txBox="1">
            <a:spLocks noChangeArrowheads="1"/>
          </p:cNvSpPr>
          <p:nvPr/>
        </p:nvSpPr>
        <p:spPr bwMode="blackWhite">
          <a:xfrm>
            <a:off x="1434708" y="2366551"/>
            <a:ext cx="8858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SYSAUX </a:t>
            </a:r>
          </a:p>
        </p:txBody>
      </p:sp>
      <p:sp>
        <p:nvSpPr>
          <p:cNvPr id="37" name="Can 36"/>
          <p:cNvSpPr/>
          <p:nvPr/>
        </p:nvSpPr>
        <p:spPr bwMode="auto">
          <a:xfrm>
            <a:off x="1333500" y="3603625"/>
            <a:ext cx="574675" cy="37782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38" name="PPTShape_22"/>
          <p:cNvSpPr txBox="1">
            <a:spLocks noChangeArrowheads="1"/>
          </p:cNvSpPr>
          <p:nvPr/>
        </p:nvSpPr>
        <p:spPr bwMode="blackWhite">
          <a:xfrm>
            <a:off x="1266825" y="3719513"/>
            <a:ext cx="944563"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SYSTEM </a:t>
            </a:r>
          </a:p>
        </p:txBody>
      </p:sp>
      <p:sp>
        <p:nvSpPr>
          <p:cNvPr id="39" name="Can 38"/>
          <p:cNvSpPr/>
          <p:nvPr/>
        </p:nvSpPr>
        <p:spPr bwMode="auto">
          <a:xfrm>
            <a:off x="1790700" y="3926280"/>
            <a:ext cx="574675" cy="37623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0" name="PPTShape_23"/>
          <p:cNvSpPr txBox="1">
            <a:spLocks noChangeArrowheads="1"/>
          </p:cNvSpPr>
          <p:nvPr/>
        </p:nvSpPr>
        <p:spPr bwMode="blackWhite">
          <a:xfrm>
            <a:off x="1722438" y="4027880"/>
            <a:ext cx="885825" cy="247650"/>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SYSAUX </a:t>
            </a:r>
          </a:p>
        </p:txBody>
      </p:sp>
      <p:grpSp>
        <p:nvGrpSpPr>
          <p:cNvPr id="41" name="Group 12"/>
          <p:cNvGrpSpPr>
            <a:grpSpLocks/>
          </p:cNvGrpSpPr>
          <p:nvPr/>
        </p:nvGrpSpPr>
        <p:grpSpPr bwMode="auto">
          <a:xfrm>
            <a:off x="1266825" y="4925114"/>
            <a:ext cx="1341438" cy="708321"/>
            <a:chOff x="1266825" y="4128009"/>
            <a:chExt cx="1341438" cy="708080"/>
          </a:xfrm>
        </p:grpSpPr>
        <p:sp>
          <p:nvSpPr>
            <p:cNvPr id="42" name="Can 41"/>
            <p:cNvSpPr/>
            <p:nvPr/>
          </p:nvSpPr>
          <p:spPr bwMode="auto">
            <a:xfrm>
              <a:off x="1333500" y="4128009"/>
              <a:ext cx="574675" cy="37769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3" name="PPTShape_22"/>
            <p:cNvSpPr txBox="1">
              <a:spLocks noChangeArrowheads="1"/>
            </p:cNvSpPr>
            <p:nvPr/>
          </p:nvSpPr>
          <p:spPr bwMode="blackWhite">
            <a:xfrm>
              <a:off x="1266825" y="4243858"/>
              <a:ext cx="944563" cy="247566"/>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SYSTEM </a:t>
              </a:r>
            </a:p>
          </p:txBody>
        </p:sp>
        <p:sp>
          <p:nvSpPr>
            <p:cNvPr id="44" name="Can 43"/>
            <p:cNvSpPr/>
            <p:nvPr/>
          </p:nvSpPr>
          <p:spPr bwMode="auto">
            <a:xfrm>
              <a:off x="1790700" y="4458392"/>
              <a:ext cx="574675" cy="377697"/>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5" name="PPTShape_23"/>
            <p:cNvSpPr txBox="1">
              <a:spLocks noChangeArrowheads="1"/>
            </p:cNvSpPr>
            <p:nvPr/>
          </p:nvSpPr>
          <p:spPr bwMode="blackWhite">
            <a:xfrm>
              <a:off x="1722438" y="4559956"/>
              <a:ext cx="885825" cy="247566"/>
            </a:xfrm>
            <a:prstGeom prst="rect">
              <a:avLst/>
            </a:prstGeom>
            <a:noFill/>
            <a:ln w="28575">
              <a:noFill/>
              <a:miter lim="800000"/>
              <a:headEnd/>
              <a:tailEnd/>
            </a:ln>
          </p:spPr>
          <p:txBody>
            <a:bodyPr lIns="92075" tIns="46038" rIns="92075" bIns="46038">
              <a:spAutoFit/>
            </a:bodyPr>
            <a:lstStyle/>
            <a:p>
              <a:pPr defTabSz="228600">
                <a:defRPr/>
              </a:pPr>
              <a:r>
                <a:rPr lang="en-US" sz="1000" dirty="0">
                  <a:solidFill>
                    <a:srgbClr val="000000"/>
                  </a:solidFill>
                  <a:latin typeface="Arial" charset="0"/>
                  <a:cs typeface="Arial" charset="0"/>
                </a:rPr>
                <a:t>SYSAUX </a:t>
              </a:r>
            </a:p>
          </p:txBody>
        </p:sp>
      </p:grpSp>
    </p:spTree>
    <p:custDataLst>
      <p:tags r:id="rId1"/>
    </p:custDataLst>
    <p:extLst>
      <p:ext uri="{BB962C8B-B14F-4D97-AF65-F5344CB8AC3E}">
        <p14:creationId xmlns:p14="http://schemas.microsoft.com/office/powerpoint/2010/main" val="36855029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Using the </a:t>
            </a:r>
            <a:r>
              <a:rPr lang="en-US" altLang="en-US" b="1" smtClean="0">
                <a:latin typeface="Courier New" panose="02070309020205020404" pitchFamily="49" charset="0"/>
                <a:cs typeface="Courier New" panose="02070309020205020404" pitchFamily="49" charset="0"/>
              </a:rPr>
              <a:t>FILE_NAME_CONVERT</a:t>
            </a:r>
            <a:r>
              <a:rPr lang="en-US" altLang="en-US" b="1" smtClean="0">
                <a:cs typeface="Courier New" panose="02070309020205020404" pitchFamily="49" charset="0"/>
              </a:rPr>
              <a:t> </a:t>
            </a:r>
            <a:r>
              <a:rPr lang="en-US" altLang="en-US" smtClean="0">
                <a:cs typeface="Courier New" panose="02070309020205020404" pitchFamily="49" charset="0"/>
              </a:rPr>
              <a:t>Clause</a:t>
            </a:r>
            <a:endParaRPr lang="en-US" dirty="0"/>
          </a:p>
        </p:txBody>
      </p:sp>
      <p:sp>
        <p:nvSpPr>
          <p:cNvPr id="3" name="Content Placeholder 2"/>
          <p:cNvSpPr>
            <a:spLocks noGrp="1"/>
          </p:cNvSpPr>
          <p:nvPr>
            <p:ph idx="1"/>
          </p:nvPr>
        </p:nvSpPr>
        <p:spPr>
          <a:xfrm>
            <a:off x="622138" y="1242485"/>
            <a:ext cx="10944549" cy="5410021"/>
          </a:xfrm>
        </p:spPr>
        <p:txBody>
          <a:bodyPr/>
          <a:lstStyle/>
          <a:p>
            <a:pPr>
              <a:defRPr/>
            </a:pPr>
            <a:r>
              <a:rPr lang="en-US" dirty="0" smtClean="0">
                <a:latin typeface="Arial" charset="0"/>
              </a:rPr>
              <a:t>Create a new PDB from the </a:t>
            </a:r>
            <a:r>
              <a:rPr lang="en-US" dirty="0" smtClean="0">
                <a:latin typeface="Arial"/>
                <a:cs typeface="Courier New" pitchFamily="49" charset="0"/>
              </a:rPr>
              <a:t>seed</a:t>
            </a:r>
            <a:r>
              <a:rPr lang="en-US" dirty="0" smtClean="0">
                <a:latin typeface="Arial" charset="0"/>
              </a:rPr>
              <a:t> using </a:t>
            </a:r>
            <a:r>
              <a:rPr lang="en-US" b="1" dirty="0" smtClean="0">
                <a:solidFill>
                  <a:srgbClr val="FF0000"/>
                </a:solidFill>
                <a:latin typeface="Courier New" pitchFamily="49" charset="0"/>
                <a:cs typeface="Courier New" pitchFamily="49" charset="0"/>
              </a:rPr>
              <a:t>FILE_NAME_CONVERT</a:t>
            </a:r>
            <a:r>
              <a:rPr lang="en-US" dirty="0" smtClean="0">
                <a:solidFill>
                  <a:srgbClr val="FF0000"/>
                </a:solidFill>
                <a:latin typeface="Arial" charset="0"/>
              </a:rPr>
              <a:t>:</a:t>
            </a:r>
          </a:p>
          <a:p>
            <a:pPr marL="574675" lvl="2" indent="-460375">
              <a:buFont typeface="+mj-lt"/>
              <a:buAutoNum type="arabicPeriod"/>
              <a:defRPr/>
            </a:pPr>
            <a:r>
              <a:rPr lang="fr-FR" sz="2200" dirty="0" err="1" smtClean="0">
                <a:cs typeface="Courier New" pitchFamily="49" charset="0"/>
              </a:rPr>
              <a:t>Connect</a:t>
            </a:r>
            <a:r>
              <a:rPr lang="fr-FR" sz="2200" dirty="0" smtClean="0">
                <a:cs typeface="Courier New" pitchFamily="49" charset="0"/>
              </a:rPr>
              <a:t> to the CDB </a:t>
            </a:r>
            <a:r>
              <a:rPr lang="fr-FR" sz="2200" dirty="0" err="1" smtClean="0">
                <a:cs typeface="Courier New" pitchFamily="49" charset="0"/>
              </a:rPr>
              <a:t>root</a:t>
            </a:r>
            <a:r>
              <a:rPr lang="fr-FR" sz="2200" dirty="0" smtClean="0">
                <a:cs typeface="Courier New" pitchFamily="49" charset="0"/>
              </a:rPr>
              <a:t> as a </a:t>
            </a:r>
            <a:r>
              <a:rPr lang="fr-FR" sz="2200" dirty="0" err="1" smtClean="0">
                <a:cs typeface="Courier New" pitchFamily="49" charset="0"/>
              </a:rPr>
              <a:t>common</a:t>
            </a:r>
            <a:r>
              <a:rPr lang="fr-FR" sz="2200" dirty="0" smtClean="0">
                <a:cs typeface="Courier New" pitchFamily="49" charset="0"/>
              </a:rPr>
              <a:t> user </a:t>
            </a:r>
            <a:r>
              <a:rPr lang="fr-FR" sz="2200" dirty="0" err="1" smtClean="0">
                <a:cs typeface="Courier New" pitchFamily="49" charset="0"/>
              </a:rPr>
              <a:t>with</a:t>
            </a:r>
            <a:r>
              <a:rPr lang="fr-FR" sz="2200" dirty="0" smtClean="0">
                <a:cs typeface="Courier New" pitchFamily="49" charset="0"/>
              </a:rPr>
              <a:t> the </a:t>
            </a:r>
            <a:r>
              <a:rPr lang="en-US" sz="2200" dirty="0" smtClean="0">
                <a:latin typeface="Courier New" pitchFamily="49" charset="0"/>
                <a:cs typeface="Courier New" pitchFamily="49" charset="0"/>
              </a:rPr>
              <a:t>CREATE PLUGGABLE DATABASE </a:t>
            </a:r>
            <a:r>
              <a:rPr lang="en-US" sz="2200" dirty="0" smtClean="0">
                <a:cs typeface="Courier New" pitchFamily="49" charset="0"/>
              </a:rPr>
              <a:t>system</a:t>
            </a:r>
            <a:r>
              <a:rPr lang="en-US" sz="2200" dirty="0" smtClean="0">
                <a:latin typeface="Courier New" pitchFamily="49" charset="0"/>
                <a:cs typeface="Courier New" pitchFamily="49" charset="0"/>
              </a:rPr>
              <a:t> </a:t>
            </a:r>
            <a:r>
              <a:rPr lang="en-US" sz="2200" dirty="0" smtClean="0"/>
              <a:t>privilege:</a:t>
            </a:r>
          </a:p>
          <a:p>
            <a:pPr marL="574675" lvl="2" indent="-460375">
              <a:buFont typeface="+mj-lt"/>
              <a:buAutoNum type="arabicPeriod"/>
              <a:defRPr/>
            </a:pPr>
            <a:endParaRPr lang="en-US" dirty="0" smtClean="0"/>
          </a:p>
          <a:p>
            <a:pPr marL="574675" lvl="2" indent="-460375">
              <a:buFont typeface="+mj-lt"/>
              <a:buAutoNum type="arabicPeriod"/>
              <a:defRPr/>
            </a:pPr>
            <a:endParaRPr lang="en-US" dirty="0" smtClean="0"/>
          </a:p>
          <a:p>
            <a:pPr marL="574675" lvl="2" indent="-460375">
              <a:buFont typeface="+mj-lt"/>
              <a:buAutoNum type="arabicPeriod"/>
              <a:defRPr/>
            </a:pPr>
            <a:endParaRPr lang="en-US" sz="1600" dirty="0" smtClean="0"/>
          </a:p>
          <a:p>
            <a:pPr marL="574675" lvl="2" indent="-460375">
              <a:buFont typeface="+mj-lt"/>
              <a:buAutoNum type="arabicPeriod"/>
              <a:defRPr/>
            </a:pPr>
            <a:r>
              <a:rPr lang="en-US" sz="2200" dirty="0" smtClean="0">
                <a:cs typeface="Courier New" pitchFamily="49" charset="0"/>
              </a:rPr>
              <a:t>Use views </a:t>
            </a:r>
            <a:r>
              <a:rPr lang="en-US" sz="2200" dirty="0" smtClean="0"/>
              <a:t>to verify:</a:t>
            </a:r>
          </a:p>
          <a:p>
            <a:pPr marL="574675" lvl="2" indent="-460375">
              <a:buFont typeface="+mj-lt"/>
              <a:buAutoNum type="arabicPeriod"/>
              <a:defRPr/>
            </a:pPr>
            <a:endParaRPr lang="en-US" sz="2200" dirty="0" smtClean="0"/>
          </a:p>
          <a:p>
            <a:pPr marL="574675" lvl="2" indent="-460375">
              <a:buFont typeface="+mj-lt"/>
              <a:buAutoNum type="arabicPeriod"/>
              <a:defRPr/>
            </a:pPr>
            <a:endParaRPr lang="en-US" sz="2200" dirty="0" smtClean="0"/>
          </a:p>
          <a:p>
            <a:pPr marL="574675" lvl="2" indent="-460375">
              <a:buFont typeface="+mj-lt"/>
              <a:buAutoNum type="arabicPeriod"/>
              <a:defRPr/>
            </a:pPr>
            <a:endParaRPr lang="en-US" sz="2400" dirty="0" smtClean="0"/>
          </a:p>
          <a:p>
            <a:pPr marL="574675" lvl="2" indent="-460375">
              <a:buFont typeface="+mj-lt"/>
              <a:buAutoNum type="arabicPeriod"/>
              <a:defRPr/>
            </a:pPr>
            <a:endParaRPr lang="en-US" sz="2400" dirty="0" smtClean="0"/>
          </a:p>
          <a:p>
            <a:pPr marL="574675" lvl="2" indent="-460375">
              <a:buFont typeface="+mj-lt"/>
              <a:buAutoNum type="arabicPeriod"/>
              <a:defRPr/>
            </a:pPr>
            <a:endParaRPr lang="en-US" sz="2200" dirty="0" smtClean="0"/>
          </a:p>
          <a:p>
            <a:pPr marL="574675" lvl="2" indent="-460375">
              <a:buNone/>
              <a:defRPr/>
            </a:pPr>
            <a:r>
              <a:rPr lang="en-US" sz="2100" b="1" dirty="0" smtClean="0"/>
              <a:t>Note: </a:t>
            </a:r>
            <a:r>
              <a:rPr lang="en-US" sz="2100" dirty="0" smtClean="0"/>
              <a:t>The </a:t>
            </a:r>
            <a:r>
              <a:rPr lang="en-US" sz="2100" dirty="0" smtClean="0">
                <a:latin typeface="Courier New" pitchFamily="49" charset="0"/>
                <a:cs typeface="Courier New" pitchFamily="49" charset="0"/>
              </a:rPr>
              <a:t>STATUS</a:t>
            </a:r>
            <a:r>
              <a:rPr lang="en-US" sz="2100" dirty="0" smtClean="0"/>
              <a:t> of the PDB is </a:t>
            </a:r>
            <a:r>
              <a:rPr lang="en-US" sz="2100" dirty="0" smtClean="0">
                <a:latin typeface="Courier New" pitchFamily="49" charset="0"/>
                <a:cs typeface="Courier New" pitchFamily="49" charset="0"/>
              </a:rPr>
              <a:t>NEW</a:t>
            </a:r>
            <a:r>
              <a:rPr lang="en-US" sz="2100" dirty="0" smtClean="0"/>
              <a:t>.</a:t>
            </a:r>
          </a:p>
          <a:p>
            <a:endParaRPr lang="en-US" dirty="0"/>
          </a:p>
        </p:txBody>
      </p:sp>
      <p:sp>
        <p:nvSpPr>
          <p:cNvPr id="4" name="Content Placeholder 2"/>
          <p:cNvSpPr txBox="1">
            <a:spLocks/>
          </p:cNvSpPr>
          <p:nvPr/>
        </p:nvSpPr>
        <p:spPr bwMode="gray">
          <a:xfrm>
            <a:off x="765820" y="2348880"/>
            <a:ext cx="10369152" cy="980003"/>
          </a:xfrm>
          <a:prstGeom prst="round2DiagRect">
            <a:avLst>
              <a:gd name="adj1" fmla="val 18799"/>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fr-FR" sz="1600" b="1" dirty="0">
                <a:latin typeface="Courier New" pitchFamily="49" charset="0"/>
                <a:cs typeface="Courier New" pitchFamily="49" charset="0"/>
              </a:rPr>
              <a:t>CREATE PLUGGABLE DATABASE </a:t>
            </a:r>
            <a:r>
              <a:rPr lang="en-US" sz="1600" b="1" dirty="0">
                <a:solidFill>
                  <a:srgbClr val="0000FF"/>
                </a:solidFill>
                <a:latin typeface="Courier New" pitchFamily="49" charset="0"/>
                <a:cs typeface="Courier New" pitchFamily="49" charset="0"/>
              </a:rPr>
              <a:t>pdb1</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en-US" sz="1600" b="1" dirty="0">
                <a:latin typeface="Courier New" pitchFamily="49" charset="0"/>
                <a:cs typeface="Arial" charset="0"/>
              </a:rPr>
              <a:t>     </a:t>
            </a:r>
            <a:r>
              <a:rPr lang="fr-FR" sz="1600" b="1" dirty="0">
                <a:latin typeface="Courier New" pitchFamily="49" charset="0"/>
                <a:cs typeface="Courier New" pitchFamily="49" charset="0"/>
              </a:rPr>
              <a:t>ADMIN USER </a:t>
            </a:r>
            <a:r>
              <a:rPr lang="en-US" sz="1600" b="1" dirty="0">
                <a:latin typeface="Courier New" pitchFamily="49" charset="0"/>
                <a:cs typeface="Courier New" pitchFamily="49" charset="0"/>
              </a:rPr>
              <a:t>admin1 IDENTIFIED BY p1 ROLES=(CONNECT)</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FILE_NAME_CONVERT = (</a:t>
            </a:r>
            <a:r>
              <a:rPr lang="fr-FR" sz="1600" b="1" dirty="0">
                <a:latin typeface="Courier New" pitchFamily="49" charset="0"/>
                <a:cs typeface="Courier New" pitchFamily="49" charset="0"/>
              </a:rPr>
              <a:t>'</a:t>
            </a:r>
            <a:r>
              <a:rPr lang="en-US" sz="1600" b="1" dirty="0">
                <a:solidFill>
                  <a:srgbClr val="FF0000"/>
                </a:solidFill>
                <a:latin typeface="Courier New" pitchFamily="49" charset="0"/>
                <a:cs typeface="Courier New" pitchFamily="49" charset="0"/>
              </a:rPr>
              <a:t>PDB$SEEDdir</a:t>
            </a:r>
            <a:r>
              <a:rPr lang="fr-FR" sz="1600" b="1" dirty="0">
                <a:latin typeface="Courier New" pitchFamily="49" charset="0"/>
                <a:cs typeface="Courier New" pitchFamily="49" charset="0"/>
              </a:rPr>
              <a:t>',</a:t>
            </a:r>
            <a:r>
              <a:rPr lang="fr-FR"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a:solidFill>
                  <a:srgbClr val="0000FF"/>
                </a:solidFill>
                <a:latin typeface="Courier New" pitchFamily="49" charset="0"/>
                <a:cs typeface="Courier New" pitchFamily="49" charset="0"/>
              </a:rPr>
              <a:t>PDB1dir</a:t>
            </a:r>
            <a:r>
              <a:rPr lang="fr-FR" sz="1600" b="1" dirty="0">
                <a:latin typeface="Courier New" pitchFamily="49" charset="0"/>
                <a:cs typeface="Courier New" pitchFamily="49" charset="0"/>
              </a:rPr>
              <a:t>')</a:t>
            </a:r>
            <a:r>
              <a:rPr lang="en-US"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5" name="Content Placeholder 2"/>
          <p:cNvSpPr txBox="1">
            <a:spLocks/>
          </p:cNvSpPr>
          <p:nvPr/>
        </p:nvSpPr>
        <p:spPr bwMode="gray">
          <a:xfrm>
            <a:off x="765820" y="3789040"/>
            <a:ext cx="10369152" cy="204108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CONNECT / AS SYSDBA</a:t>
            </a:r>
          </a:p>
          <a:p>
            <a:pPr marL="457200" indent="-457200" defTabSz="400050" eaLnBrk="1" hangingPunct="1">
              <a:tabLst>
                <a:tab pos="400050" algn="r"/>
                <a:tab pos="673100" algn="l"/>
              </a:tabLst>
              <a:defRPr/>
            </a:pPr>
            <a:r>
              <a:rPr lang="en-US" sz="1600" b="1" dirty="0">
                <a:latin typeface="Courier New" pitchFamily="49" charset="0"/>
                <a:cs typeface="Arial" charset="0"/>
              </a:rPr>
              <a:t>SQL&gt; SELECT * FROM cdb_pdbs;</a:t>
            </a:r>
          </a:p>
          <a:p>
            <a:pPr marL="457200" indent="-457200" defTabSz="400050" eaLnBrk="1" hangingPunct="1">
              <a:tabLst>
                <a:tab pos="400050" algn="r"/>
                <a:tab pos="673100" algn="l"/>
              </a:tabLst>
              <a:defRPr/>
            </a:pPr>
            <a:r>
              <a:rPr lang="en-US" sz="1600" b="1" dirty="0">
                <a:latin typeface="Courier New" pitchFamily="49" charset="0"/>
                <a:cs typeface="Arial" charset="0"/>
              </a:rPr>
              <a:t>SQL&gt; SELECT * FROM </a:t>
            </a:r>
            <a:r>
              <a:rPr lang="en-US" sz="1600" b="1" dirty="0">
                <a:latin typeface="Courier New" pitchFamily="49" charset="0"/>
                <a:cs typeface="Courier New" pitchFamily="49" charset="0"/>
              </a:rPr>
              <a:t>cdb_tablespaces</a:t>
            </a:r>
            <a:r>
              <a:rPr lang="en-US" sz="1600" b="1" dirty="0">
                <a:latin typeface="Courier New" pitchFamily="49" charset="0"/>
                <a:cs typeface="Arial" charset="0"/>
              </a:rPr>
              <a:t>;</a:t>
            </a:r>
          </a:p>
          <a:p>
            <a:pPr marL="457200" indent="-457200" defTabSz="400050" eaLnBrk="1" hangingPunct="1">
              <a:tabLst>
                <a:tab pos="400050" algn="r"/>
                <a:tab pos="673100" algn="l"/>
              </a:tabLst>
              <a:defRPr/>
            </a:pPr>
            <a:r>
              <a:rPr lang="en-US" sz="1600" b="1" dirty="0">
                <a:latin typeface="Courier New" pitchFamily="49" charset="0"/>
                <a:cs typeface="Arial" charset="0"/>
              </a:rPr>
              <a:t>SQL&gt; SELECT * FROM </a:t>
            </a:r>
            <a:r>
              <a:rPr lang="en-US" sz="1600" b="1" dirty="0">
                <a:latin typeface="Courier New" pitchFamily="49" charset="0"/>
                <a:cs typeface="Courier New" pitchFamily="49" charset="0"/>
              </a:rPr>
              <a:t>cdb_data_files</a:t>
            </a:r>
            <a:r>
              <a:rPr lang="en-US" sz="1600" b="1" dirty="0">
                <a:latin typeface="Courier New" pitchFamily="49" charset="0"/>
                <a:cs typeface="Arial" charset="0"/>
              </a:rPr>
              <a:t>;</a:t>
            </a:r>
          </a:p>
          <a:p>
            <a:pPr marL="457200" indent="-457200" defTabSz="400050" eaLnBrk="1" hangingPunct="1">
              <a:tabLst>
                <a:tab pos="400050" algn="r"/>
                <a:tab pos="673100" algn="l"/>
              </a:tabLst>
              <a:defRPr/>
            </a:pPr>
            <a:r>
              <a:rPr lang="fr-FR" sz="1600" b="1" dirty="0">
                <a:latin typeface="Courier New" pitchFamily="49" charset="0"/>
                <a:cs typeface="Arial" charset="0"/>
              </a:rPr>
              <a:t>SQL&gt; ALTER PLUGGABLE DATABASE </a:t>
            </a:r>
            <a:r>
              <a:rPr lang="en-US" sz="1600" b="1" dirty="0">
                <a:solidFill>
                  <a:srgbClr val="0000FF"/>
                </a:solidFill>
                <a:latin typeface="Courier New" pitchFamily="49" charset="0"/>
                <a:cs typeface="Courier New" pitchFamily="49" charset="0"/>
              </a:rPr>
              <a:t>pdb1 </a:t>
            </a:r>
            <a:r>
              <a:rPr lang="en-US" sz="1600" b="1" dirty="0">
                <a:latin typeface="Courier New" pitchFamily="49" charset="0"/>
                <a:cs typeface="Arial" charset="0"/>
              </a:rPr>
              <a:t>OPEN RESTRICTED;</a:t>
            </a:r>
          </a:p>
          <a:p>
            <a:pPr marL="457200" indent="-457200" defTabSz="400050" eaLnBrk="1" hangingPunct="1">
              <a:tabLst>
                <a:tab pos="400050" algn="r"/>
                <a:tab pos="673100" algn="l"/>
              </a:tabLst>
              <a:defRPr/>
            </a:pPr>
            <a:r>
              <a:rPr lang="en-US" sz="1600" b="1" dirty="0">
                <a:latin typeface="Courier New" pitchFamily="49" charset="0"/>
                <a:cs typeface="Arial" charset="0"/>
              </a:rPr>
              <a:t>SQL&gt; CONNECT sys@</a:t>
            </a:r>
            <a:r>
              <a:rPr lang="en-US" sz="1600" b="1" dirty="0">
                <a:solidFill>
                  <a:srgbClr val="0000FF"/>
                </a:solidFill>
                <a:latin typeface="Courier New" pitchFamily="49" charset="0"/>
                <a:cs typeface="Courier New" pitchFamily="49" charset="0"/>
              </a:rPr>
              <a:t>pdb1 </a:t>
            </a:r>
            <a:r>
              <a:rPr lang="en-US" sz="1600" b="1" dirty="0">
                <a:latin typeface="Courier New" pitchFamily="49" charset="0"/>
                <a:cs typeface="Courier New" pitchFamily="49" charset="0"/>
              </a:rPr>
              <a:t>AS SYSDBA</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SQL&gt; CONNECT admin1@</a:t>
            </a:r>
            <a:r>
              <a:rPr lang="en-US" sz="1600" b="1" dirty="0">
                <a:solidFill>
                  <a:srgbClr val="0000FF"/>
                </a:solidFill>
                <a:latin typeface="Courier New" pitchFamily="49" charset="0"/>
                <a:cs typeface="Courier New" pitchFamily="49" charset="0"/>
              </a:rPr>
              <a:t>pdb1</a:t>
            </a:r>
            <a:endParaRPr lang="en-US" sz="1600" b="1" dirty="0">
              <a:latin typeface="Courier New" pitchFamily="49" charset="0"/>
              <a:cs typeface="Arial" charset="0"/>
            </a:endParaRPr>
          </a:p>
        </p:txBody>
      </p:sp>
    </p:spTree>
    <p:custDataLst>
      <p:tags r:id="rId1"/>
    </p:custDataLst>
    <p:extLst>
      <p:ext uri="{BB962C8B-B14F-4D97-AF65-F5344CB8AC3E}">
        <p14:creationId xmlns:p14="http://schemas.microsoft.com/office/powerpoint/2010/main" val="42225570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Using OMF or the </a:t>
            </a:r>
            <a:r>
              <a:rPr lang="en-US" altLang="en-US" b="1" smtClean="0">
                <a:latin typeface="Courier New" panose="02070309020205020404" pitchFamily="49" charset="0"/>
                <a:cs typeface="Courier New" panose="02070309020205020404" pitchFamily="49" charset="0"/>
              </a:rPr>
              <a:t>PDB_FILE_NAME_CONVERT</a:t>
            </a:r>
            <a:r>
              <a:rPr lang="en-US" altLang="en-US" b="1" smtClean="0">
                <a:cs typeface="Courier New" panose="02070309020205020404" pitchFamily="49" charset="0"/>
              </a:rPr>
              <a:t> </a:t>
            </a:r>
            <a:r>
              <a:rPr lang="en-US" altLang="en-US" smtClean="0">
                <a:cs typeface="Courier New" panose="02070309020205020404" pitchFamily="49" charset="0"/>
              </a:rPr>
              <a:t>Parameter</a:t>
            </a:r>
            <a:endParaRPr lang="en-US" dirty="0"/>
          </a:p>
        </p:txBody>
      </p:sp>
      <p:sp>
        <p:nvSpPr>
          <p:cNvPr id="3" name="Content Placeholder 2"/>
          <p:cNvSpPr>
            <a:spLocks noGrp="1"/>
          </p:cNvSpPr>
          <p:nvPr>
            <p:ph idx="1"/>
          </p:nvPr>
        </p:nvSpPr>
        <p:spPr>
          <a:xfrm>
            <a:off x="622138" y="1242485"/>
            <a:ext cx="10944549" cy="3673649"/>
          </a:xfrm>
        </p:spPr>
        <p:txBody>
          <a:bodyPr/>
          <a:lstStyle/>
          <a:p>
            <a:pPr marL="576072" indent="-460375">
              <a:buClr>
                <a:schemeClr val="accent1"/>
              </a:buClr>
              <a:buFont typeface="Arial" panose="020B0604020202020204" pitchFamily="34" charset="0"/>
              <a:buChar char="•"/>
              <a:defRPr/>
            </a:pPr>
            <a:r>
              <a:rPr lang="en-US" sz="2000" dirty="0" smtClean="0"/>
              <a:t>Use OMF: </a:t>
            </a:r>
            <a:r>
              <a:rPr lang="en-US" sz="2000" b="1" dirty="0" smtClean="0">
                <a:solidFill>
                  <a:srgbClr val="FF0000"/>
                </a:solidFill>
                <a:latin typeface="Courier New" pitchFamily="49" charset="0"/>
                <a:cs typeface="Courier New" pitchFamily="49" charset="0"/>
              </a:rPr>
              <a:t>DB_CREATE_FILE_DEST =</a:t>
            </a:r>
            <a:r>
              <a:rPr lang="en-US" sz="2000" b="1" dirty="0" smtClean="0">
                <a:solidFill>
                  <a:schemeClr val="accent2"/>
                </a:solidFill>
                <a:latin typeface="Courier New" pitchFamily="49" charset="0"/>
                <a:cs typeface="Courier New" pitchFamily="49" charset="0"/>
              </a:rPr>
              <a:t> </a:t>
            </a:r>
            <a:r>
              <a:rPr lang="fr-FR" sz="2000" dirty="0" smtClean="0">
                <a:latin typeface="Courier New" pitchFamily="49" charset="0"/>
                <a:cs typeface="Courier New" pitchFamily="49" charset="0"/>
              </a:rPr>
              <a:t>'/u01/</a:t>
            </a:r>
            <a:r>
              <a:rPr lang="fr-FR" sz="2000" dirty="0" err="1" smtClean="0">
                <a:latin typeface="Courier New" pitchFamily="49" charset="0"/>
                <a:cs typeface="Courier New" pitchFamily="49" charset="0"/>
              </a:rPr>
              <a:t>app</a:t>
            </a:r>
            <a:r>
              <a:rPr lang="fr-FR" sz="2000" dirty="0" smtClean="0">
                <a:latin typeface="Courier New" pitchFamily="49" charset="0"/>
                <a:cs typeface="Courier New" pitchFamily="49" charset="0"/>
              </a:rPr>
              <a:t>/</a:t>
            </a:r>
            <a:r>
              <a:rPr lang="fr-FR" sz="2000" dirty="0" err="1" smtClean="0">
                <a:latin typeface="Courier New" pitchFamily="49" charset="0"/>
                <a:cs typeface="Courier New" pitchFamily="49" charset="0"/>
              </a:rPr>
              <a:t>oradata</a:t>
            </a:r>
            <a:r>
              <a:rPr lang="fr-FR" sz="2000" dirty="0" smtClean="0">
                <a:latin typeface="Courier New" pitchFamily="49" charset="0"/>
                <a:cs typeface="Courier New" pitchFamily="49" charset="0"/>
              </a:rPr>
              <a:t>/CDB1/</a:t>
            </a:r>
            <a:r>
              <a:rPr lang="en-US" sz="2000" b="1" dirty="0" smtClean="0">
                <a:solidFill>
                  <a:srgbClr val="0000FF"/>
                </a:solidFill>
                <a:latin typeface="Courier New" pitchFamily="49" charset="0"/>
                <a:cs typeface="Courier New" pitchFamily="49" charset="0"/>
              </a:rPr>
              <a:t>pdb1</a:t>
            </a:r>
            <a:r>
              <a:rPr lang="fr-FR" sz="2000" dirty="0" smtClean="0">
                <a:latin typeface="Courier New" pitchFamily="49" charset="0"/>
                <a:cs typeface="Courier New" pitchFamily="49" charset="0"/>
              </a:rPr>
              <a:t>'</a:t>
            </a:r>
          </a:p>
          <a:p>
            <a:pPr marL="117475" indent="-460375">
              <a:buClr>
                <a:schemeClr val="accent2"/>
              </a:buClr>
              <a:defRPr/>
            </a:pPr>
            <a:r>
              <a:rPr lang="en-US" sz="2000" dirty="0" smtClean="0"/>
              <a:t>Or </a:t>
            </a:r>
          </a:p>
          <a:p>
            <a:pPr marL="576072" indent="-460375">
              <a:buClr>
                <a:schemeClr val="accent1"/>
              </a:buClr>
              <a:buFont typeface="Arial" panose="020B0604020202020204" pitchFamily="34" charset="0"/>
              <a:buChar char="•"/>
              <a:defRPr/>
            </a:pPr>
            <a:r>
              <a:rPr lang="en-US" sz="2000" dirty="0" smtClean="0"/>
              <a:t>Use the initialization parameter: </a:t>
            </a:r>
            <a:r>
              <a:rPr lang="en-US" sz="2000" b="1" dirty="0" smtClean="0">
                <a:solidFill>
                  <a:srgbClr val="FF0000"/>
                </a:solidFill>
                <a:latin typeface="Courier New" pitchFamily="49" charset="0"/>
                <a:cs typeface="Courier New" pitchFamily="49" charset="0"/>
              </a:rPr>
              <a:t>PDB_FILE_NAME_CONVERT = </a:t>
            </a:r>
            <a:r>
              <a:rPr lang="en-US" sz="2000" b="1" dirty="0" smtClean="0">
                <a:solidFill>
                  <a:schemeClr val="accent2"/>
                </a:solidFill>
                <a:latin typeface="Courier New" pitchFamily="49" charset="0"/>
                <a:cs typeface="Courier New" pitchFamily="49" charset="0"/>
              </a:rPr>
              <a:t/>
            </a:r>
            <a:br>
              <a:rPr lang="en-US" sz="2000" b="1" dirty="0" smtClean="0">
                <a:solidFill>
                  <a:schemeClr val="accent2"/>
                </a:solidFill>
                <a:latin typeface="Courier New" pitchFamily="49" charset="0"/>
                <a:cs typeface="Courier New" pitchFamily="49" charset="0"/>
              </a:rPr>
            </a:br>
            <a:r>
              <a:rPr lang="fr-FR" sz="1600" b="1" dirty="0" smtClean="0">
                <a:latin typeface="Courier New" pitchFamily="49" charset="0"/>
                <a:cs typeface="Courier New" pitchFamily="49" charset="0"/>
              </a:rPr>
              <a:t>'</a:t>
            </a:r>
            <a:r>
              <a:rPr lang="fr-FR" sz="1600" dirty="0" smtClean="0">
                <a:latin typeface="Courier New" pitchFamily="49" charset="0"/>
                <a:cs typeface="Courier New" pitchFamily="49" charset="0"/>
              </a:rPr>
              <a:t>/u01/</a:t>
            </a:r>
            <a:r>
              <a:rPr lang="fr-FR" sz="1600" dirty="0" err="1" smtClean="0">
                <a:latin typeface="Courier New" pitchFamily="49" charset="0"/>
                <a:cs typeface="Courier New" pitchFamily="49" charset="0"/>
              </a:rPr>
              <a:t>app</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oradata</a:t>
            </a:r>
            <a:r>
              <a:rPr lang="fr-FR" sz="1600" dirty="0" smtClean="0">
                <a:latin typeface="Courier New" pitchFamily="49" charset="0"/>
                <a:cs typeface="Courier New" pitchFamily="49" charset="0"/>
              </a:rPr>
              <a:t>/CDB1/</a:t>
            </a:r>
            <a:r>
              <a:rPr lang="fr-FR" sz="1600" dirty="0" err="1" smtClean="0">
                <a:latin typeface="Courier New" pitchFamily="49" charset="0"/>
                <a:cs typeface="Courier New" pitchFamily="49" charset="0"/>
              </a:rPr>
              <a:t>seed</a:t>
            </a:r>
            <a:r>
              <a:rPr lang="fr-FR" sz="1600" b="1" dirty="0" smtClean="0">
                <a:latin typeface="Courier New" pitchFamily="49" charset="0"/>
                <a:cs typeface="Courier New" pitchFamily="49" charset="0"/>
              </a:rPr>
              <a:t>'</a:t>
            </a:r>
            <a:r>
              <a:rPr lang="fr-FR" sz="1600" dirty="0" smtClean="0"/>
              <a:t>,</a:t>
            </a:r>
            <a:r>
              <a:rPr lang="fr-FR" sz="1600" b="1" dirty="0" smtClean="0">
                <a:latin typeface="Courier New" pitchFamily="49" charset="0"/>
                <a:cs typeface="Courier New" pitchFamily="49" charset="0"/>
              </a:rPr>
              <a:t>'</a:t>
            </a:r>
            <a:r>
              <a:rPr lang="fr-FR" sz="1600" dirty="0" smtClean="0">
                <a:latin typeface="Courier New" pitchFamily="49" charset="0"/>
                <a:cs typeface="Courier New" pitchFamily="49" charset="0"/>
              </a:rPr>
              <a:t>/u01/</a:t>
            </a:r>
            <a:r>
              <a:rPr lang="fr-FR" sz="1600" dirty="0" err="1" smtClean="0">
                <a:latin typeface="Courier New" pitchFamily="49" charset="0"/>
                <a:cs typeface="Courier New" pitchFamily="49" charset="0"/>
              </a:rPr>
              <a:t>app</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oradata</a:t>
            </a:r>
            <a:r>
              <a:rPr lang="fr-FR" sz="1600" dirty="0" smtClean="0">
                <a:latin typeface="Courier New" pitchFamily="49" charset="0"/>
                <a:cs typeface="Courier New" pitchFamily="49" charset="0"/>
              </a:rPr>
              <a:t>/CDB1/</a:t>
            </a:r>
            <a:r>
              <a:rPr lang="en-US" sz="1600" b="1" dirty="0" smtClean="0">
                <a:solidFill>
                  <a:srgbClr val="0000FF"/>
                </a:solidFill>
                <a:latin typeface="Courier New" pitchFamily="49" charset="0"/>
                <a:cs typeface="Courier New" pitchFamily="49" charset="0"/>
              </a:rPr>
              <a:t>pdb1</a:t>
            </a:r>
            <a:r>
              <a:rPr lang="fr-FR" sz="1600" b="1" dirty="0" smtClean="0">
                <a:latin typeface="Courier New" pitchFamily="49" charset="0"/>
                <a:cs typeface="Courier New" pitchFamily="49" charset="0"/>
              </a:rPr>
              <a:t>'</a:t>
            </a:r>
          </a:p>
          <a:p>
            <a:pPr marL="576072" indent="-460375">
              <a:buClr>
                <a:schemeClr val="accent2"/>
              </a:buClr>
              <a:defRPr/>
            </a:pPr>
            <a:endParaRPr lang="fr-FR" sz="1600" dirty="0" smtClean="0"/>
          </a:p>
          <a:p>
            <a:pPr marL="576072" indent="-460375">
              <a:buClr>
                <a:schemeClr val="accent2"/>
              </a:buClr>
              <a:defRPr/>
            </a:pPr>
            <a:endParaRPr lang="fr-FR" sz="1600" dirty="0" smtClean="0"/>
          </a:p>
          <a:p>
            <a:pPr marL="576072" indent="-460375">
              <a:buClr>
                <a:schemeClr val="accent2"/>
              </a:buClr>
              <a:buFont typeface="Arial" panose="020B0604020202020204" pitchFamily="34" charset="0"/>
              <a:buChar char="•"/>
              <a:defRPr/>
            </a:pPr>
            <a:endParaRPr lang="fr-FR" sz="1600" dirty="0" smtClean="0"/>
          </a:p>
          <a:p>
            <a:pPr indent="0">
              <a:buClr>
                <a:schemeClr val="accent2"/>
              </a:buClr>
              <a:defRPr/>
            </a:pPr>
            <a:r>
              <a:rPr lang="en-US" sz="2000" dirty="0" smtClean="0"/>
              <a:t>Or</a:t>
            </a:r>
          </a:p>
          <a:p>
            <a:pPr marL="576000" lvl="1" indent="-457200">
              <a:buClr>
                <a:schemeClr val="accent1"/>
              </a:buClr>
              <a:defRPr/>
            </a:pPr>
            <a:r>
              <a:rPr lang="en-US" sz="2000" dirty="0" smtClean="0"/>
              <a:t>Use the clause in the </a:t>
            </a:r>
            <a:r>
              <a:rPr lang="en-US" sz="2000" dirty="0" smtClean="0">
                <a:latin typeface="Courier New" pitchFamily="49" charset="0"/>
                <a:cs typeface="Courier New" pitchFamily="49" charset="0"/>
              </a:rPr>
              <a:t>CREATE PLUGGABLE DATABASE </a:t>
            </a:r>
            <a:r>
              <a:rPr lang="en-US" sz="2000" dirty="0" smtClean="0"/>
              <a:t>command: </a:t>
            </a:r>
            <a:br>
              <a:rPr lang="en-US" sz="2000" dirty="0" smtClean="0"/>
            </a:br>
            <a:r>
              <a:rPr lang="en-US" sz="2000" b="1" dirty="0" smtClean="0">
                <a:solidFill>
                  <a:srgbClr val="FF0000"/>
                </a:solidFill>
                <a:latin typeface="Courier New" pitchFamily="49" charset="0"/>
                <a:cs typeface="Courier New" pitchFamily="49" charset="0"/>
              </a:rPr>
              <a:t>CREATE_FILE_DEST =</a:t>
            </a:r>
            <a:r>
              <a:rPr lang="en-US" sz="2000" b="1" dirty="0" smtClean="0">
                <a:solidFill>
                  <a:schemeClr val="accent2"/>
                </a:solidFill>
                <a:latin typeface="Courier New" pitchFamily="49" charset="0"/>
                <a:cs typeface="Courier New" pitchFamily="49" charset="0"/>
              </a:rPr>
              <a:t> </a:t>
            </a:r>
            <a:r>
              <a:rPr lang="fr-FR" sz="2000" dirty="0" smtClean="0">
                <a:latin typeface="Courier New" pitchFamily="49" charset="0"/>
                <a:cs typeface="Courier New" pitchFamily="49" charset="0"/>
              </a:rPr>
              <a:t>'/u01/</a:t>
            </a:r>
            <a:r>
              <a:rPr lang="fr-FR" sz="2000" dirty="0" err="1" smtClean="0">
                <a:latin typeface="Courier New" pitchFamily="49" charset="0"/>
                <a:cs typeface="Courier New" pitchFamily="49" charset="0"/>
              </a:rPr>
              <a:t>app</a:t>
            </a:r>
            <a:r>
              <a:rPr lang="fr-FR" sz="2000" dirty="0" smtClean="0">
                <a:latin typeface="Courier New" pitchFamily="49" charset="0"/>
                <a:cs typeface="Courier New" pitchFamily="49" charset="0"/>
              </a:rPr>
              <a:t>/</a:t>
            </a:r>
            <a:r>
              <a:rPr lang="fr-FR" sz="2000" dirty="0" err="1" smtClean="0">
                <a:latin typeface="Courier New" pitchFamily="49" charset="0"/>
                <a:cs typeface="Courier New" pitchFamily="49" charset="0"/>
              </a:rPr>
              <a:t>oradata</a:t>
            </a:r>
            <a:r>
              <a:rPr lang="fr-FR" sz="2000" dirty="0" smtClean="0">
                <a:latin typeface="Courier New" pitchFamily="49" charset="0"/>
                <a:cs typeface="Courier New" pitchFamily="49" charset="0"/>
              </a:rPr>
              <a:t>/CDB1/</a:t>
            </a:r>
            <a:r>
              <a:rPr lang="en-US" sz="2000" b="1" dirty="0" smtClean="0">
                <a:solidFill>
                  <a:srgbClr val="0000FF"/>
                </a:solidFill>
                <a:latin typeface="Courier New" pitchFamily="49" charset="0"/>
                <a:cs typeface="Courier New" pitchFamily="49" charset="0"/>
              </a:rPr>
              <a:t>pdb1</a:t>
            </a:r>
            <a:r>
              <a:rPr lang="fr-FR" sz="2000" dirty="0" smtClean="0">
                <a:latin typeface="Courier New" pitchFamily="49" charset="0"/>
                <a:cs typeface="Courier New" pitchFamily="49" charset="0"/>
              </a:rPr>
              <a:t>'</a:t>
            </a:r>
            <a:endParaRPr lang="fr-FR" sz="2000" dirty="0">
              <a:latin typeface="Courier New" pitchFamily="49" charset="0"/>
              <a:cs typeface="Courier New" pitchFamily="49" charset="0"/>
            </a:endParaRPr>
          </a:p>
        </p:txBody>
      </p:sp>
      <p:sp>
        <p:nvSpPr>
          <p:cNvPr id="4" name="Content Placeholder 2"/>
          <p:cNvSpPr txBox="1">
            <a:spLocks/>
          </p:cNvSpPr>
          <p:nvPr/>
        </p:nvSpPr>
        <p:spPr bwMode="gray">
          <a:xfrm>
            <a:off x="765820" y="2852936"/>
            <a:ext cx="10369152" cy="68157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fr-FR" sz="1600" b="1" dirty="0">
                <a:latin typeface="Courier New" pitchFamily="49" charset="0"/>
                <a:cs typeface="Courier New" pitchFamily="49" charset="0"/>
              </a:rPr>
              <a:t>CREATE PLUGGABLE DATABASE </a:t>
            </a:r>
            <a:r>
              <a:rPr lang="en-US" sz="1600" b="1" dirty="0">
                <a:solidFill>
                  <a:srgbClr val="0000FF"/>
                </a:solidFill>
                <a:latin typeface="Courier New" pitchFamily="49" charset="0"/>
                <a:cs typeface="Courier New" pitchFamily="49" charset="0"/>
              </a:rPr>
              <a:t>pdb1</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en-US" sz="1600" b="1" dirty="0">
                <a:latin typeface="Courier New" pitchFamily="49" charset="0"/>
                <a:cs typeface="Arial" charset="0"/>
              </a:rPr>
              <a:t>     </a:t>
            </a:r>
            <a:r>
              <a:rPr lang="fr-FR" sz="1600" b="1" dirty="0">
                <a:latin typeface="Courier New" pitchFamily="49" charset="0"/>
                <a:cs typeface="Courier New" pitchFamily="49" charset="0"/>
              </a:rPr>
              <a:t>ADMIN USER </a:t>
            </a:r>
            <a:r>
              <a:rPr lang="en-US" sz="1600" b="1" dirty="0">
                <a:latin typeface="Courier New" pitchFamily="49" charset="0"/>
                <a:cs typeface="Courier New" pitchFamily="49" charset="0"/>
              </a:rPr>
              <a:t>pdb1_admin IDENTIFIED BY p1 ROLES=(CONNECT);</a:t>
            </a:r>
            <a:endParaRPr lang="en-US" sz="1600" b="1" dirty="0">
              <a:latin typeface="Courier New" pitchFamily="49" charset="0"/>
              <a:cs typeface="Arial" charset="0"/>
            </a:endParaRPr>
          </a:p>
        </p:txBody>
      </p:sp>
    </p:spTree>
    <p:custDataLst>
      <p:tags r:id="rId1"/>
    </p:custDataLst>
    <p:extLst>
      <p:ext uri="{BB962C8B-B14F-4D97-AF65-F5344CB8AC3E}">
        <p14:creationId xmlns:p14="http://schemas.microsoft.com/office/powerpoint/2010/main" val="11610693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s-MX" smtClean="0"/>
              <a:t>Summary</a:t>
            </a:r>
            <a:endParaRPr lang="en-US" dirty="0"/>
          </a:p>
        </p:txBody>
      </p:sp>
      <p:sp>
        <p:nvSpPr>
          <p:cNvPr id="3" name="Content Placeholder 2"/>
          <p:cNvSpPr>
            <a:spLocks noGrp="1"/>
          </p:cNvSpPr>
          <p:nvPr>
            <p:ph idx="1"/>
          </p:nvPr>
        </p:nvSpPr>
        <p:spPr>
          <a:xfrm>
            <a:off x="622138" y="1242485"/>
            <a:ext cx="10944549" cy="357356"/>
          </a:xfrm>
        </p:spPr>
        <p:txBody>
          <a:bodyPr/>
          <a:lstStyle/>
          <a:p>
            <a:r>
              <a:rPr lang="en-US" altLang="en-US" smtClean="0"/>
              <a:t>In this lesson, you should have learned how to create a new PDB from the PDB seed.</a:t>
            </a:r>
            <a:endParaRPr lang="en-US" altLang="en-US" dirty="0"/>
          </a:p>
        </p:txBody>
      </p:sp>
    </p:spTree>
    <p:custDataLst>
      <p:tags r:id="rId1"/>
    </p:custDataLst>
    <p:extLst>
      <p:ext uri="{BB962C8B-B14F-4D97-AF65-F5344CB8AC3E}">
        <p14:creationId xmlns:p14="http://schemas.microsoft.com/office/powerpoint/2010/main" val="16233629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smtClean="0"/>
              <a:t>Practice Overview</a:t>
            </a:r>
            <a:endParaRPr lang="en-US" dirty="0"/>
          </a:p>
        </p:txBody>
      </p:sp>
      <p:sp>
        <p:nvSpPr>
          <p:cNvPr id="28675" name="Rectangle 18"/>
          <p:cNvSpPr>
            <a:spLocks noGrp="1" noChangeArrowheads="1"/>
          </p:cNvSpPr>
          <p:nvPr>
            <p:ph idx="1"/>
          </p:nvPr>
        </p:nvSpPr>
        <p:spPr>
          <a:xfrm>
            <a:off x="622138" y="1242485"/>
            <a:ext cx="10944549" cy="357356"/>
          </a:xfrm>
        </p:spPr>
        <p:txBody>
          <a:bodyPr/>
          <a:lstStyle/>
          <a:p>
            <a:pPr lvl="1" eaLnBrk="1" hangingPunct="1">
              <a:buClr>
                <a:schemeClr val="accent1"/>
              </a:buClr>
            </a:pPr>
            <a:r>
              <a:rPr lang="en-US" dirty="0" smtClean="0"/>
              <a:t>Creating a PDB from the PDB Seed</a:t>
            </a:r>
            <a:endParaRPr lang="en-US" dirty="0"/>
          </a:p>
        </p:txBody>
      </p:sp>
    </p:spTree>
    <p:custDataLst>
      <p:tags r:id="rId1"/>
    </p:custDataLst>
    <p:extLst>
      <p:ext uri="{BB962C8B-B14F-4D97-AF65-F5344CB8AC3E}">
        <p14:creationId xmlns:p14="http://schemas.microsoft.com/office/powerpoint/2010/main" val="950608090"/>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924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1506" name="Rectangle 2"/>
          <p:cNvSpPr>
            <a:spLocks noGrp="1" noChangeArrowheads="1"/>
          </p:cNvSpPr>
          <p:nvPr>
            <p:ph type="title"/>
          </p:nvPr>
        </p:nvSpPr>
        <p:spPr/>
        <p:txBody>
          <a:bodyPr/>
          <a:lstStyle/>
          <a:p>
            <a:pPr eaLnBrk="1" hangingPunct="1"/>
            <a:r>
              <a:rPr lang="en-US" dirty="0"/>
              <a:t>Database Tool Choices</a:t>
            </a:r>
          </a:p>
        </p:txBody>
      </p:sp>
      <p:graphicFrame>
        <p:nvGraphicFramePr>
          <p:cNvPr id="163281" name="Group 465"/>
          <p:cNvGraphicFramePr>
            <a:graphicFrameLocks noGrp="1"/>
          </p:cNvGraphicFramePr>
          <p:nvPr>
            <p:extLst/>
          </p:nvPr>
        </p:nvGraphicFramePr>
        <p:xfrm>
          <a:off x="622136" y="1286934"/>
          <a:ext cx="10944553" cy="4428066"/>
        </p:xfrm>
        <a:graphic>
          <a:graphicData uri="http://schemas.openxmlformats.org/drawingml/2006/table">
            <a:tbl>
              <a:tblPr firstRow="1" firstCol="1" bandRow="1">
                <a:tableStyleId>{5FD0F851-EC5A-4D38-B0AD-8093EC10F338}</a:tableStyleId>
              </a:tblPr>
              <a:tblGrid>
                <a:gridCol w="1614250">
                  <a:extLst>
                    <a:ext uri="{9D8B030D-6E8A-4147-A177-3AD203B41FA5}">
                      <a16:colId xmlns="" xmlns:a16="http://schemas.microsoft.com/office/drawing/2014/main" val="20000"/>
                    </a:ext>
                  </a:extLst>
                </a:gridCol>
                <a:gridCol w="1388505">
                  <a:extLst>
                    <a:ext uri="{9D8B030D-6E8A-4147-A177-3AD203B41FA5}">
                      <a16:colId xmlns="" xmlns:a16="http://schemas.microsoft.com/office/drawing/2014/main" val="20001"/>
                    </a:ext>
                  </a:extLst>
                </a:gridCol>
                <a:gridCol w="1465643">
                  <a:extLst>
                    <a:ext uri="{9D8B030D-6E8A-4147-A177-3AD203B41FA5}">
                      <a16:colId xmlns="" xmlns:a16="http://schemas.microsoft.com/office/drawing/2014/main" val="20003"/>
                    </a:ext>
                  </a:extLst>
                </a:gridCol>
                <a:gridCol w="1465643">
                  <a:extLst>
                    <a:ext uri="{9D8B030D-6E8A-4147-A177-3AD203B41FA5}">
                      <a16:colId xmlns="" xmlns:a16="http://schemas.microsoft.com/office/drawing/2014/main" val="1531269961"/>
                    </a:ext>
                  </a:extLst>
                </a:gridCol>
                <a:gridCol w="1079947">
                  <a:extLst>
                    <a:ext uri="{9D8B030D-6E8A-4147-A177-3AD203B41FA5}">
                      <a16:colId xmlns="" xmlns:a16="http://schemas.microsoft.com/office/drawing/2014/main" val="2347256329"/>
                    </a:ext>
                  </a:extLst>
                </a:gridCol>
                <a:gridCol w="1465643">
                  <a:extLst>
                    <a:ext uri="{9D8B030D-6E8A-4147-A177-3AD203B41FA5}">
                      <a16:colId xmlns="" xmlns:a16="http://schemas.microsoft.com/office/drawing/2014/main" val="4175899431"/>
                    </a:ext>
                  </a:extLst>
                </a:gridCol>
                <a:gridCol w="1079947">
                  <a:extLst>
                    <a:ext uri="{9D8B030D-6E8A-4147-A177-3AD203B41FA5}">
                      <a16:colId xmlns="" xmlns:a16="http://schemas.microsoft.com/office/drawing/2014/main" val="348735058"/>
                    </a:ext>
                  </a:extLst>
                </a:gridCol>
                <a:gridCol w="1384975">
                  <a:extLst>
                    <a:ext uri="{9D8B030D-6E8A-4147-A177-3AD203B41FA5}">
                      <a16:colId xmlns="" xmlns:a16="http://schemas.microsoft.com/office/drawing/2014/main" val="3774538762"/>
                    </a:ext>
                  </a:extLst>
                </a:gridCol>
              </a:tblGrid>
              <a:tr h="13530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Topic</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SQL*Plus</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SQL Developer</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SQLcl</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DBCA</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EM Database Express</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EM Cloud Control</a:t>
                      </a:r>
                    </a:p>
                  </a:txBody>
                  <a:tcPr marL="121888" marR="121888"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Oracle Universal Installer</a:t>
                      </a:r>
                    </a:p>
                  </a:txBody>
                  <a:tcPr marL="121888" marR="121888" marT="91440" marB="91440" anchor="ctr" horzOverflow="overflow"/>
                </a:tc>
                <a:extLst>
                  <a:ext uri="{0D108BD9-81ED-4DB2-BD59-A6C34878D82A}">
                    <a16:rowId xmlns="" xmlns:a16="http://schemas.microsoft.com/office/drawing/2014/main" val="10000"/>
                  </a:ext>
                </a:extLst>
              </a:tr>
              <a:tr h="13530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Create a CDB or PDB</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Yes (PDB only)</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 (PDB only)</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 (PDB only)</a:t>
                      </a:r>
                    </a:p>
                  </a:txBody>
                  <a:tcPr marL="121888" marR="121888" marT="91440" marB="91440" anchor="ctr" horzOverflow="overflow">
                    <a:solidFill>
                      <a:schemeClr val="accent6">
                        <a:lumMod val="20000"/>
                        <a:lumOff val="80000"/>
                      </a:schemeClr>
                    </a:solidFill>
                  </a:tcPr>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solidFill>
                      <a:schemeClr val="accent6">
                        <a:lumMod val="20000"/>
                        <a:lumOff val="80000"/>
                      </a:schemeClr>
                    </a:solidFill>
                  </a:tcPr>
                </a:tc>
                <a:extLst>
                  <a:ext uri="{0D108BD9-81ED-4DB2-BD59-A6C34878D82A}">
                    <a16:rowId xmlns="" xmlns:a16="http://schemas.microsoft.com/office/drawing/2014/main" val="10001"/>
                  </a:ext>
                </a:extLst>
              </a:tr>
              <a:tr h="172202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Explore CDB instance, architecture, and PDBs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mn-lt"/>
                        </a:rPr>
                        <a:t>Yes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Yes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No</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Yes</a:t>
                      </a:r>
                    </a:p>
                  </a:txBody>
                  <a:tcPr marL="121888" marR="121888" marT="91440" marB="91440"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No</a:t>
                      </a:r>
                    </a:p>
                  </a:txBody>
                  <a:tcPr marL="121888" marR="121888" marT="91440" marB="91440" anchor="ctr" horzOverflow="overflow"/>
                </a:tc>
                <a:extLst>
                  <a:ext uri="{0D108BD9-81ED-4DB2-BD59-A6C34878D82A}">
                    <a16:rowId xmlns=""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794752655"/>
      </p:ext>
    </p:extLst>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altLang="en-US" dirty="0" smtClean="0"/>
              <a:t>13. Using </a:t>
            </a:r>
            <a:r>
              <a:rPr lang="en-US" altLang="en-US" dirty="0" smtClean="0"/>
              <a:t>Other Techniques to Create PDBs</a:t>
            </a:r>
            <a:endParaRPr lang="en-US" altLang="en-US" dirty="0"/>
          </a:p>
        </p:txBody>
      </p:sp>
      <p:sp>
        <p:nvSpPr>
          <p:cNvPr id="2" name="Subtitle 1"/>
          <p:cNvSpPr>
            <a:spLocks noGrp="1"/>
          </p:cNvSpPr>
          <p:nvPr>
            <p:ph type="subTitle" idx="1"/>
          </p:nvPr>
        </p:nvSpPr>
        <p:spPr/>
        <p:txBody>
          <a:bodyPr/>
          <a:lstStyle/>
          <a:p>
            <a:endParaRPr lang="en-US"/>
          </a:p>
        </p:txBody>
      </p:sp>
      <p:sp>
        <p:nvSpPr>
          <p:cNvPr id="6148" name="Line 6" hidden="1"/>
          <p:cNvSpPr>
            <a:spLocks noChangeShapeType="1"/>
          </p:cNvSpPr>
          <p:nvPr/>
        </p:nvSpPr>
        <p:spPr bwMode="auto">
          <a:xfrm>
            <a:off x="2438400" y="4495800"/>
            <a:ext cx="13192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0827571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s-MX" smtClean="0"/>
              <a:t>Objectives</a:t>
            </a:r>
            <a:endParaRPr lang="en-US" dirty="0">
              <a:solidFill>
                <a:srgbClr val="FF0000"/>
              </a:solidFill>
            </a:endParaRPr>
          </a:p>
        </p:txBody>
      </p:sp>
      <p:sp>
        <p:nvSpPr>
          <p:cNvPr id="3" name="Content Placeholder 2"/>
          <p:cNvSpPr>
            <a:spLocks noGrp="1"/>
          </p:cNvSpPr>
          <p:nvPr>
            <p:ph idx="1"/>
          </p:nvPr>
        </p:nvSpPr>
        <p:spPr>
          <a:xfrm>
            <a:off x="622138" y="1242485"/>
            <a:ext cx="10944549" cy="2988846"/>
          </a:xfrm>
        </p:spPr>
        <p:txBody>
          <a:bodyPr/>
          <a:lstStyle/>
          <a:p>
            <a:r>
              <a:rPr lang="en-US" altLang="en-US" dirty="0" smtClean="0"/>
              <a:t>After completing this lesson, you should be able to:</a:t>
            </a:r>
          </a:p>
          <a:p>
            <a:pPr lvl="1"/>
            <a:r>
              <a:rPr lang="en-US" altLang="en-US" dirty="0" smtClean="0"/>
              <a:t>Clone a regular </a:t>
            </a:r>
            <a:r>
              <a:rPr lang="en-US" altLang="en-US" dirty="0" err="1" smtClean="0"/>
              <a:t>PDB</a:t>
            </a:r>
            <a:endParaRPr lang="en-US" altLang="en-US" dirty="0" smtClean="0"/>
          </a:p>
          <a:p>
            <a:pPr lvl="1"/>
            <a:r>
              <a:rPr lang="en-US" altLang="en-US" dirty="0" smtClean="0"/>
              <a:t>Unplug and plug or clone a non-</a:t>
            </a:r>
            <a:r>
              <a:rPr lang="en-US" altLang="en-US" dirty="0" err="1" smtClean="0"/>
              <a:t>CDB</a:t>
            </a:r>
            <a:endParaRPr lang="en-US" altLang="en-US" dirty="0" smtClean="0"/>
          </a:p>
          <a:p>
            <a:pPr lvl="1"/>
            <a:r>
              <a:rPr lang="en-US" altLang="en-US" dirty="0" smtClean="0"/>
              <a:t>Unplug and plug a regular </a:t>
            </a:r>
            <a:r>
              <a:rPr lang="en-US" altLang="en-US" dirty="0" err="1" smtClean="0"/>
              <a:t>PDB</a:t>
            </a:r>
            <a:endParaRPr lang="en-US" altLang="en-US" dirty="0" smtClean="0"/>
          </a:p>
          <a:p>
            <a:pPr lvl="1"/>
            <a:r>
              <a:rPr lang="en-US" altLang="en-US" dirty="0" smtClean="0"/>
              <a:t>Perform hot cloning</a:t>
            </a:r>
          </a:p>
          <a:p>
            <a:pPr lvl="1"/>
            <a:r>
              <a:rPr lang="en-US" altLang="en-US" dirty="0" smtClean="0"/>
              <a:t>Perform near-zero downtime </a:t>
            </a:r>
            <a:r>
              <a:rPr lang="en-US" altLang="en-US" dirty="0" err="1" smtClean="0"/>
              <a:t>PDB</a:t>
            </a:r>
            <a:r>
              <a:rPr lang="en-US" altLang="en-US" dirty="0" smtClean="0"/>
              <a:t> relocation</a:t>
            </a:r>
          </a:p>
          <a:p>
            <a:pPr lvl="1"/>
            <a:r>
              <a:rPr lang="en-US" altLang="en-US" dirty="0" smtClean="0"/>
              <a:t>Create and use a proxy </a:t>
            </a:r>
            <a:r>
              <a:rPr lang="en-US" altLang="en-US" dirty="0" err="1" smtClean="0"/>
              <a:t>PDB</a:t>
            </a:r>
            <a:endParaRPr lang="en-US" altLang="en-US" dirty="0"/>
          </a:p>
        </p:txBody>
      </p:sp>
    </p:spTree>
    <p:custDataLst>
      <p:tags r:id="rId1"/>
    </p:custDataLst>
    <p:extLst>
      <p:ext uri="{BB962C8B-B14F-4D97-AF65-F5344CB8AC3E}">
        <p14:creationId xmlns:p14="http://schemas.microsoft.com/office/powerpoint/2010/main" val="21812196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794888" y="1303465"/>
            <a:ext cx="4435428" cy="3205655"/>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Cloning Regular PDBs</a:t>
            </a:r>
            <a:endParaRPr lang="en-US" dirty="0"/>
          </a:p>
        </p:txBody>
      </p:sp>
      <p:sp>
        <p:nvSpPr>
          <p:cNvPr id="5" name="Text Box 58"/>
          <p:cNvSpPr txBox="1">
            <a:spLocks noChangeArrowheads="1"/>
          </p:cNvSpPr>
          <p:nvPr/>
        </p:nvSpPr>
        <p:spPr bwMode="blackWhite">
          <a:xfrm>
            <a:off x="914400" y="1401763"/>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rPr>
              <a:t>CDB1</a:t>
            </a:r>
          </a:p>
        </p:txBody>
      </p:sp>
      <p:sp>
        <p:nvSpPr>
          <p:cNvPr id="6" name="Rectangle 2"/>
          <p:cNvSpPr>
            <a:spLocks noChangeArrowheads="1"/>
          </p:cNvSpPr>
          <p:nvPr/>
        </p:nvSpPr>
        <p:spPr bwMode="blackWhite">
          <a:xfrm>
            <a:off x="1117600" y="1782763"/>
            <a:ext cx="2528888" cy="685800"/>
          </a:xfrm>
          <a:prstGeom prst="rect">
            <a:avLst/>
          </a:prstGeom>
          <a:solidFill>
            <a:srgbClr val="FFF0C5"/>
          </a:solidFill>
          <a:ln w="28575">
            <a:solidFill>
              <a:srgbClr val="E6AA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sz="1400" b="1" dirty="0">
                <a:solidFill>
                  <a:srgbClr val="000000"/>
                </a:solidFill>
              </a:rPr>
              <a:t>CDB root</a:t>
            </a:r>
          </a:p>
        </p:txBody>
      </p:sp>
      <p:sp>
        <p:nvSpPr>
          <p:cNvPr id="7" name="PPTShape_0"/>
          <p:cNvSpPr txBox="1">
            <a:spLocks noChangeArrowheads="1"/>
          </p:cNvSpPr>
          <p:nvPr/>
        </p:nvSpPr>
        <p:spPr bwMode="blackWhite">
          <a:xfrm>
            <a:off x="1125538" y="1782763"/>
            <a:ext cx="2570162"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8" name="PPTShape_1"/>
          <p:cNvSpPr txBox="1">
            <a:spLocks noChangeArrowheads="1"/>
          </p:cNvSpPr>
          <p:nvPr/>
        </p:nvSpPr>
        <p:spPr bwMode="blackWhite">
          <a:xfrm>
            <a:off x="4376738" y="1782763"/>
            <a:ext cx="93726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Redo Log </a:t>
            </a:r>
          </a:p>
          <a:p>
            <a:r>
              <a:rPr lang="en-US" altLang="en-US" sz="1200" dirty="0">
                <a:solidFill>
                  <a:srgbClr val="000000"/>
                </a:solidFill>
              </a:rPr>
              <a:t>files</a:t>
            </a:r>
          </a:p>
        </p:txBody>
      </p:sp>
      <p:sp>
        <p:nvSpPr>
          <p:cNvPr id="9" name="PPTShape_2"/>
          <p:cNvSpPr txBox="1">
            <a:spLocks noChangeArrowheads="1"/>
          </p:cNvSpPr>
          <p:nvPr/>
        </p:nvSpPr>
        <p:spPr bwMode="blackWhite">
          <a:xfrm>
            <a:off x="3695700" y="1782763"/>
            <a:ext cx="776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Control </a:t>
            </a:r>
          </a:p>
          <a:p>
            <a:r>
              <a:rPr lang="en-US" altLang="en-US" sz="1200" dirty="0">
                <a:solidFill>
                  <a:srgbClr val="000000"/>
                </a:solidFill>
              </a:rPr>
              <a:t>files</a:t>
            </a:r>
          </a:p>
        </p:txBody>
      </p:sp>
      <p:sp>
        <p:nvSpPr>
          <p:cNvPr id="10" name="PPTShape_3"/>
          <p:cNvSpPr>
            <a:spLocks noChangeArrowheads="1"/>
          </p:cNvSpPr>
          <p:nvPr/>
        </p:nvSpPr>
        <p:spPr bwMode="blackWhite">
          <a:xfrm>
            <a:off x="1117600" y="2544763"/>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11" name="PPTShape_4"/>
          <p:cNvSpPr txBox="1">
            <a:spLocks noChangeArrowheads="1"/>
          </p:cNvSpPr>
          <p:nvPr/>
        </p:nvSpPr>
        <p:spPr bwMode="blackWhite">
          <a:xfrm>
            <a:off x="1117600" y="2544763"/>
            <a:ext cx="29448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12" name="PPTShape_5"/>
          <p:cNvSpPr>
            <a:spLocks noChangeArrowheads="1"/>
          </p:cNvSpPr>
          <p:nvPr/>
        </p:nvSpPr>
        <p:spPr bwMode="blackWhite">
          <a:xfrm>
            <a:off x="1117600" y="3154363"/>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0000FF"/>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0000FF"/>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0000FF"/>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0000FF"/>
                </a:solidFill>
                <a:latin typeface="Arial" panose="020B0604020202020204" pitchFamily="34" charset="0"/>
                <a:cs typeface="Arial" panose="020B0604020202020204" pitchFamily="34" charset="0"/>
              </a:rPr>
              <a:t>PDB1</a:t>
            </a:r>
          </a:p>
        </p:txBody>
      </p:sp>
      <p:sp>
        <p:nvSpPr>
          <p:cNvPr id="13" name="PPTShape_6"/>
          <p:cNvSpPr txBox="1">
            <a:spLocks noChangeArrowheads="1"/>
          </p:cNvSpPr>
          <p:nvPr/>
        </p:nvSpPr>
        <p:spPr bwMode="blackWhite">
          <a:xfrm>
            <a:off x="1117600" y="3154363"/>
            <a:ext cx="25288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a:p>
            <a:endParaRPr lang="en-US" altLang="en-US" sz="1100" b="1" dirty="0">
              <a:solidFill>
                <a:srgbClr val="000000"/>
              </a:solidFill>
            </a:endParaRPr>
          </a:p>
        </p:txBody>
      </p:sp>
      <p:sp>
        <p:nvSpPr>
          <p:cNvPr id="14" name="PPTShape_7"/>
          <p:cNvSpPr txBox="1">
            <a:spLocks noChangeArrowheads="1"/>
          </p:cNvSpPr>
          <p:nvPr/>
        </p:nvSpPr>
        <p:spPr bwMode="blackWhite">
          <a:xfrm>
            <a:off x="4062413" y="3306763"/>
            <a:ext cx="1117600"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rgbClr val="000000"/>
                </a:solidFill>
                <a:latin typeface="Arial" charset="0"/>
                <a:cs typeface="Arial" charset="0"/>
              </a:rPr>
              <a:t>Create </a:t>
            </a:r>
          </a:p>
          <a:p>
            <a:pPr defTabSz="228600">
              <a:defRPr/>
            </a:pPr>
            <a:r>
              <a:rPr lang="en-US" sz="1400" b="1" dirty="0">
                <a:solidFill>
                  <a:srgbClr val="008000"/>
                </a:solidFill>
                <a:latin typeface="Arial" charset="0"/>
                <a:cs typeface="Arial" charset="0"/>
              </a:rPr>
              <a:t>PDB3 </a:t>
            </a:r>
          </a:p>
          <a:p>
            <a:pPr defTabSz="228600">
              <a:defRPr/>
            </a:pPr>
            <a:r>
              <a:rPr lang="en-US" sz="1400" b="1" dirty="0">
                <a:solidFill>
                  <a:srgbClr val="000000"/>
                </a:solidFill>
                <a:latin typeface="Arial" charset="0"/>
                <a:cs typeface="Arial" charset="0"/>
              </a:rPr>
              <a:t>from </a:t>
            </a:r>
          </a:p>
          <a:p>
            <a:pPr defTabSz="228600">
              <a:defRPr/>
            </a:pPr>
            <a:r>
              <a:rPr lang="en-US" sz="1400" b="1" dirty="0">
                <a:solidFill>
                  <a:srgbClr val="0000FF"/>
                </a:solidFill>
                <a:latin typeface="Arial" charset="0"/>
                <a:cs typeface="Arial" charset="0"/>
              </a:rPr>
              <a:t>PDB1</a:t>
            </a:r>
            <a:endParaRPr lang="en-US" sz="1400" b="1" dirty="0">
              <a:solidFill>
                <a:srgbClr val="008000"/>
              </a:solidFill>
              <a:latin typeface="Arial" charset="0"/>
              <a:cs typeface="Arial" charset="0"/>
            </a:endParaRPr>
          </a:p>
        </p:txBody>
      </p:sp>
      <p:sp>
        <p:nvSpPr>
          <p:cNvPr id="15" name="Rectangle 31"/>
          <p:cNvSpPr txBox="1">
            <a:spLocks noChangeArrowheads="1"/>
          </p:cNvSpPr>
          <p:nvPr/>
        </p:nvSpPr>
        <p:spPr>
          <a:xfrm>
            <a:off x="5180013" y="1325563"/>
            <a:ext cx="6196012" cy="4876800"/>
          </a:xfrm>
          <a:prstGeom prst="rect">
            <a:avLst/>
          </a:prstGeom>
        </p:spPr>
        <p:txBody>
          <a:bodyPr/>
          <a:lstStyle/>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Define the data file location:</a:t>
            </a:r>
          </a:p>
          <a:p>
            <a:pPr marL="1184275" lvl="3" indent="-341313" defTabSz="228600" eaLnBrk="1" hangingPunct="1">
              <a:spcBef>
                <a:spcPts val="432"/>
              </a:spcBef>
              <a:buClr>
                <a:schemeClr val="accent1"/>
              </a:buClr>
              <a:buFont typeface="Arial" pitchFamily="34" charset="0"/>
              <a:buChar char="•"/>
              <a:defRPr/>
            </a:pPr>
            <a:r>
              <a:rPr lang="en-US" dirty="0">
                <a:solidFill>
                  <a:srgbClr val="000000"/>
                </a:solidFill>
                <a:latin typeface="+mj-lt"/>
                <a:cs typeface="Courier New" pitchFamily="49" charset="0"/>
              </a:rPr>
              <a:t>Set </a:t>
            </a:r>
            <a:r>
              <a:rPr lang="en-US" sz="1400" dirty="0">
                <a:solidFill>
                  <a:srgbClr val="000000"/>
                </a:solidFill>
                <a:latin typeface="Courier New" pitchFamily="49" charset="0"/>
                <a:cs typeface="Courier New" pitchFamily="49" charset="0"/>
              </a:rPr>
              <a:t>DB_CREATE_FILE_DEST=</a:t>
            </a:r>
            <a:r>
              <a:rPr lang="en-US" sz="1400" i="1" dirty="0">
                <a:solidFill>
                  <a:srgbClr val="000000"/>
                </a:solidFill>
              </a:rPr>
              <a:t> </a:t>
            </a:r>
            <a:r>
              <a:rPr lang="en-US" sz="1400" dirty="0">
                <a:solidFill>
                  <a:srgbClr val="000000"/>
                </a:solidFill>
                <a:latin typeface="Courier New" pitchFamily="49" charset="0"/>
                <a:cs typeface="Courier New" pitchFamily="49" charset="0"/>
              </a:rPr>
              <a:t>'PDB3dir'</a:t>
            </a:r>
            <a:endParaRPr lang="en-US" sz="1400" b="1" dirty="0">
              <a:solidFill>
                <a:srgbClr val="000000"/>
              </a:solidFill>
              <a:latin typeface="Courier New" pitchFamily="49" charset="0"/>
              <a:cs typeface="Courier New" pitchFamily="49" charset="0"/>
            </a:endParaRPr>
          </a:p>
          <a:p>
            <a:pPr marL="1184275" lvl="3" indent="-341313" defTabSz="228600" eaLnBrk="1" hangingPunct="1">
              <a:spcBef>
                <a:spcPts val="432"/>
              </a:spcBef>
              <a:buClr>
                <a:schemeClr val="accent1"/>
              </a:buClr>
              <a:buFont typeface="Arial" pitchFamily="34" charset="0"/>
              <a:buChar char="•"/>
              <a:defRPr/>
            </a:pPr>
            <a:r>
              <a:rPr lang="en-US" dirty="0">
                <a:solidFill>
                  <a:srgbClr val="000000"/>
                </a:solidFill>
                <a:cs typeface="Courier New" pitchFamily="49" charset="0"/>
              </a:rPr>
              <a:t>Set </a:t>
            </a:r>
            <a:r>
              <a:rPr lang="en-US" sz="1400" dirty="0">
                <a:solidFill>
                  <a:srgbClr val="000000"/>
                </a:solidFill>
                <a:latin typeface="Courier New" pitchFamily="49" charset="0"/>
                <a:cs typeface="Courier New" pitchFamily="49" charset="0"/>
              </a:rPr>
              <a:t>PDB_FILE_NAME_CONVERT='PDB1dir', 'PDB3dir'</a:t>
            </a:r>
            <a:endParaRPr lang="en-US" sz="1600" dirty="0">
              <a:solidFill>
                <a:srgbClr val="000000"/>
              </a:solidFill>
              <a:latin typeface="Courier New" pitchFamily="49" charset="0"/>
              <a:cs typeface="Courier New" pitchFamily="49" charset="0"/>
            </a:endParaRPr>
          </a:p>
          <a:p>
            <a:pPr marL="1184275" lvl="3" indent="-341313" defTabSz="228600" eaLnBrk="1" hangingPunct="1">
              <a:spcBef>
                <a:spcPts val="432"/>
              </a:spcBef>
              <a:buClr>
                <a:schemeClr val="accent1"/>
              </a:buClr>
              <a:buFont typeface="Arial" pitchFamily="34" charset="0"/>
              <a:buChar char="•"/>
              <a:defRPr/>
            </a:pPr>
            <a:r>
              <a:rPr lang="en-US" sz="1600" dirty="0">
                <a:solidFill>
                  <a:srgbClr val="000000"/>
                </a:solidFill>
                <a:latin typeface="+mj-lt"/>
                <a:cs typeface="Courier New" pitchFamily="49" charset="0"/>
              </a:rPr>
              <a:t>Use the </a:t>
            </a:r>
            <a:r>
              <a:rPr lang="en-US" sz="1400" dirty="0">
                <a:solidFill>
                  <a:srgbClr val="000000"/>
                </a:solidFill>
                <a:latin typeface="Courier New" pitchFamily="49" charset="0"/>
                <a:cs typeface="Courier New" pitchFamily="49" charset="0"/>
              </a:rPr>
              <a:t>CREATE_FILE_DEST=</a:t>
            </a:r>
            <a:r>
              <a:rPr lang="en-US" sz="1400" i="1" dirty="0">
                <a:solidFill>
                  <a:srgbClr val="000000"/>
                </a:solidFill>
              </a:rPr>
              <a:t> </a:t>
            </a:r>
            <a:r>
              <a:rPr lang="en-US" sz="1400" dirty="0">
                <a:solidFill>
                  <a:srgbClr val="000000"/>
                </a:solidFill>
                <a:latin typeface="Courier New" pitchFamily="49" charset="0"/>
                <a:cs typeface="Courier New" pitchFamily="49" charset="0"/>
              </a:rPr>
              <a:t>'PDB3dir'</a:t>
            </a:r>
            <a:r>
              <a:rPr lang="en-US" sz="1400" dirty="0">
                <a:solidFill>
                  <a:srgbClr val="000000"/>
                </a:solidFill>
                <a:cs typeface="Courier New" pitchFamily="49" charset="0"/>
              </a:rPr>
              <a:t> </a:t>
            </a:r>
            <a:r>
              <a:rPr lang="en-US" sz="1600" dirty="0">
                <a:solidFill>
                  <a:srgbClr val="000000"/>
                </a:solidFill>
                <a:cs typeface="Courier New" pitchFamily="49" charset="0"/>
              </a:rPr>
              <a:t>clause </a:t>
            </a:r>
            <a:endParaRPr lang="en-US" sz="1600" dirty="0">
              <a:solidFill>
                <a:srgbClr val="000000"/>
              </a:solidFill>
              <a:latin typeface="+mj-lt"/>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Connect to the CDB </a:t>
            </a:r>
            <a:r>
              <a:rPr lang="en-US" dirty="0">
                <a:solidFill>
                  <a:srgbClr val="000000"/>
                </a:solidFill>
                <a:latin typeface="Arial"/>
                <a:cs typeface="Courier New" pitchFamily="49" charset="0"/>
              </a:rPr>
              <a:t>root to close </a:t>
            </a:r>
            <a:r>
              <a:rPr lang="en-US" b="1" dirty="0">
                <a:solidFill>
                  <a:srgbClr val="000000"/>
                </a:solidFill>
                <a:latin typeface="Courier New" pitchFamily="49" charset="0"/>
                <a:cs typeface="Courier New" pitchFamily="49" charset="0"/>
              </a:rPr>
              <a:t>PDB1</a:t>
            </a:r>
            <a:r>
              <a:rPr lang="en-US" dirty="0">
                <a:solidFill>
                  <a:srgbClr val="000000"/>
                </a:solidFill>
                <a:latin typeface="+mj-lt"/>
                <a:cs typeface="Courier New" pitchFamily="49" charset="0"/>
              </a:rPr>
              <a:t>.</a:t>
            </a:r>
            <a:endParaRPr lang="en-US" sz="1600" b="1" dirty="0">
              <a:solidFill>
                <a:srgbClr val="000000"/>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Clone</a:t>
            </a:r>
            <a:r>
              <a:rPr lang="en-US" sz="1600" dirty="0">
                <a:solidFill>
                  <a:srgbClr val="000000"/>
                </a:solidFill>
                <a:latin typeface="+mj-lt"/>
                <a:cs typeface="Courier New" pitchFamily="49" charset="0"/>
              </a:rPr>
              <a:t> </a:t>
            </a:r>
            <a:r>
              <a:rPr lang="en-US" b="1" dirty="0">
                <a:solidFill>
                  <a:srgbClr val="000000"/>
                </a:solidFill>
                <a:latin typeface="Courier New" pitchFamily="49" charset="0"/>
                <a:cs typeface="Courier New" pitchFamily="49" charset="0"/>
              </a:rPr>
              <a:t>PDB3</a:t>
            </a:r>
            <a:r>
              <a:rPr lang="en-US" sz="1600" b="1" dirty="0">
                <a:solidFill>
                  <a:srgbClr val="000000"/>
                </a:solidFill>
                <a:latin typeface="+mj-lt"/>
              </a:rPr>
              <a:t> </a:t>
            </a:r>
            <a:r>
              <a:rPr lang="en-US" dirty="0">
                <a:solidFill>
                  <a:srgbClr val="000000"/>
                </a:solidFill>
                <a:latin typeface="+mj-lt"/>
                <a:cs typeface="Courier New" pitchFamily="49" charset="0"/>
              </a:rPr>
              <a:t>from</a:t>
            </a:r>
            <a:r>
              <a:rPr lang="en-US" sz="1600" dirty="0">
                <a:solidFill>
                  <a:srgbClr val="000000"/>
                </a:solidFill>
                <a:latin typeface="+mj-lt"/>
                <a:cs typeface="Courier New" pitchFamily="49" charset="0"/>
              </a:rPr>
              <a:t> </a:t>
            </a:r>
            <a:r>
              <a:rPr lang="en-US" sz="1600" b="1" dirty="0">
                <a:solidFill>
                  <a:srgbClr val="000000"/>
                </a:solidFill>
                <a:latin typeface="Courier New" pitchFamily="49" charset="0"/>
                <a:cs typeface="Courier New" pitchFamily="49" charset="0"/>
              </a:rPr>
              <a:t>PDB1</a:t>
            </a:r>
            <a:r>
              <a:rPr lang="en-US" sz="1600" dirty="0">
                <a:solidFill>
                  <a:srgbClr val="000000"/>
                </a:solidFill>
                <a:latin typeface="Arial"/>
                <a:cs typeface="Courier New" pitchFamily="49" charset="0"/>
              </a:rPr>
              <a:t>.</a:t>
            </a:r>
            <a:endParaRPr lang="en-US" sz="1600" b="1" dirty="0">
              <a:solidFill>
                <a:srgbClr val="000000"/>
              </a:solidFill>
              <a:latin typeface="Courier New" pitchFamily="49" charset="0"/>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2000" b="1" dirty="0">
              <a:solidFill>
                <a:srgbClr val="000000"/>
              </a:solidFill>
              <a:latin typeface="Courier New" pitchFamily="49" charset="0"/>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1600" b="1" dirty="0">
              <a:solidFill>
                <a:srgbClr val="000000"/>
              </a:solidFill>
              <a:latin typeface="Courier New" pitchFamily="49" charset="0"/>
              <a:cs typeface="Courier New" pitchFamily="49" charset="0"/>
            </a:endParaRPr>
          </a:p>
          <a:p>
            <a:pPr marL="576262" lvl="2" indent="-342900" defTabSz="228600" eaLnBrk="1" hangingPunct="1">
              <a:spcBef>
                <a:spcPts val="432"/>
              </a:spcBef>
              <a:buClr>
                <a:schemeClr val="accent1"/>
              </a:buClr>
              <a:buFont typeface="+mj-lt"/>
              <a:buAutoNum type="arabicPeriod"/>
              <a:defRPr/>
            </a:pPr>
            <a:r>
              <a:rPr lang="en-US" dirty="0">
                <a:solidFill>
                  <a:srgbClr val="000000"/>
                </a:solidFill>
              </a:rPr>
              <a:t>Open</a:t>
            </a:r>
            <a:r>
              <a:rPr lang="en-US" sz="1600" b="1" dirty="0">
                <a:solidFill>
                  <a:srgbClr val="000000"/>
                </a:solidFill>
                <a:latin typeface="Courier New" pitchFamily="49" charset="0"/>
                <a:cs typeface="Courier New" pitchFamily="49" charset="0"/>
              </a:rPr>
              <a:t> </a:t>
            </a:r>
            <a:r>
              <a:rPr lang="en-US" b="1" dirty="0">
                <a:solidFill>
                  <a:srgbClr val="000000"/>
                </a:solidFill>
                <a:latin typeface="Courier New" pitchFamily="49" charset="0"/>
                <a:cs typeface="Courier New" pitchFamily="49" charset="0"/>
              </a:rPr>
              <a:t>PDB3</a:t>
            </a:r>
            <a:r>
              <a:rPr lang="en-US" sz="1400" dirty="0">
                <a:solidFill>
                  <a:srgbClr val="000000"/>
                </a:solidFill>
              </a:rPr>
              <a:t> </a:t>
            </a:r>
            <a:r>
              <a:rPr lang="en-US" dirty="0">
                <a:solidFill>
                  <a:srgbClr val="000000"/>
                </a:solidFill>
              </a:rPr>
              <a:t>in read write mode</a:t>
            </a:r>
            <a:r>
              <a:rPr lang="en-US" sz="1600" dirty="0">
                <a:solidFill>
                  <a:srgbClr val="000000"/>
                </a:solidFill>
                <a:latin typeface="Arial"/>
                <a:cs typeface="Courier New" pitchFamily="49" charset="0"/>
              </a:rPr>
              <a:t>.</a:t>
            </a:r>
          </a:p>
          <a:p>
            <a:pPr marL="576262" lvl="2" indent="-342900" defTabSz="228600" eaLnBrk="1" hangingPunct="1">
              <a:spcBef>
                <a:spcPts val="432"/>
              </a:spcBef>
              <a:buClr>
                <a:schemeClr val="accent2"/>
              </a:buClr>
              <a:buFont typeface="+mj-lt"/>
              <a:buAutoNum type="arabicPeriod"/>
              <a:defRPr/>
            </a:pPr>
            <a:endParaRPr lang="en-US" sz="1600" dirty="0">
              <a:solidFill>
                <a:srgbClr val="000000"/>
              </a:solidFill>
              <a:latin typeface="Arial"/>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1600" dirty="0">
              <a:solidFill>
                <a:srgbClr val="000000"/>
              </a:solidFill>
              <a:latin typeface="Arial"/>
              <a:cs typeface="Courier New" pitchFamily="49" charset="0"/>
            </a:endParaRPr>
          </a:p>
          <a:p>
            <a:pPr marL="576262" lvl="2" indent="-342900" defTabSz="228600" eaLnBrk="1" hangingPunct="1">
              <a:spcBef>
                <a:spcPts val="432"/>
              </a:spcBef>
              <a:buClr>
                <a:schemeClr val="accent2"/>
              </a:buClr>
              <a:buFont typeface="+mj-lt"/>
              <a:buAutoNum type="arabicPeriod"/>
              <a:defRPr/>
            </a:pPr>
            <a:endParaRPr lang="en-US" sz="1600" dirty="0">
              <a:solidFill>
                <a:srgbClr val="000000"/>
              </a:solidFill>
              <a:latin typeface="Arial"/>
              <a:cs typeface="Courier New" pitchFamily="49" charset="0"/>
            </a:endParaRPr>
          </a:p>
          <a:p>
            <a:pPr marL="576262" lvl="2" indent="-342900" defTabSz="228600" eaLnBrk="1" hangingPunct="1">
              <a:spcBef>
                <a:spcPts val="432"/>
              </a:spcBef>
              <a:buClr>
                <a:schemeClr val="accent2"/>
              </a:buClr>
              <a:defRPr/>
            </a:pPr>
            <a:r>
              <a:rPr lang="en-US" sz="1600" b="1" dirty="0">
                <a:solidFill>
                  <a:srgbClr val="000000"/>
                </a:solidFill>
                <a:latin typeface="Arial"/>
                <a:cs typeface="Courier New" pitchFamily="49" charset="0"/>
              </a:rPr>
              <a:t>Note</a:t>
            </a:r>
            <a:r>
              <a:rPr lang="en-US" sz="1600" dirty="0">
                <a:solidFill>
                  <a:srgbClr val="000000"/>
                </a:solidFill>
                <a:latin typeface="Arial"/>
                <a:cs typeface="Courier New" pitchFamily="49" charset="0"/>
              </a:rPr>
              <a:t>: </a:t>
            </a:r>
            <a:r>
              <a:rPr lang="en-US" sz="1600" dirty="0">
                <a:solidFill>
                  <a:srgbClr val="000000"/>
                </a:solidFill>
                <a:cs typeface="Courier New" pitchFamily="49" charset="0"/>
              </a:rPr>
              <a:t>Clone metadata only by using </a:t>
            </a:r>
            <a:r>
              <a:rPr lang="en-US" sz="1600" dirty="0">
                <a:solidFill>
                  <a:srgbClr val="000000"/>
                </a:solidFill>
                <a:latin typeface="Courier New" pitchFamily="49" charset="0"/>
                <a:cs typeface="Courier New" pitchFamily="49" charset="0"/>
              </a:rPr>
              <a:t>NO</a:t>
            </a:r>
            <a:r>
              <a:rPr lang="en-US" sz="1600" dirty="0">
                <a:solidFill>
                  <a:srgbClr val="000000"/>
                </a:solidFill>
                <a:cs typeface="Courier New" pitchFamily="49" charset="0"/>
              </a:rPr>
              <a:t> </a:t>
            </a:r>
            <a:r>
              <a:rPr lang="en-US" sz="1600" dirty="0">
                <a:solidFill>
                  <a:srgbClr val="000000"/>
                </a:solidFill>
                <a:latin typeface="Courier New" pitchFamily="49" charset="0"/>
                <a:cs typeface="Courier New" pitchFamily="49" charset="0"/>
              </a:rPr>
              <a:t>DATA. </a:t>
            </a:r>
          </a:p>
        </p:txBody>
      </p:sp>
      <p:sp>
        <p:nvSpPr>
          <p:cNvPr id="16" name="PPTShape_8"/>
          <p:cNvSpPr>
            <a:spLocks noChangeArrowheads="1"/>
          </p:cNvSpPr>
          <p:nvPr/>
        </p:nvSpPr>
        <p:spPr bwMode="blackWhite">
          <a:xfrm>
            <a:off x="1117600" y="3789363"/>
            <a:ext cx="2538413" cy="576262"/>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008000"/>
                </a:solidFill>
                <a:latin typeface="Arial" panose="020B0604020202020204" pitchFamily="34" charset="0"/>
                <a:cs typeface="Arial" panose="020B0604020202020204" pitchFamily="34" charset="0"/>
              </a:rPr>
              <a:t>PDB3</a:t>
            </a:r>
          </a:p>
        </p:txBody>
      </p:sp>
      <p:sp>
        <p:nvSpPr>
          <p:cNvPr id="17" name="PPTShape_9"/>
          <p:cNvSpPr txBox="1">
            <a:spLocks noChangeArrowheads="1"/>
          </p:cNvSpPr>
          <p:nvPr/>
        </p:nvSpPr>
        <p:spPr bwMode="blackWhite">
          <a:xfrm>
            <a:off x="1125860" y="3782817"/>
            <a:ext cx="2946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a:p>
            <a:endParaRPr lang="en-US" altLang="en-US" sz="1100" b="1" dirty="0">
              <a:solidFill>
                <a:srgbClr val="000000"/>
              </a:solidFill>
            </a:endParaRPr>
          </a:p>
        </p:txBody>
      </p:sp>
      <p:pic>
        <p:nvPicPr>
          <p:cNvPr id="18" name="Picture 107" descr="datab018"/>
          <p:cNvPicPr preferRelativeResize="0">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844800" y="3230563"/>
            <a:ext cx="404813"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9" name="PPTShape_10" descr="datab018"/>
          <p:cNvPicPr preferRelativeResize="0">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3108325" y="3306763"/>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0" name="PPTShape_11" descr="datab018"/>
          <p:cNvPicPr preferRelativeResize="0">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782888" y="3873500"/>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1" name="PPTShape_12" descr="datab018"/>
          <p:cNvPicPr preferRelativeResize="0">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3046413" y="3949700"/>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2" name="Picture 107" descr="datab018"/>
          <p:cNvPicPr preferRelativeResize="0">
            <a:picLocks noChangeAspect="1" noChangeArrowheads="1"/>
          </p:cNvPicPr>
          <p:nvPr>
            <p:custDataLst>
              <p:tags r:id="rId6"/>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3025775" y="3382963"/>
            <a:ext cx="404813"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3" name="PPTShape_11" descr="datab018"/>
          <p:cNvPicPr preferRelativeResize="0">
            <a:picLocks noChangeAspect="1" noChangeArrowheads="1"/>
          </p:cNvPicPr>
          <p:nvPr>
            <p:custDataLst>
              <p:tags r:id="rId7"/>
            </p:custDataLst>
          </p:nvPr>
        </p:nvPicPr>
        <p:blipFill>
          <a:blip r:embed="rId10" cstate="print">
            <a:extLst>
              <a:ext uri="{28A0092B-C50C-407E-A947-70E740481C1C}">
                <a14:useLocalDpi xmlns:a14="http://schemas.microsoft.com/office/drawing/2010/main" val="0"/>
              </a:ext>
            </a:extLst>
          </a:blip>
          <a:srcRect/>
          <a:stretch>
            <a:fillRect/>
          </a:stretch>
        </p:blipFill>
        <p:spPr bwMode="gray">
          <a:xfrm>
            <a:off x="2935288" y="4027488"/>
            <a:ext cx="406400" cy="2952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4" name="Content Placeholder 2"/>
          <p:cNvSpPr txBox="1">
            <a:spLocks/>
          </p:cNvSpPr>
          <p:nvPr/>
        </p:nvSpPr>
        <p:spPr bwMode="gray">
          <a:xfrm>
            <a:off x="5446340" y="3501008"/>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 </a:t>
            </a:r>
            <a:r>
              <a:rPr lang="en-US" sz="1600" b="1" dirty="0">
                <a:solidFill>
                  <a:srgbClr val="008000"/>
                </a:solidFill>
                <a:latin typeface="Courier New" pitchFamily="49" charset="0"/>
                <a:cs typeface="Courier New" pitchFamily="49" charset="0"/>
              </a:rPr>
              <a:t>pdb3</a:t>
            </a:r>
            <a:r>
              <a:rPr lang="en-US" sz="1600" b="1" dirty="0">
                <a:solidFill>
                  <a:srgbClr val="0000FF"/>
                </a:solidFill>
                <a:latin typeface="Arial" charset="0"/>
                <a:cs typeface="Arial" charset="0"/>
              </a:rPr>
              <a:t> </a:t>
            </a:r>
            <a:r>
              <a:rPr lang="fr-FR" sz="1600" b="1" dirty="0">
                <a:latin typeface="Courier New" pitchFamily="49" charset="0"/>
                <a:cs typeface="Courier New" pitchFamily="49" charset="0"/>
              </a:rPr>
              <a:t>FROM </a:t>
            </a:r>
            <a:r>
              <a:rPr lang="en-US" sz="1600" b="1" dirty="0">
                <a:solidFill>
                  <a:srgbClr val="0000FF"/>
                </a:solidFill>
                <a:latin typeface="Courier New" pitchFamily="49" charset="0"/>
                <a:cs typeface="Courier New" pitchFamily="49" charset="0"/>
              </a:rPr>
              <a:t>pdb1</a:t>
            </a:r>
          </a:p>
          <a:p>
            <a:pPr marL="457200" indent="-457200" defTabSz="400050" eaLnBrk="1" hangingPunct="1">
              <a:tabLst>
                <a:tab pos="400050" algn="r"/>
                <a:tab pos="673100" algn="l"/>
              </a:tabLst>
              <a:defRPr/>
            </a:pPr>
            <a:r>
              <a:rPr lang="fr-FR"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CREATE_FILE_DEST = </a:t>
            </a:r>
            <a:r>
              <a:rPr lang="fr-FR" sz="1600" dirty="0">
                <a:latin typeface="Courier New" pitchFamily="49" charset="0"/>
                <a:cs typeface="Courier New" pitchFamily="49" charset="0"/>
              </a:rPr>
              <a:t>'PDB3dir';</a:t>
            </a:r>
            <a:endParaRPr lang="en-US" sz="1600" b="1" dirty="0">
              <a:latin typeface="Courier New" pitchFamily="49" charset="0"/>
              <a:cs typeface="Arial" charset="0"/>
            </a:endParaRPr>
          </a:p>
        </p:txBody>
      </p:sp>
      <p:sp>
        <p:nvSpPr>
          <p:cNvPr id="25" name="Content Placeholder 2"/>
          <p:cNvSpPr txBox="1">
            <a:spLocks noChangeAspect="1"/>
          </p:cNvSpPr>
          <p:nvPr/>
        </p:nvSpPr>
        <p:spPr bwMode="gray">
          <a:xfrm>
            <a:off x="5446340" y="4509120"/>
            <a:ext cx="5888799"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ALTER PLUGGABLE DATABASE </a:t>
            </a:r>
            <a:r>
              <a:rPr lang="en-US" sz="1600" b="1" dirty="0">
                <a:solidFill>
                  <a:srgbClr val="008000"/>
                </a:solidFill>
                <a:latin typeface="Courier New" pitchFamily="49" charset="0"/>
                <a:cs typeface="Courier New" pitchFamily="49" charset="0"/>
              </a:rPr>
              <a:t>pdb3</a:t>
            </a:r>
            <a:r>
              <a:rPr lang="en-US" sz="1600" b="1" dirty="0">
                <a:latin typeface="Courier New" pitchFamily="49" charset="0"/>
                <a:cs typeface="Courier New" pitchFamily="49" charset="0"/>
              </a:rPr>
              <a:t> OPEN</a:t>
            </a:r>
            <a:r>
              <a:rPr lang="fr-FR" sz="1600" dirty="0">
                <a:latin typeface="Courier New" pitchFamily="49" charset="0"/>
                <a:cs typeface="Courier New" pitchFamily="49" charset="0"/>
              </a:rPr>
              <a:t>;</a:t>
            </a:r>
            <a:endParaRPr lang="en-US" sz="1600" b="1" dirty="0">
              <a:latin typeface="Courier New" pitchFamily="49" charset="0"/>
              <a:cs typeface="Arial" charset="0"/>
            </a:endParaRPr>
          </a:p>
        </p:txBody>
      </p:sp>
      <p:cxnSp>
        <p:nvCxnSpPr>
          <p:cNvPr id="26" name="Elbow Connector 9"/>
          <p:cNvCxnSpPr>
            <a:cxnSpLocks noChangeShapeType="1"/>
          </p:cNvCxnSpPr>
          <p:nvPr/>
        </p:nvCxnSpPr>
        <p:spPr bwMode="auto">
          <a:xfrm>
            <a:off x="3643313" y="3422650"/>
            <a:ext cx="12700" cy="639763"/>
          </a:xfrm>
          <a:prstGeom prst="bentConnector3">
            <a:avLst>
              <a:gd name="adj1" fmla="val 3133329"/>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27" name="PPTShape_13"/>
          <p:cNvSpPr txBox="1">
            <a:spLocks noChangeArrowheads="1"/>
          </p:cNvSpPr>
          <p:nvPr/>
        </p:nvSpPr>
        <p:spPr bwMode="auto">
          <a:xfrm>
            <a:off x="711200" y="4449763"/>
            <a:ext cx="4481513" cy="1951037"/>
          </a:xfrm>
          <a:prstGeom prst="rect">
            <a:avLst/>
          </a:prstGeom>
          <a:noFill/>
          <a:ln w="9525">
            <a:noFill/>
            <a:miter lim="800000"/>
            <a:headEnd/>
            <a:tailEnd/>
          </a:ln>
        </p:spPr>
        <p:txBody>
          <a:bodyPr wrap="square">
            <a:spAutoFit/>
          </a:bodyPr>
          <a:lstStyle/>
          <a:p>
            <a:pPr marL="171450" lvl="1" indent="-514350" defTabSz="228600" eaLnBrk="1" hangingPunct="1">
              <a:lnSpc>
                <a:spcPct val="150000"/>
              </a:lnSpc>
              <a:defRPr/>
            </a:pPr>
            <a:r>
              <a:rPr lang="en-US" sz="1600" b="1" dirty="0">
                <a:solidFill>
                  <a:srgbClr val="008000"/>
                </a:solidFill>
                <a:latin typeface="Courier New" pitchFamily="49" charset="0"/>
                <a:cs typeface="Courier New" pitchFamily="49" charset="0"/>
              </a:rPr>
              <a:t>PDB3</a:t>
            </a:r>
            <a:r>
              <a:rPr lang="en-US" sz="1600" b="1" dirty="0">
                <a:solidFill>
                  <a:srgbClr val="0000FF"/>
                </a:solidFill>
                <a:latin typeface="Arial" charset="0"/>
                <a:cs typeface="Arial" charset="0"/>
              </a:rPr>
              <a:t> </a:t>
            </a:r>
            <a:r>
              <a:rPr lang="en-US" sz="1600" dirty="0">
                <a:solidFill>
                  <a:srgbClr val="000000"/>
                </a:solidFill>
                <a:latin typeface="Arial" charset="0"/>
                <a:cs typeface="Arial" charset="0"/>
              </a:rPr>
              <a:t>owns:</a:t>
            </a:r>
          </a:p>
          <a:p>
            <a:pPr marL="461963" lvl="1" indent="-346075" defTabSz="228600" eaLnBrk="1" hangingPunct="1">
              <a:spcBef>
                <a:spcPts val="63"/>
              </a:spcBef>
              <a:buClr>
                <a:schemeClr val="accent1"/>
              </a:buClr>
              <a:buFont typeface="Arial" charset="0"/>
              <a:buChar char="•"/>
              <a:defRPr/>
            </a:pPr>
            <a:r>
              <a:rPr lang="en-US" sz="1600" dirty="0">
                <a:solidFill>
                  <a:srgbClr val="000000"/>
                </a:solidFill>
                <a:latin typeface="Courier New" pitchFamily="49" charset="0"/>
                <a:cs typeface="Courier New" pitchFamily="49" charset="0"/>
              </a:rPr>
              <a:t>SYSTEM</a:t>
            </a:r>
            <a:r>
              <a:rPr lang="en-US" sz="1600" dirty="0">
                <a:solidFill>
                  <a:srgbClr val="000000"/>
                </a:solidFill>
                <a:latin typeface="Arial" charset="0"/>
                <a:cs typeface="Arial" charset="0"/>
              </a:rPr>
              <a:t>, </a:t>
            </a:r>
            <a:r>
              <a:rPr lang="en-US" sz="1600" dirty="0">
                <a:solidFill>
                  <a:srgbClr val="000000"/>
                </a:solidFill>
                <a:latin typeface="Courier New" pitchFamily="49" charset="0"/>
                <a:cs typeface="Courier New" pitchFamily="49" charset="0"/>
              </a:rPr>
              <a:t>SYSAUX</a:t>
            </a:r>
            <a:r>
              <a:rPr lang="en-US" sz="1600" dirty="0">
                <a:solidFill>
                  <a:srgbClr val="000000"/>
                </a:solidFill>
                <a:latin typeface="+mj-lt"/>
                <a:cs typeface="Courier New" pitchFamily="49" charset="0"/>
              </a:rPr>
              <a:t>, </a:t>
            </a:r>
            <a:r>
              <a:rPr lang="en-US" sz="1600" dirty="0">
                <a:solidFill>
                  <a:srgbClr val="000000"/>
                </a:solidFill>
                <a:latin typeface="Courier New" pitchFamily="49" charset="0"/>
                <a:cs typeface="Courier New" pitchFamily="49" charset="0"/>
              </a:rPr>
              <a:t>UNDO</a:t>
            </a:r>
            <a:r>
              <a:rPr lang="en-US" sz="1600" dirty="0">
                <a:solidFill>
                  <a:srgbClr val="000000"/>
                </a:solidFill>
                <a:latin typeface="Arial" charset="0"/>
                <a:cs typeface="Arial" charset="0"/>
              </a:rPr>
              <a:t> tablespaces</a:t>
            </a:r>
          </a:p>
          <a:p>
            <a:pPr marL="461963" lvl="1" indent="-346075" defTabSz="228600" eaLnBrk="1" hangingPunct="1">
              <a:buClr>
                <a:schemeClr val="accent1"/>
              </a:buClr>
              <a:buFont typeface="Arial" charset="0"/>
              <a:buChar char="•"/>
              <a:defRPr/>
            </a:pPr>
            <a:r>
              <a:rPr lang="en-US" sz="1600" dirty="0">
                <a:solidFill>
                  <a:srgbClr val="000000"/>
                </a:solidFill>
                <a:latin typeface="Arial" charset="0"/>
                <a:cs typeface="Arial" charset="0"/>
              </a:rPr>
              <a:t>Full catalog</a:t>
            </a:r>
          </a:p>
          <a:p>
            <a:pPr marL="461963" lvl="1" indent="-346075" defTabSz="228600" eaLnBrk="1" hangingPunct="1">
              <a:buClr>
                <a:schemeClr val="accent1"/>
              </a:buClr>
              <a:buFont typeface="Arial" charset="0"/>
              <a:buChar char="•"/>
              <a:defRPr/>
            </a:pPr>
            <a:r>
              <a:rPr lang="en-US" sz="1600" dirty="0">
                <a:solidFill>
                  <a:srgbClr val="000000"/>
                </a:solidFill>
                <a:latin typeface="Courier New" pitchFamily="49" charset="0"/>
                <a:cs typeface="Courier New" pitchFamily="49" charset="0"/>
              </a:rPr>
              <a:t>SYS</a:t>
            </a:r>
            <a:r>
              <a:rPr lang="en-US" sz="1600" dirty="0">
                <a:solidFill>
                  <a:srgbClr val="000000"/>
                </a:solidFill>
                <a:latin typeface="Arial" charset="0"/>
                <a:cs typeface="Arial" charset="0"/>
              </a:rPr>
              <a:t>, </a:t>
            </a:r>
            <a:r>
              <a:rPr lang="en-US" sz="1600" dirty="0">
                <a:solidFill>
                  <a:srgbClr val="000000"/>
                </a:solidFill>
                <a:latin typeface="Courier New" pitchFamily="49" charset="0"/>
                <a:cs typeface="Courier New" pitchFamily="49" charset="0"/>
              </a:rPr>
              <a:t>SYSTEM</a:t>
            </a:r>
            <a:r>
              <a:rPr lang="en-US" sz="1600" dirty="0">
                <a:solidFill>
                  <a:srgbClr val="000000"/>
                </a:solidFill>
                <a:latin typeface="Arial" charset="0"/>
                <a:cs typeface="Arial" charset="0"/>
              </a:rPr>
              <a:t> common users</a:t>
            </a:r>
          </a:p>
          <a:p>
            <a:pPr marL="461963" lvl="1" indent="-346075" defTabSz="228600" eaLnBrk="1" hangingPunct="1">
              <a:buClr>
                <a:schemeClr val="accent1"/>
              </a:buClr>
              <a:buFont typeface="Arial" charset="0"/>
              <a:buChar char="•"/>
              <a:defRPr/>
            </a:pPr>
            <a:r>
              <a:rPr lang="en-US" sz="1600" dirty="0">
                <a:solidFill>
                  <a:srgbClr val="000000"/>
                </a:solidFill>
                <a:latin typeface="Arial" charset="0"/>
                <a:cs typeface="Arial" charset="0"/>
              </a:rPr>
              <a:t>Same local administrator name</a:t>
            </a:r>
          </a:p>
          <a:p>
            <a:pPr marL="461963" lvl="1" indent="-346075" defTabSz="228600" eaLnBrk="1" hangingPunct="1">
              <a:buClr>
                <a:schemeClr val="accent1"/>
              </a:buClr>
              <a:buFont typeface="Arial" charset="0"/>
              <a:buChar char="•"/>
              <a:defRPr/>
            </a:pPr>
            <a:r>
              <a:rPr lang="en-US" sz="1600" dirty="0">
                <a:solidFill>
                  <a:srgbClr val="000000"/>
                </a:solidFill>
              </a:rPr>
              <a:t>New service name</a:t>
            </a:r>
            <a:endParaRPr lang="en-US" sz="1600" b="1" dirty="0">
              <a:solidFill>
                <a:srgbClr val="000000"/>
              </a:solidFill>
              <a:latin typeface="Courier New" pitchFamily="49" charset="0"/>
              <a:cs typeface="Courier New" pitchFamily="49" charset="0"/>
            </a:endParaRPr>
          </a:p>
          <a:p>
            <a:pPr marL="574675" lvl="2" indent="-460375" defTabSz="228600" eaLnBrk="1" hangingPunct="1">
              <a:buFont typeface="Arial" charset="0"/>
              <a:buAutoNum type="arabicPeriod"/>
              <a:defRPr/>
            </a:pPr>
            <a:endParaRPr lang="en-US" sz="1600" dirty="0">
              <a:latin typeface="Courier New" pitchFamily="49" charset="0"/>
              <a:cs typeface="Courier New" pitchFamily="49" charset="0"/>
            </a:endParaRPr>
          </a:p>
        </p:txBody>
      </p:sp>
    </p:spTree>
    <p:custDataLst>
      <p:tags r:id="rId1"/>
    </p:custDataLst>
    <p:extLst>
      <p:ext uri="{BB962C8B-B14F-4D97-AF65-F5344CB8AC3E}">
        <p14:creationId xmlns:p14="http://schemas.microsoft.com/office/powerpoint/2010/main" val="16405451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bwMode="auto">
          <a:xfrm>
            <a:off x="781074" y="5370489"/>
            <a:ext cx="4435428" cy="750437"/>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36" name="Rounded Rectangle 35"/>
          <p:cNvSpPr/>
          <p:nvPr/>
        </p:nvSpPr>
        <p:spPr bwMode="auto">
          <a:xfrm>
            <a:off x="794888" y="1303465"/>
            <a:ext cx="4435428" cy="3205655"/>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Migrating Data from a Non-CDB into a CDB</a:t>
            </a:r>
            <a:endParaRPr lang="en-US" dirty="0"/>
          </a:p>
        </p:txBody>
      </p:sp>
      <p:cxnSp>
        <p:nvCxnSpPr>
          <p:cNvPr id="4" name="Straight Arrow Connector 52"/>
          <p:cNvCxnSpPr>
            <a:cxnSpLocks noChangeShapeType="1"/>
          </p:cNvCxnSpPr>
          <p:nvPr/>
        </p:nvCxnSpPr>
        <p:spPr bwMode="auto">
          <a:xfrm flipV="1">
            <a:off x="2946400" y="4302822"/>
            <a:ext cx="0" cy="1066800"/>
          </a:xfrm>
          <a:prstGeom prst="straightConnector1">
            <a:avLst/>
          </a:prstGeom>
          <a:noFill/>
          <a:ln w="28575" algn="ctr">
            <a:solidFill>
              <a:schemeClr val="tx1"/>
            </a:solidFill>
            <a:round/>
            <a:headEnd type="none" w="sm" len="sm"/>
            <a:tailEnd/>
          </a:ln>
          <a:extLst>
            <a:ext uri="{909E8E84-426E-40DD-AFC4-6F175D3DCCD1}">
              <a14:hiddenFill xmlns:a14="http://schemas.microsoft.com/office/drawing/2010/main">
                <a:noFill/>
              </a14:hiddenFill>
            </a:ext>
          </a:extLst>
        </p:spPr>
      </p:cxnSp>
      <p:cxnSp>
        <p:nvCxnSpPr>
          <p:cNvPr id="6" name="Straight Arrow Connector 38"/>
          <p:cNvCxnSpPr>
            <a:cxnSpLocks noChangeShapeType="1"/>
          </p:cNvCxnSpPr>
          <p:nvPr/>
        </p:nvCxnSpPr>
        <p:spPr bwMode="auto">
          <a:xfrm flipV="1">
            <a:off x="1422400" y="3693222"/>
            <a:ext cx="0" cy="167640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8" name="Rectangle 31"/>
          <p:cNvSpPr txBox="1">
            <a:spLocks noChangeArrowheads="1"/>
          </p:cNvSpPr>
          <p:nvPr/>
        </p:nvSpPr>
        <p:spPr>
          <a:xfrm>
            <a:off x="5461000" y="1143000"/>
            <a:ext cx="6399213" cy="4799013"/>
          </a:xfrm>
          <a:prstGeom prst="rect">
            <a:avLst/>
          </a:prstGeom>
        </p:spPr>
        <p:txBody>
          <a:bodyPr/>
          <a:lstStyle/>
          <a:p>
            <a:pPr marL="117475" lvl="1" indent="-460375" defTabSz="228600" eaLnBrk="1" hangingPunct="1">
              <a:defRPr/>
            </a:pPr>
            <a:r>
              <a:rPr lang="fr-FR" sz="2200" dirty="0">
                <a:solidFill>
                  <a:srgbClr val="000000"/>
                </a:solidFill>
                <a:cs typeface="Courier New" pitchFamily="49" charset="0"/>
              </a:rPr>
              <a:t>Possible methods:</a:t>
            </a:r>
          </a:p>
          <a:p>
            <a:pPr marL="117475" lvl="1" indent="-460375" defTabSz="228600" eaLnBrk="1" hangingPunct="1">
              <a:defRPr/>
            </a:pPr>
            <a:endParaRPr lang="fr-FR" sz="400" dirty="0">
              <a:cs typeface="Courier New" pitchFamily="49" charset="0"/>
            </a:endParaRPr>
          </a:p>
          <a:p>
            <a:pPr marL="339725" lvl="1" indent="-222250" defTabSz="228600" eaLnBrk="1" hangingPunct="1">
              <a:buFont typeface="Arial" pitchFamily="34" charset="0"/>
              <a:buChar char="•"/>
              <a:defRPr/>
            </a:pPr>
            <a:r>
              <a:rPr lang="fr-FR" sz="2200" dirty="0">
                <a:solidFill>
                  <a:srgbClr val="C00000"/>
                </a:solidFill>
                <a:cs typeface="Courier New" pitchFamily="49" charset="0"/>
              </a:rPr>
              <a:t>Data Pump </a:t>
            </a:r>
            <a:r>
              <a:rPr lang="fr-FR" sz="1600" dirty="0">
                <a:solidFill>
                  <a:srgbClr val="C00000"/>
                </a:solidFill>
                <a:cs typeface="Courier New" pitchFamily="49" charset="0"/>
              </a:rPr>
              <a:t>(TTS or TDB or full export/import)</a:t>
            </a:r>
          </a:p>
          <a:p>
            <a:pPr marL="339725" lvl="1" indent="-222250" defTabSz="228600" eaLnBrk="1" hangingPunct="1">
              <a:buFont typeface="Arial" pitchFamily="34" charset="0"/>
              <a:buChar char="•"/>
              <a:defRPr/>
            </a:pPr>
            <a:r>
              <a:rPr lang="fr-FR" sz="2200" dirty="0">
                <a:solidFill>
                  <a:srgbClr val="00B050"/>
                </a:solidFill>
                <a:latin typeface="Arial" charset="0"/>
                <a:cs typeface="Courier New" pitchFamily="49" charset="0"/>
              </a:rPr>
              <a:t>Plugging</a:t>
            </a:r>
            <a:r>
              <a:rPr lang="fr-FR" sz="2200" dirty="0">
                <a:latin typeface="Arial" charset="0"/>
                <a:cs typeface="Courier New" pitchFamily="49" charset="0"/>
              </a:rPr>
              <a:t> </a:t>
            </a:r>
            <a:r>
              <a:rPr lang="fr-FR" sz="1600" dirty="0">
                <a:solidFill>
                  <a:srgbClr val="000000"/>
                </a:solidFill>
                <a:latin typeface="Arial" charset="0"/>
                <a:cs typeface="Courier New" pitchFamily="49" charset="0"/>
              </a:rPr>
              <a:t>(XML file definition with </a:t>
            </a:r>
            <a:r>
              <a:rPr lang="fr-FR" sz="1600" dirty="0">
                <a:solidFill>
                  <a:srgbClr val="008000"/>
                </a:solidFill>
                <a:latin typeface="Courier New" pitchFamily="49" charset="0"/>
                <a:cs typeface="Courier New" pitchFamily="49" charset="0"/>
              </a:rPr>
              <a:t>DBMS_PDB)</a:t>
            </a:r>
          </a:p>
          <a:p>
            <a:pPr marL="339725" lvl="1" indent="-222250" defTabSz="228600" eaLnBrk="1" hangingPunct="1">
              <a:buFont typeface="Arial" pitchFamily="34" charset="0"/>
              <a:buChar char="•"/>
              <a:defRPr/>
            </a:pPr>
            <a:r>
              <a:rPr lang="fr-FR" sz="2200" dirty="0">
                <a:solidFill>
                  <a:srgbClr val="00B050"/>
                </a:solidFill>
                <a:cs typeface="Courier New" pitchFamily="49" charset="0"/>
              </a:rPr>
              <a:t>Cloning</a:t>
            </a:r>
          </a:p>
          <a:p>
            <a:pPr marL="339725" lvl="1" indent="-222250" defTabSz="228600" eaLnBrk="1" hangingPunct="1">
              <a:buFont typeface="Arial" pitchFamily="34" charset="0"/>
              <a:buChar char="•"/>
              <a:defRPr/>
            </a:pPr>
            <a:r>
              <a:rPr lang="fr-FR" sz="2200" dirty="0">
                <a:solidFill>
                  <a:srgbClr val="0000FF"/>
                </a:solidFill>
                <a:cs typeface="Courier New" pitchFamily="49" charset="0"/>
              </a:rPr>
              <a:t>Replication</a:t>
            </a:r>
          </a:p>
          <a:p>
            <a:pPr marL="171450" lvl="1" indent="-514350" defTabSz="228600" eaLnBrk="1" hangingPunct="1">
              <a:spcBef>
                <a:spcPts val="0"/>
              </a:spcBef>
              <a:defRPr/>
            </a:pPr>
            <a:endParaRPr lang="en-US" sz="1600" dirty="0">
              <a:latin typeface="Arial" charset="0"/>
              <a:cs typeface="Arial" charset="0"/>
            </a:endParaRPr>
          </a:p>
          <a:p>
            <a:pPr marL="171450" lvl="1" indent="-514350" defTabSz="228600" eaLnBrk="1" hangingPunct="1">
              <a:spcBef>
                <a:spcPts val="0"/>
              </a:spcBef>
              <a:defRPr/>
            </a:pPr>
            <a:r>
              <a:rPr lang="en-US" sz="2200" dirty="0">
                <a:solidFill>
                  <a:srgbClr val="000000"/>
                </a:solidFill>
                <a:latin typeface="Arial" charset="0"/>
                <a:cs typeface="Arial" charset="0"/>
              </a:rPr>
              <a:t>Entities created in the new PDB:</a:t>
            </a:r>
          </a:p>
          <a:p>
            <a:pPr marL="171450" lvl="1" indent="-514350" defTabSz="228600" eaLnBrk="1" hangingPunct="1">
              <a:spcBef>
                <a:spcPts val="0"/>
              </a:spcBef>
              <a:defRPr/>
            </a:pPr>
            <a:endParaRPr lang="en-US" sz="800" dirty="0">
              <a:solidFill>
                <a:srgbClr val="000000"/>
              </a:solidFill>
              <a:latin typeface="Arial" charset="0"/>
              <a:cs typeface="Arial" charset="0"/>
            </a:endParaRPr>
          </a:p>
          <a:p>
            <a:pPr marL="339725" lvl="1" indent="-222250" defTabSz="228600" eaLnBrk="1" hangingPunct="1">
              <a:spcBef>
                <a:spcPts val="58"/>
              </a:spcBef>
              <a:buClr>
                <a:schemeClr val="accent1"/>
              </a:buClr>
              <a:buFont typeface="Arial" pitchFamily="34" charset="0"/>
              <a:buChar char="•"/>
              <a:defRPr/>
            </a:pPr>
            <a:r>
              <a:rPr lang="en-US" dirty="0">
                <a:solidFill>
                  <a:srgbClr val="000000"/>
                </a:solidFill>
                <a:latin typeface="Arial" charset="0"/>
                <a:cs typeface="Arial" charset="0"/>
              </a:rPr>
              <a:t>Tablespaces: </a:t>
            </a:r>
            <a:r>
              <a:rPr lang="en-US" dirty="0">
                <a:solidFill>
                  <a:srgbClr val="000000"/>
                </a:solidFill>
                <a:latin typeface="Courier New" pitchFamily="49" charset="0"/>
                <a:cs typeface="Courier New" pitchFamily="49" charset="0"/>
              </a:rPr>
              <a:t>SYSTEM</a:t>
            </a:r>
            <a:r>
              <a:rPr lang="en-US" dirty="0">
                <a:solidFill>
                  <a:srgbClr val="000000"/>
                </a:solidFill>
                <a:cs typeface="Courier New" pitchFamily="49" charset="0"/>
              </a:rPr>
              <a:t>,</a:t>
            </a:r>
            <a:r>
              <a:rPr lang="en-US" dirty="0">
                <a:solidFill>
                  <a:srgbClr val="000000"/>
                </a:solidFill>
                <a:latin typeface="Courier New" pitchFamily="49" charset="0"/>
                <a:cs typeface="Courier New" pitchFamily="49" charset="0"/>
              </a:rPr>
              <a:t> SYSAUX</a:t>
            </a:r>
            <a:r>
              <a:rPr lang="en-US" dirty="0">
                <a:solidFill>
                  <a:srgbClr val="000000"/>
                </a:solidFill>
                <a:cs typeface="Courier New" pitchFamily="49" charset="0"/>
              </a:rPr>
              <a:t>, </a:t>
            </a:r>
            <a:r>
              <a:rPr lang="en-US" dirty="0">
                <a:solidFill>
                  <a:srgbClr val="000000"/>
                </a:solidFill>
                <a:latin typeface="Courier New" pitchFamily="49" charset="0"/>
                <a:cs typeface="Courier New" pitchFamily="49" charset="0"/>
              </a:rPr>
              <a:t>UNDO</a:t>
            </a:r>
          </a:p>
          <a:p>
            <a:pPr marL="339725" lvl="1" indent="-222250" defTabSz="228600" eaLnBrk="1" hangingPunct="1">
              <a:spcBef>
                <a:spcPts val="0"/>
              </a:spcBef>
              <a:buClr>
                <a:schemeClr val="accent1"/>
              </a:buClr>
              <a:buFont typeface="Arial" pitchFamily="34" charset="0"/>
              <a:buChar char="•"/>
              <a:defRPr/>
            </a:pPr>
            <a:r>
              <a:rPr lang="en-US" dirty="0">
                <a:solidFill>
                  <a:srgbClr val="000000"/>
                </a:solidFill>
                <a:latin typeface="Arial" charset="0"/>
                <a:cs typeface="Arial" charset="0"/>
              </a:rPr>
              <a:t>A full catalog</a:t>
            </a:r>
          </a:p>
          <a:p>
            <a:pPr marL="339725" lvl="1" indent="-222250" defTabSz="228600" eaLnBrk="1" hangingPunct="1">
              <a:spcBef>
                <a:spcPts val="0"/>
              </a:spcBef>
              <a:buClr>
                <a:schemeClr val="accent1"/>
              </a:buClr>
              <a:buFont typeface="Arial" pitchFamily="34" charset="0"/>
              <a:buChar char="•"/>
              <a:defRPr/>
            </a:pPr>
            <a:r>
              <a:rPr lang="en-US" dirty="0">
                <a:solidFill>
                  <a:srgbClr val="000000"/>
                </a:solidFill>
                <a:latin typeface="Arial" charset="0"/>
                <a:cs typeface="Arial" charset="0"/>
              </a:rPr>
              <a:t>Common users</a:t>
            </a:r>
            <a:r>
              <a:rPr lang="en-US" dirty="0">
                <a:solidFill>
                  <a:srgbClr val="000000"/>
                </a:solidFill>
              </a:rPr>
              <a:t>: </a:t>
            </a:r>
            <a:r>
              <a:rPr lang="en-US" dirty="0">
                <a:solidFill>
                  <a:srgbClr val="000000"/>
                </a:solidFill>
                <a:latin typeface="Courier New" pitchFamily="49" charset="0"/>
                <a:cs typeface="Courier New" pitchFamily="49" charset="0"/>
              </a:rPr>
              <a:t>SYS</a:t>
            </a:r>
            <a:r>
              <a:rPr lang="en-US" dirty="0">
                <a:solidFill>
                  <a:srgbClr val="000000"/>
                </a:solidFill>
                <a:cs typeface="Courier New" pitchFamily="49" charset="0"/>
              </a:rPr>
              <a:t>,</a:t>
            </a:r>
            <a:r>
              <a:rPr lang="en-US" dirty="0">
                <a:solidFill>
                  <a:srgbClr val="000000"/>
                </a:solidFill>
              </a:rPr>
              <a:t> </a:t>
            </a:r>
            <a:r>
              <a:rPr lang="en-US" dirty="0">
                <a:solidFill>
                  <a:srgbClr val="000000"/>
                </a:solidFill>
                <a:latin typeface="Courier New" pitchFamily="49" charset="0"/>
                <a:cs typeface="Courier New" pitchFamily="49" charset="0"/>
              </a:rPr>
              <a:t>SYSTEM</a:t>
            </a:r>
          </a:p>
          <a:p>
            <a:pPr marL="339725" lvl="1" indent="-222250" defTabSz="228600" eaLnBrk="1" hangingPunct="1">
              <a:spcBef>
                <a:spcPts val="0"/>
              </a:spcBef>
              <a:buClr>
                <a:schemeClr val="accent1"/>
              </a:buClr>
              <a:buFont typeface="Arial" pitchFamily="34" charset="0"/>
              <a:buChar char="•"/>
              <a:defRPr/>
            </a:pPr>
            <a:r>
              <a:rPr lang="en-US" dirty="0">
                <a:solidFill>
                  <a:srgbClr val="000000"/>
                </a:solidFill>
                <a:latin typeface="Arial" charset="0"/>
                <a:cs typeface="Arial" charset="0"/>
              </a:rPr>
              <a:t>A local administrator (PDBA)</a:t>
            </a:r>
          </a:p>
          <a:p>
            <a:pPr marL="339725" lvl="1" indent="-222250" defTabSz="228600" eaLnBrk="1" hangingPunct="1">
              <a:spcBef>
                <a:spcPts val="0"/>
              </a:spcBef>
              <a:buClr>
                <a:schemeClr val="accent1"/>
              </a:buClr>
              <a:buFont typeface="Arial" pitchFamily="34" charset="0"/>
              <a:buChar char="•"/>
              <a:defRPr/>
            </a:pPr>
            <a:r>
              <a:rPr lang="en-US" dirty="0">
                <a:solidFill>
                  <a:srgbClr val="000000"/>
                </a:solidFill>
              </a:rPr>
              <a:t>A new default service</a:t>
            </a:r>
            <a:endParaRPr lang="fr-FR" sz="2200" dirty="0">
              <a:solidFill>
                <a:srgbClr val="000000"/>
              </a:solidFill>
              <a:latin typeface="+mj-lt"/>
              <a:cs typeface="Courier New" pitchFamily="49" charset="0"/>
            </a:endParaRPr>
          </a:p>
        </p:txBody>
      </p:sp>
      <p:sp>
        <p:nvSpPr>
          <p:cNvPr id="11" name="PPTShape_11"/>
          <p:cNvSpPr>
            <a:spLocks noChangeArrowheads="1"/>
          </p:cNvSpPr>
          <p:nvPr/>
        </p:nvSpPr>
        <p:spPr bwMode="blackWhite">
          <a:xfrm>
            <a:off x="1125538" y="3159822"/>
            <a:ext cx="2520950" cy="533400"/>
          </a:xfrm>
          <a:prstGeom prst="rect">
            <a:avLst/>
          </a:prstGeom>
          <a:solidFill>
            <a:srgbClr val="FFCC99"/>
          </a:solidFill>
          <a:ln w="28575">
            <a:solidFill>
              <a:srgbClr val="BF59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t>PDB2</a:t>
            </a:r>
          </a:p>
        </p:txBody>
      </p:sp>
      <p:sp>
        <p:nvSpPr>
          <p:cNvPr id="12" name="PPTShape_12"/>
          <p:cNvSpPr txBox="1">
            <a:spLocks noChangeArrowheads="1"/>
          </p:cNvSpPr>
          <p:nvPr/>
        </p:nvSpPr>
        <p:spPr bwMode="blackWhite">
          <a:xfrm>
            <a:off x="1125538" y="3159822"/>
            <a:ext cx="29448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13" name="PPTShape_13"/>
          <p:cNvSpPr txBox="1">
            <a:spLocks noChangeArrowheads="1"/>
          </p:cNvSpPr>
          <p:nvPr/>
        </p:nvSpPr>
        <p:spPr bwMode="blackWhite">
          <a:xfrm>
            <a:off x="712666" y="4017660"/>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C00000"/>
                </a:solidFill>
              </a:rPr>
              <a:t>impdp   TTS</a:t>
            </a:r>
            <a:endParaRPr lang="en-US" altLang="en-US" sz="1200" b="1" dirty="0">
              <a:solidFill>
                <a:srgbClr val="C00000"/>
              </a:solidFill>
              <a:latin typeface="Courier New" panose="02070309020205020404" pitchFamily="49" charset="0"/>
              <a:cs typeface="Courier New" panose="02070309020205020404" pitchFamily="49" charset="0"/>
            </a:endParaRPr>
          </a:p>
        </p:txBody>
      </p:sp>
      <p:sp>
        <p:nvSpPr>
          <p:cNvPr id="14" name="PPTShape_15"/>
          <p:cNvSpPr txBox="1">
            <a:spLocks noChangeArrowheads="1"/>
          </p:cNvSpPr>
          <p:nvPr/>
        </p:nvSpPr>
        <p:spPr bwMode="blackWhite">
          <a:xfrm>
            <a:off x="759801" y="501690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C00000"/>
                </a:solidFill>
              </a:rPr>
              <a:t>expdp   TTS</a:t>
            </a:r>
            <a:endParaRPr lang="en-US" altLang="en-US" sz="1400" b="1" dirty="0">
              <a:solidFill>
                <a:srgbClr val="C00000"/>
              </a:solidFill>
              <a:latin typeface="Courier New" panose="02070309020205020404" pitchFamily="49" charset="0"/>
              <a:cs typeface="Courier New" panose="02070309020205020404" pitchFamily="49" charset="0"/>
            </a:endParaRPr>
          </a:p>
        </p:txBody>
      </p:sp>
      <p:cxnSp>
        <p:nvCxnSpPr>
          <p:cNvPr id="15" name="Straight Arrow Connector 42"/>
          <p:cNvCxnSpPr>
            <a:cxnSpLocks noChangeShapeType="1"/>
          </p:cNvCxnSpPr>
          <p:nvPr/>
        </p:nvCxnSpPr>
        <p:spPr bwMode="auto">
          <a:xfrm flipV="1">
            <a:off x="2946400" y="3693222"/>
            <a:ext cx="0" cy="38100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16" name="PPTShape_16"/>
          <p:cNvSpPr txBox="1">
            <a:spLocks noChangeArrowheads="1"/>
          </p:cNvSpPr>
          <p:nvPr/>
        </p:nvSpPr>
        <p:spPr bwMode="blackWhite">
          <a:xfrm>
            <a:off x="3646488" y="4587984"/>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00FF"/>
                </a:solidFill>
              </a:rPr>
              <a:t>Replication</a:t>
            </a:r>
            <a:endParaRPr lang="en-US" altLang="en-US" sz="1200" b="1" dirty="0">
              <a:solidFill>
                <a:srgbClr val="0000FF"/>
              </a:solidFill>
              <a:latin typeface="Courier New" panose="02070309020205020404" pitchFamily="49" charset="0"/>
              <a:cs typeface="Courier New" panose="02070309020205020404" pitchFamily="49" charset="0"/>
            </a:endParaRPr>
          </a:p>
        </p:txBody>
      </p:sp>
      <p:sp>
        <p:nvSpPr>
          <p:cNvPr id="20" name="PPTShape_20"/>
          <p:cNvSpPr txBox="1">
            <a:spLocks noChangeArrowheads="1"/>
          </p:cNvSpPr>
          <p:nvPr/>
        </p:nvSpPr>
        <p:spPr bwMode="blackWhite">
          <a:xfrm>
            <a:off x="2654691" y="4027088"/>
            <a:ext cx="584274"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Plug</a:t>
            </a:r>
            <a:endParaRPr lang="en-US" altLang="en-US" sz="1200" b="1" dirty="0">
              <a:solidFill>
                <a:srgbClr val="008000"/>
              </a:solidFill>
              <a:latin typeface="Courier New" panose="02070309020205020404" pitchFamily="49" charset="0"/>
              <a:cs typeface="Courier New" panose="02070309020205020404" pitchFamily="49" charset="0"/>
            </a:endParaRPr>
          </a:p>
        </p:txBody>
      </p:sp>
      <p:cxnSp>
        <p:nvCxnSpPr>
          <p:cNvPr id="21" name="Straight Arrow Connector 48"/>
          <p:cNvCxnSpPr>
            <a:cxnSpLocks noChangeShapeType="1"/>
          </p:cNvCxnSpPr>
          <p:nvPr/>
        </p:nvCxnSpPr>
        <p:spPr bwMode="auto">
          <a:xfrm flipV="1">
            <a:off x="3573463" y="3693222"/>
            <a:ext cx="0" cy="167640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23" name="Rectangle 2"/>
          <p:cNvSpPr>
            <a:spLocks noChangeArrowheads="1"/>
          </p:cNvSpPr>
          <p:nvPr/>
        </p:nvSpPr>
        <p:spPr bwMode="blackWhite">
          <a:xfrm>
            <a:off x="1117600" y="1784975"/>
            <a:ext cx="2528888" cy="685800"/>
          </a:xfrm>
          <a:prstGeom prst="rect">
            <a:avLst/>
          </a:prstGeom>
          <a:solidFill>
            <a:srgbClr val="FFF0C5"/>
          </a:solidFill>
          <a:ln w="28575">
            <a:solidFill>
              <a:srgbClr val="E6AA00"/>
            </a:solidFill>
            <a:miter lim="800000"/>
            <a:headEnd/>
            <a:tailEnd/>
          </a:ln>
        </p:spPr>
        <p:txBody>
          <a:bodyPr wrap="none" lIns="92075" tIns="46038" rIns="92075" bIns="46038" anchor="b"/>
          <a:lstStyle/>
          <a:p>
            <a:pPr defTabSz="1041400">
              <a:lnSpc>
                <a:spcPct val="85000"/>
              </a:lnSpc>
              <a:spcBef>
                <a:spcPct val="50000"/>
              </a:spcBef>
            </a:pPr>
            <a:r>
              <a:rPr lang="en-US" altLang="en-US" sz="1400" b="1" dirty="0">
                <a:solidFill>
                  <a:srgbClr val="000000"/>
                </a:solidFill>
                <a:latin typeface="Arial" panose="020B0604020202020204" pitchFamily="34" charset="0"/>
                <a:cs typeface="Arial" panose="020B0604020202020204" pitchFamily="34" charset="0"/>
              </a:rPr>
              <a:t>CDB root</a:t>
            </a:r>
          </a:p>
        </p:txBody>
      </p:sp>
      <p:sp>
        <p:nvSpPr>
          <p:cNvPr id="24" name="PPTShape_0"/>
          <p:cNvSpPr txBox="1">
            <a:spLocks noChangeArrowheads="1"/>
          </p:cNvSpPr>
          <p:nvPr/>
        </p:nvSpPr>
        <p:spPr bwMode="blackWhite">
          <a:xfrm>
            <a:off x="1125538" y="1784975"/>
            <a:ext cx="1820862"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25" name="PPTShape_1"/>
          <p:cNvSpPr txBox="1">
            <a:spLocks noChangeArrowheads="1"/>
          </p:cNvSpPr>
          <p:nvPr/>
        </p:nvSpPr>
        <p:spPr bwMode="blackWhite">
          <a:xfrm>
            <a:off x="4376738" y="1784975"/>
            <a:ext cx="90279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Redo Log </a:t>
            </a:r>
          </a:p>
          <a:p>
            <a:r>
              <a:rPr lang="en-US" altLang="en-US" sz="1200" dirty="0">
                <a:solidFill>
                  <a:srgbClr val="000000"/>
                </a:solidFill>
              </a:rPr>
              <a:t>files</a:t>
            </a:r>
          </a:p>
        </p:txBody>
      </p:sp>
      <p:sp>
        <p:nvSpPr>
          <p:cNvPr id="26" name="PPTShape_2"/>
          <p:cNvSpPr txBox="1">
            <a:spLocks noChangeArrowheads="1"/>
          </p:cNvSpPr>
          <p:nvPr/>
        </p:nvSpPr>
        <p:spPr bwMode="blackWhite">
          <a:xfrm>
            <a:off x="3695700" y="1784975"/>
            <a:ext cx="776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Control </a:t>
            </a:r>
          </a:p>
          <a:p>
            <a:r>
              <a:rPr lang="en-US" altLang="en-US" sz="1200" dirty="0">
                <a:solidFill>
                  <a:srgbClr val="000000"/>
                </a:solidFill>
              </a:rPr>
              <a:t>files</a:t>
            </a:r>
          </a:p>
        </p:txBody>
      </p:sp>
      <p:sp>
        <p:nvSpPr>
          <p:cNvPr id="27" name="PPTShape_3"/>
          <p:cNvSpPr>
            <a:spLocks noChangeArrowheads="1"/>
          </p:cNvSpPr>
          <p:nvPr/>
        </p:nvSpPr>
        <p:spPr bwMode="blackWhite">
          <a:xfrm>
            <a:off x="1117600" y="2546975"/>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28" name="PPTShape_4"/>
          <p:cNvSpPr txBox="1">
            <a:spLocks noChangeArrowheads="1"/>
          </p:cNvSpPr>
          <p:nvPr/>
        </p:nvSpPr>
        <p:spPr bwMode="blackWhite">
          <a:xfrm>
            <a:off x="1117600" y="2546975"/>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29" name="PPTShape_5"/>
          <p:cNvSpPr txBox="1">
            <a:spLocks noChangeArrowheads="1"/>
          </p:cNvSpPr>
          <p:nvPr/>
        </p:nvSpPr>
        <p:spPr bwMode="blackWhite">
          <a:xfrm>
            <a:off x="4062413" y="2780928"/>
            <a:ext cx="1320800"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tx1">
                    <a:lumMod val="50000"/>
                  </a:schemeClr>
                </a:solidFill>
                <a:latin typeface="Arial" charset="0"/>
                <a:cs typeface="Arial" charset="0"/>
              </a:rPr>
              <a:t>Create </a:t>
            </a:r>
          </a:p>
          <a:p>
            <a:pPr defTabSz="228600">
              <a:defRPr/>
            </a:pPr>
            <a:r>
              <a:rPr lang="en-US" sz="1400" b="1" dirty="0">
                <a:latin typeface="Arial" charset="0"/>
                <a:cs typeface="Arial" charset="0"/>
              </a:rPr>
              <a:t>PDB2 </a:t>
            </a:r>
          </a:p>
          <a:p>
            <a:pPr defTabSz="228600">
              <a:defRPr/>
            </a:pPr>
            <a:r>
              <a:rPr lang="en-US" sz="1400" b="1" dirty="0">
                <a:solidFill>
                  <a:schemeClr val="tx1">
                    <a:lumMod val="50000"/>
                  </a:schemeClr>
                </a:solidFill>
                <a:latin typeface="Arial" charset="0"/>
                <a:cs typeface="Arial" charset="0"/>
              </a:rPr>
              <a:t>from </a:t>
            </a:r>
          </a:p>
          <a:p>
            <a:pPr defTabSz="228600">
              <a:defRPr/>
            </a:pPr>
            <a:r>
              <a:rPr lang="en-US" sz="1400" b="1" dirty="0">
                <a:latin typeface="Arial" charset="0"/>
                <a:cs typeface="Arial" charset="0"/>
              </a:rPr>
              <a:t>ORCL</a:t>
            </a:r>
          </a:p>
        </p:txBody>
      </p:sp>
      <p:sp>
        <p:nvSpPr>
          <p:cNvPr id="31" name="PPTShape_7"/>
          <p:cNvSpPr txBox="1">
            <a:spLocks noChangeArrowheads="1"/>
          </p:cNvSpPr>
          <p:nvPr/>
        </p:nvSpPr>
        <p:spPr bwMode="blackWhite">
          <a:xfrm>
            <a:off x="1053852" y="5369622"/>
            <a:ext cx="2335213" cy="277641"/>
          </a:xfrm>
          <a:prstGeom prst="rect">
            <a:avLst/>
          </a:prstGeom>
          <a:noFill/>
          <a:ln w="28575">
            <a:noFill/>
            <a:miter lim="800000"/>
            <a:headEnd/>
            <a:tailEnd/>
          </a:ln>
        </p:spPr>
        <p:txBody>
          <a:bodyPr lIns="92075" tIns="46038" rIns="92075" bIns="46038">
            <a:spAutoFit/>
          </a:bodyPr>
          <a:lstStyle/>
          <a:p>
            <a:pPr defTabSz="228600">
              <a:defRPr/>
            </a:pPr>
            <a:r>
              <a:rPr lang="en-US" sz="1200" dirty="0">
                <a:solidFill>
                  <a:schemeClr val="bg2">
                    <a:lumMod val="10000"/>
                  </a:schemeClr>
                </a:solidFill>
                <a:latin typeface="Arial" charset="0"/>
                <a:cs typeface="Arial" charset="0"/>
              </a:rPr>
              <a:t>Data files</a:t>
            </a:r>
          </a:p>
        </p:txBody>
      </p:sp>
      <p:sp>
        <p:nvSpPr>
          <p:cNvPr id="32" name="PPTShape_8"/>
          <p:cNvSpPr txBox="1">
            <a:spLocks noChangeArrowheads="1"/>
          </p:cNvSpPr>
          <p:nvPr/>
        </p:nvSpPr>
        <p:spPr bwMode="blackWhite">
          <a:xfrm>
            <a:off x="2638028" y="5369622"/>
            <a:ext cx="690937"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Control </a:t>
            </a:r>
          </a:p>
          <a:p>
            <a:pPr defTabSz="228600">
              <a:defRPr/>
            </a:pPr>
            <a:r>
              <a:rPr lang="en-US" sz="1200" dirty="0">
                <a:solidFill>
                  <a:schemeClr val="bg2">
                    <a:lumMod val="10000"/>
                  </a:schemeClr>
                </a:solidFill>
                <a:latin typeface="Arial" charset="0"/>
                <a:cs typeface="Arial" charset="0"/>
              </a:rPr>
              <a:t>files</a:t>
            </a:r>
          </a:p>
        </p:txBody>
      </p:sp>
      <p:sp>
        <p:nvSpPr>
          <p:cNvPr id="33" name="PPTShape_9"/>
          <p:cNvSpPr txBox="1">
            <a:spLocks noChangeArrowheads="1"/>
          </p:cNvSpPr>
          <p:nvPr/>
        </p:nvSpPr>
        <p:spPr bwMode="blackWhite">
          <a:xfrm>
            <a:off x="3757613" y="5369622"/>
            <a:ext cx="847079"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Redo Log</a:t>
            </a:r>
          </a:p>
          <a:p>
            <a:pPr defTabSz="228600">
              <a:defRPr/>
            </a:pPr>
            <a:r>
              <a:rPr lang="en-US" sz="1200" dirty="0">
                <a:solidFill>
                  <a:schemeClr val="bg2">
                    <a:lumMod val="10000"/>
                  </a:schemeClr>
                </a:solidFill>
                <a:latin typeface="Arial" charset="0"/>
                <a:cs typeface="Arial" charset="0"/>
              </a:rPr>
              <a:t>files</a:t>
            </a:r>
          </a:p>
        </p:txBody>
      </p:sp>
      <p:pic>
        <p:nvPicPr>
          <p:cNvPr id="34" name="Picture 107" descr="datab018"/>
          <p:cNvPicPr preferRelativeResize="0">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195140" y="5674422"/>
            <a:ext cx="406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PTShape_14" descr="datab018"/>
          <p:cNvPicPr preferRelativeResize="0">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460252" y="5750622"/>
            <a:ext cx="412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32246" y="4327656"/>
            <a:ext cx="10224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PTShape_18"/>
          <p:cNvSpPr txBox="1">
            <a:spLocks noChangeArrowheads="1"/>
          </p:cNvSpPr>
          <p:nvPr/>
        </p:nvSpPr>
        <p:spPr bwMode="blackWhite">
          <a:xfrm>
            <a:off x="2551364" y="4598752"/>
            <a:ext cx="888955" cy="262252"/>
          </a:xfrm>
          <a:prstGeom prst="rect">
            <a:avLst/>
          </a:prstGeom>
          <a:noFill/>
          <a:ln w="28575">
            <a:noFill/>
            <a:miter lim="800000"/>
            <a:headEnd/>
            <a:tailEnd/>
          </a:ln>
        </p:spPr>
        <p:txBody>
          <a:bodyPr wrap="square" lIns="92075" tIns="46038" rIns="92075" bIns="46038">
            <a:spAutoFit/>
          </a:bodyPr>
          <a:lstStyle/>
          <a:p>
            <a:pPr defTabSz="228600">
              <a:defRPr/>
            </a:pPr>
            <a:r>
              <a:rPr lang="en-US" sz="1100" b="1" dirty="0">
                <a:solidFill>
                  <a:schemeClr val="bg1"/>
                </a:solidFill>
                <a:latin typeface="Arial" charset="0"/>
                <a:cs typeface="Arial" charset="0"/>
              </a:rPr>
              <a:t>XML  file</a:t>
            </a:r>
          </a:p>
        </p:txBody>
      </p:sp>
      <p:sp>
        <p:nvSpPr>
          <p:cNvPr id="41" name="PPTShape_20"/>
          <p:cNvSpPr txBox="1">
            <a:spLocks noChangeArrowheads="1"/>
          </p:cNvSpPr>
          <p:nvPr/>
        </p:nvSpPr>
        <p:spPr bwMode="blackWhite">
          <a:xfrm>
            <a:off x="2412488" y="5058253"/>
            <a:ext cx="1097280" cy="182880"/>
          </a:xfrm>
          <a:prstGeom prst="rect">
            <a:avLst/>
          </a:prstGeom>
          <a:solidFill>
            <a:schemeClr val="bg1"/>
          </a:solidFill>
          <a:ln>
            <a:noFill/>
          </a:ln>
        </p:spPr>
        <p:txBody>
          <a:bodyPr wrap="square" lIns="92075" tIns="46038" rIns="92075" bIns="46038" anchor="ctr" anchorCtr="0">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a:solidFill>
                  <a:srgbClr val="008000"/>
                </a:solidFill>
              </a:rPr>
              <a:t>DBMS_PDB</a:t>
            </a:r>
          </a:p>
        </p:txBody>
      </p:sp>
      <p:pic>
        <p:nvPicPr>
          <p:cNvPr id="42"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03200" y="4327656"/>
            <a:ext cx="10224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PPTShape_18"/>
          <p:cNvSpPr txBox="1">
            <a:spLocks noChangeArrowheads="1"/>
          </p:cNvSpPr>
          <p:nvPr/>
        </p:nvSpPr>
        <p:spPr bwMode="blackWhite">
          <a:xfrm>
            <a:off x="1007328" y="4600684"/>
            <a:ext cx="888955" cy="246863"/>
          </a:xfrm>
          <a:prstGeom prst="rect">
            <a:avLst/>
          </a:prstGeom>
          <a:noFill/>
          <a:ln w="28575">
            <a:noFill/>
            <a:miter lim="800000"/>
            <a:headEnd/>
            <a:tailEnd/>
          </a:ln>
        </p:spPr>
        <p:txBody>
          <a:bodyPr wrap="square" lIns="92075" tIns="46038" rIns="92075" bIns="46038">
            <a:spAutoFit/>
          </a:bodyPr>
          <a:lstStyle/>
          <a:p>
            <a:pPr defTabSz="228600">
              <a:defRPr/>
            </a:pPr>
            <a:r>
              <a:rPr lang="en-US" sz="1000" b="1" dirty="0">
                <a:solidFill>
                  <a:schemeClr val="bg1"/>
                </a:solidFill>
              </a:rPr>
              <a:t>Dump  file</a:t>
            </a:r>
          </a:p>
        </p:txBody>
      </p:sp>
      <p:sp>
        <p:nvSpPr>
          <p:cNvPr id="46" name="Text Box 58"/>
          <p:cNvSpPr txBox="1">
            <a:spLocks noChangeArrowheads="1"/>
          </p:cNvSpPr>
          <p:nvPr/>
        </p:nvSpPr>
        <p:spPr bwMode="blackWhite">
          <a:xfrm>
            <a:off x="914400" y="1401763"/>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rPr>
              <a:t>CDB1</a:t>
            </a:r>
          </a:p>
        </p:txBody>
      </p:sp>
    </p:spTree>
    <p:custDataLst>
      <p:tags r:id="rId1"/>
    </p:custDataLst>
    <p:extLst>
      <p:ext uri="{BB962C8B-B14F-4D97-AF65-F5344CB8AC3E}">
        <p14:creationId xmlns:p14="http://schemas.microsoft.com/office/powerpoint/2010/main" val="36054833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0"/>
          <p:cNvSpPr>
            <a:spLocks noGrp="1" noChangeArrowheads="1"/>
          </p:cNvSpPr>
          <p:nvPr>
            <p:ph type="title"/>
          </p:nvPr>
        </p:nvSpPr>
        <p:spPr/>
        <p:txBody>
          <a:bodyPr/>
          <a:lstStyle/>
          <a:p>
            <a:r>
              <a:rPr lang="en-US" altLang="en-US" smtClean="0"/>
              <a:t>Plugging a Non-CDB into CDB Using DBMS_PDB</a:t>
            </a:r>
            <a:endParaRPr lang="en-US" altLang="en-US" dirty="0"/>
          </a:p>
        </p:txBody>
      </p:sp>
      <p:sp>
        <p:nvSpPr>
          <p:cNvPr id="39" name="Rounded Rectangle 38"/>
          <p:cNvSpPr/>
          <p:nvPr/>
        </p:nvSpPr>
        <p:spPr bwMode="auto">
          <a:xfrm>
            <a:off x="794888" y="1303465"/>
            <a:ext cx="4435428" cy="3205655"/>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6" name="Text Box 58"/>
          <p:cNvSpPr txBox="1">
            <a:spLocks noChangeArrowheads="1"/>
          </p:cNvSpPr>
          <p:nvPr/>
        </p:nvSpPr>
        <p:spPr bwMode="blackWhite">
          <a:xfrm>
            <a:off x="914400" y="1401763"/>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rPr>
              <a:t>CDB1</a:t>
            </a:r>
          </a:p>
        </p:txBody>
      </p:sp>
      <p:sp>
        <p:nvSpPr>
          <p:cNvPr id="48" name="Rectangle 31"/>
          <p:cNvSpPr txBox="1">
            <a:spLocks noChangeArrowheads="1"/>
          </p:cNvSpPr>
          <p:nvPr/>
        </p:nvSpPr>
        <p:spPr>
          <a:xfrm>
            <a:off x="5078413" y="1295400"/>
            <a:ext cx="6704012" cy="5181600"/>
          </a:xfrm>
          <a:prstGeom prst="rect">
            <a:avLst/>
          </a:prstGeom>
        </p:spPr>
        <p:txBody>
          <a:bodyPr/>
          <a:lstStyle/>
          <a:p>
            <a:pPr marL="574675" lvl="2" indent="-347663" defTabSz="228600" eaLnBrk="1" hangingPunct="1">
              <a:buClr>
                <a:schemeClr val="accent1"/>
              </a:buClr>
              <a:buFont typeface="+mj-lt"/>
              <a:buAutoNum type="arabicPeriod"/>
              <a:defRPr/>
            </a:pPr>
            <a:r>
              <a:rPr lang="fr-FR" dirty="0">
                <a:solidFill>
                  <a:srgbClr val="000000"/>
                </a:solidFill>
                <a:latin typeface="+mj-lt"/>
                <a:cs typeface="Courier New" pitchFamily="49" charset="0"/>
              </a:rPr>
              <a:t>Open </a:t>
            </a:r>
            <a:r>
              <a:rPr lang="en-US" b="1" dirty="0">
                <a:solidFill>
                  <a:srgbClr val="000000"/>
                </a:solidFill>
                <a:latin typeface="Courier New" pitchFamily="49" charset="0"/>
                <a:cs typeface="Courier New" pitchFamily="49" charset="0"/>
              </a:rPr>
              <a:t>ORCL</a:t>
            </a:r>
            <a:r>
              <a:rPr lang="en-US" sz="1600" dirty="0">
                <a:solidFill>
                  <a:srgbClr val="000000"/>
                </a:solidFill>
                <a:latin typeface="Courier New" pitchFamily="49" charset="0"/>
                <a:cs typeface="Courier New" pitchFamily="49" charset="0"/>
              </a:rPr>
              <a:t> </a:t>
            </a:r>
            <a:r>
              <a:rPr lang="en-US" sz="1600" dirty="0">
                <a:solidFill>
                  <a:srgbClr val="000000"/>
                </a:solidFill>
                <a:latin typeface="+mn-lt"/>
                <a:cs typeface="Courier New" pitchFamily="49" charset="0"/>
              </a:rPr>
              <a:t>in </a:t>
            </a:r>
            <a:r>
              <a:rPr lang="en-US" sz="1600" dirty="0">
                <a:solidFill>
                  <a:srgbClr val="000000"/>
                </a:solidFill>
                <a:latin typeface="Courier New" panose="02070309020205020404" pitchFamily="49" charset="0"/>
                <a:cs typeface="Courier New" panose="02070309020205020404" pitchFamily="49" charset="0"/>
              </a:rPr>
              <a:t>READ</a:t>
            </a:r>
            <a:r>
              <a:rPr lang="en-US" sz="1600" dirty="0">
                <a:solidFill>
                  <a:srgbClr val="000000"/>
                </a:solidFill>
                <a:latin typeface="+mn-lt"/>
                <a:cs typeface="Courier New" pitchFamily="49" charset="0"/>
              </a:rPr>
              <a:t> </a:t>
            </a:r>
            <a:r>
              <a:rPr lang="en-US" sz="1600" dirty="0">
                <a:solidFill>
                  <a:srgbClr val="000000"/>
                </a:solidFill>
                <a:latin typeface="Courier New" panose="02070309020205020404" pitchFamily="49" charset="0"/>
                <a:cs typeface="Courier New" panose="02070309020205020404" pitchFamily="49" charset="0"/>
              </a:rPr>
              <a:t>ONLY</a:t>
            </a:r>
            <a:r>
              <a:rPr lang="en-US" sz="1600" dirty="0">
                <a:solidFill>
                  <a:srgbClr val="000000"/>
                </a:solidFill>
                <a:latin typeface="+mn-lt"/>
                <a:cs typeface="Courier New" pitchFamily="49" charset="0"/>
              </a:rPr>
              <a:t> </a:t>
            </a:r>
            <a:r>
              <a:rPr lang="en-US" sz="1600" dirty="0">
                <a:solidFill>
                  <a:srgbClr val="000000"/>
                </a:solidFill>
                <a:latin typeface="+mj-lt"/>
                <a:cs typeface="Courier New" pitchFamily="49" charset="0"/>
              </a:rPr>
              <a:t>mode.</a:t>
            </a:r>
            <a:endParaRPr lang="en-US" sz="1600" dirty="0">
              <a:solidFill>
                <a:srgbClr val="000000"/>
              </a:solidFill>
              <a:latin typeface="+mj-lt"/>
            </a:endParaRPr>
          </a:p>
          <a:p>
            <a:pPr marL="227012" lvl="2" defTabSz="228600" eaLnBrk="1" hangingPunct="1">
              <a:buClr>
                <a:schemeClr val="accent2"/>
              </a:buClr>
              <a:defRPr/>
            </a:pPr>
            <a:r>
              <a:rPr lang="fr-FR" dirty="0">
                <a:solidFill>
                  <a:srgbClr val="000000"/>
                </a:solidFill>
                <a:latin typeface="Arial" charset="0"/>
              </a:rPr>
              <a:t> </a:t>
            </a:r>
            <a:endParaRPr lang="fr-FR" sz="2400" dirty="0">
              <a:solidFill>
                <a:srgbClr val="000000"/>
              </a:solidFill>
              <a:latin typeface="Arial" charset="0"/>
            </a:endParaRPr>
          </a:p>
          <a:p>
            <a:pPr marL="574675" lvl="2" indent="-347663" defTabSz="228600" eaLnBrk="1" hangingPunct="1">
              <a:buClr>
                <a:schemeClr val="accent2"/>
              </a:buClr>
              <a:buFont typeface="+mj-lt"/>
              <a:buAutoNum type="arabicPeriod"/>
              <a:defRPr/>
            </a:pPr>
            <a:endParaRPr lang="fr-FR" sz="2000" dirty="0">
              <a:solidFill>
                <a:srgbClr val="000000"/>
              </a:solidFill>
              <a:latin typeface="Arial" charset="0"/>
            </a:endParaRPr>
          </a:p>
          <a:p>
            <a:pPr marL="574675" lvl="2" indent="-347663" defTabSz="228600" eaLnBrk="1" hangingPunct="1">
              <a:buClr>
                <a:schemeClr val="accent1"/>
              </a:buClr>
              <a:buFont typeface="+mj-lt"/>
              <a:buAutoNum type="arabicPeriod" startAt="2"/>
              <a:defRPr/>
            </a:pPr>
            <a:r>
              <a:rPr lang="fr-FR" dirty="0">
                <a:solidFill>
                  <a:srgbClr val="000000"/>
                </a:solidFill>
                <a:latin typeface="Arial" charset="0"/>
              </a:rPr>
              <a:t>Connect to the target </a:t>
            </a:r>
            <a:r>
              <a:rPr lang="fr-FR" dirty="0">
                <a:solidFill>
                  <a:srgbClr val="000000"/>
                </a:solidFill>
                <a:latin typeface="+mj-lt"/>
                <a:cs typeface="Courier New" pitchFamily="49" charset="0"/>
              </a:rPr>
              <a:t>CDB root </a:t>
            </a:r>
            <a:r>
              <a:rPr lang="fr-FR" dirty="0">
                <a:solidFill>
                  <a:srgbClr val="000000"/>
                </a:solidFill>
                <a:latin typeface="Arial" charset="0"/>
              </a:rPr>
              <a:t>as </a:t>
            </a:r>
            <a:r>
              <a:rPr lang="fr-FR" dirty="0">
                <a:solidFill>
                  <a:srgbClr val="000000"/>
                </a:solidFill>
                <a:latin typeface="Arial" charset="0"/>
                <a:cs typeface="Courier New" pitchFamily="49" charset="0"/>
              </a:rPr>
              <a:t>a common user </a:t>
            </a:r>
            <a:r>
              <a:rPr lang="fr-FR" dirty="0" err="1" smtClean="0">
                <a:solidFill>
                  <a:srgbClr val="000000"/>
                </a:solidFill>
                <a:latin typeface="Arial" charset="0"/>
                <a:cs typeface="Courier New" pitchFamily="49" charset="0"/>
              </a:rPr>
              <a:t>with</a:t>
            </a:r>
            <a:r>
              <a:rPr lang="fr-FR" dirty="0" smtClean="0">
                <a:solidFill>
                  <a:srgbClr val="000000"/>
                </a:solidFill>
                <a:latin typeface="Arial" charset="0"/>
                <a:cs typeface="Courier New" pitchFamily="49" charset="0"/>
              </a:rPr>
              <a:t> the </a:t>
            </a:r>
            <a:r>
              <a:rPr lang="en-US" sz="1600" dirty="0">
                <a:solidFill>
                  <a:srgbClr val="000000"/>
                </a:solidFill>
                <a:latin typeface="Courier New" pitchFamily="49" charset="0"/>
                <a:cs typeface="Courier New" pitchFamily="49" charset="0"/>
              </a:rPr>
              <a:t>CREATE PLUGGABLE DATABASE </a:t>
            </a:r>
            <a:r>
              <a:rPr lang="en-US" dirty="0">
                <a:solidFill>
                  <a:srgbClr val="000000"/>
                </a:solidFill>
                <a:latin typeface="Arial" charset="0"/>
                <a:cs typeface="Arial" charset="0"/>
              </a:rPr>
              <a:t>privilege.</a:t>
            </a:r>
          </a:p>
          <a:p>
            <a:pPr marL="574675" lvl="2" indent="-347663" defTabSz="228600" eaLnBrk="1" hangingPunct="1">
              <a:buClr>
                <a:schemeClr val="accent2"/>
              </a:buClr>
              <a:defRPr/>
            </a:pPr>
            <a:endParaRPr lang="en-US" dirty="0">
              <a:solidFill>
                <a:srgbClr val="000000"/>
              </a:solidFill>
              <a:latin typeface="Arial" charset="0"/>
              <a:cs typeface="Arial" charset="0"/>
            </a:endParaRPr>
          </a:p>
          <a:p>
            <a:pPr marL="574675" lvl="2" indent="-347663" defTabSz="228600" eaLnBrk="1" hangingPunct="1">
              <a:buClr>
                <a:schemeClr val="accent1"/>
              </a:buClr>
              <a:buFont typeface="+mj-lt"/>
              <a:buAutoNum type="arabicPeriod" startAt="3"/>
              <a:defRPr/>
            </a:pPr>
            <a:r>
              <a:rPr lang="fr-FR" dirty="0">
                <a:solidFill>
                  <a:srgbClr val="000000"/>
                </a:solidFill>
                <a:latin typeface="Arial" charset="0"/>
                <a:cs typeface="Arial" charset="0"/>
              </a:rPr>
              <a:t>Plug in the unplugged </a:t>
            </a:r>
            <a:r>
              <a:rPr lang="en-US" b="1" dirty="0">
                <a:solidFill>
                  <a:srgbClr val="000000"/>
                </a:solidFill>
                <a:latin typeface="Courier New" pitchFamily="49" charset="0"/>
                <a:cs typeface="Courier New" pitchFamily="49" charset="0"/>
              </a:rPr>
              <a:t>ORCL</a:t>
            </a:r>
            <a:r>
              <a:rPr lang="en-US" sz="1600" dirty="0">
                <a:solidFill>
                  <a:srgbClr val="000000"/>
                </a:solidFill>
                <a:latin typeface="Courier New" pitchFamily="49" charset="0"/>
                <a:cs typeface="Courier New" pitchFamily="49" charset="0"/>
              </a:rPr>
              <a:t> </a:t>
            </a:r>
            <a:r>
              <a:rPr lang="en-US" dirty="0">
                <a:solidFill>
                  <a:srgbClr val="000000"/>
                </a:solidFill>
                <a:latin typeface="Arial" charset="0"/>
                <a:cs typeface="Arial" charset="0"/>
              </a:rPr>
              <a:t>as</a:t>
            </a:r>
            <a:r>
              <a:rPr lang="en-US" sz="1600" dirty="0">
                <a:solidFill>
                  <a:srgbClr val="000000"/>
                </a:solidFill>
                <a:latin typeface="Arial" charset="0"/>
                <a:cs typeface="Arial" charset="0"/>
              </a:rPr>
              <a:t> </a:t>
            </a:r>
            <a:r>
              <a:rPr lang="en-US" b="1" dirty="0">
                <a:solidFill>
                  <a:srgbClr val="000000"/>
                </a:solidFill>
                <a:latin typeface="Courier New" pitchFamily="49" charset="0"/>
                <a:cs typeface="Courier New" pitchFamily="49" charset="0"/>
              </a:rPr>
              <a:t>PDB2</a:t>
            </a:r>
            <a:r>
              <a:rPr lang="en-US" b="1" dirty="0">
                <a:solidFill>
                  <a:srgbClr val="000000"/>
                </a:solidFill>
                <a:latin typeface="+mj-lt"/>
                <a:cs typeface="Courier New" pitchFamily="49" charset="0"/>
              </a:rPr>
              <a:t>.</a:t>
            </a:r>
          </a:p>
          <a:p>
            <a:pPr marL="574675" lvl="2" indent="-347663" defTabSz="228600" eaLnBrk="1" hangingPunct="1">
              <a:buClr>
                <a:schemeClr val="accent2"/>
              </a:buClr>
              <a:buFont typeface="+mj-lt"/>
              <a:buAutoNum type="arabicPeriod" startAt="3"/>
              <a:defRPr/>
            </a:pPr>
            <a:endParaRPr lang="en-US" sz="1400" b="1" dirty="0">
              <a:solidFill>
                <a:srgbClr val="000000"/>
              </a:solidFill>
              <a:latin typeface="Courier New" pitchFamily="49" charset="0"/>
              <a:cs typeface="Courier New" pitchFamily="49" charset="0"/>
            </a:endParaRPr>
          </a:p>
          <a:p>
            <a:pPr marL="574675" lvl="2" indent="-347663" defTabSz="228600" eaLnBrk="1" hangingPunct="1">
              <a:buClr>
                <a:schemeClr val="accent2"/>
              </a:buClr>
              <a:buFont typeface="+mj-lt"/>
              <a:buAutoNum type="arabicPeriod" startAt="3"/>
              <a:defRPr/>
            </a:pPr>
            <a:endParaRPr lang="en-US" sz="1400" b="1" dirty="0">
              <a:solidFill>
                <a:srgbClr val="000000"/>
              </a:solidFill>
              <a:latin typeface="Courier New" pitchFamily="49" charset="0"/>
              <a:cs typeface="Courier New" pitchFamily="49" charset="0"/>
            </a:endParaRPr>
          </a:p>
          <a:p>
            <a:pPr marL="574675" lvl="2" indent="-347663" defTabSz="228600" eaLnBrk="1" hangingPunct="1">
              <a:buClr>
                <a:schemeClr val="accent2"/>
              </a:buClr>
              <a:defRPr/>
            </a:pPr>
            <a:r>
              <a:rPr lang="en-US" sz="1400" dirty="0">
                <a:solidFill>
                  <a:srgbClr val="000000"/>
                </a:solidFill>
                <a:latin typeface="Arial" charset="0"/>
                <a:cs typeface="Arial" charset="0"/>
              </a:rPr>
              <a:t/>
            </a:r>
            <a:br>
              <a:rPr lang="en-US" sz="1400" dirty="0">
                <a:solidFill>
                  <a:srgbClr val="000000"/>
                </a:solidFill>
                <a:latin typeface="Arial" charset="0"/>
                <a:cs typeface="Arial" charset="0"/>
              </a:rPr>
            </a:br>
            <a:endParaRPr lang="en-US" sz="1400" dirty="0">
              <a:solidFill>
                <a:srgbClr val="000000"/>
              </a:solidFill>
              <a:latin typeface="Arial" charset="0"/>
              <a:cs typeface="Arial" charset="0"/>
            </a:endParaRPr>
          </a:p>
          <a:p>
            <a:pPr marL="574675" lvl="2" indent="-347663" defTabSz="228600" eaLnBrk="1" hangingPunct="1">
              <a:buClr>
                <a:schemeClr val="accent1"/>
              </a:buClr>
              <a:buFont typeface="+mj-lt"/>
              <a:buAutoNum type="arabicPeriod" startAt="4"/>
              <a:defRPr/>
            </a:pPr>
            <a:r>
              <a:rPr lang="en-US" dirty="0">
                <a:solidFill>
                  <a:srgbClr val="000000"/>
                </a:solidFill>
                <a:latin typeface="Arial" charset="0"/>
                <a:cs typeface="Courier New" pitchFamily="49" charset="0"/>
              </a:rPr>
              <a:t>Run the </a:t>
            </a:r>
            <a:r>
              <a:rPr lang="en-US" dirty="0">
                <a:solidFill>
                  <a:srgbClr val="000000"/>
                </a:solidFill>
                <a:latin typeface="Courier New" pitchFamily="49" charset="0"/>
                <a:cs typeface="Courier New" pitchFamily="49" charset="0"/>
              </a:rPr>
              <a:t>noncdb_to_pdb.sql</a:t>
            </a:r>
            <a:r>
              <a:rPr lang="en-US" dirty="0">
                <a:solidFill>
                  <a:srgbClr val="000000"/>
                </a:solidFill>
                <a:latin typeface="Arial" charset="0"/>
                <a:cs typeface="Courier New" pitchFamily="49" charset="0"/>
              </a:rPr>
              <a:t> script in </a:t>
            </a:r>
            <a:r>
              <a:rPr lang="en-US" b="1" dirty="0">
                <a:solidFill>
                  <a:srgbClr val="000000"/>
                </a:solidFill>
                <a:latin typeface="Courier New" pitchFamily="49" charset="0"/>
                <a:cs typeface="Courier New" pitchFamily="49" charset="0"/>
              </a:rPr>
              <a:t>PDB2</a:t>
            </a:r>
            <a:r>
              <a:rPr lang="en-US" dirty="0">
                <a:solidFill>
                  <a:srgbClr val="000000"/>
                </a:solidFill>
                <a:latin typeface="Arial" charset="0"/>
                <a:cs typeface="Courier New" pitchFamily="49" charset="0"/>
              </a:rPr>
              <a:t>.</a:t>
            </a:r>
          </a:p>
          <a:p>
            <a:pPr marL="574675" lvl="2" indent="-347663" defTabSz="228600" eaLnBrk="1" hangingPunct="1">
              <a:buClr>
                <a:schemeClr val="accent2"/>
              </a:buClr>
              <a:buFont typeface="+mj-lt"/>
              <a:buAutoNum type="arabicPeriod" startAt="4"/>
              <a:defRPr/>
            </a:pPr>
            <a:endParaRPr lang="en-US" sz="2000" dirty="0">
              <a:solidFill>
                <a:srgbClr val="000000"/>
              </a:solidFill>
              <a:latin typeface="Arial" charset="0"/>
              <a:cs typeface="Courier New" pitchFamily="49" charset="0"/>
            </a:endParaRPr>
          </a:p>
          <a:p>
            <a:pPr marL="574675" lvl="2" indent="-347663" defTabSz="228600" eaLnBrk="1" hangingPunct="1">
              <a:buClr>
                <a:schemeClr val="accent2"/>
              </a:buClr>
              <a:defRPr/>
            </a:pPr>
            <a:endParaRPr lang="fr-FR" sz="2000" dirty="0">
              <a:solidFill>
                <a:srgbClr val="000000"/>
              </a:solidFill>
              <a:latin typeface="Arial" charset="0"/>
              <a:cs typeface="Courier New" pitchFamily="49" charset="0"/>
            </a:endParaRPr>
          </a:p>
          <a:p>
            <a:pPr marL="574675" lvl="2" indent="-347663" defTabSz="228600" eaLnBrk="1" hangingPunct="1">
              <a:buClr>
                <a:schemeClr val="accent2"/>
              </a:buClr>
              <a:defRPr/>
            </a:pPr>
            <a:endParaRPr lang="fr-FR" dirty="0">
              <a:solidFill>
                <a:srgbClr val="000000"/>
              </a:solidFill>
              <a:latin typeface="Arial" charset="0"/>
              <a:cs typeface="Courier New" pitchFamily="49" charset="0"/>
            </a:endParaRPr>
          </a:p>
          <a:p>
            <a:pPr marL="574675" lvl="2" indent="-347663" defTabSz="228600" eaLnBrk="1" hangingPunct="1">
              <a:buClr>
                <a:schemeClr val="accent1"/>
              </a:buClr>
              <a:buFont typeface="+mj-lt"/>
              <a:buAutoNum type="arabicPeriod" startAt="5"/>
              <a:defRPr/>
            </a:pPr>
            <a:r>
              <a:rPr lang="fr-FR" dirty="0">
                <a:solidFill>
                  <a:srgbClr val="000000"/>
                </a:solidFill>
                <a:latin typeface="Arial" charset="0"/>
                <a:cs typeface="Courier New" pitchFamily="49" charset="0"/>
              </a:rPr>
              <a:t>Open </a:t>
            </a:r>
            <a:r>
              <a:rPr lang="fr-FR" dirty="0">
                <a:solidFill>
                  <a:srgbClr val="000000"/>
                </a:solidFill>
                <a:latin typeface="Courier New" pitchFamily="49" charset="0"/>
                <a:cs typeface="Courier New" pitchFamily="49" charset="0"/>
              </a:rPr>
              <a:t>PDB2.</a:t>
            </a:r>
          </a:p>
          <a:p>
            <a:pPr marL="574675" lvl="2" indent="-460375" defTabSz="228600" eaLnBrk="1" hangingPunct="1">
              <a:buClr>
                <a:schemeClr val="accent2"/>
              </a:buClr>
              <a:buFont typeface="+mj-lt"/>
              <a:buAutoNum type="arabicPeriod" startAt="5"/>
              <a:defRPr/>
            </a:pPr>
            <a:endParaRPr lang="fr-FR" sz="1000" dirty="0">
              <a:solidFill>
                <a:srgbClr val="000000"/>
              </a:solidFill>
              <a:latin typeface="Courier New" pitchFamily="49" charset="0"/>
              <a:cs typeface="Courier New" pitchFamily="49" charset="0"/>
            </a:endParaRPr>
          </a:p>
          <a:p>
            <a:pPr marL="574675" lvl="2" indent="-460375" defTabSz="228600" eaLnBrk="1" hangingPunct="1">
              <a:buClr>
                <a:schemeClr val="accent2"/>
              </a:buClr>
              <a:defRPr/>
            </a:pPr>
            <a:r>
              <a:rPr lang="en-US" sz="1600" b="1" dirty="0">
                <a:solidFill>
                  <a:srgbClr val="000000"/>
                </a:solidFill>
                <a:latin typeface="Arial" charset="0"/>
                <a:cs typeface="Arial" charset="0"/>
              </a:rPr>
              <a:t>Note:</a:t>
            </a:r>
            <a:r>
              <a:rPr lang="en-US" sz="1600" dirty="0">
                <a:solidFill>
                  <a:srgbClr val="000000"/>
                </a:solidFill>
                <a:latin typeface="Arial" charset="0"/>
                <a:cs typeface="Arial" charset="0"/>
              </a:rPr>
              <a:t> The </a:t>
            </a:r>
            <a:r>
              <a:rPr lang="en-US" sz="1600" dirty="0">
                <a:solidFill>
                  <a:srgbClr val="000000"/>
                </a:solidFill>
                <a:latin typeface="Courier New" pitchFamily="49" charset="0"/>
                <a:cs typeface="Courier New" pitchFamily="49" charset="0"/>
              </a:rPr>
              <a:t>STATUS</a:t>
            </a:r>
            <a:r>
              <a:rPr lang="en-US" sz="1600" dirty="0">
                <a:solidFill>
                  <a:srgbClr val="000000"/>
                </a:solidFill>
                <a:latin typeface="Arial" charset="0"/>
                <a:cs typeface="Arial" charset="0"/>
              </a:rPr>
              <a:t> of the PDB is </a:t>
            </a:r>
            <a:r>
              <a:rPr lang="en-US" sz="1600" dirty="0">
                <a:solidFill>
                  <a:srgbClr val="000000"/>
                </a:solidFill>
                <a:latin typeface="Courier New" pitchFamily="49" charset="0"/>
                <a:cs typeface="Courier New" pitchFamily="49" charset="0"/>
              </a:rPr>
              <a:t>CONVERTING</a:t>
            </a:r>
            <a:r>
              <a:rPr lang="en-US" sz="1600" dirty="0">
                <a:solidFill>
                  <a:srgbClr val="000000"/>
                </a:solidFill>
                <a:latin typeface="Arial" charset="0"/>
                <a:cs typeface="Arial" charset="0"/>
              </a:rPr>
              <a:t>.</a:t>
            </a:r>
          </a:p>
          <a:p>
            <a:pPr marL="574675" lvl="2" indent="-460375" defTabSz="228600" eaLnBrk="1" hangingPunct="1">
              <a:buClr>
                <a:schemeClr val="accent2"/>
              </a:buClr>
              <a:buFont typeface="+mj-lt"/>
              <a:buAutoNum type="arabicPeriod" startAt="5"/>
              <a:defRPr/>
            </a:pPr>
            <a:endParaRPr lang="en-US" sz="1600" dirty="0">
              <a:solidFill>
                <a:srgbClr val="000000"/>
              </a:solidFill>
              <a:latin typeface="Courier New" pitchFamily="49" charset="0"/>
              <a:cs typeface="Courier New" pitchFamily="49" charset="0"/>
            </a:endParaRPr>
          </a:p>
        </p:txBody>
      </p:sp>
      <p:cxnSp>
        <p:nvCxnSpPr>
          <p:cNvPr id="49" name="Straight Arrow Connector 28"/>
          <p:cNvCxnSpPr>
            <a:cxnSpLocks noChangeShapeType="1"/>
          </p:cNvCxnSpPr>
          <p:nvPr/>
        </p:nvCxnSpPr>
        <p:spPr bwMode="auto">
          <a:xfrm flipV="1">
            <a:off x="2430463" y="4877584"/>
            <a:ext cx="0" cy="548640"/>
          </a:xfrm>
          <a:prstGeom prst="straightConnector1">
            <a:avLst/>
          </a:prstGeom>
          <a:noFill/>
          <a:ln w="28575" algn="ctr">
            <a:solidFill>
              <a:schemeClr val="tx1"/>
            </a:solidFill>
            <a:round/>
            <a:headEnd type="none" w="sm" len="sm"/>
            <a:tailEnd/>
          </a:ln>
          <a:extLst>
            <a:ext uri="{909E8E84-426E-40DD-AFC4-6F175D3DCCD1}">
              <a14:hiddenFill xmlns:a14="http://schemas.microsoft.com/office/drawing/2010/main">
                <a:noFill/>
              </a14:hiddenFill>
            </a:ext>
          </a:extLst>
        </p:spPr>
      </p:cxnSp>
      <p:cxnSp>
        <p:nvCxnSpPr>
          <p:cNvPr id="50" name="Straight Arrow Connector 29"/>
          <p:cNvCxnSpPr>
            <a:cxnSpLocks noChangeShapeType="1"/>
          </p:cNvCxnSpPr>
          <p:nvPr/>
        </p:nvCxnSpPr>
        <p:spPr bwMode="auto">
          <a:xfrm flipV="1">
            <a:off x="2430463" y="3693222"/>
            <a:ext cx="0" cy="497778"/>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56" name="AutoShape 9"/>
          <p:cNvSpPr>
            <a:spLocks noChangeArrowheads="1"/>
          </p:cNvSpPr>
          <p:nvPr/>
        </p:nvSpPr>
        <p:spPr bwMode="auto">
          <a:xfrm>
            <a:off x="2125663" y="4495800"/>
            <a:ext cx="630237" cy="381000"/>
          </a:xfrm>
          <a:prstGeom prst="flowChartMagneticDisk">
            <a:avLst/>
          </a:prstGeom>
          <a:solidFill>
            <a:srgbClr val="008000"/>
          </a:solidFill>
          <a:ln w="1270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57" name="PPTShape_13"/>
          <p:cNvSpPr txBox="1">
            <a:spLocks noChangeArrowheads="1"/>
          </p:cNvSpPr>
          <p:nvPr/>
        </p:nvSpPr>
        <p:spPr bwMode="blackWhite">
          <a:xfrm>
            <a:off x="1391340" y="5049077"/>
            <a:ext cx="2103120" cy="182880"/>
          </a:xfrm>
          <a:prstGeom prst="rect">
            <a:avLst/>
          </a:prstGeom>
          <a:solidFill>
            <a:schemeClr val="bg1"/>
          </a:solidFill>
          <a:ln>
            <a:noFill/>
          </a:ln>
        </p:spPr>
        <p:txBody>
          <a:bodyPr lIns="92075" tIns="46038" rIns="92075" bIns="46038" anchor="ctr" anchorCtr="0">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8000"/>
                </a:solidFill>
                <a:latin typeface="Courier New" panose="02070309020205020404" pitchFamily="49" charset="0"/>
                <a:cs typeface="Courier New" panose="02070309020205020404" pitchFamily="49" charset="0"/>
              </a:rPr>
              <a:t>DBMS_PDB.DESCRIBE</a:t>
            </a:r>
          </a:p>
        </p:txBody>
      </p:sp>
      <p:sp>
        <p:nvSpPr>
          <p:cNvPr id="58" name="PPTShape_14"/>
          <p:cNvSpPr txBox="1">
            <a:spLocks noChangeArrowheads="1"/>
          </p:cNvSpPr>
          <p:nvPr/>
        </p:nvSpPr>
        <p:spPr bwMode="blackWhite">
          <a:xfrm>
            <a:off x="2136552" y="4187825"/>
            <a:ext cx="619348"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Plug</a:t>
            </a:r>
            <a:endParaRPr lang="en-US" altLang="en-US" sz="1200" b="1" dirty="0">
              <a:solidFill>
                <a:srgbClr val="008000"/>
              </a:solidFill>
              <a:latin typeface="Courier New" panose="02070309020205020404" pitchFamily="49" charset="0"/>
              <a:cs typeface="Courier New" panose="02070309020205020404" pitchFamily="49" charset="0"/>
            </a:endParaRPr>
          </a:p>
        </p:txBody>
      </p:sp>
      <p:sp>
        <p:nvSpPr>
          <p:cNvPr id="59" name="PPTShape_15"/>
          <p:cNvSpPr txBox="1">
            <a:spLocks noChangeArrowheads="1"/>
          </p:cNvSpPr>
          <p:nvPr/>
        </p:nvSpPr>
        <p:spPr bwMode="blackWhite">
          <a:xfrm>
            <a:off x="3255963" y="4664003"/>
            <a:ext cx="1822450" cy="307975"/>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bg2">
                    <a:lumMod val="10000"/>
                  </a:schemeClr>
                </a:solidFill>
                <a:latin typeface="Arial" charset="0"/>
                <a:cs typeface="Arial" charset="0"/>
              </a:rPr>
              <a:t>XML metadata  file</a:t>
            </a:r>
          </a:p>
        </p:txBody>
      </p:sp>
      <p:sp>
        <p:nvSpPr>
          <p:cNvPr id="60" name="Content Placeholder 2"/>
          <p:cNvSpPr txBox="1">
            <a:spLocks noChangeAspect="1"/>
          </p:cNvSpPr>
          <p:nvPr/>
        </p:nvSpPr>
        <p:spPr bwMode="gray">
          <a:xfrm>
            <a:off x="5734372" y="1733427"/>
            <a:ext cx="5976664" cy="360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SQL&gt; EXEC DBMS_PDB.DESCRIBE </a:t>
            </a:r>
            <a:r>
              <a:rPr lang="en-US" sz="1600" dirty="0">
                <a:latin typeface="Courier New" pitchFamily="49" charset="0"/>
                <a:cs typeface="Courier New" pitchFamily="49" charset="0"/>
              </a:rPr>
              <a:t>(</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/tmp/ORCL.xml</a:t>
            </a:r>
            <a:r>
              <a:rPr lang="fr-FR" sz="1600" dirty="0">
                <a:latin typeface="Courier New" pitchFamily="49" charset="0"/>
                <a:cs typeface="Courier New" pitchFamily="49" charset="0"/>
              </a:rPr>
              <a:t>'</a:t>
            </a:r>
            <a:r>
              <a:rPr lang="en-US" sz="1600"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61" name="Content Placeholder 2"/>
          <p:cNvSpPr txBox="1">
            <a:spLocks noChangeAspect="1"/>
          </p:cNvSpPr>
          <p:nvPr/>
        </p:nvSpPr>
        <p:spPr bwMode="gray">
          <a:xfrm>
            <a:off x="5734372" y="3544329"/>
            <a:ext cx="5976664"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a:t>
            </a:r>
            <a:r>
              <a:rPr lang="en-US" sz="1600" dirty="0">
                <a:latin typeface="Courier New" pitchFamily="49" charset="0"/>
                <a:cs typeface="Courier New" pitchFamily="49" charset="0"/>
              </a:rPr>
              <a:t> PDB2 </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a:t>
            </a:r>
            <a:r>
              <a:rPr lang="fr-FR" sz="1600" b="1" dirty="0">
                <a:latin typeface="Courier New" pitchFamily="49" charset="0"/>
                <a:cs typeface="Courier New" pitchFamily="49" charset="0"/>
              </a:rPr>
              <a:t>USING </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/tmp/ORCL.xml</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62" name="Content Placeholder 2"/>
          <p:cNvSpPr txBox="1">
            <a:spLocks noChangeAspect="1"/>
          </p:cNvSpPr>
          <p:nvPr/>
        </p:nvSpPr>
        <p:spPr bwMode="gray">
          <a:xfrm>
            <a:off x="5734372" y="4626649"/>
            <a:ext cx="5976664"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SQL&gt; CONNECT sys@PDB2 AS SYSDBA</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@$ORACLE_HOME/rdbms/admin/</a:t>
            </a:r>
            <a:r>
              <a:rPr lang="fr-FR" sz="1600" b="1" dirty="0" err="1">
                <a:latin typeface="Courier New" pitchFamily="49" charset="0"/>
                <a:cs typeface="Courier New" pitchFamily="49" charset="0"/>
              </a:rPr>
              <a:t>noncdb_to_pdb</a:t>
            </a:r>
            <a:endParaRPr lang="en-US" sz="1600" b="1" dirty="0">
              <a:latin typeface="Courier New" pitchFamily="49" charset="0"/>
              <a:cs typeface="Arial" charset="0"/>
            </a:endParaRPr>
          </a:p>
        </p:txBody>
      </p:sp>
      <p:sp>
        <p:nvSpPr>
          <p:cNvPr id="63" name="PPTShape_11"/>
          <p:cNvSpPr>
            <a:spLocks noChangeArrowheads="1"/>
          </p:cNvSpPr>
          <p:nvPr/>
        </p:nvSpPr>
        <p:spPr bwMode="blackWhite">
          <a:xfrm>
            <a:off x="1125538" y="3159822"/>
            <a:ext cx="2520950" cy="533400"/>
          </a:xfrm>
          <a:prstGeom prst="rect">
            <a:avLst/>
          </a:prstGeom>
          <a:solidFill>
            <a:srgbClr val="FFCC99"/>
          </a:solidFill>
          <a:ln w="28575">
            <a:solidFill>
              <a:srgbClr val="BF59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t>PDB2</a:t>
            </a:r>
          </a:p>
        </p:txBody>
      </p:sp>
      <p:sp>
        <p:nvSpPr>
          <p:cNvPr id="64" name="PPTShape_12"/>
          <p:cNvSpPr txBox="1">
            <a:spLocks noChangeArrowheads="1"/>
          </p:cNvSpPr>
          <p:nvPr/>
        </p:nvSpPr>
        <p:spPr bwMode="blackWhite">
          <a:xfrm>
            <a:off x="1125538" y="3159822"/>
            <a:ext cx="29448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65" name="Rectangle 2"/>
          <p:cNvSpPr>
            <a:spLocks noChangeArrowheads="1"/>
          </p:cNvSpPr>
          <p:nvPr/>
        </p:nvSpPr>
        <p:spPr bwMode="blackWhite">
          <a:xfrm>
            <a:off x="1117600" y="1784975"/>
            <a:ext cx="2528888" cy="685800"/>
          </a:xfrm>
          <a:prstGeom prst="rect">
            <a:avLst/>
          </a:prstGeom>
          <a:solidFill>
            <a:srgbClr val="FFF0C5"/>
          </a:solidFill>
          <a:ln w="28575">
            <a:solidFill>
              <a:srgbClr val="E6AA00"/>
            </a:solidFill>
            <a:miter lim="800000"/>
            <a:headEnd/>
            <a:tailEnd/>
          </a:ln>
        </p:spPr>
        <p:txBody>
          <a:bodyPr wrap="none" lIns="92075" tIns="46038" rIns="92075" bIns="46038" anchor="b"/>
          <a:lstStyle/>
          <a:p>
            <a:pPr defTabSz="1041400">
              <a:lnSpc>
                <a:spcPct val="85000"/>
              </a:lnSpc>
              <a:spcBef>
                <a:spcPct val="50000"/>
              </a:spcBef>
            </a:pPr>
            <a:r>
              <a:rPr lang="en-US" altLang="en-US" sz="1400" b="1" dirty="0">
                <a:solidFill>
                  <a:srgbClr val="000000"/>
                </a:solidFill>
                <a:latin typeface="Arial" panose="020B0604020202020204" pitchFamily="34" charset="0"/>
                <a:cs typeface="Arial" panose="020B0604020202020204" pitchFamily="34" charset="0"/>
              </a:rPr>
              <a:t>CDB root</a:t>
            </a:r>
          </a:p>
        </p:txBody>
      </p:sp>
      <p:sp>
        <p:nvSpPr>
          <p:cNvPr id="66" name="PPTShape_0"/>
          <p:cNvSpPr txBox="1">
            <a:spLocks noChangeArrowheads="1"/>
          </p:cNvSpPr>
          <p:nvPr/>
        </p:nvSpPr>
        <p:spPr bwMode="blackWhite">
          <a:xfrm>
            <a:off x="1125538" y="1784975"/>
            <a:ext cx="1820862"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67" name="PPTShape_1"/>
          <p:cNvSpPr txBox="1">
            <a:spLocks noChangeArrowheads="1"/>
          </p:cNvSpPr>
          <p:nvPr/>
        </p:nvSpPr>
        <p:spPr bwMode="blackWhite">
          <a:xfrm>
            <a:off x="4376738" y="1784975"/>
            <a:ext cx="90279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Redo Log </a:t>
            </a:r>
          </a:p>
          <a:p>
            <a:r>
              <a:rPr lang="en-US" altLang="en-US" sz="1200" dirty="0">
                <a:solidFill>
                  <a:srgbClr val="000000"/>
                </a:solidFill>
              </a:rPr>
              <a:t>files</a:t>
            </a:r>
          </a:p>
        </p:txBody>
      </p:sp>
      <p:sp>
        <p:nvSpPr>
          <p:cNvPr id="68" name="PPTShape_2"/>
          <p:cNvSpPr txBox="1">
            <a:spLocks noChangeArrowheads="1"/>
          </p:cNvSpPr>
          <p:nvPr/>
        </p:nvSpPr>
        <p:spPr bwMode="blackWhite">
          <a:xfrm>
            <a:off x="3695700" y="1784975"/>
            <a:ext cx="776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Control </a:t>
            </a:r>
          </a:p>
          <a:p>
            <a:r>
              <a:rPr lang="en-US" altLang="en-US" sz="1200" dirty="0">
                <a:solidFill>
                  <a:srgbClr val="000000"/>
                </a:solidFill>
              </a:rPr>
              <a:t>files</a:t>
            </a:r>
          </a:p>
        </p:txBody>
      </p:sp>
      <p:sp>
        <p:nvSpPr>
          <p:cNvPr id="69" name="PPTShape_3"/>
          <p:cNvSpPr>
            <a:spLocks noChangeArrowheads="1"/>
          </p:cNvSpPr>
          <p:nvPr/>
        </p:nvSpPr>
        <p:spPr bwMode="blackWhite">
          <a:xfrm>
            <a:off x="1117600" y="2546975"/>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70" name="PPTShape_4"/>
          <p:cNvSpPr txBox="1">
            <a:spLocks noChangeArrowheads="1"/>
          </p:cNvSpPr>
          <p:nvPr/>
        </p:nvSpPr>
        <p:spPr bwMode="blackWhite">
          <a:xfrm>
            <a:off x="1117600" y="2546975"/>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71" name="PPTShape_5"/>
          <p:cNvSpPr txBox="1">
            <a:spLocks noChangeArrowheads="1"/>
          </p:cNvSpPr>
          <p:nvPr/>
        </p:nvSpPr>
        <p:spPr bwMode="blackWhite">
          <a:xfrm>
            <a:off x="4062413" y="2780928"/>
            <a:ext cx="1320800"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tx1">
                    <a:lumMod val="50000"/>
                  </a:schemeClr>
                </a:solidFill>
                <a:latin typeface="Arial" charset="0"/>
                <a:cs typeface="Arial" charset="0"/>
              </a:rPr>
              <a:t>Create </a:t>
            </a:r>
          </a:p>
          <a:p>
            <a:pPr defTabSz="228600">
              <a:defRPr/>
            </a:pPr>
            <a:r>
              <a:rPr lang="en-US" sz="1400" b="1" dirty="0">
                <a:latin typeface="Arial" charset="0"/>
                <a:cs typeface="Arial" charset="0"/>
              </a:rPr>
              <a:t>PDB2 </a:t>
            </a:r>
          </a:p>
          <a:p>
            <a:pPr defTabSz="228600">
              <a:defRPr/>
            </a:pPr>
            <a:r>
              <a:rPr lang="en-US" sz="1400" b="1" dirty="0">
                <a:solidFill>
                  <a:schemeClr val="tx1">
                    <a:lumMod val="50000"/>
                  </a:schemeClr>
                </a:solidFill>
                <a:latin typeface="Arial" charset="0"/>
                <a:cs typeface="Arial" charset="0"/>
              </a:rPr>
              <a:t>from </a:t>
            </a:r>
          </a:p>
          <a:p>
            <a:pPr defTabSz="228600">
              <a:defRPr/>
            </a:pPr>
            <a:r>
              <a:rPr lang="en-US" sz="1400" b="1" dirty="0">
                <a:latin typeface="Arial" charset="0"/>
                <a:cs typeface="Arial" charset="0"/>
              </a:rPr>
              <a:t>ORCL</a:t>
            </a:r>
          </a:p>
        </p:txBody>
      </p:sp>
      <p:sp>
        <p:nvSpPr>
          <p:cNvPr id="72" name="Rounded Rectangle 71"/>
          <p:cNvSpPr/>
          <p:nvPr/>
        </p:nvSpPr>
        <p:spPr bwMode="auto">
          <a:xfrm>
            <a:off x="781074" y="5370489"/>
            <a:ext cx="4435428" cy="750437"/>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73" name="PPTShape_7"/>
          <p:cNvSpPr txBox="1">
            <a:spLocks noChangeArrowheads="1"/>
          </p:cNvSpPr>
          <p:nvPr/>
        </p:nvSpPr>
        <p:spPr bwMode="blackWhite">
          <a:xfrm>
            <a:off x="1053852" y="5369622"/>
            <a:ext cx="2335213" cy="277641"/>
          </a:xfrm>
          <a:prstGeom prst="rect">
            <a:avLst/>
          </a:prstGeom>
          <a:noFill/>
          <a:ln w="28575">
            <a:noFill/>
            <a:miter lim="800000"/>
            <a:headEnd/>
            <a:tailEnd/>
          </a:ln>
        </p:spPr>
        <p:txBody>
          <a:bodyPr lIns="92075" tIns="46038" rIns="92075" bIns="46038">
            <a:spAutoFit/>
          </a:bodyPr>
          <a:lstStyle/>
          <a:p>
            <a:pPr defTabSz="228600">
              <a:defRPr/>
            </a:pPr>
            <a:r>
              <a:rPr lang="en-US" sz="1200" dirty="0">
                <a:solidFill>
                  <a:schemeClr val="bg2">
                    <a:lumMod val="10000"/>
                  </a:schemeClr>
                </a:solidFill>
                <a:latin typeface="Arial" charset="0"/>
                <a:cs typeface="Arial" charset="0"/>
              </a:rPr>
              <a:t>Data files</a:t>
            </a:r>
          </a:p>
        </p:txBody>
      </p:sp>
      <p:sp>
        <p:nvSpPr>
          <p:cNvPr id="74" name="PPTShape_8"/>
          <p:cNvSpPr txBox="1">
            <a:spLocks noChangeArrowheads="1"/>
          </p:cNvSpPr>
          <p:nvPr/>
        </p:nvSpPr>
        <p:spPr bwMode="blackWhite">
          <a:xfrm>
            <a:off x="2638028" y="5369622"/>
            <a:ext cx="690937"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Control </a:t>
            </a:r>
          </a:p>
          <a:p>
            <a:pPr defTabSz="228600">
              <a:defRPr/>
            </a:pPr>
            <a:r>
              <a:rPr lang="en-US" sz="1200" dirty="0">
                <a:solidFill>
                  <a:schemeClr val="bg2">
                    <a:lumMod val="10000"/>
                  </a:schemeClr>
                </a:solidFill>
                <a:latin typeface="Arial" charset="0"/>
                <a:cs typeface="Arial" charset="0"/>
              </a:rPr>
              <a:t>files</a:t>
            </a:r>
          </a:p>
        </p:txBody>
      </p:sp>
      <p:sp>
        <p:nvSpPr>
          <p:cNvPr id="75" name="PPTShape_9"/>
          <p:cNvSpPr txBox="1">
            <a:spLocks noChangeArrowheads="1"/>
          </p:cNvSpPr>
          <p:nvPr/>
        </p:nvSpPr>
        <p:spPr bwMode="blackWhite">
          <a:xfrm>
            <a:off x="3757613" y="5369622"/>
            <a:ext cx="847079"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Redo Log</a:t>
            </a:r>
          </a:p>
          <a:p>
            <a:pPr defTabSz="228600">
              <a:defRPr/>
            </a:pPr>
            <a:r>
              <a:rPr lang="en-US" sz="1200" dirty="0">
                <a:solidFill>
                  <a:schemeClr val="bg2">
                    <a:lumMod val="10000"/>
                  </a:schemeClr>
                </a:solidFill>
                <a:latin typeface="Arial" charset="0"/>
                <a:cs typeface="Arial" charset="0"/>
              </a:rPr>
              <a:t>files</a:t>
            </a:r>
          </a:p>
        </p:txBody>
      </p:sp>
      <p:pic>
        <p:nvPicPr>
          <p:cNvPr id="76" name="Picture 107" descr="datab018"/>
          <p:cNvPicPr preferRelativeResize="0">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195140" y="5674422"/>
            <a:ext cx="406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PTShape_14" descr="datab018"/>
          <p:cNvPicPr preferRelativeResize="0">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460252" y="5750622"/>
            <a:ext cx="412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PPTShape_6"/>
          <p:cNvSpPr>
            <a:spLocks noChangeArrowheads="1"/>
          </p:cNvSpPr>
          <p:nvPr/>
        </p:nvSpPr>
        <p:spPr bwMode="blackWhite">
          <a:xfrm>
            <a:off x="2533878" y="5821871"/>
            <a:ext cx="929821" cy="309113"/>
          </a:xfrm>
          <a:prstGeom prst="rect">
            <a:avLst/>
          </a:prstGeom>
          <a:no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b="1" dirty="0">
                <a:solidFill>
                  <a:srgbClr val="000000"/>
                </a:solidFill>
              </a:rPr>
              <a:t>ORCL</a:t>
            </a:r>
          </a:p>
        </p:txBody>
      </p:sp>
    </p:spTree>
    <p:custDataLst>
      <p:tags r:id="rId1"/>
    </p:custDataLst>
    <p:extLst>
      <p:ext uri="{BB962C8B-B14F-4D97-AF65-F5344CB8AC3E}">
        <p14:creationId xmlns:p14="http://schemas.microsoft.com/office/powerpoint/2010/main" val="403350792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794888" y="1303465"/>
            <a:ext cx="4435428" cy="3205655"/>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7" name="Text Box 58"/>
          <p:cNvSpPr txBox="1">
            <a:spLocks noChangeArrowheads="1"/>
          </p:cNvSpPr>
          <p:nvPr/>
        </p:nvSpPr>
        <p:spPr bwMode="blackWhite">
          <a:xfrm>
            <a:off x="914400" y="1401763"/>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rPr>
              <a:t>CDB1</a:t>
            </a:r>
          </a:p>
        </p:txBody>
      </p:sp>
      <p:sp>
        <p:nvSpPr>
          <p:cNvPr id="28" name="PPTShape_11"/>
          <p:cNvSpPr>
            <a:spLocks noChangeArrowheads="1"/>
          </p:cNvSpPr>
          <p:nvPr/>
        </p:nvSpPr>
        <p:spPr bwMode="blackWhite">
          <a:xfrm>
            <a:off x="1125538" y="3159822"/>
            <a:ext cx="2520950" cy="533400"/>
          </a:xfrm>
          <a:prstGeom prst="rect">
            <a:avLst/>
          </a:prstGeom>
          <a:solidFill>
            <a:srgbClr val="FFCC99"/>
          </a:solidFill>
          <a:ln w="28575">
            <a:solidFill>
              <a:srgbClr val="BF59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t>PDB2</a:t>
            </a:r>
          </a:p>
        </p:txBody>
      </p:sp>
      <p:sp>
        <p:nvSpPr>
          <p:cNvPr id="29" name="PPTShape_12"/>
          <p:cNvSpPr txBox="1">
            <a:spLocks noChangeArrowheads="1"/>
          </p:cNvSpPr>
          <p:nvPr/>
        </p:nvSpPr>
        <p:spPr bwMode="blackWhite">
          <a:xfrm>
            <a:off x="1125538" y="3159822"/>
            <a:ext cx="29448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0" name="Rectangle 2"/>
          <p:cNvSpPr>
            <a:spLocks noChangeArrowheads="1"/>
          </p:cNvSpPr>
          <p:nvPr/>
        </p:nvSpPr>
        <p:spPr bwMode="blackWhite">
          <a:xfrm>
            <a:off x="1117600" y="1784975"/>
            <a:ext cx="2528888" cy="685800"/>
          </a:xfrm>
          <a:prstGeom prst="rect">
            <a:avLst/>
          </a:prstGeom>
          <a:solidFill>
            <a:srgbClr val="FFF0C5"/>
          </a:solidFill>
          <a:ln w="28575">
            <a:solidFill>
              <a:srgbClr val="E6AA00"/>
            </a:solidFill>
            <a:miter lim="800000"/>
            <a:headEnd/>
            <a:tailEnd/>
          </a:ln>
        </p:spPr>
        <p:txBody>
          <a:bodyPr wrap="none" lIns="92075" tIns="46038" rIns="92075" bIns="46038" anchor="b"/>
          <a:lstStyle/>
          <a:p>
            <a:pPr defTabSz="1041400">
              <a:lnSpc>
                <a:spcPct val="85000"/>
              </a:lnSpc>
              <a:spcBef>
                <a:spcPct val="50000"/>
              </a:spcBef>
            </a:pPr>
            <a:r>
              <a:rPr lang="en-US" altLang="en-US" sz="1400" b="1" dirty="0">
                <a:solidFill>
                  <a:srgbClr val="000000"/>
                </a:solidFill>
                <a:latin typeface="Arial" panose="020B0604020202020204" pitchFamily="34" charset="0"/>
                <a:cs typeface="Arial" panose="020B0604020202020204" pitchFamily="34" charset="0"/>
              </a:rPr>
              <a:t>CDB root</a:t>
            </a:r>
          </a:p>
        </p:txBody>
      </p:sp>
      <p:sp>
        <p:nvSpPr>
          <p:cNvPr id="31" name="PPTShape_0"/>
          <p:cNvSpPr txBox="1">
            <a:spLocks noChangeArrowheads="1"/>
          </p:cNvSpPr>
          <p:nvPr/>
        </p:nvSpPr>
        <p:spPr bwMode="blackWhite">
          <a:xfrm>
            <a:off x="1125538" y="1784975"/>
            <a:ext cx="1820862"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2" name="PPTShape_1"/>
          <p:cNvSpPr txBox="1">
            <a:spLocks noChangeArrowheads="1"/>
          </p:cNvSpPr>
          <p:nvPr/>
        </p:nvSpPr>
        <p:spPr bwMode="blackWhite">
          <a:xfrm>
            <a:off x="4376738" y="1784975"/>
            <a:ext cx="90279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Redo Log </a:t>
            </a:r>
          </a:p>
          <a:p>
            <a:r>
              <a:rPr lang="en-US" altLang="en-US" sz="1200" dirty="0">
                <a:solidFill>
                  <a:srgbClr val="000000"/>
                </a:solidFill>
              </a:rPr>
              <a:t>files</a:t>
            </a:r>
          </a:p>
        </p:txBody>
      </p:sp>
      <p:sp>
        <p:nvSpPr>
          <p:cNvPr id="33" name="PPTShape_2"/>
          <p:cNvSpPr txBox="1">
            <a:spLocks noChangeArrowheads="1"/>
          </p:cNvSpPr>
          <p:nvPr/>
        </p:nvSpPr>
        <p:spPr bwMode="blackWhite">
          <a:xfrm>
            <a:off x="3695700" y="1784975"/>
            <a:ext cx="776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Control </a:t>
            </a:r>
          </a:p>
          <a:p>
            <a:r>
              <a:rPr lang="en-US" altLang="en-US" sz="1200" dirty="0">
                <a:solidFill>
                  <a:srgbClr val="000000"/>
                </a:solidFill>
              </a:rPr>
              <a:t>files</a:t>
            </a:r>
          </a:p>
        </p:txBody>
      </p:sp>
      <p:sp>
        <p:nvSpPr>
          <p:cNvPr id="34" name="PPTShape_3"/>
          <p:cNvSpPr>
            <a:spLocks noChangeArrowheads="1"/>
          </p:cNvSpPr>
          <p:nvPr/>
        </p:nvSpPr>
        <p:spPr bwMode="blackWhite">
          <a:xfrm>
            <a:off x="1117600" y="2546975"/>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35" name="PPTShape_4"/>
          <p:cNvSpPr txBox="1">
            <a:spLocks noChangeArrowheads="1"/>
          </p:cNvSpPr>
          <p:nvPr/>
        </p:nvSpPr>
        <p:spPr bwMode="blackWhite">
          <a:xfrm>
            <a:off x="1117600" y="2546975"/>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6" name="PPTShape_5"/>
          <p:cNvSpPr txBox="1">
            <a:spLocks noChangeArrowheads="1"/>
          </p:cNvSpPr>
          <p:nvPr/>
        </p:nvSpPr>
        <p:spPr bwMode="blackWhite">
          <a:xfrm>
            <a:off x="4062413" y="2780928"/>
            <a:ext cx="1320800"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tx1">
                    <a:lumMod val="50000"/>
                  </a:schemeClr>
                </a:solidFill>
                <a:latin typeface="Arial" charset="0"/>
                <a:cs typeface="Arial" charset="0"/>
              </a:rPr>
              <a:t>Create </a:t>
            </a:r>
          </a:p>
          <a:p>
            <a:pPr defTabSz="228600">
              <a:defRPr/>
            </a:pPr>
            <a:r>
              <a:rPr lang="en-US" sz="1400" b="1" dirty="0">
                <a:latin typeface="Arial" charset="0"/>
                <a:cs typeface="Arial" charset="0"/>
              </a:rPr>
              <a:t>PDB2 </a:t>
            </a:r>
          </a:p>
          <a:p>
            <a:pPr defTabSz="228600">
              <a:defRPr/>
            </a:pPr>
            <a:r>
              <a:rPr lang="en-US" sz="1400" b="1" dirty="0">
                <a:solidFill>
                  <a:schemeClr val="tx1">
                    <a:lumMod val="50000"/>
                  </a:schemeClr>
                </a:solidFill>
                <a:latin typeface="Arial" charset="0"/>
                <a:cs typeface="Arial" charset="0"/>
              </a:rPr>
              <a:t>from </a:t>
            </a:r>
          </a:p>
          <a:p>
            <a:pPr defTabSz="228600">
              <a:defRPr/>
            </a:pPr>
            <a:r>
              <a:rPr lang="en-US" sz="1400" b="1" dirty="0">
                <a:latin typeface="Arial" charset="0"/>
                <a:cs typeface="Arial" charset="0"/>
              </a:rPr>
              <a:t>ORCL</a:t>
            </a:r>
          </a:p>
        </p:txBody>
      </p:sp>
      <p:sp>
        <p:nvSpPr>
          <p:cNvPr id="2" name="Title 1"/>
          <p:cNvSpPr>
            <a:spLocks noGrp="1"/>
          </p:cNvSpPr>
          <p:nvPr>
            <p:ph type="title"/>
          </p:nvPr>
        </p:nvSpPr>
        <p:spPr/>
        <p:txBody>
          <a:bodyPr/>
          <a:lstStyle/>
          <a:p>
            <a:r>
              <a:rPr lang="en-US" altLang="en-US" dirty="0">
                <a:cs typeface="Courier New" panose="02070309020205020404" pitchFamily="49" charset="0"/>
              </a:rPr>
              <a:t>Replicating</a:t>
            </a:r>
            <a:r>
              <a:rPr lang="en-US" altLang="en-US" dirty="0"/>
              <a:t> a Non-CDB into a CDB by Using GoldenGate</a:t>
            </a:r>
            <a:endParaRPr lang="en-US" dirty="0"/>
          </a:p>
        </p:txBody>
      </p:sp>
      <p:sp>
        <p:nvSpPr>
          <p:cNvPr id="3" name="Rectangle 31"/>
          <p:cNvSpPr txBox="1">
            <a:spLocks noChangeArrowheads="1"/>
          </p:cNvSpPr>
          <p:nvPr/>
        </p:nvSpPr>
        <p:spPr bwMode="auto">
          <a:xfrm>
            <a:off x="5281613" y="1296988"/>
            <a:ext cx="5883275" cy="479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574675" indent="-460375"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eaLnBrk="1" hangingPunct="1">
              <a:lnSpc>
                <a:spcPct val="150000"/>
              </a:lnSpc>
              <a:buClr>
                <a:schemeClr val="accent1"/>
              </a:buClr>
              <a:buFont typeface="Arial" panose="020B0604020202020204" pitchFamily="34" charset="0"/>
              <a:buAutoNum type="arabicPeriod"/>
            </a:pPr>
            <a:r>
              <a:rPr lang="en-US" altLang="en-US" dirty="0">
                <a:solidFill>
                  <a:srgbClr val="000000"/>
                </a:solidFill>
                <a:cs typeface="Courier New" panose="02070309020205020404" pitchFamily="49" charset="0"/>
              </a:rPr>
              <a:t>Connect to the CDB root as a common user with the  </a:t>
            </a:r>
            <a:r>
              <a:rPr lang="en-US" altLang="en-US" dirty="0">
                <a:solidFill>
                  <a:srgbClr val="000000"/>
                </a:solidFill>
                <a:latin typeface="Courier New" panose="02070309020205020404" pitchFamily="49" charset="0"/>
                <a:cs typeface="Courier New" panose="02070309020205020404" pitchFamily="49" charset="0"/>
              </a:rPr>
              <a:t>CREATE PLUGGABLE DATABASE </a:t>
            </a:r>
            <a:r>
              <a:rPr lang="en-US" altLang="en-US" dirty="0">
                <a:solidFill>
                  <a:srgbClr val="000000"/>
                </a:solidFill>
              </a:rPr>
              <a:t>privilege.</a:t>
            </a:r>
          </a:p>
          <a:p>
            <a:pPr lvl="2" eaLnBrk="1" hangingPunct="1">
              <a:lnSpc>
                <a:spcPct val="150000"/>
              </a:lnSpc>
              <a:buClr>
                <a:schemeClr val="accent1"/>
              </a:buClr>
              <a:buFont typeface="Arial" panose="020B0604020202020204" pitchFamily="34" charset="0"/>
              <a:buAutoNum type="arabicPeriod"/>
            </a:pPr>
            <a:r>
              <a:rPr lang="en-US" altLang="en-US" dirty="0">
                <a:solidFill>
                  <a:srgbClr val="000000"/>
                </a:solidFill>
              </a:rPr>
              <a:t>Create new </a:t>
            </a:r>
            <a:r>
              <a:rPr lang="en-US" altLang="en-US" b="1" dirty="0">
                <a:solidFill>
                  <a:srgbClr val="000000"/>
                </a:solidFill>
                <a:latin typeface="Courier New" panose="02070309020205020404" pitchFamily="49" charset="0"/>
                <a:cs typeface="Courier New" panose="02070309020205020404" pitchFamily="49" charset="0"/>
              </a:rPr>
              <a:t>PDB2 </a:t>
            </a:r>
            <a:r>
              <a:rPr lang="en-US" altLang="en-US" dirty="0">
                <a:solidFill>
                  <a:srgbClr val="000000"/>
                </a:solidFill>
              </a:rPr>
              <a:t>(from </a:t>
            </a:r>
            <a:r>
              <a:rPr lang="en-US" altLang="en-US" dirty="0">
                <a:solidFill>
                  <a:srgbClr val="000000"/>
                </a:solidFill>
                <a:latin typeface="Courier New" panose="02070309020205020404" pitchFamily="49" charset="0"/>
                <a:cs typeface="Courier New" panose="02070309020205020404" pitchFamily="49" charset="0"/>
              </a:rPr>
              <a:t>PDB$SEED</a:t>
            </a:r>
            <a:r>
              <a:rPr lang="en-US" altLang="en-US" dirty="0">
                <a:solidFill>
                  <a:srgbClr val="000000"/>
                </a:solidFill>
              </a:rPr>
              <a:t>).</a:t>
            </a:r>
          </a:p>
          <a:p>
            <a:pPr lvl="2" eaLnBrk="1" hangingPunct="1">
              <a:lnSpc>
                <a:spcPct val="150000"/>
              </a:lnSpc>
              <a:buClr>
                <a:schemeClr val="accent1"/>
              </a:buClr>
              <a:buFont typeface="Arial" panose="020B0604020202020204" pitchFamily="34" charset="0"/>
              <a:buAutoNum type="arabicPeriod"/>
            </a:pPr>
            <a:r>
              <a:rPr lang="en-US" altLang="en-US" dirty="0">
                <a:solidFill>
                  <a:srgbClr val="000000"/>
                </a:solidFill>
                <a:cs typeface="Courier New" panose="02070309020205020404" pitchFamily="49" charset="0"/>
              </a:rPr>
              <a:t>Open </a:t>
            </a:r>
            <a:r>
              <a:rPr lang="en-US" altLang="en-US" b="1" dirty="0">
                <a:solidFill>
                  <a:srgbClr val="000000"/>
                </a:solidFill>
                <a:latin typeface="Courier New" panose="02070309020205020404" pitchFamily="49" charset="0"/>
                <a:cs typeface="Courier New" panose="02070309020205020404" pitchFamily="49" charset="0"/>
              </a:rPr>
              <a:t>PDB2 </a:t>
            </a:r>
            <a:r>
              <a:rPr lang="en-US" altLang="en-US" dirty="0">
                <a:solidFill>
                  <a:srgbClr val="000000"/>
                </a:solidFill>
                <a:cs typeface="Courier New" panose="02070309020205020404" pitchFamily="49" charset="0"/>
              </a:rPr>
              <a:t>in </a:t>
            </a:r>
            <a:r>
              <a:rPr lang="en-US" altLang="en-US" dirty="0" smtClean="0">
                <a:solidFill>
                  <a:srgbClr val="000000"/>
                </a:solidFill>
                <a:cs typeface="Courier New" panose="02070309020205020404" pitchFamily="49" charset="0"/>
              </a:rPr>
              <a:t>read/write </a:t>
            </a:r>
            <a:r>
              <a:rPr lang="en-US" altLang="en-US" dirty="0">
                <a:solidFill>
                  <a:srgbClr val="000000"/>
                </a:solidFill>
                <a:cs typeface="Courier New" panose="02070309020205020404" pitchFamily="49" charset="0"/>
              </a:rPr>
              <a:t>mode.</a:t>
            </a:r>
            <a:endParaRPr lang="en-US" altLang="en-US" dirty="0">
              <a:solidFill>
                <a:srgbClr val="000000"/>
              </a:solidFill>
            </a:endParaRPr>
          </a:p>
          <a:p>
            <a:pPr lvl="2" eaLnBrk="1" hangingPunct="1">
              <a:lnSpc>
                <a:spcPct val="150000"/>
              </a:lnSpc>
              <a:buClr>
                <a:schemeClr val="accent1"/>
              </a:buClr>
              <a:buFont typeface="Arial" panose="020B0604020202020204" pitchFamily="34" charset="0"/>
              <a:buAutoNum type="arabicPeriod"/>
            </a:pPr>
            <a:r>
              <a:rPr lang="en-US" altLang="en-US" dirty="0">
                <a:solidFill>
                  <a:srgbClr val="000000"/>
                </a:solidFill>
                <a:cs typeface="Courier New" panose="02070309020205020404" pitchFamily="49" charset="0"/>
              </a:rPr>
              <a:t>Configure an Oracle GoldenGate </a:t>
            </a:r>
            <a:r>
              <a:rPr lang="en-US" altLang="en-US" dirty="0">
                <a:solidFill>
                  <a:srgbClr val="000000"/>
                </a:solidFill>
              </a:rPr>
              <a:t>unidirectional replication environment from </a:t>
            </a:r>
            <a:r>
              <a:rPr lang="en-US" altLang="en-US" b="1" dirty="0">
                <a:solidFill>
                  <a:srgbClr val="000000"/>
                </a:solidFill>
                <a:latin typeface="Courier New" panose="02070309020205020404" pitchFamily="49" charset="0"/>
                <a:cs typeface="Courier New" panose="02070309020205020404" pitchFamily="49" charset="0"/>
              </a:rPr>
              <a:t>ORCL </a:t>
            </a:r>
            <a:r>
              <a:rPr lang="en-US" altLang="en-US" dirty="0">
                <a:solidFill>
                  <a:srgbClr val="000000"/>
                </a:solidFill>
              </a:rPr>
              <a:t>to </a:t>
            </a:r>
            <a:r>
              <a:rPr lang="en-US" altLang="en-US" b="1" dirty="0">
                <a:solidFill>
                  <a:srgbClr val="000000"/>
                </a:solidFill>
                <a:latin typeface="Courier New" panose="02070309020205020404" pitchFamily="49" charset="0"/>
                <a:cs typeface="Courier New" panose="02070309020205020404" pitchFamily="49" charset="0"/>
              </a:rPr>
              <a:t>PDB2.</a:t>
            </a:r>
          </a:p>
          <a:p>
            <a:pPr lvl="2" eaLnBrk="1" hangingPunct="1">
              <a:lnSpc>
                <a:spcPct val="150000"/>
              </a:lnSpc>
              <a:buClr>
                <a:schemeClr val="accent1"/>
              </a:buClr>
              <a:buFont typeface="Arial" panose="020B0604020202020204" pitchFamily="34" charset="0"/>
              <a:buAutoNum type="arabicPeriod"/>
            </a:pPr>
            <a:r>
              <a:rPr lang="en-US" altLang="en-US" dirty="0">
                <a:solidFill>
                  <a:srgbClr val="000000"/>
                </a:solidFill>
                <a:cs typeface="Courier New" panose="02070309020205020404" pitchFamily="49" charset="0"/>
              </a:rPr>
              <a:t>Check application data.</a:t>
            </a:r>
            <a:r>
              <a:rPr lang="en-US" altLang="en-US" dirty="0">
                <a:solidFill>
                  <a:srgbClr val="000000"/>
                </a:solidFill>
                <a:latin typeface="Courier New" panose="02070309020205020404" pitchFamily="49" charset="0"/>
                <a:cs typeface="Courier New" panose="02070309020205020404" pitchFamily="49" charset="0"/>
              </a:rPr>
              <a:t/>
            </a:r>
            <a:br>
              <a:rPr lang="en-US" altLang="en-US" dirty="0">
                <a:solidFill>
                  <a:srgbClr val="000000"/>
                </a:solidFill>
                <a:latin typeface="Courier New" panose="02070309020205020404" pitchFamily="49" charset="0"/>
                <a:cs typeface="Courier New" panose="02070309020205020404" pitchFamily="49" charset="0"/>
              </a:rPr>
            </a:br>
            <a:endParaRPr lang="en-US" altLang="en-US" dirty="0">
              <a:solidFill>
                <a:srgbClr val="000000"/>
              </a:solidFill>
              <a:latin typeface="Courier New" panose="02070309020205020404" pitchFamily="49" charset="0"/>
              <a:cs typeface="Courier New" panose="02070309020205020404" pitchFamily="49" charset="0"/>
            </a:endParaRPr>
          </a:p>
        </p:txBody>
      </p:sp>
      <p:sp>
        <p:nvSpPr>
          <p:cNvPr id="5" name="PPTShape_8"/>
          <p:cNvSpPr txBox="1">
            <a:spLocks noChangeArrowheads="1"/>
          </p:cNvSpPr>
          <p:nvPr/>
        </p:nvSpPr>
        <p:spPr bwMode="blackWhite">
          <a:xfrm>
            <a:off x="812800" y="4775622"/>
            <a:ext cx="223361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00FF"/>
                </a:solidFill>
              </a:rPr>
              <a:t>Replication</a:t>
            </a:r>
            <a:endParaRPr lang="en-US" altLang="en-US" sz="1400" b="1" dirty="0">
              <a:solidFill>
                <a:srgbClr val="008000"/>
              </a:solidFill>
            </a:endParaRPr>
          </a:p>
        </p:txBody>
      </p:sp>
      <p:sp>
        <p:nvSpPr>
          <p:cNvPr id="26" name="Content Placeholder 2"/>
          <p:cNvSpPr txBox="1">
            <a:spLocks noChangeAspect="1"/>
          </p:cNvSpPr>
          <p:nvPr/>
        </p:nvSpPr>
        <p:spPr bwMode="gray">
          <a:xfrm>
            <a:off x="5446340" y="4365104"/>
            <a:ext cx="5976664" cy="79581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en-US" sz="1600" b="1" dirty="0">
                <a:latin typeface="Courier New" pitchFamily="49" charset="0"/>
                <a:cs typeface="Courier New" pitchFamily="49" charset="0"/>
              </a:rPr>
              <a:t>CONNECT sys@PDB2</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en-US" sz="1600" b="1" dirty="0">
                <a:latin typeface="Courier New" pitchFamily="49" charset="0"/>
                <a:cs typeface="Courier New" pitchFamily="49" charset="0"/>
              </a:rPr>
              <a:t>SELECT * FROM dba_tables;</a:t>
            </a:r>
          </a:p>
          <a:p>
            <a:pPr marL="457200" indent="-457200" defTabSz="400050" eaLnBrk="1" hangingPunct="1">
              <a:tabLst>
                <a:tab pos="400050" algn="r"/>
                <a:tab pos="673100" algn="l"/>
              </a:tabLst>
              <a:defRPr/>
            </a:pPr>
            <a:r>
              <a:rPr lang="en-US" sz="1600" b="1" dirty="0">
                <a:latin typeface="Courier New" pitchFamily="49" charset="0"/>
                <a:cs typeface="Arial" charset="0"/>
              </a:rPr>
              <a:t>SQL&gt; </a:t>
            </a:r>
            <a:r>
              <a:rPr lang="fr-FR" sz="1600" b="1" dirty="0">
                <a:latin typeface="Courier New" pitchFamily="49" charset="0"/>
                <a:cs typeface="Courier New" pitchFamily="49" charset="0"/>
              </a:rPr>
              <a:t>SELECT * FROM HR.EMP;</a:t>
            </a:r>
            <a:endParaRPr lang="en-US" sz="1600" b="1" dirty="0">
              <a:latin typeface="Courier New" pitchFamily="49" charset="0"/>
              <a:cs typeface="Arial" charset="0"/>
            </a:endParaRPr>
          </a:p>
        </p:txBody>
      </p:sp>
      <p:cxnSp>
        <p:nvCxnSpPr>
          <p:cNvPr id="44" name="Straight Arrow Connector 29"/>
          <p:cNvCxnSpPr>
            <a:cxnSpLocks noChangeShapeType="1"/>
          </p:cNvCxnSpPr>
          <p:nvPr/>
        </p:nvCxnSpPr>
        <p:spPr bwMode="auto">
          <a:xfrm flipV="1">
            <a:off x="2430463" y="3693222"/>
            <a:ext cx="0" cy="173736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37" name="Rounded Rectangle 36"/>
          <p:cNvSpPr/>
          <p:nvPr/>
        </p:nvSpPr>
        <p:spPr bwMode="auto">
          <a:xfrm>
            <a:off x="781074" y="5370489"/>
            <a:ext cx="4435428" cy="750437"/>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38" name="PPTShape_7"/>
          <p:cNvSpPr txBox="1">
            <a:spLocks noChangeArrowheads="1"/>
          </p:cNvSpPr>
          <p:nvPr/>
        </p:nvSpPr>
        <p:spPr bwMode="blackWhite">
          <a:xfrm>
            <a:off x="1053852" y="5369622"/>
            <a:ext cx="2335213" cy="277641"/>
          </a:xfrm>
          <a:prstGeom prst="rect">
            <a:avLst/>
          </a:prstGeom>
          <a:noFill/>
          <a:ln w="28575">
            <a:noFill/>
            <a:miter lim="800000"/>
            <a:headEnd/>
            <a:tailEnd/>
          </a:ln>
        </p:spPr>
        <p:txBody>
          <a:bodyPr lIns="92075" tIns="46038" rIns="92075" bIns="46038">
            <a:spAutoFit/>
          </a:bodyPr>
          <a:lstStyle/>
          <a:p>
            <a:pPr defTabSz="228600">
              <a:defRPr/>
            </a:pPr>
            <a:r>
              <a:rPr lang="en-US" sz="1200" dirty="0">
                <a:solidFill>
                  <a:schemeClr val="bg2">
                    <a:lumMod val="10000"/>
                  </a:schemeClr>
                </a:solidFill>
                <a:latin typeface="Arial" charset="0"/>
                <a:cs typeface="Arial" charset="0"/>
              </a:rPr>
              <a:t>Data files</a:t>
            </a:r>
          </a:p>
        </p:txBody>
      </p:sp>
      <p:sp>
        <p:nvSpPr>
          <p:cNvPr id="39" name="PPTShape_8"/>
          <p:cNvSpPr txBox="1">
            <a:spLocks noChangeArrowheads="1"/>
          </p:cNvSpPr>
          <p:nvPr/>
        </p:nvSpPr>
        <p:spPr bwMode="blackWhite">
          <a:xfrm>
            <a:off x="2638028" y="5369622"/>
            <a:ext cx="690937"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Control </a:t>
            </a:r>
          </a:p>
          <a:p>
            <a:pPr defTabSz="228600">
              <a:defRPr/>
            </a:pPr>
            <a:r>
              <a:rPr lang="en-US" sz="1200" dirty="0">
                <a:solidFill>
                  <a:schemeClr val="bg2">
                    <a:lumMod val="10000"/>
                  </a:schemeClr>
                </a:solidFill>
                <a:latin typeface="Arial" charset="0"/>
                <a:cs typeface="Arial" charset="0"/>
              </a:rPr>
              <a:t>files</a:t>
            </a:r>
          </a:p>
        </p:txBody>
      </p:sp>
      <p:sp>
        <p:nvSpPr>
          <p:cNvPr id="40" name="PPTShape_9"/>
          <p:cNvSpPr txBox="1">
            <a:spLocks noChangeArrowheads="1"/>
          </p:cNvSpPr>
          <p:nvPr/>
        </p:nvSpPr>
        <p:spPr bwMode="blackWhite">
          <a:xfrm>
            <a:off x="3757613" y="5369622"/>
            <a:ext cx="847079"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Redo Log</a:t>
            </a:r>
          </a:p>
          <a:p>
            <a:pPr defTabSz="228600">
              <a:defRPr/>
            </a:pPr>
            <a:r>
              <a:rPr lang="en-US" sz="1200" dirty="0">
                <a:solidFill>
                  <a:schemeClr val="bg2">
                    <a:lumMod val="10000"/>
                  </a:schemeClr>
                </a:solidFill>
                <a:latin typeface="Arial" charset="0"/>
                <a:cs typeface="Arial" charset="0"/>
              </a:rPr>
              <a:t>files</a:t>
            </a:r>
          </a:p>
        </p:txBody>
      </p:sp>
      <p:pic>
        <p:nvPicPr>
          <p:cNvPr id="41" name="Picture 107" descr="datab018"/>
          <p:cNvPicPr preferRelativeResize="0">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195140" y="5674422"/>
            <a:ext cx="406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PTShape_14" descr="datab018"/>
          <p:cNvPicPr preferRelativeResize="0">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460252" y="5750622"/>
            <a:ext cx="412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PPTShape_6"/>
          <p:cNvSpPr>
            <a:spLocks noChangeArrowheads="1"/>
          </p:cNvSpPr>
          <p:nvPr/>
        </p:nvSpPr>
        <p:spPr bwMode="blackWhite">
          <a:xfrm>
            <a:off x="2533878" y="5821871"/>
            <a:ext cx="929821" cy="309113"/>
          </a:xfrm>
          <a:prstGeom prst="rect">
            <a:avLst/>
          </a:prstGeom>
          <a:no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b="1" dirty="0">
                <a:solidFill>
                  <a:srgbClr val="000000"/>
                </a:solidFill>
              </a:rPr>
              <a:t>ORCL</a:t>
            </a:r>
          </a:p>
        </p:txBody>
      </p:sp>
    </p:spTree>
    <p:custDataLst>
      <p:tags r:id="rId1"/>
    </p:custDataLst>
    <p:extLst>
      <p:ext uri="{BB962C8B-B14F-4D97-AF65-F5344CB8AC3E}">
        <p14:creationId xmlns:p14="http://schemas.microsoft.com/office/powerpoint/2010/main" val="7864013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794888" y="1303465"/>
            <a:ext cx="4435428" cy="2496312"/>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8" name="Text Box 58"/>
          <p:cNvSpPr txBox="1">
            <a:spLocks noChangeArrowheads="1"/>
          </p:cNvSpPr>
          <p:nvPr/>
        </p:nvSpPr>
        <p:spPr bwMode="blackWhite">
          <a:xfrm>
            <a:off x="914400" y="1401763"/>
            <a:ext cx="78740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rPr>
              <a:t>CDB1</a:t>
            </a:r>
          </a:p>
        </p:txBody>
      </p:sp>
      <p:sp>
        <p:nvSpPr>
          <p:cNvPr id="29" name="PPTShape_11"/>
          <p:cNvSpPr>
            <a:spLocks noChangeArrowheads="1"/>
          </p:cNvSpPr>
          <p:nvPr/>
        </p:nvSpPr>
        <p:spPr bwMode="blackWhite">
          <a:xfrm>
            <a:off x="1125538" y="3159822"/>
            <a:ext cx="2520950" cy="533400"/>
          </a:xfrm>
          <a:prstGeom prst="rect">
            <a:avLst/>
          </a:prstGeom>
          <a:solidFill>
            <a:srgbClr val="FFCC99"/>
          </a:solidFill>
          <a:ln w="28575">
            <a:solidFill>
              <a:srgbClr val="BF59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t>PDB2</a:t>
            </a:r>
          </a:p>
        </p:txBody>
      </p:sp>
      <p:sp>
        <p:nvSpPr>
          <p:cNvPr id="30" name="PPTShape_12"/>
          <p:cNvSpPr txBox="1">
            <a:spLocks noChangeArrowheads="1"/>
          </p:cNvSpPr>
          <p:nvPr/>
        </p:nvSpPr>
        <p:spPr bwMode="blackWhite">
          <a:xfrm>
            <a:off x="1125538" y="3159822"/>
            <a:ext cx="29448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1" name="Rectangle 2"/>
          <p:cNvSpPr>
            <a:spLocks noChangeArrowheads="1"/>
          </p:cNvSpPr>
          <p:nvPr/>
        </p:nvSpPr>
        <p:spPr bwMode="blackWhite">
          <a:xfrm>
            <a:off x="1117600" y="1784975"/>
            <a:ext cx="2528888" cy="685800"/>
          </a:xfrm>
          <a:prstGeom prst="rect">
            <a:avLst/>
          </a:prstGeom>
          <a:solidFill>
            <a:srgbClr val="FFF0C5"/>
          </a:solidFill>
          <a:ln w="28575">
            <a:solidFill>
              <a:srgbClr val="E6AA00"/>
            </a:solidFill>
            <a:miter lim="800000"/>
            <a:headEnd/>
            <a:tailEnd/>
          </a:ln>
        </p:spPr>
        <p:txBody>
          <a:bodyPr wrap="none" lIns="92075" tIns="46038" rIns="92075" bIns="46038" anchor="b"/>
          <a:lstStyle/>
          <a:p>
            <a:pPr defTabSz="1041400">
              <a:lnSpc>
                <a:spcPct val="85000"/>
              </a:lnSpc>
              <a:spcBef>
                <a:spcPct val="50000"/>
              </a:spcBef>
            </a:pPr>
            <a:r>
              <a:rPr lang="en-US" altLang="en-US" sz="1400" b="1" dirty="0">
                <a:solidFill>
                  <a:srgbClr val="000000"/>
                </a:solidFill>
                <a:latin typeface="Arial" panose="020B0604020202020204" pitchFamily="34" charset="0"/>
                <a:cs typeface="Arial" panose="020B0604020202020204" pitchFamily="34" charset="0"/>
              </a:rPr>
              <a:t>CDB root</a:t>
            </a:r>
          </a:p>
        </p:txBody>
      </p:sp>
      <p:sp>
        <p:nvSpPr>
          <p:cNvPr id="32" name="PPTShape_0"/>
          <p:cNvSpPr txBox="1">
            <a:spLocks noChangeArrowheads="1"/>
          </p:cNvSpPr>
          <p:nvPr/>
        </p:nvSpPr>
        <p:spPr bwMode="blackWhite">
          <a:xfrm>
            <a:off x="1125538" y="1784975"/>
            <a:ext cx="1820862"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3" name="PPTShape_1"/>
          <p:cNvSpPr txBox="1">
            <a:spLocks noChangeArrowheads="1"/>
          </p:cNvSpPr>
          <p:nvPr/>
        </p:nvSpPr>
        <p:spPr bwMode="blackWhite">
          <a:xfrm>
            <a:off x="4376738" y="1784975"/>
            <a:ext cx="90279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Redo Log </a:t>
            </a:r>
          </a:p>
          <a:p>
            <a:r>
              <a:rPr lang="en-US" altLang="en-US" sz="1200" dirty="0">
                <a:solidFill>
                  <a:srgbClr val="000000"/>
                </a:solidFill>
              </a:rPr>
              <a:t>files</a:t>
            </a:r>
          </a:p>
        </p:txBody>
      </p:sp>
      <p:sp>
        <p:nvSpPr>
          <p:cNvPr id="34" name="PPTShape_2"/>
          <p:cNvSpPr txBox="1">
            <a:spLocks noChangeArrowheads="1"/>
          </p:cNvSpPr>
          <p:nvPr/>
        </p:nvSpPr>
        <p:spPr bwMode="blackWhite">
          <a:xfrm>
            <a:off x="3695700" y="1784975"/>
            <a:ext cx="776288"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a:solidFill>
                  <a:srgbClr val="000000"/>
                </a:solidFill>
              </a:rPr>
              <a:t>Control </a:t>
            </a:r>
          </a:p>
          <a:p>
            <a:r>
              <a:rPr lang="en-US" altLang="en-US" sz="1200" dirty="0">
                <a:solidFill>
                  <a:srgbClr val="000000"/>
                </a:solidFill>
              </a:rPr>
              <a:t>files</a:t>
            </a:r>
          </a:p>
        </p:txBody>
      </p:sp>
      <p:sp>
        <p:nvSpPr>
          <p:cNvPr id="35" name="PPTShape_3"/>
          <p:cNvSpPr>
            <a:spLocks noChangeArrowheads="1"/>
          </p:cNvSpPr>
          <p:nvPr/>
        </p:nvSpPr>
        <p:spPr bwMode="blackWhite">
          <a:xfrm>
            <a:off x="1117600" y="2546975"/>
            <a:ext cx="2538413" cy="5334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36" name="PPTShape_4"/>
          <p:cNvSpPr txBox="1">
            <a:spLocks noChangeArrowheads="1"/>
          </p:cNvSpPr>
          <p:nvPr/>
        </p:nvSpPr>
        <p:spPr bwMode="blackWhite">
          <a:xfrm>
            <a:off x="1117600" y="2546975"/>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 / Tempfiles</a:t>
            </a:r>
          </a:p>
        </p:txBody>
      </p:sp>
      <p:sp>
        <p:nvSpPr>
          <p:cNvPr id="37" name="PPTShape_5"/>
          <p:cNvSpPr txBox="1">
            <a:spLocks noChangeArrowheads="1"/>
          </p:cNvSpPr>
          <p:nvPr/>
        </p:nvSpPr>
        <p:spPr bwMode="blackWhite">
          <a:xfrm>
            <a:off x="4062413" y="2780928"/>
            <a:ext cx="1320800" cy="954087"/>
          </a:xfrm>
          <a:prstGeom prst="rect">
            <a:avLst/>
          </a:prstGeom>
          <a:noFill/>
          <a:ln w="28575">
            <a:noFill/>
            <a:miter lim="800000"/>
            <a:headEnd/>
            <a:tailEnd/>
          </a:ln>
        </p:spPr>
        <p:txBody>
          <a:bodyPr lIns="92075" tIns="46038" rIns="92075" bIns="46038">
            <a:spAutoFit/>
          </a:bodyPr>
          <a:lstStyle/>
          <a:p>
            <a:pPr defTabSz="228600">
              <a:defRPr/>
            </a:pPr>
            <a:r>
              <a:rPr lang="en-US" sz="1400" b="1" dirty="0">
                <a:solidFill>
                  <a:schemeClr val="tx1">
                    <a:lumMod val="50000"/>
                  </a:schemeClr>
                </a:solidFill>
                <a:latin typeface="Arial" charset="0"/>
                <a:cs typeface="Arial" charset="0"/>
              </a:rPr>
              <a:t>Create </a:t>
            </a:r>
          </a:p>
          <a:p>
            <a:pPr defTabSz="228600">
              <a:defRPr/>
            </a:pPr>
            <a:r>
              <a:rPr lang="en-US" sz="1400" b="1" dirty="0">
                <a:latin typeface="Arial" charset="0"/>
                <a:cs typeface="Arial" charset="0"/>
              </a:rPr>
              <a:t>PDB2 </a:t>
            </a:r>
          </a:p>
          <a:p>
            <a:pPr defTabSz="228600">
              <a:defRPr/>
            </a:pPr>
            <a:r>
              <a:rPr lang="en-US" sz="1400" b="1" dirty="0">
                <a:solidFill>
                  <a:schemeClr val="tx1">
                    <a:lumMod val="50000"/>
                  </a:schemeClr>
                </a:solidFill>
                <a:latin typeface="Arial" charset="0"/>
                <a:cs typeface="Arial" charset="0"/>
              </a:rPr>
              <a:t>from </a:t>
            </a:r>
          </a:p>
          <a:p>
            <a:pPr defTabSz="228600">
              <a:defRPr/>
            </a:pPr>
            <a:r>
              <a:rPr lang="en-US" sz="1400" b="1" dirty="0">
                <a:latin typeface="Arial" charset="0"/>
                <a:cs typeface="Arial" charset="0"/>
              </a:rPr>
              <a:t>ORCL</a:t>
            </a:r>
          </a:p>
        </p:txBody>
      </p:sp>
      <p:sp>
        <p:nvSpPr>
          <p:cNvPr id="4" name="PPTShape_13"/>
          <p:cNvSpPr txBox="1">
            <a:spLocks noChangeArrowheads="1"/>
          </p:cNvSpPr>
          <p:nvPr/>
        </p:nvSpPr>
        <p:spPr bwMode="auto">
          <a:xfrm>
            <a:off x="711200" y="4741141"/>
            <a:ext cx="4468813" cy="1490152"/>
          </a:xfrm>
          <a:prstGeom prst="rect">
            <a:avLst/>
          </a:prstGeom>
          <a:noFill/>
          <a:ln w="9525">
            <a:noFill/>
            <a:miter lim="800000"/>
            <a:headEnd/>
            <a:tailEnd/>
          </a:ln>
        </p:spPr>
        <p:txBody>
          <a:bodyPr wrap="square">
            <a:spAutoFit/>
          </a:bodyPr>
          <a:lstStyle/>
          <a:p>
            <a:pPr marL="171450" lvl="1" indent="-514350" defTabSz="228600" eaLnBrk="1" hangingPunct="1">
              <a:lnSpc>
                <a:spcPts val="1800"/>
              </a:lnSpc>
              <a:defRPr/>
            </a:pPr>
            <a:r>
              <a:rPr lang="en-US" sz="1600" b="1" dirty="0">
                <a:solidFill>
                  <a:srgbClr val="0000FF"/>
                </a:solidFill>
                <a:latin typeface="Arial" charset="0"/>
                <a:cs typeface="Arial" charset="0"/>
              </a:rPr>
              <a:t>PDB_ORCL </a:t>
            </a:r>
            <a:r>
              <a:rPr lang="en-US" sz="1600" dirty="0">
                <a:solidFill>
                  <a:srgbClr val="000000"/>
                </a:solidFill>
                <a:latin typeface="Arial" charset="0"/>
                <a:cs typeface="Arial" charset="0"/>
              </a:rPr>
              <a:t>owns:</a:t>
            </a:r>
          </a:p>
          <a:p>
            <a:pPr marL="461963" lvl="1" indent="-346075" defTabSz="228600" eaLnBrk="1" hangingPunct="1">
              <a:lnSpc>
                <a:spcPts val="1800"/>
              </a:lnSpc>
              <a:spcBef>
                <a:spcPts val="63"/>
              </a:spcBef>
              <a:buClr>
                <a:schemeClr val="accent1"/>
              </a:buClr>
              <a:buFont typeface="Arial" charset="0"/>
              <a:buChar char="•"/>
              <a:defRPr/>
            </a:pPr>
            <a:r>
              <a:rPr lang="en-US" sz="1600" dirty="0">
                <a:solidFill>
                  <a:srgbClr val="000000"/>
                </a:solidFill>
                <a:latin typeface="Courier New" pitchFamily="49" charset="0"/>
                <a:cs typeface="Courier New" pitchFamily="49" charset="0"/>
              </a:rPr>
              <a:t>SYSTEM</a:t>
            </a:r>
            <a:r>
              <a:rPr lang="en-US" sz="1600" dirty="0">
                <a:solidFill>
                  <a:srgbClr val="000000"/>
                </a:solidFill>
                <a:latin typeface="Arial" charset="0"/>
                <a:cs typeface="Arial" charset="0"/>
              </a:rPr>
              <a:t>, </a:t>
            </a:r>
            <a:r>
              <a:rPr lang="en-US" sz="1600" dirty="0">
                <a:solidFill>
                  <a:srgbClr val="000000"/>
                </a:solidFill>
                <a:latin typeface="Courier New" pitchFamily="49" charset="0"/>
                <a:cs typeface="Courier New" pitchFamily="49" charset="0"/>
              </a:rPr>
              <a:t>SYSAUX</a:t>
            </a:r>
            <a:r>
              <a:rPr lang="en-US" sz="1600" dirty="0">
                <a:solidFill>
                  <a:srgbClr val="000000"/>
                </a:solidFill>
                <a:latin typeface="+mj-lt"/>
                <a:cs typeface="Courier New" pitchFamily="49" charset="0"/>
              </a:rPr>
              <a:t>, </a:t>
            </a:r>
            <a:r>
              <a:rPr lang="en-US" sz="1600" dirty="0">
                <a:solidFill>
                  <a:srgbClr val="000000"/>
                </a:solidFill>
                <a:latin typeface="Courier New" pitchFamily="49" charset="0"/>
                <a:cs typeface="Courier New" pitchFamily="49" charset="0"/>
              </a:rPr>
              <a:t>UNDO</a:t>
            </a:r>
            <a:r>
              <a:rPr lang="en-US" sz="1600" dirty="0">
                <a:solidFill>
                  <a:srgbClr val="000000"/>
                </a:solidFill>
                <a:latin typeface="Arial" charset="0"/>
                <a:cs typeface="Arial" charset="0"/>
              </a:rPr>
              <a:t> tablespaces</a:t>
            </a:r>
          </a:p>
          <a:p>
            <a:pPr marL="461963" lvl="1" indent="-346075" defTabSz="228600" eaLnBrk="1" hangingPunct="1">
              <a:lnSpc>
                <a:spcPts val="1800"/>
              </a:lnSpc>
              <a:buClr>
                <a:schemeClr val="accent1"/>
              </a:buClr>
              <a:buFont typeface="Arial" charset="0"/>
              <a:buChar char="•"/>
              <a:defRPr/>
            </a:pPr>
            <a:r>
              <a:rPr lang="en-US" sz="1600" dirty="0">
                <a:solidFill>
                  <a:srgbClr val="000000"/>
                </a:solidFill>
                <a:latin typeface="Arial" charset="0"/>
                <a:cs typeface="Arial" charset="0"/>
              </a:rPr>
              <a:t>Full catalog</a:t>
            </a:r>
          </a:p>
          <a:p>
            <a:pPr marL="461963" lvl="1" indent="-346075" defTabSz="228600" eaLnBrk="1" hangingPunct="1">
              <a:lnSpc>
                <a:spcPts val="1800"/>
              </a:lnSpc>
              <a:buClr>
                <a:schemeClr val="accent1"/>
              </a:buClr>
              <a:buFont typeface="Arial" charset="0"/>
              <a:buChar char="•"/>
              <a:defRPr/>
            </a:pPr>
            <a:r>
              <a:rPr lang="fr-FR" sz="1600" dirty="0">
                <a:solidFill>
                  <a:srgbClr val="000000"/>
                </a:solidFill>
                <a:latin typeface="Arial" charset="0"/>
                <a:cs typeface="Arial" charset="0"/>
              </a:rPr>
              <a:t>A temporary tablespace</a:t>
            </a:r>
            <a:endParaRPr lang="en-US" sz="1600" dirty="0">
              <a:solidFill>
                <a:srgbClr val="000000"/>
              </a:solidFill>
              <a:latin typeface="Arial" charset="0"/>
              <a:cs typeface="Arial" charset="0"/>
            </a:endParaRPr>
          </a:p>
          <a:p>
            <a:pPr marL="461963" lvl="1" indent="-346075" defTabSz="228600" eaLnBrk="1" hangingPunct="1">
              <a:lnSpc>
                <a:spcPts val="1800"/>
              </a:lnSpc>
              <a:buClr>
                <a:schemeClr val="accent1"/>
              </a:buClr>
              <a:buFont typeface="Arial" charset="0"/>
              <a:buChar char="•"/>
              <a:defRPr/>
            </a:pPr>
            <a:r>
              <a:rPr lang="en-US" sz="1600" dirty="0">
                <a:solidFill>
                  <a:srgbClr val="000000"/>
                </a:solidFill>
                <a:latin typeface="Courier New" pitchFamily="49" charset="0"/>
                <a:cs typeface="Courier New" pitchFamily="49" charset="0"/>
              </a:rPr>
              <a:t>SYS</a:t>
            </a:r>
            <a:r>
              <a:rPr lang="en-US" sz="1600" dirty="0">
                <a:solidFill>
                  <a:srgbClr val="000000"/>
                </a:solidFill>
                <a:latin typeface="Arial" charset="0"/>
                <a:cs typeface="Arial" charset="0"/>
              </a:rPr>
              <a:t>, </a:t>
            </a:r>
            <a:r>
              <a:rPr lang="en-US" sz="1600" dirty="0">
                <a:solidFill>
                  <a:srgbClr val="000000"/>
                </a:solidFill>
                <a:latin typeface="Courier New" pitchFamily="49" charset="0"/>
                <a:cs typeface="Courier New" pitchFamily="49" charset="0"/>
              </a:rPr>
              <a:t>SYSTEM</a:t>
            </a:r>
            <a:r>
              <a:rPr lang="en-US" sz="1600" dirty="0">
                <a:solidFill>
                  <a:srgbClr val="000000"/>
                </a:solidFill>
                <a:latin typeface="Arial" charset="0"/>
                <a:cs typeface="Arial" charset="0"/>
              </a:rPr>
              <a:t> common users</a:t>
            </a:r>
          </a:p>
          <a:p>
            <a:pPr marL="461963" lvl="1" indent="-346075" defTabSz="228600" eaLnBrk="1" hangingPunct="1">
              <a:lnSpc>
                <a:spcPts val="1800"/>
              </a:lnSpc>
              <a:buClr>
                <a:schemeClr val="accent1"/>
              </a:buClr>
              <a:buFont typeface="Arial" charset="0"/>
              <a:buChar char="•"/>
              <a:defRPr/>
            </a:pPr>
            <a:r>
              <a:rPr lang="en-US" sz="1600" dirty="0">
                <a:solidFill>
                  <a:srgbClr val="000000"/>
                </a:solidFill>
              </a:rPr>
              <a:t>New service name</a:t>
            </a:r>
            <a:endParaRPr lang="en-US" sz="1600" b="1" dirty="0">
              <a:solidFill>
                <a:srgbClr val="000000"/>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altLang="en-US" dirty="0"/>
              <a:t>Cloning a Non-CDB or Remote PDB</a:t>
            </a:r>
            <a:endParaRPr lang="en-US" dirty="0"/>
          </a:p>
        </p:txBody>
      </p:sp>
      <p:sp>
        <p:nvSpPr>
          <p:cNvPr id="3" name="Rectangle 31"/>
          <p:cNvSpPr txBox="1">
            <a:spLocks noChangeArrowheads="1"/>
          </p:cNvSpPr>
          <p:nvPr/>
        </p:nvSpPr>
        <p:spPr>
          <a:xfrm>
            <a:off x="5180013" y="981075"/>
            <a:ext cx="6196012" cy="4876800"/>
          </a:xfrm>
          <a:prstGeom prst="rect">
            <a:avLst/>
          </a:prstGeom>
        </p:spPr>
        <p:txBody>
          <a:bodyPr/>
          <a:lstStyle/>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mj-lt"/>
                <a:cs typeface="Courier New" pitchFamily="49" charset="0"/>
              </a:rPr>
              <a:t>Set </a:t>
            </a:r>
            <a:r>
              <a:rPr lang="en-US" b="1" dirty="0">
                <a:solidFill>
                  <a:srgbClr val="0000FF"/>
                </a:solidFill>
                <a:latin typeface="Courier New" pitchFamily="49" charset="0"/>
                <a:cs typeface="Courier New" pitchFamily="49" charset="0"/>
              </a:rPr>
              <a:t>ORCL</a:t>
            </a:r>
            <a:r>
              <a:rPr lang="en-US" b="1" dirty="0">
                <a:solidFill>
                  <a:srgbClr val="000000"/>
                </a:solidFill>
              </a:rPr>
              <a:t> </a:t>
            </a:r>
            <a:r>
              <a:rPr lang="en-US" dirty="0">
                <a:solidFill>
                  <a:srgbClr val="000000"/>
                </a:solidFill>
                <a:latin typeface="+mj-lt"/>
                <a:cs typeface="Courier New" pitchFamily="49" charset="0"/>
              </a:rPr>
              <a:t>in </a:t>
            </a:r>
            <a:r>
              <a:rPr lang="en-US" dirty="0">
                <a:solidFill>
                  <a:srgbClr val="000000"/>
                </a:solidFill>
                <a:latin typeface="Courier New" panose="02070309020205020404" pitchFamily="49" charset="0"/>
                <a:cs typeface="Courier New" panose="02070309020205020404" pitchFamily="49" charset="0"/>
              </a:rPr>
              <a:t>READ ONLY</a:t>
            </a:r>
            <a:r>
              <a:rPr lang="en-US" dirty="0">
                <a:solidFill>
                  <a:srgbClr val="000000"/>
                </a:solidFill>
                <a:latin typeface="+mj-lt"/>
                <a:cs typeface="Courier New" pitchFamily="49" charset="0"/>
              </a:rPr>
              <a:t> mode</a:t>
            </a:r>
            <a:r>
              <a:rPr lang="en-US" dirty="0">
                <a:solidFill>
                  <a:srgbClr val="000000"/>
                </a:solidFill>
                <a:latin typeface="Arial" charset="0"/>
                <a:cs typeface="Courier New" pitchFamily="49" charset="0"/>
              </a:rPr>
              <a:t>.</a:t>
            </a:r>
          </a:p>
          <a:p>
            <a:pPr marL="576262" lvl="2" indent="-342900" defTabSz="228600" eaLnBrk="1" hangingPunct="1">
              <a:spcBef>
                <a:spcPts val="432"/>
              </a:spcBef>
              <a:buClr>
                <a:schemeClr val="accent1"/>
              </a:buClr>
              <a:buFont typeface="+mj-lt"/>
              <a:buAutoNum type="arabicPeriod" startAt="2"/>
              <a:defRPr/>
            </a:pPr>
            <a:r>
              <a:rPr lang="en-US" dirty="0">
                <a:solidFill>
                  <a:srgbClr val="000000"/>
                </a:solidFill>
                <a:latin typeface="+mj-lt"/>
                <a:cs typeface="Courier New" pitchFamily="49" charset="0"/>
              </a:rPr>
              <a:t>Connect to the CDB to create the database link:</a:t>
            </a:r>
          </a:p>
          <a:p>
            <a:pPr marL="576262" lvl="2" indent="-342900" defTabSz="228600" eaLnBrk="1" hangingPunct="1">
              <a:spcBef>
                <a:spcPts val="432"/>
              </a:spcBef>
              <a:buClr>
                <a:schemeClr val="accent2"/>
              </a:buClr>
              <a:buFont typeface="+mj-lt"/>
              <a:buAutoNum type="arabicPeriod" startAt="2"/>
              <a:defRPr/>
            </a:pPr>
            <a:endParaRPr lang="en-US" dirty="0">
              <a:solidFill>
                <a:srgbClr val="000000"/>
              </a:solidFill>
              <a:latin typeface="+mj-lt"/>
              <a:cs typeface="Courier New" pitchFamily="49" charset="0"/>
            </a:endParaRPr>
          </a:p>
          <a:p>
            <a:pPr marL="576262" lvl="2" indent="-342900" defTabSz="228600" eaLnBrk="1" hangingPunct="1">
              <a:spcBef>
                <a:spcPts val="432"/>
              </a:spcBef>
              <a:buClr>
                <a:schemeClr val="accent2"/>
              </a:buClr>
              <a:buFont typeface="+mj-lt"/>
              <a:buAutoNum type="arabicPeriod" startAt="2"/>
              <a:defRPr/>
            </a:pPr>
            <a:endParaRPr lang="en-US" dirty="0">
              <a:solidFill>
                <a:srgbClr val="000000"/>
              </a:solidFill>
              <a:latin typeface="+mj-lt"/>
              <a:cs typeface="Courier New" pitchFamily="49" charset="0"/>
            </a:endParaRPr>
          </a:p>
          <a:p>
            <a:pPr marL="576262" lvl="2" indent="-342900" defTabSz="228600" eaLnBrk="1" hangingPunct="1">
              <a:spcBef>
                <a:spcPts val="432"/>
              </a:spcBef>
              <a:buClr>
                <a:schemeClr val="accent2"/>
              </a:buClr>
              <a:buFont typeface="+mj-lt"/>
              <a:buAutoNum type="arabicPeriod" startAt="2"/>
              <a:defRPr/>
            </a:pPr>
            <a:endParaRPr lang="en-US" sz="1400" dirty="0">
              <a:solidFill>
                <a:srgbClr val="000000"/>
              </a:solidFill>
              <a:latin typeface="+mj-lt"/>
              <a:cs typeface="Courier New" pitchFamily="49" charset="0"/>
            </a:endParaRPr>
          </a:p>
          <a:p>
            <a:pPr marL="576262" lvl="2" indent="-342900" defTabSz="228600" eaLnBrk="1" hangingPunct="1">
              <a:spcBef>
                <a:spcPts val="432"/>
              </a:spcBef>
              <a:buClr>
                <a:schemeClr val="accent1"/>
              </a:buClr>
              <a:buFont typeface="+mj-lt"/>
              <a:buAutoNum type="arabicPeriod" startAt="2"/>
              <a:defRPr/>
            </a:pPr>
            <a:r>
              <a:rPr lang="en-US" dirty="0">
                <a:solidFill>
                  <a:srgbClr val="000000"/>
                </a:solidFill>
                <a:latin typeface="+mj-lt"/>
                <a:cs typeface="Courier New" pitchFamily="49" charset="0"/>
              </a:rPr>
              <a:t>Clone the non-CDB:</a:t>
            </a:r>
          </a:p>
          <a:p>
            <a:pPr marL="576262" lvl="2" indent="-342900" defTabSz="228600" eaLnBrk="1" hangingPunct="1">
              <a:spcBef>
                <a:spcPts val="432"/>
              </a:spcBef>
              <a:buClr>
                <a:schemeClr val="accent2"/>
              </a:buClr>
              <a:buFont typeface="+mj-lt"/>
              <a:buAutoNum type="arabicPeriod"/>
              <a:defRPr/>
            </a:pPr>
            <a:endParaRPr lang="en-US" dirty="0">
              <a:solidFill>
                <a:srgbClr val="000000"/>
              </a:solidFill>
              <a:latin typeface="+mj-lt"/>
              <a:cs typeface="Courier New" pitchFamily="49" charset="0"/>
            </a:endParaRPr>
          </a:p>
          <a:p>
            <a:pPr marL="576262" lvl="2" indent="-342900" defTabSz="228600" eaLnBrk="1" hangingPunct="1">
              <a:spcBef>
                <a:spcPts val="432"/>
              </a:spcBef>
              <a:buClr>
                <a:schemeClr val="accent2"/>
              </a:buClr>
              <a:buFont typeface="+mj-lt"/>
              <a:buAutoNum type="arabicPeriod" startAt="4"/>
              <a:defRPr/>
            </a:pPr>
            <a:endParaRPr lang="en-US" dirty="0">
              <a:solidFill>
                <a:srgbClr val="000000"/>
              </a:solidFill>
              <a:latin typeface="+mj-lt"/>
              <a:cs typeface="Courier New" pitchFamily="49" charset="0"/>
            </a:endParaRPr>
          </a:p>
          <a:p>
            <a:pPr marL="576262" lvl="2" indent="-342900" defTabSz="228600" eaLnBrk="1" hangingPunct="1">
              <a:spcBef>
                <a:spcPts val="432"/>
              </a:spcBef>
              <a:buClr>
                <a:schemeClr val="accent2"/>
              </a:buClr>
              <a:buFont typeface="+mj-lt"/>
              <a:buAutoNum type="arabicPeriod" startAt="4"/>
              <a:defRPr/>
            </a:pPr>
            <a:endParaRPr lang="en-US" dirty="0">
              <a:solidFill>
                <a:srgbClr val="000000"/>
              </a:solidFill>
              <a:latin typeface="+mj-lt"/>
              <a:cs typeface="Courier New" pitchFamily="49" charset="0"/>
            </a:endParaRPr>
          </a:p>
          <a:p>
            <a:pPr marL="576262" lvl="2" indent="-342900" defTabSz="228600" eaLnBrk="1" hangingPunct="1">
              <a:spcBef>
                <a:spcPts val="432"/>
              </a:spcBef>
              <a:buClr>
                <a:schemeClr val="accent1"/>
              </a:buClr>
              <a:buFont typeface="+mj-lt"/>
              <a:buAutoNum type="arabicPeriod" startAt="4"/>
              <a:defRPr/>
            </a:pPr>
            <a:r>
              <a:rPr lang="en-US" dirty="0">
                <a:solidFill>
                  <a:srgbClr val="000000"/>
                </a:solidFill>
                <a:latin typeface="Arial" charset="0"/>
                <a:cs typeface="Courier New" pitchFamily="49" charset="0"/>
              </a:rPr>
              <a:t>Run the </a:t>
            </a:r>
            <a:r>
              <a:rPr lang="en-US" dirty="0">
                <a:solidFill>
                  <a:srgbClr val="000000"/>
                </a:solidFill>
                <a:latin typeface="Courier New" pitchFamily="49" charset="0"/>
                <a:cs typeface="Courier New" pitchFamily="49" charset="0"/>
              </a:rPr>
              <a:t>noncdb_to_pdb.sql</a:t>
            </a:r>
            <a:r>
              <a:rPr lang="en-US" dirty="0">
                <a:solidFill>
                  <a:srgbClr val="000000"/>
                </a:solidFill>
                <a:latin typeface="Arial" charset="0"/>
                <a:cs typeface="Courier New" pitchFamily="49" charset="0"/>
              </a:rPr>
              <a:t> script.</a:t>
            </a:r>
            <a:endParaRPr lang="en-US" dirty="0">
              <a:solidFill>
                <a:srgbClr val="000000"/>
              </a:solidFill>
              <a:latin typeface="Arial" charset="0"/>
            </a:endParaRPr>
          </a:p>
          <a:p>
            <a:pPr marL="576262" lvl="2" indent="-342900" defTabSz="228600" eaLnBrk="1" hangingPunct="1">
              <a:spcBef>
                <a:spcPts val="432"/>
              </a:spcBef>
              <a:buClr>
                <a:schemeClr val="accent2"/>
              </a:buClr>
              <a:buFont typeface="+mj-lt"/>
              <a:buAutoNum type="arabicPeriod" startAt="4"/>
              <a:defRPr/>
            </a:pPr>
            <a:endParaRPr lang="en-US" sz="2000" dirty="0">
              <a:solidFill>
                <a:srgbClr val="000000"/>
              </a:solidFill>
              <a:latin typeface="Arial" charset="0"/>
            </a:endParaRPr>
          </a:p>
          <a:p>
            <a:pPr marL="576262" lvl="2" indent="-342900" defTabSz="228600" eaLnBrk="1" hangingPunct="1">
              <a:spcBef>
                <a:spcPts val="432"/>
              </a:spcBef>
              <a:buClr>
                <a:schemeClr val="accent2"/>
              </a:buClr>
              <a:buFont typeface="+mj-lt"/>
              <a:buAutoNum type="arabicPeriod" startAt="4"/>
              <a:defRPr/>
            </a:pPr>
            <a:endParaRPr lang="en-US" dirty="0">
              <a:solidFill>
                <a:srgbClr val="000000"/>
              </a:solidFill>
              <a:latin typeface="Arial" charset="0"/>
            </a:endParaRPr>
          </a:p>
          <a:p>
            <a:pPr marL="576262" lvl="2" indent="-342900" defTabSz="228600" eaLnBrk="1" hangingPunct="1">
              <a:spcBef>
                <a:spcPts val="432"/>
              </a:spcBef>
              <a:buClr>
                <a:schemeClr val="accent1"/>
              </a:buClr>
              <a:buFont typeface="+mj-lt"/>
              <a:buAutoNum type="arabicPeriod" startAt="4"/>
              <a:defRPr/>
            </a:pPr>
            <a:r>
              <a:rPr lang="en-US" dirty="0">
                <a:solidFill>
                  <a:srgbClr val="000000"/>
                </a:solidFill>
                <a:latin typeface="Arial" charset="0"/>
              </a:rPr>
              <a:t>Open</a:t>
            </a:r>
            <a:r>
              <a:rPr lang="en-US" sz="1600" b="1" dirty="0">
                <a:solidFill>
                  <a:srgbClr val="000000"/>
                </a:solidFill>
                <a:latin typeface="Courier New" pitchFamily="49" charset="0"/>
                <a:cs typeface="Courier New" pitchFamily="49" charset="0"/>
              </a:rPr>
              <a:t> </a:t>
            </a:r>
            <a:r>
              <a:rPr lang="en-US" b="1" dirty="0">
                <a:solidFill>
                  <a:srgbClr val="0000FF"/>
                </a:solidFill>
                <a:latin typeface="Courier New" pitchFamily="49" charset="0"/>
                <a:cs typeface="Courier New" pitchFamily="49" charset="0"/>
              </a:rPr>
              <a:t>PDB_ORCL</a:t>
            </a:r>
            <a:r>
              <a:rPr lang="en-US" b="1" dirty="0">
                <a:solidFill>
                  <a:srgbClr val="000000"/>
                </a:solidFill>
              </a:rPr>
              <a:t> </a:t>
            </a:r>
            <a:r>
              <a:rPr lang="en-US" dirty="0">
                <a:solidFill>
                  <a:srgbClr val="000000"/>
                </a:solidFill>
                <a:latin typeface="Arial" charset="0"/>
              </a:rPr>
              <a:t>in read/write mode.</a:t>
            </a:r>
          </a:p>
        </p:txBody>
      </p:sp>
      <p:cxnSp>
        <p:nvCxnSpPr>
          <p:cNvPr id="22" name="Straight Arrow Connector 48"/>
          <p:cNvCxnSpPr>
            <a:cxnSpLocks noChangeShapeType="1"/>
          </p:cNvCxnSpPr>
          <p:nvPr/>
        </p:nvCxnSpPr>
        <p:spPr bwMode="auto">
          <a:xfrm flipV="1">
            <a:off x="2422525" y="3689771"/>
            <a:ext cx="0" cy="360363"/>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23" name="Content Placeholder 2"/>
          <p:cNvSpPr txBox="1">
            <a:spLocks noChangeAspect="1"/>
          </p:cNvSpPr>
          <p:nvPr/>
        </p:nvSpPr>
        <p:spPr bwMode="gray">
          <a:xfrm>
            <a:off x="5446340" y="1723386"/>
            <a:ext cx="5976664" cy="79581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DATABASE LINK </a:t>
            </a:r>
            <a:r>
              <a:rPr lang="fr-FR" sz="1600" b="1" dirty="0">
                <a:solidFill>
                  <a:srgbClr val="6600CC"/>
                </a:solidFill>
                <a:latin typeface="Courier New" pitchFamily="49" charset="0"/>
                <a:cs typeface="Courier New" pitchFamily="49" charset="0"/>
              </a:rPr>
              <a:t>link_orcl</a:t>
            </a:r>
            <a:r>
              <a:rPr lang="fr-FR" sz="1600" b="1" dirty="0">
                <a:latin typeface="Courier New" pitchFamily="49" charset="0"/>
                <a:cs typeface="Courier New" pitchFamily="49" charset="0"/>
              </a:rPr>
              <a:t> </a:t>
            </a:r>
          </a:p>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            </a:t>
            </a:r>
            <a:r>
              <a:rPr lang="en-US" sz="1600" b="1" dirty="0">
                <a:latin typeface="Courier New" pitchFamily="49" charset="0"/>
                <a:cs typeface="Courier New" pitchFamily="49" charset="0"/>
              </a:rPr>
              <a:t>CONNECT TO system IDENTIFIED BY *** </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USING '</a:t>
            </a:r>
            <a:r>
              <a:rPr lang="en-US" sz="1600" b="1" dirty="0">
                <a:solidFill>
                  <a:srgbClr val="0000FF"/>
                </a:solidFill>
                <a:latin typeface="Courier New" pitchFamily="49" charset="0"/>
                <a:cs typeface="Courier New" pitchFamily="49" charset="0"/>
              </a:rPr>
              <a:t>orcl</a:t>
            </a:r>
            <a:r>
              <a:rPr lang="en-US"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24" name="Content Placeholder 2"/>
          <p:cNvSpPr txBox="1">
            <a:spLocks noChangeAspect="1"/>
          </p:cNvSpPr>
          <p:nvPr/>
        </p:nvSpPr>
        <p:spPr bwMode="gray">
          <a:xfrm>
            <a:off x="5446340" y="2983470"/>
            <a:ext cx="5976664" cy="79581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a:t>
            </a:r>
            <a:r>
              <a:rPr lang="en-US" sz="1600" b="1" dirty="0">
                <a:solidFill>
                  <a:srgbClr val="0000FF"/>
                </a:solidFill>
                <a:latin typeface="Courier New" pitchFamily="49" charset="0"/>
                <a:cs typeface="Courier New" pitchFamily="49" charset="0"/>
              </a:rPr>
              <a:t> pdb_orcl </a:t>
            </a:r>
          </a:p>
          <a:p>
            <a:pPr marL="457200" indent="-457200" defTabSz="400050" eaLnBrk="1" hangingPunct="1">
              <a:tabLst>
                <a:tab pos="400050" algn="r"/>
                <a:tab pos="673100" algn="l"/>
              </a:tabLst>
              <a:defRPr/>
            </a:pPr>
            <a:r>
              <a:rPr lang="en-US"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FROM </a:t>
            </a:r>
            <a:r>
              <a:rPr lang="fr-FR" sz="1600" b="1" dirty="0">
                <a:solidFill>
                  <a:srgbClr val="0000FF"/>
                </a:solidFill>
                <a:latin typeface="Courier New" pitchFamily="49" charset="0"/>
                <a:cs typeface="Courier New" pitchFamily="49" charset="0"/>
              </a:rPr>
              <a:t>N</a:t>
            </a:r>
            <a:r>
              <a:rPr lang="en-US" sz="1600" b="1" dirty="0">
                <a:solidFill>
                  <a:srgbClr val="0000FF"/>
                </a:solidFill>
                <a:latin typeface="Courier New" pitchFamily="49" charset="0"/>
                <a:cs typeface="Courier New" pitchFamily="49" charset="0"/>
              </a:rPr>
              <a:t>ON$CDB</a:t>
            </a:r>
            <a:r>
              <a:rPr lang="en-US" sz="1600" b="1" dirty="0">
                <a:latin typeface="Courier New" pitchFamily="49" charset="0"/>
                <a:cs typeface="Courier New" pitchFamily="49" charset="0"/>
              </a:rPr>
              <a:t>@</a:t>
            </a:r>
            <a:r>
              <a:rPr lang="fr-FR" sz="1600" b="1" dirty="0">
                <a:solidFill>
                  <a:srgbClr val="6600CC"/>
                </a:solidFill>
                <a:latin typeface="Courier New" pitchFamily="49" charset="0"/>
                <a:cs typeface="Courier New" pitchFamily="49" charset="0"/>
              </a:rPr>
              <a:t>link_orcl</a:t>
            </a:r>
            <a:r>
              <a:rPr lang="en-US" sz="1600" dirty="0">
                <a:latin typeface="Courier New" pitchFamily="49" charset="0"/>
                <a:cs typeface="Courier New" pitchFamily="49" charset="0"/>
              </a:rPr>
              <a:t> </a:t>
            </a:r>
          </a:p>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CREATE_FILE_DEST = </a:t>
            </a:r>
            <a:r>
              <a:rPr lang="fr-FR" sz="1600" b="1" dirty="0">
                <a:latin typeface="Courier New" pitchFamily="49" charset="0"/>
                <a:cs typeface="Courier New" pitchFamily="49" charset="0"/>
              </a:rPr>
              <a:t>'…/PDB_orcl'</a:t>
            </a:r>
            <a:r>
              <a:rPr lang="en-US"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25" name="Content Placeholder 2"/>
          <p:cNvSpPr txBox="1">
            <a:spLocks noChangeAspect="1"/>
          </p:cNvSpPr>
          <p:nvPr/>
        </p:nvSpPr>
        <p:spPr bwMode="gray">
          <a:xfrm>
            <a:off x="5446340" y="4270883"/>
            <a:ext cx="5976664"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SQL&gt; CONNECT sys@</a:t>
            </a:r>
            <a:r>
              <a:rPr lang="en-US" sz="1600" b="1" dirty="0">
                <a:solidFill>
                  <a:srgbClr val="0000FF"/>
                </a:solidFill>
                <a:latin typeface="Courier New" pitchFamily="49" charset="0"/>
                <a:cs typeface="Courier New" pitchFamily="49" charset="0"/>
              </a:rPr>
              <a:t>pdb_orcl</a:t>
            </a:r>
            <a:r>
              <a:rPr lang="en-US" sz="1600" b="1" dirty="0">
                <a:latin typeface="Courier New" pitchFamily="49" charset="0"/>
                <a:cs typeface="Courier New" pitchFamily="49" charset="0"/>
              </a:rPr>
              <a:t> AS SYSDBA</a:t>
            </a:r>
            <a:endParaRPr lang="en-US" sz="1600" b="1" dirty="0">
              <a:latin typeface="Courier New" pitchFamily="49" charset="0"/>
              <a:cs typeface="Arial" charset="0"/>
            </a:endParaRPr>
          </a:p>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@$ORACLE_HOME/rdbms/admin/noncdb_to_pdb</a:t>
            </a:r>
            <a:endParaRPr lang="en-US" sz="1600" b="1" dirty="0">
              <a:latin typeface="Courier New" pitchFamily="49" charset="0"/>
              <a:cs typeface="Arial" charset="0"/>
            </a:endParaRPr>
          </a:p>
        </p:txBody>
      </p:sp>
      <p:sp>
        <p:nvSpPr>
          <p:cNvPr id="26" name="Content Placeholder 2"/>
          <p:cNvSpPr txBox="1">
            <a:spLocks noChangeAspect="1"/>
          </p:cNvSpPr>
          <p:nvPr/>
        </p:nvSpPr>
        <p:spPr bwMode="gray">
          <a:xfrm>
            <a:off x="5446340" y="5301208"/>
            <a:ext cx="5976664"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ALTER PLUGGABLE DATABASE </a:t>
            </a:r>
            <a:r>
              <a:rPr lang="en-US" sz="1600" b="1" dirty="0">
                <a:solidFill>
                  <a:srgbClr val="0000FF"/>
                </a:solidFill>
                <a:latin typeface="Courier New" pitchFamily="49" charset="0"/>
                <a:cs typeface="Courier New" pitchFamily="49" charset="0"/>
              </a:rPr>
              <a:t>pdb_orcl </a:t>
            </a:r>
            <a:r>
              <a:rPr lang="fr-FR" sz="1600" b="1" dirty="0">
                <a:latin typeface="Courier New" pitchFamily="49" charset="0"/>
                <a:cs typeface="Courier New" pitchFamily="49" charset="0"/>
              </a:rPr>
              <a:t>OPEN</a:t>
            </a:r>
            <a:r>
              <a:rPr lang="en-US"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38" name="Rounded Rectangle 37"/>
          <p:cNvSpPr/>
          <p:nvPr/>
        </p:nvSpPr>
        <p:spPr bwMode="auto">
          <a:xfrm>
            <a:off x="781074" y="3933923"/>
            <a:ext cx="4435428" cy="750437"/>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39" name="PPTShape_7"/>
          <p:cNvSpPr txBox="1">
            <a:spLocks noChangeArrowheads="1"/>
          </p:cNvSpPr>
          <p:nvPr/>
        </p:nvSpPr>
        <p:spPr bwMode="blackWhite">
          <a:xfrm>
            <a:off x="1053852" y="3933056"/>
            <a:ext cx="2335213" cy="277641"/>
          </a:xfrm>
          <a:prstGeom prst="rect">
            <a:avLst/>
          </a:prstGeom>
          <a:noFill/>
          <a:ln w="28575">
            <a:noFill/>
            <a:miter lim="800000"/>
            <a:headEnd/>
            <a:tailEnd/>
          </a:ln>
        </p:spPr>
        <p:txBody>
          <a:bodyPr lIns="92075" tIns="46038" rIns="92075" bIns="46038">
            <a:spAutoFit/>
          </a:bodyPr>
          <a:lstStyle/>
          <a:p>
            <a:pPr defTabSz="228600">
              <a:defRPr/>
            </a:pPr>
            <a:r>
              <a:rPr lang="en-US" sz="1200" dirty="0">
                <a:solidFill>
                  <a:schemeClr val="bg2">
                    <a:lumMod val="10000"/>
                  </a:schemeClr>
                </a:solidFill>
                <a:latin typeface="Arial" charset="0"/>
                <a:cs typeface="Arial" charset="0"/>
              </a:rPr>
              <a:t>Data files</a:t>
            </a:r>
          </a:p>
        </p:txBody>
      </p:sp>
      <p:sp>
        <p:nvSpPr>
          <p:cNvPr id="40" name="PPTShape_8"/>
          <p:cNvSpPr txBox="1">
            <a:spLocks noChangeArrowheads="1"/>
          </p:cNvSpPr>
          <p:nvPr/>
        </p:nvSpPr>
        <p:spPr bwMode="blackWhite">
          <a:xfrm>
            <a:off x="2638028" y="3933056"/>
            <a:ext cx="690937" cy="462307"/>
          </a:xfrm>
          <a:prstGeom prst="rect">
            <a:avLst/>
          </a:prstGeom>
          <a:noFill/>
          <a:ln w="28575">
            <a:noFill/>
            <a:miter lim="800000"/>
            <a:headEnd/>
            <a:tailEnd/>
          </a:ln>
        </p:spPr>
        <p:txBody>
          <a:bodyPr wrap="square" lIns="92075" tIns="46038" rIns="92075" bIns="46038">
            <a:spAutoFit/>
          </a:bodyPr>
          <a:lstStyle/>
          <a:p>
            <a:pPr defTabSz="228600">
              <a:defRPr/>
            </a:pPr>
            <a:r>
              <a:rPr lang="en-US" sz="1200" dirty="0">
                <a:solidFill>
                  <a:schemeClr val="bg2">
                    <a:lumMod val="10000"/>
                  </a:schemeClr>
                </a:solidFill>
                <a:latin typeface="Arial" charset="0"/>
                <a:cs typeface="Arial" charset="0"/>
              </a:rPr>
              <a:t>Control </a:t>
            </a:r>
          </a:p>
          <a:p>
            <a:pPr defTabSz="228600">
              <a:defRPr/>
            </a:pPr>
            <a:r>
              <a:rPr lang="en-US" sz="1200" dirty="0">
                <a:solidFill>
                  <a:schemeClr val="bg2">
                    <a:lumMod val="10000"/>
                  </a:schemeClr>
                </a:solidFill>
                <a:latin typeface="Arial" charset="0"/>
                <a:cs typeface="Arial" charset="0"/>
              </a:rPr>
              <a:t>files</a:t>
            </a:r>
          </a:p>
        </p:txBody>
      </p:sp>
      <p:pic>
        <p:nvPicPr>
          <p:cNvPr id="42" name="Picture 107" descr="datab018"/>
          <p:cNvPicPr preferRelativeResize="0">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195140" y="4237856"/>
            <a:ext cx="406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PTShape_14" descr="datab018"/>
          <p:cNvPicPr preferRelativeResize="0">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gray">
          <a:xfrm>
            <a:off x="1460252" y="4314056"/>
            <a:ext cx="4127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PPTShape_6"/>
          <p:cNvSpPr>
            <a:spLocks noChangeArrowheads="1"/>
          </p:cNvSpPr>
          <p:nvPr/>
        </p:nvSpPr>
        <p:spPr bwMode="blackWhite">
          <a:xfrm>
            <a:off x="2533878" y="4385305"/>
            <a:ext cx="929821" cy="309113"/>
          </a:xfrm>
          <a:prstGeom prst="rect">
            <a:avLst/>
          </a:prstGeom>
          <a:no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400" b="1" dirty="0">
                <a:solidFill>
                  <a:srgbClr val="000000"/>
                </a:solidFill>
              </a:rPr>
              <a:t>Non-CDB ORCL</a:t>
            </a:r>
          </a:p>
        </p:txBody>
      </p:sp>
    </p:spTree>
    <p:custDataLst>
      <p:tags r:id="rId1"/>
    </p:custDataLst>
    <p:extLst>
      <p:ext uri="{BB962C8B-B14F-4D97-AF65-F5344CB8AC3E}">
        <p14:creationId xmlns:p14="http://schemas.microsoft.com/office/powerpoint/2010/main" val="17573319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DBCA to Clone a Remote PDB</a:t>
            </a:r>
          </a:p>
        </p:txBody>
      </p:sp>
      <p:sp>
        <p:nvSpPr>
          <p:cNvPr id="44" name="Content Placeholder 2"/>
          <p:cNvSpPr txBox="1">
            <a:spLocks/>
          </p:cNvSpPr>
          <p:nvPr/>
        </p:nvSpPr>
        <p:spPr bwMode="gray">
          <a:xfrm>
            <a:off x="5320594" y="2348880"/>
            <a:ext cx="6462450" cy="310179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36000" anchor="ctr">
            <a:spAutoFit/>
          </a:bodyPr>
          <a:lstStyle/>
          <a:p>
            <a:r>
              <a:rPr lang="en-US" b="1" dirty="0">
                <a:solidFill>
                  <a:srgbClr val="000000"/>
                </a:solidFill>
                <a:latin typeface="Courier New" panose="02070309020205020404" pitchFamily="49" charset="0"/>
                <a:cs typeface="Courier New" panose="02070309020205020404" pitchFamily="49" charset="0"/>
              </a:rPr>
              <a:t>$ dbca –silent -createPluggableDatabase </a:t>
            </a:r>
          </a:p>
          <a:p>
            <a:r>
              <a:rPr lang="en-US" b="1" dirty="0">
                <a:solidFill>
                  <a:srgbClr val="000000"/>
                </a:solidFill>
                <a:latin typeface="Courier New" panose="02070309020205020404" pitchFamily="49" charset="0"/>
                <a:cs typeface="Courier New" panose="02070309020205020404" pitchFamily="49" charset="0"/>
              </a:rPr>
              <a:t>-createFromRemotePDB -remotePDBName </a:t>
            </a:r>
            <a:r>
              <a:rPr lang="en-US" b="1" dirty="0">
                <a:solidFill>
                  <a:srgbClr val="0000FF"/>
                </a:solidFill>
                <a:latin typeface="Courier New" panose="02070309020205020404" pitchFamily="49" charset="0"/>
                <a:cs typeface="Courier New" panose="02070309020205020404" pitchFamily="49" charset="0"/>
              </a:rPr>
              <a:t>PDB1</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-remoteDBConnString </a:t>
            </a:r>
            <a:r>
              <a:rPr lang="en-US" b="1" dirty="0">
                <a:solidFill>
                  <a:srgbClr val="0000FF"/>
                </a:solidFill>
                <a:latin typeface="Courier New" panose="02070309020205020404" pitchFamily="49" charset="0"/>
                <a:cs typeface="Courier New" panose="02070309020205020404" pitchFamily="49" charset="0"/>
              </a:rPr>
              <a:t>CDB1</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-sysDBAUserName system </a:t>
            </a:r>
          </a:p>
          <a:p>
            <a:r>
              <a:rPr lang="en-US" b="1" dirty="0">
                <a:solidFill>
                  <a:srgbClr val="000000"/>
                </a:solidFill>
                <a:latin typeface="Courier New" panose="02070309020205020404" pitchFamily="49" charset="0"/>
                <a:cs typeface="Courier New" panose="02070309020205020404" pitchFamily="49" charset="0"/>
              </a:rPr>
              <a:t>-sysDBAPassword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-remoteDBSYSDBAUserName SYS </a:t>
            </a:r>
          </a:p>
          <a:p>
            <a:r>
              <a:rPr lang="en-US" b="1" dirty="0">
                <a:solidFill>
                  <a:srgbClr val="000000"/>
                </a:solidFill>
                <a:latin typeface="Courier New" panose="02070309020205020404" pitchFamily="49" charset="0"/>
                <a:cs typeface="Courier New" panose="02070309020205020404" pitchFamily="49" charset="0"/>
              </a:rPr>
              <a:t>-remoteDBSYSDBAUserPassword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-dbLinkUsername c##remote_user </a:t>
            </a:r>
          </a:p>
          <a:p>
            <a:r>
              <a:rPr lang="en-US" b="1" dirty="0">
                <a:solidFill>
                  <a:srgbClr val="000000"/>
                </a:solidFill>
                <a:latin typeface="Courier New" panose="02070309020205020404" pitchFamily="49" charset="0"/>
                <a:cs typeface="Courier New" panose="02070309020205020404" pitchFamily="49" charset="0"/>
              </a:rPr>
              <a:t>-dbLinkUserPassword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-sourceDB </a:t>
            </a:r>
            <a:r>
              <a:rPr lang="en-US" b="1" dirty="0">
                <a:solidFill>
                  <a:srgbClr val="FF0000"/>
                </a:solidFill>
                <a:latin typeface="Courier New" panose="02070309020205020404" pitchFamily="49" charset="0"/>
                <a:cs typeface="Courier New" panose="02070309020205020404" pitchFamily="49" charset="0"/>
              </a:rPr>
              <a:t>CDB2</a:t>
            </a:r>
            <a:r>
              <a:rPr lang="en-US" b="1" dirty="0">
                <a:solidFill>
                  <a:srgbClr val="000000"/>
                </a:solidFill>
                <a:latin typeface="Courier New" panose="02070309020205020404" pitchFamily="49" charset="0"/>
                <a:cs typeface="Courier New" panose="02070309020205020404" pitchFamily="49" charset="0"/>
              </a:rPr>
              <a:t> -pdbName </a:t>
            </a:r>
            <a:r>
              <a:rPr lang="en-US" b="1" dirty="0">
                <a:solidFill>
                  <a:schemeClr val="accent1"/>
                </a:solidFill>
                <a:latin typeface="Courier New" panose="02070309020205020404" pitchFamily="49" charset="0"/>
                <a:cs typeface="Courier New" panose="02070309020205020404" pitchFamily="49" charset="0"/>
              </a:rPr>
              <a:t>PDB2</a:t>
            </a:r>
          </a:p>
        </p:txBody>
      </p:sp>
      <p:sp>
        <p:nvSpPr>
          <p:cNvPr id="46" name="Content Placeholder 33"/>
          <p:cNvSpPr txBox="1">
            <a:spLocks/>
          </p:cNvSpPr>
          <p:nvPr/>
        </p:nvSpPr>
        <p:spPr>
          <a:xfrm>
            <a:off x="5235141" y="1295400"/>
            <a:ext cx="6509803" cy="415402"/>
          </a:xfrm>
          <a:prstGeom prst="rect">
            <a:avLst/>
          </a:prstGeom>
          <a:noFill/>
        </p:spPr>
        <p:txBody>
          <a:bodyPr/>
          <a:lstStyle/>
          <a:p>
            <a:pPr marL="396000" lvl="2" indent="-341313" defTabSz="228600" eaLnBrk="1" hangingPunct="1">
              <a:spcBef>
                <a:spcPts val="432"/>
              </a:spcBef>
              <a:buClr>
                <a:schemeClr val="accent1"/>
              </a:buClr>
              <a:buFont typeface="+mj-lt"/>
              <a:buAutoNum type="arabicPeriod"/>
              <a:defRPr/>
            </a:pPr>
            <a:r>
              <a:rPr lang="en-US" dirty="0">
                <a:solidFill>
                  <a:srgbClr val="000000"/>
                </a:solidFill>
                <a:cs typeface="Courier New" pitchFamily="49" charset="0"/>
              </a:rPr>
              <a:t>Create a common user with privileges in the remote CDB </a:t>
            </a:r>
            <a:r>
              <a:rPr lang="en-US" b="1" dirty="0">
                <a:solidFill>
                  <a:srgbClr val="0000FF"/>
                </a:solidFill>
                <a:latin typeface="Courier New" panose="02070309020205020404" pitchFamily="49" charset="0"/>
                <a:cs typeface="Courier New" panose="02070309020205020404" pitchFamily="49" charset="0"/>
              </a:rPr>
              <a:t>CDB1</a:t>
            </a:r>
            <a:r>
              <a:rPr lang="en-US" dirty="0">
                <a:solidFill>
                  <a:srgbClr val="000000"/>
                </a:solidFill>
                <a:cs typeface="Courier New" pitchFamily="49" charset="0"/>
              </a:rPr>
              <a:t>.</a:t>
            </a:r>
          </a:p>
          <a:p>
            <a:pPr marL="396000" lvl="2" indent="-341313" defTabSz="228600">
              <a:spcBef>
                <a:spcPts val="432"/>
              </a:spcBef>
              <a:buClr>
                <a:schemeClr val="accent1"/>
              </a:buClr>
              <a:buFont typeface="+mj-lt"/>
              <a:buAutoNum type="arabicPeriod"/>
              <a:defRPr/>
            </a:pPr>
            <a:r>
              <a:rPr lang="en-US" dirty="0">
                <a:solidFill>
                  <a:srgbClr val="000000"/>
                </a:solidFill>
                <a:cs typeface="Courier New" pitchFamily="49" charset="0"/>
              </a:rPr>
              <a:t>Use DBCA to clone the remote</a:t>
            </a:r>
            <a:r>
              <a:rPr lang="en-US" b="1" dirty="0">
                <a:solidFill>
                  <a:srgbClr val="000000"/>
                </a:solidFill>
                <a:cs typeface="Courier New" pitchFamily="49" charset="0"/>
              </a:rPr>
              <a:t> </a:t>
            </a:r>
            <a:r>
              <a:rPr lang="en-US" b="1" dirty="0">
                <a:solidFill>
                  <a:srgbClr val="0000FF"/>
                </a:solidFill>
                <a:latin typeface="Courier New" pitchFamily="49" charset="0"/>
                <a:cs typeface="Courier New" pitchFamily="49" charset="0"/>
              </a:rPr>
              <a:t>PDB1</a:t>
            </a:r>
            <a:r>
              <a:rPr lang="en-US" dirty="0">
                <a:cs typeface="Courier New" pitchFamily="49" charset="0"/>
              </a:rPr>
              <a:t> </a:t>
            </a:r>
            <a:r>
              <a:rPr lang="en-US" dirty="0">
                <a:solidFill>
                  <a:srgbClr val="000000"/>
                </a:solidFill>
                <a:cs typeface="Courier New" pitchFamily="49" charset="0"/>
              </a:rPr>
              <a:t>from</a:t>
            </a:r>
            <a:r>
              <a:rPr lang="en-US" dirty="0">
                <a:cs typeface="Courier New" pitchFamily="49" charset="0"/>
              </a:rPr>
              <a:t> </a:t>
            </a:r>
            <a:r>
              <a:rPr lang="en-US" b="1" dirty="0">
                <a:solidFill>
                  <a:srgbClr val="0000FF"/>
                </a:solidFill>
                <a:latin typeface="Courier New" pitchFamily="49" charset="0"/>
                <a:cs typeface="Courier New" pitchFamily="49" charset="0"/>
              </a:rPr>
              <a:t>CDB1</a:t>
            </a:r>
            <a:r>
              <a:rPr lang="en-US" b="1" dirty="0">
                <a:solidFill>
                  <a:srgbClr val="0000FF"/>
                </a:solidFill>
                <a:latin typeface="Arial" panose="020B0604020202020204" pitchFamily="34" charset="0"/>
                <a:cs typeface="Arial" panose="020B0604020202020204" pitchFamily="34" charset="0"/>
              </a:rPr>
              <a:t> </a:t>
            </a:r>
            <a:r>
              <a:rPr lang="en-US" dirty="0">
                <a:solidFill>
                  <a:srgbClr val="000000"/>
                </a:solidFill>
                <a:cs typeface="Courier New" pitchFamily="49" charset="0"/>
              </a:rPr>
              <a:t>to</a:t>
            </a:r>
            <a:r>
              <a:rPr lang="en-US" dirty="0">
                <a:cs typeface="Courier New" pitchFamily="49" charset="0"/>
              </a:rPr>
              <a:t> </a:t>
            </a:r>
            <a:r>
              <a:rPr lang="en-US" b="1" dirty="0">
                <a:solidFill>
                  <a:srgbClr val="FF0000"/>
                </a:solidFill>
                <a:latin typeface="Courier New" pitchFamily="49" charset="0"/>
                <a:cs typeface="Courier New" pitchFamily="49" charset="0"/>
              </a:rPr>
              <a:t>PDB2</a:t>
            </a:r>
            <a:r>
              <a:rPr lang="en-US" dirty="0">
                <a:solidFill>
                  <a:srgbClr val="000000"/>
                </a:solidFill>
              </a:rPr>
              <a:t>.</a:t>
            </a:r>
          </a:p>
          <a:p>
            <a:pPr marL="396000" lvl="2" indent="-341313" defTabSz="228600" eaLnBrk="1" hangingPunct="1">
              <a:spcBef>
                <a:spcPts val="432"/>
              </a:spcBef>
              <a:buClr>
                <a:schemeClr val="accent1"/>
              </a:buClr>
              <a:buFont typeface="+mj-lt"/>
              <a:buAutoNum type="arabicPeriod"/>
              <a:defRPr/>
            </a:pPr>
            <a:endParaRPr lang="en-US" dirty="0">
              <a:solidFill>
                <a:srgbClr val="000000"/>
              </a:solidFill>
              <a:latin typeface="Arial" charset="0"/>
              <a:cs typeface="Courier New" pitchFamily="49" charset="0"/>
            </a:endParaRPr>
          </a:p>
        </p:txBody>
      </p:sp>
      <p:sp>
        <p:nvSpPr>
          <p:cNvPr id="42" name="Rounded Rectangle 41"/>
          <p:cNvSpPr/>
          <p:nvPr/>
        </p:nvSpPr>
        <p:spPr bwMode="auto">
          <a:xfrm>
            <a:off x="481701" y="4418901"/>
            <a:ext cx="4544531" cy="1859239"/>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3" name="Rounded Rectangle 42"/>
          <p:cNvSpPr/>
          <p:nvPr/>
        </p:nvSpPr>
        <p:spPr bwMode="auto">
          <a:xfrm>
            <a:off x="481701" y="1295400"/>
            <a:ext cx="4544531" cy="1859239"/>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5" name="Text Box 58"/>
          <p:cNvSpPr txBox="1">
            <a:spLocks noChangeArrowheads="1"/>
          </p:cNvSpPr>
          <p:nvPr/>
        </p:nvSpPr>
        <p:spPr bwMode="blackWhite">
          <a:xfrm>
            <a:off x="609600" y="1399350"/>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FF"/>
                </a:solidFill>
                <a:latin typeface="+mj-lt"/>
                <a:cs typeface="Courier New" pitchFamily="49" charset="0"/>
              </a:rPr>
              <a:t>CDB1</a:t>
            </a:r>
          </a:p>
        </p:txBody>
      </p:sp>
      <p:sp>
        <p:nvSpPr>
          <p:cNvPr id="62" name="PPTShape_1"/>
          <p:cNvSpPr>
            <a:spLocks noChangeArrowheads="1"/>
          </p:cNvSpPr>
          <p:nvPr/>
        </p:nvSpPr>
        <p:spPr bwMode="blackWhite">
          <a:xfrm>
            <a:off x="741364" y="2133600"/>
            <a:ext cx="4032250" cy="838200"/>
          </a:xfrm>
          <a:prstGeom prst="rect">
            <a:avLst/>
          </a:prstGeom>
          <a:solidFill>
            <a:srgbClr val="FFE4C9"/>
          </a:solidFill>
          <a:ln w="28575">
            <a:solidFill>
              <a:srgbClr val="DA6D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cxnSp>
        <p:nvCxnSpPr>
          <p:cNvPr id="63" name="Straight Arrow Connector 63"/>
          <p:cNvCxnSpPr>
            <a:cxnSpLocks noChangeShapeType="1"/>
          </p:cNvCxnSpPr>
          <p:nvPr/>
        </p:nvCxnSpPr>
        <p:spPr bwMode="auto">
          <a:xfrm flipV="1">
            <a:off x="3214688" y="3049783"/>
            <a:ext cx="0" cy="1371600"/>
          </a:xfrm>
          <a:prstGeom prst="straightConnector1">
            <a:avLst/>
          </a:prstGeom>
          <a:noFill/>
          <a:ln w="28575" algn="ctr">
            <a:solidFill>
              <a:srgbClr val="0000FF"/>
            </a:solidFill>
            <a:round/>
            <a:headEnd type="triangle" w="lg" len="lg"/>
            <a:tailEnd type="none" w="med" len="sm"/>
          </a:ln>
          <a:extLst>
            <a:ext uri="{909E8E84-426E-40DD-AFC4-6F175D3DCCD1}">
              <a14:hiddenFill xmlns:a14="http://schemas.microsoft.com/office/drawing/2010/main">
                <a:noFill/>
              </a14:hiddenFill>
            </a:ext>
          </a:extLst>
        </p:spPr>
      </p:cxnSp>
      <p:sp>
        <p:nvSpPr>
          <p:cNvPr id="86" name="TextBox 89"/>
          <p:cNvSpPr txBox="1">
            <a:spLocks noChangeArrowheads="1"/>
          </p:cNvSpPr>
          <p:nvPr/>
        </p:nvSpPr>
        <p:spPr bwMode="auto">
          <a:xfrm>
            <a:off x="558006" y="945595"/>
            <a:ext cx="302974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FF"/>
                </a:solidFill>
              </a:rPr>
              <a:t>Remote source </a:t>
            </a:r>
            <a:r>
              <a:rPr lang="en-US" altLang="en-US" dirty="0">
                <a:solidFill>
                  <a:srgbClr val="0000FF"/>
                </a:solidFill>
                <a:latin typeface="Courier New" panose="02070309020205020404" pitchFamily="49" charset="0"/>
                <a:cs typeface="Courier New" panose="02070309020205020404" pitchFamily="49" charset="0"/>
              </a:rPr>
              <a:t>PDB1</a:t>
            </a:r>
            <a:endParaRPr lang="en-US" altLang="en-US" dirty="0">
              <a:latin typeface="Courier New" panose="02070309020205020404" pitchFamily="49" charset="0"/>
              <a:cs typeface="Courier New" panose="02070309020205020404" pitchFamily="49" charset="0"/>
            </a:endParaRPr>
          </a:p>
        </p:txBody>
      </p:sp>
      <p:sp>
        <p:nvSpPr>
          <p:cNvPr id="87" name="PPTShape_8"/>
          <p:cNvSpPr txBox="1">
            <a:spLocks noChangeArrowheads="1"/>
          </p:cNvSpPr>
          <p:nvPr/>
        </p:nvSpPr>
        <p:spPr bwMode="blackWhite">
          <a:xfrm>
            <a:off x="609600" y="4531425"/>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FF0000"/>
                </a:solidFill>
                <a:latin typeface="+mj-lt"/>
                <a:cs typeface="Courier New" pitchFamily="49" charset="0"/>
              </a:rPr>
              <a:t>CDB2</a:t>
            </a:r>
          </a:p>
        </p:txBody>
      </p:sp>
      <p:sp>
        <p:nvSpPr>
          <p:cNvPr id="88" name="PPTShape_11"/>
          <p:cNvSpPr>
            <a:spLocks noChangeArrowheads="1"/>
          </p:cNvSpPr>
          <p:nvPr/>
        </p:nvSpPr>
        <p:spPr bwMode="blackWhite">
          <a:xfrm>
            <a:off x="741364" y="5257800"/>
            <a:ext cx="4032250" cy="838200"/>
          </a:xfrm>
          <a:prstGeom prst="rect">
            <a:avLst/>
          </a:prstGeom>
          <a:solidFill>
            <a:srgbClr val="FFE4C9"/>
          </a:solidFill>
          <a:ln w="28575">
            <a:solidFill>
              <a:srgbClr val="DA6D0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PDB2</a:t>
            </a:r>
          </a:p>
        </p:txBody>
      </p:sp>
      <p:sp>
        <p:nvSpPr>
          <p:cNvPr id="89" name="TextBox 100"/>
          <p:cNvSpPr txBox="1">
            <a:spLocks noChangeArrowheads="1"/>
          </p:cNvSpPr>
          <p:nvPr/>
        </p:nvSpPr>
        <p:spPr bwMode="auto">
          <a:xfrm>
            <a:off x="560755" y="3854533"/>
            <a:ext cx="19304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Remote</a:t>
            </a:r>
            <a:r>
              <a:rPr lang="en-US" altLang="en-US" sz="1600" dirty="0">
                <a:solidFill>
                  <a:srgbClr val="008000"/>
                </a:solidFill>
              </a:rPr>
              <a:t> </a:t>
            </a:r>
            <a:r>
              <a:rPr lang="en-US" altLang="en-US" dirty="0">
                <a:solidFill>
                  <a:srgbClr val="0000FF"/>
                </a:solidFill>
                <a:latin typeface="Courier New" panose="02070309020205020404" pitchFamily="49" charset="0"/>
                <a:cs typeface="Courier New" panose="02070309020205020404" pitchFamily="49" charset="0"/>
              </a:rPr>
              <a:t>PDB1</a:t>
            </a:r>
            <a:r>
              <a:rPr lang="en-US" altLang="en-US" dirty="0">
                <a:solidFill>
                  <a:srgbClr val="008000"/>
                </a:solidFill>
                <a:latin typeface="Courier New" panose="02070309020205020404" pitchFamily="49" charset="0"/>
                <a:cs typeface="Courier New" panose="02070309020205020404" pitchFamily="49" charset="0"/>
              </a:rPr>
              <a:t> </a:t>
            </a:r>
            <a:r>
              <a:rPr lang="en-US" altLang="en-US" dirty="0">
                <a:solidFill>
                  <a:srgbClr val="000000"/>
                </a:solidFill>
              </a:rPr>
              <a:t>cloned </a:t>
            </a:r>
            <a:r>
              <a:rPr lang="en-US" altLang="en-US" dirty="0">
                <a:solidFill>
                  <a:srgbClr val="000000"/>
                </a:solidFill>
                <a:latin typeface="+mj-lt"/>
                <a:cs typeface="Courier New" panose="02070309020205020404" pitchFamily="49" charset="0"/>
              </a:rPr>
              <a:t>as</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PDB2</a:t>
            </a:r>
          </a:p>
        </p:txBody>
      </p:sp>
      <p:sp>
        <p:nvSpPr>
          <p:cNvPr id="90" name="PPTShape_10"/>
          <p:cNvSpPr>
            <a:spLocks noChangeArrowheads="1"/>
          </p:cNvSpPr>
          <p:nvPr/>
        </p:nvSpPr>
        <p:spPr bwMode="auto">
          <a:xfrm>
            <a:off x="3351213" y="2178050"/>
            <a:ext cx="733425" cy="431800"/>
          </a:xfrm>
          <a:prstGeom prst="flowChartMagneticDisk">
            <a:avLst/>
          </a:prstGeom>
          <a:gradFill rotWithShape="1">
            <a:gsLst>
              <a:gs pos="0">
                <a:srgbClr val="57D8D5"/>
              </a:gs>
              <a:gs pos="50000">
                <a:srgbClr val="CCFFFF"/>
              </a:gs>
              <a:gs pos="100000">
                <a:srgbClr val="57D8D5"/>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91" name="PPTShape_13"/>
          <p:cNvSpPr txBox="1">
            <a:spLocks noChangeArrowheads="1"/>
          </p:cNvSpPr>
          <p:nvPr/>
        </p:nvSpPr>
        <p:spPr bwMode="blackWhite">
          <a:xfrm>
            <a:off x="3306763" y="2309813"/>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92" name="PPTShape_10"/>
          <p:cNvSpPr>
            <a:spLocks noChangeArrowheads="1"/>
          </p:cNvSpPr>
          <p:nvPr/>
        </p:nvSpPr>
        <p:spPr bwMode="auto">
          <a:xfrm>
            <a:off x="3344863" y="5314950"/>
            <a:ext cx="733425" cy="431800"/>
          </a:xfrm>
          <a:prstGeom prst="flowChartMagneticDisk">
            <a:avLst/>
          </a:prstGeom>
          <a:gradFill rotWithShape="1">
            <a:gsLst>
              <a:gs pos="0">
                <a:srgbClr val="57D8D5"/>
              </a:gs>
              <a:gs pos="50000">
                <a:srgbClr val="CCFFFF"/>
              </a:gs>
              <a:gs pos="100000">
                <a:srgbClr val="57D8D5"/>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93" name="PPTShape_13"/>
          <p:cNvSpPr txBox="1">
            <a:spLocks noChangeArrowheads="1"/>
          </p:cNvSpPr>
          <p:nvPr/>
        </p:nvSpPr>
        <p:spPr bwMode="blackWhite">
          <a:xfrm>
            <a:off x="3300413" y="5446713"/>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94" name="Down Arrow 72"/>
          <p:cNvSpPr>
            <a:spLocks noChangeArrowheads="1"/>
          </p:cNvSpPr>
          <p:nvPr/>
        </p:nvSpPr>
        <p:spPr bwMode="auto">
          <a:xfrm flipV="1">
            <a:off x="4376520" y="3041564"/>
            <a:ext cx="463716" cy="1584325"/>
          </a:xfrm>
          <a:prstGeom prst="downArrow">
            <a:avLst>
              <a:gd name="adj1" fmla="val 50000"/>
              <a:gd name="adj2" fmla="val 60238"/>
            </a:avLst>
          </a:prstGeom>
          <a:gradFill flip="none" rotWithShape="1">
            <a:gsLst>
              <a:gs pos="0">
                <a:srgbClr val="F6F8F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8575" algn="ctr">
            <a:gradFill flip="none" rotWithShape="1">
              <a:gsLst>
                <a:gs pos="0">
                  <a:schemeClr val="accent1">
                    <a:lumMod val="67000"/>
                  </a:schemeClr>
                </a:gs>
                <a:gs pos="48000">
                  <a:schemeClr val="accent1">
                    <a:lumMod val="97000"/>
                    <a:lumOff val="3000"/>
                  </a:schemeClr>
                </a:gs>
                <a:gs pos="100000">
                  <a:srgbClr val="F6F8F8"/>
                </a:gs>
              </a:gsLst>
              <a:lin ang="16200000" scaled="1"/>
              <a:tileRect/>
            </a:gra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95" name="TextBox 73"/>
          <p:cNvSpPr txBox="1">
            <a:spLocks noChangeArrowheads="1"/>
          </p:cNvSpPr>
          <p:nvPr/>
        </p:nvSpPr>
        <p:spPr bwMode="auto">
          <a:xfrm rot="16200000">
            <a:off x="3811370" y="3671000"/>
            <a:ext cx="992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DB Link</a:t>
            </a:r>
          </a:p>
        </p:txBody>
      </p:sp>
      <p:sp>
        <p:nvSpPr>
          <p:cNvPr id="96" name="Rectangle 282"/>
          <p:cNvSpPr>
            <a:spLocks noChangeArrowheads="1"/>
          </p:cNvSpPr>
          <p:nvPr/>
        </p:nvSpPr>
        <p:spPr bwMode="auto">
          <a:xfrm>
            <a:off x="741363" y="1628775"/>
            <a:ext cx="4032250" cy="431800"/>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97" name="Rectangle 282"/>
          <p:cNvSpPr>
            <a:spLocks noChangeArrowheads="1"/>
          </p:cNvSpPr>
          <p:nvPr/>
        </p:nvSpPr>
        <p:spPr bwMode="auto">
          <a:xfrm>
            <a:off x="741363" y="4760769"/>
            <a:ext cx="4032250" cy="431800"/>
          </a:xfrm>
          <a:prstGeom prst="rect">
            <a:avLst/>
          </a:prstGeom>
          <a:solidFill>
            <a:srgbClr val="FFF0C5"/>
          </a:solidFill>
          <a:ln w="28575" algn="ctr">
            <a:solidFill>
              <a:srgbClr val="E6AA00"/>
            </a:solidFill>
            <a:round/>
            <a:headEnd/>
            <a:tailEnd/>
          </a:ln>
        </p:spPr>
        <p:txBody>
          <a:bodyPr lIns="92075" tIns="46038" rIns="92075" bIns="46038"/>
          <a:lstStyle/>
          <a:p>
            <a:pPr marL="119063" indent="-119063">
              <a:buFont typeface="Arial" panose="020B0604020202020204" pitchFamily="34" charset="0"/>
              <a:buNone/>
            </a:pPr>
            <a:r>
              <a:rPr lang="en-US" altLang="en-US" b="1" dirty="0">
                <a:solidFill>
                  <a:srgbClr val="000000"/>
                </a:solidFill>
                <a:latin typeface="Arial" panose="020B0604020202020204" pitchFamily="34" charset="0"/>
                <a:cs typeface="Arial" panose="020B0604020202020204" pitchFamily="34" charset="0"/>
              </a:rPr>
              <a:t>CDB root</a:t>
            </a:r>
          </a:p>
        </p:txBody>
      </p:sp>
      <p:sp>
        <p:nvSpPr>
          <p:cNvPr id="98" name="PPTShape_10"/>
          <p:cNvSpPr>
            <a:spLocks noChangeArrowheads="1"/>
          </p:cNvSpPr>
          <p:nvPr/>
        </p:nvSpPr>
        <p:spPr bwMode="auto">
          <a:xfrm>
            <a:off x="2854325" y="3213100"/>
            <a:ext cx="733425" cy="431800"/>
          </a:xfrm>
          <a:prstGeom prst="flowChartMagneticDisk">
            <a:avLst/>
          </a:prstGeom>
          <a:gradFill rotWithShape="1">
            <a:gsLst>
              <a:gs pos="0">
                <a:srgbClr val="57D8D5"/>
              </a:gs>
              <a:gs pos="50000">
                <a:srgbClr val="CCFFFF"/>
              </a:gs>
              <a:gs pos="100000">
                <a:srgbClr val="57D8D5"/>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grpSp>
        <p:nvGrpSpPr>
          <p:cNvPr id="99" name="Group 2"/>
          <p:cNvGrpSpPr>
            <a:grpSpLocks/>
          </p:cNvGrpSpPr>
          <p:nvPr/>
        </p:nvGrpSpPr>
        <p:grpSpPr bwMode="auto">
          <a:xfrm>
            <a:off x="2228850" y="2438400"/>
            <a:ext cx="2747963" cy="485775"/>
            <a:chOff x="2228850" y="2438391"/>
            <a:chExt cx="2988597" cy="485881"/>
          </a:xfrm>
        </p:grpSpPr>
        <p:sp>
          <p:nvSpPr>
            <p:cNvPr id="100" name="Can 99"/>
            <p:cNvSpPr/>
            <p:nvPr/>
          </p:nvSpPr>
          <p:spPr bwMode="auto">
            <a:xfrm>
              <a:off x="2489142" y="2460621"/>
              <a:ext cx="538043"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01" name="Can 100"/>
            <p:cNvSpPr/>
            <p:nvPr/>
          </p:nvSpPr>
          <p:spPr bwMode="auto">
            <a:xfrm>
              <a:off x="2898626" y="2571770"/>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02"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103"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104" name="Can 103"/>
            <p:cNvSpPr/>
            <p:nvPr/>
          </p:nvSpPr>
          <p:spPr bwMode="auto">
            <a:xfrm>
              <a:off x="4131839" y="2438391"/>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05"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106" name="Group 48"/>
          <p:cNvGrpSpPr>
            <a:grpSpLocks/>
          </p:cNvGrpSpPr>
          <p:nvPr/>
        </p:nvGrpSpPr>
        <p:grpSpPr bwMode="auto">
          <a:xfrm>
            <a:off x="2228850" y="5575300"/>
            <a:ext cx="2989263" cy="485775"/>
            <a:chOff x="2228850" y="2438391"/>
            <a:chExt cx="2988597" cy="485881"/>
          </a:xfrm>
        </p:grpSpPr>
        <p:sp>
          <p:nvSpPr>
            <p:cNvPr id="107" name="Can 106"/>
            <p:cNvSpPr/>
            <p:nvPr/>
          </p:nvSpPr>
          <p:spPr bwMode="auto">
            <a:xfrm>
              <a:off x="2489142" y="2460621"/>
              <a:ext cx="538043"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08" name="Can 107"/>
            <p:cNvSpPr/>
            <p:nvPr/>
          </p:nvSpPr>
          <p:spPr bwMode="auto">
            <a:xfrm>
              <a:off x="2898626" y="2571770"/>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09"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110"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111" name="Can 110"/>
            <p:cNvSpPr/>
            <p:nvPr/>
          </p:nvSpPr>
          <p:spPr bwMode="auto">
            <a:xfrm>
              <a:off x="4131839" y="2438391"/>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112"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113" name="Group 3"/>
          <p:cNvGrpSpPr>
            <a:grpSpLocks/>
          </p:cNvGrpSpPr>
          <p:nvPr/>
        </p:nvGrpSpPr>
        <p:grpSpPr bwMode="auto">
          <a:xfrm>
            <a:off x="2522538" y="3659188"/>
            <a:ext cx="1384300" cy="577850"/>
            <a:chOff x="-380528" y="3362942"/>
            <a:chExt cx="1527351" cy="636763"/>
          </a:xfrm>
        </p:grpSpPr>
        <p:sp>
          <p:nvSpPr>
            <p:cNvPr id="114" name="Can 113"/>
            <p:cNvSpPr/>
            <p:nvPr/>
          </p:nvSpPr>
          <p:spPr bwMode="auto">
            <a:xfrm>
              <a:off x="-380528" y="3362942"/>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15" name="Can 114"/>
            <p:cNvSpPr/>
            <p:nvPr/>
          </p:nvSpPr>
          <p:spPr bwMode="auto">
            <a:xfrm>
              <a:off x="69620" y="3485396"/>
              <a:ext cx="593776" cy="390104"/>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16" name="Can 115"/>
            <p:cNvSpPr/>
            <p:nvPr/>
          </p:nvSpPr>
          <p:spPr bwMode="auto">
            <a:xfrm>
              <a:off x="554799" y="3611350"/>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grpSp>
    </p:spTree>
    <p:custDataLst>
      <p:tags r:id="rId1"/>
    </p:custDataLst>
    <p:extLst>
      <p:ext uri="{BB962C8B-B14F-4D97-AF65-F5344CB8AC3E}">
        <p14:creationId xmlns:p14="http://schemas.microsoft.com/office/powerpoint/2010/main" val="369364881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bwMode="auto">
          <a:xfrm>
            <a:off x="481702" y="4436568"/>
            <a:ext cx="4099824" cy="1859239"/>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0" name="PPTShape_10"/>
          <p:cNvSpPr>
            <a:spLocks noChangeArrowheads="1"/>
          </p:cNvSpPr>
          <p:nvPr/>
        </p:nvSpPr>
        <p:spPr bwMode="blackWhite">
          <a:xfrm>
            <a:off x="812800" y="5178425"/>
            <a:ext cx="3346450" cy="307975"/>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b="1" dirty="0">
              <a:solidFill>
                <a:srgbClr val="FF0000"/>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FF0000"/>
                </a:solidFill>
                <a:latin typeface="Arial" panose="020B0604020202020204" pitchFamily="34" charset="0"/>
                <a:cs typeface="Arial" panose="020B0604020202020204" pitchFamily="34" charset="0"/>
              </a:rPr>
              <a:t>PDB$SEED</a:t>
            </a:r>
          </a:p>
        </p:txBody>
      </p:sp>
      <p:sp>
        <p:nvSpPr>
          <p:cNvPr id="41" name="Rounded Rectangle 40"/>
          <p:cNvSpPr/>
          <p:nvPr/>
        </p:nvSpPr>
        <p:spPr bwMode="auto">
          <a:xfrm>
            <a:off x="481702" y="1295400"/>
            <a:ext cx="4099824" cy="1859239"/>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Plugging an Unplugged Regular PDB into CDB</a:t>
            </a:r>
            <a:r>
              <a:rPr lang="en-US" altLang="en-US" sz="2200" dirty="0"/>
              <a:t/>
            </a:r>
            <a:br>
              <a:rPr lang="en-US" altLang="en-US" sz="2200" dirty="0"/>
            </a:br>
            <a:endParaRPr lang="en-US" dirty="0"/>
          </a:p>
        </p:txBody>
      </p:sp>
      <p:sp>
        <p:nvSpPr>
          <p:cNvPr id="3" name="Content Placeholder 43"/>
          <p:cNvSpPr txBox="1">
            <a:spLocks/>
          </p:cNvSpPr>
          <p:nvPr/>
        </p:nvSpPr>
        <p:spPr>
          <a:xfrm>
            <a:off x="4870450" y="1243013"/>
            <a:ext cx="5472113" cy="507682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117475" lvl="1" indent="-460375" defTabSz="228600">
              <a:buFont typeface="Arial" charset="0"/>
              <a:buNone/>
              <a:defRPr/>
            </a:pPr>
            <a:r>
              <a:rPr lang="fr-FR" sz="2000" kern="0" dirty="0">
                <a:cs typeface="Courier New" pitchFamily="49" charset="0"/>
              </a:rPr>
              <a:t>Unplug </a:t>
            </a:r>
            <a:r>
              <a:rPr lang="en-US" sz="2000" b="1" kern="0" dirty="0">
                <a:solidFill>
                  <a:srgbClr val="0000FF"/>
                </a:solidFill>
                <a:latin typeface="Courier New" pitchFamily="49" charset="0"/>
                <a:cs typeface="Courier New" pitchFamily="49" charset="0"/>
              </a:rPr>
              <a:t>PDB1</a:t>
            </a:r>
            <a:r>
              <a:rPr lang="en-US" sz="2000" b="1" kern="0" dirty="0">
                <a:solidFill>
                  <a:srgbClr val="0000FF"/>
                </a:solidFill>
              </a:rPr>
              <a:t> </a:t>
            </a:r>
            <a:r>
              <a:rPr lang="fr-FR" sz="2000" kern="0" dirty="0">
                <a:cs typeface="Courier New" pitchFamily="49" charset="0"/>
              </a:rPr>
              <a:t>from </a:t>
            </a:r>
            <a:r>
              <a:rPr lang="en-US" sz="2000" b="1" kern="0" dirty="0">
                <a:solidFill>
                  <a:srgbClr val="0000FF"/>
                </a:solidFill>
                <a:latin typeface="Courier New" pitchFamily="49" charset="0"/>
                <a:cs typeface="Courier New" pitchFamily="49" charset="0"/>
              </a:rPr>
              <a:t>CDB1</a:t>
            </a:r>
            <a:r>
              <a:rPr lang="fr-FR" sz="2000" kern="0" dirty="0">
                <a:cs typeface="Courier New" pitchFamily="49" charset="0"/>
              </a:rPr>
              <a:t>:</a:t>
            </a:r>
          </a:p>
          <a:p>
            <a:pPr marL="574675" lvl="2" indent="-341313" defTabSz="228600">
              <a:buClr>
                <a:schemeClr val="accent1"/>
              </a:buClr>
              <a:buFont typeface="+mj-lt"/>
              <a:buAutoNum type="arabicPeriod"/>
              <a:defRPr/>
            </a:pPr>
            <a:r>
              <a:rPr lang="fr-FR" kern="0" dirty="0">
                <a:cs typeface="Courier New" pitchFamily="49" charset="0"/>
              </a:rPr>
              <a:t>Connect to</a:t>
            </a:r>
            <a:r>
              <a:rPr lang="en-US" b="1" kern="0" dirty="0">
                <a:solidFill>
                  <a:srgbClr val="0000FF"/>
                </a:solidFill>
              </a:rPr>
              <a:t> </a:t>
            </a:r>
            <a:r>
              <a:rPr lang="en-US" b="1" kern="0" dirty="0">
                <a:solidFill>
                  <a:srgbClr val="0000FF"/>
                </a:solidFill>
                <a:latin typeface="Courier New" pitchFamily="49" charset="0"/>
                <a:cs typeface="Courier New" pitchFamily="49" charset="0"/>
              </a:rPr>
              <a:t>CDB1</a:t>
            </a:r>
            <a:r>
              <a:rPr lang="fr-FR" kern="0" dirty="0">
                <a:cs typeface="Courier New" pitchFamily="49" charset="0"/>
              </a:rPr>
              <a:t> as a common user.</a:t>
            </a:r>
            <a:endParaRPr lang="en-US" kern="0" dirty="0"/>
          </a:p>
          <a:p>
            <a:pPr marL="574675" lvl="2" indent="-341313" defTabSz="228600">
              <a:buClr>
                <a:schemeClr val="accent1"/>
              </a:buClr>
              <a:buFont typeface="+mj-lt"/>
              <a:buAutoNum type="arabicPeriod"/>
              <a:defRPr/>
            </a:pPr>
            <a:r>
              <a:rPr lang="en-US" kern="0" dirty="0"/>
              <a:t>Verify that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fr-FR" kern="0" dirty="0">
                <a:cs typeface="Courier New" pitchFamily="49" charset="0"/>
              </a:rPr>
              <a:t>is closed.</a:t>
            </a:r>
          </a:p>
          <a:p>
            <a:pPr marL="233362" lvl="2" indent="0" defTabSz="228600">
              <a:buClr>
                <a:schemeClr val="accent2"/>
              </a:buClr>
              <a:buNone/>
              <a:defRPr/>
            </a:pPr>
            <a:r>
              <a:rPr lang="fr-FR" kern="0" dirty="0">
                <a:cs typeface="Arial" pitchFamily="34" charset="0"/>
              </a:rPr>
              <a:t> </a:t>
            </a:r>
          </a:p>
          <a:p>
            <a:pPr marL="114300" lvl="2" indent="0" defTabSz="228600">
              <a:buClr>
                <a:schemeClr val="accent2"/>
              </a:buClr>
              <a:buNone/>
              <a:defRPr/>
            </a:pPr>
            <a:endParaRPr lang="fr-FR" sz="2600" kern="0" dirty="0">
              <a:cs typeface="Courier New" pitchFamily="49" charset="0"/>
            </a:endParaRPr>
          </a:p>
          <a:p>
            <a:pPr marL="690562" lvl="2" indent="-457200" defTabSz="228600">
              <a:buClr>
                <a:schemeClr val="accent1"/>
              </a:buClr>
              <a:buFont typeface="+mj-lt"/>
              <a:buAutoNum type="arabicPeriod" startAt="3"/>
              <a:defRPr/>
            </a:pPr>
            <a:r>
              <a:rPr lang="fr-FR" kern="0" dirty="0">
                <a:cs typeface="Courier New" pitchFamily="49" charset="0"/>
              </a:rPr>
              <a:t>Drop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fr-FR" kern="0" dirty="0">
                <a:cs typeface="Courier New" pitchFamily="49" charset="0"/>
              </a:rPr>
              <a:t>from </a:t>
            </a:r>
            <a:r>
              <a:rPr lang="en-US" b="1" kern="0" dirty="0" smtClean="0">
                <a:solidFill>
                  <a:srgbClr val="0000FF"/>
                </a:solidFill>
                <a:latin typeface="Courier New" pitchFamily="49" charset="0"/>
                <a:cs typeface="Courier New" pitchFamily="49" charset="0"/>
              </a:rPr>
              <a:t>CDB1</a:t>
            </a:r>
            <a:r>
              <a:rPr lang="fr-FR" kern="0" dirty="0" smtClean="0">
                <a:cs typeface="Courier New" pitchFamily="49" charset="0"/>
              </a:rPr>
              <a:t>.</a:t>
            </a:r>
            <a:endParaRPr lang="fr-FR" kern="0" dirty="0">
              <a:cs typeface="Courier New" pitchFamily="49" charset="0"/>
            </a:endParaRPr>
          </a:p>
          <a:p>
            <a:pPr marL="117475" lvl="1" indent="-460375" defTabSz="228600">
              <a:spcBef>
                <a:spcPts val="0"/>
              </a:spcBef>
              <a:buClr>
                <a:schemeClr val="accent2"/>
              </a:buClr>
              <a:defRPr/>
            </a:pPr>
            <a:endParaRPr lang="fr-FR" sz="2000" kern="0" dirty="0">
              <a:cs typeface="Courier New" pitchFamily="49" charset="0"/>
            </a:endParaRPr>
          </a:p>
          <a:p>
            <a:pPr marL="117475" lvl="1" indent="-460375" defTabSz="228600">
              <a:spcBef>
                <a:spcPts val="0"/>
              </a:spcBef>
              <a:buClr>
                <a:schemeClr val="accent2"/>
              </a:buClr>
              <a:buFont typeface="Arial" charset="0"/>
              <a:buNone/>
              <a:defRPr/>
            </a:pPr>
            <a:r>
              <a:rPr lang="fr-FR" sz="2000" kern="0" dirty="0">
                <a:cs typeface="Courier New" pitchFamily="49" charset="0"/>
              </a:rPr>
              <a:t>Plug </a:t>
            </a:r>
            <a:r>
              <a:rPr lang="en-US" sz="2000" b="1" kern="0" dirty="0">
                <a:solidFill>
                  <a:srgbClr val="0000FF"/>
                </a:solidFill>
                <a:latin typeface="Courier New" pitchFamily="49" charset="0"/>
                <a:cs typeface="Courier New" pitchFamily="49" charset="0"/>
              </a:rPr>
              <a:t>PDB1</a:t>
            </a:r>
            <a:r>
              <a:rPr lang="en-US" sz="2000" b="1" kern="0" dirty="0">
                <a:solidFill>
                  <a:srgbClr val="0000FF"/>
                </a:solidFill>
              </a:rPr>
              <a:t> </a:t>
            </a:r>
            <a:r>
              <a:rPr lang="fr-FR" sz="2000" kern="0" dirty="0">
                <a:cs typeface="Courier New" pitchFamily="49" charset="0"/>
              </a:rPr>
              <a:t>into </a:t>
            </a:r>
            <a:r>
              <a:rPr lang="en-US" sz="2000" b="1" kern="0" dirty="0">
                <a:solidFill>
                  <a:srgbClr val="008000"/>
                </a:solidFill>
                <a:latin typeface="Courier New" pitchFamily="49" charset="0"/>
                <a:cs typeface="Courier New" pitchFamily="49" charset="0"/>
              </a:rPr>
              <a:t>CDB2</a:t>
            </a:r>
            <a:r>
              <a:rPr lang="en-US" sz="2000" b="1" kern="0" dirty="0">
                <a:solidFill>
                  <a:srgbClr val="008000"/>
                </a:solidFill>
              </a:rPr>
              <a:t> </a:t>
            </a:r>
            <a:r>
              <a:rPr lang="fr-FR" sz="2000" kern="0" dirty="0">
                <a:cs typeface="Courier New" pitchFamily="49" charset="0"/>
              </a:rPr>
              <a:t>:</a:t>
            </a:r>
          </a:p>
          <a:p>
            <a:pPr marL="574675" lvl="2" indent="-341313" defTabSz="228600">
              <a:buClr>
                <a:schemeClr val="accent1"/>
              </a:buClr>
              <a:buFont typeface="+mj-lt"/>
              <a:buAutoNum type="arabicPeriod"/>
              <a:defRPr/>
            </a:pPr>
            <a:r>
              <a:rPr lang="fr-FR" kern="0" dirty="0">
                <a:cs typeface="Courier New" pitchFamily="49" charset="0"/>
              </a:rPr>
              <a:t>Connect to </a:t>
            </a:r>
            <a:r>
              <a:rPr lang="en-US" b="1" kern="0" dirty="0">
                <a:solidFill>
                  <a:srgbClr val="008000"/>
                </a:solidFill>
                <a:latin typeface="Courier New" pitchFamily="49" charset="0"/>
                <a:cs typeface="Courier New" pitchFamily="49" charset="0"/>
              </a:rPr>
              <a:t>CDB2</a:t>
            </a:r>
            <a:r>
              <a:rPr lang="en-US" sz="1600" b="1" kern="0" dirty="0">
                <a:solidFill>
                  <a:srgbClr val="008000"/>
                </a:solidFill>
              </a:rPr>
              <a:t> </a:t>
            </a:r>
            <a:r>
              <a:rPr lang="fr-FR" kern="0" dirty="0">
                <a:cs typeface="Courier New" pitchFamily="49" charset="0"/>
              </a:rPr>
              <a:t>as a common user.</a:t>
            </a:r>
            <a:endParaRPr lang="en-US" kern="0" dirty="0"/>
          </a:p>
          <a:p>
            <a:pPr marL="574675" lvl="2" indent="-341313" defTabSz="228600">
              <a:buClr>
                <a:schemeClr val="accent1"/>
              </a:buClr>
              <a:buFont typeface="+mj-lt"/>
              <a:buAutoNum type="arabicPeriod" startAt="2"/>
              <a:defRPr/>
            </a:pPr>
            <a:r>
              <a:rPr lang="fr-FR" kern="0" dirty="0">
                <a:cs typeface="Courier New" pitchFamily="49" charset="0"/>
              </a:rPr>
              <a:t>Use the</a:t>
            </a:r>
            <a:r>
              <a:rPr lang="fr-FR" sz="1600" kern="0" dirty="0">
                <a:cs typeface="Courier New" pitchFamily="49" charset="0"/>
              </a:rPr>
              <a:t> </a:t>
            </a:r>
            <a:r>
              <a:rPr lang="fr-FR" sz="1600" kern="0" dirty="0">
                <a:latin typeface="Courier New" pitchFamily="49" charset="0"/>
                <a:cs typeface="Courier New" pitchFamily="49" charset="0"/>
              </a:rPr>
              <a:t>DBMS_PDB</a:t>
            </a:r>
            <a:r>
              <a:rPr lang="fr-FR" kern="0" dirty="0">
                <a:cs typeface="Courier New" pitchFamily="49" charset="0"/>
              </a:rPr>
              <a:t> package to check the compatibility of</a:t>
            </a:r>
            <a:r>
              <a:rPr lang="fr-FR" sz="1600" kern="0" dirty="0">
                <a:cs typeface="Courier New" pitchFamily="49" charset="0"/>
              </a:rPr>
              <a:t> </a:t>
            </a:r>
            <a:r>
              <a:rPr lang="en-US" b="1" kern="0" dirty="0">
                <a:solidFill>
                  <a:srgbClr val="0000FF"/>
                </a:solidFill>
                <a:latin typeface="Courier New" pitchFamily="49" charset="0"/>
                <a:cs typeface="Courier New" pitchFamily="49" charset="0"/>
              </a:rPr>
              <a:t>PDB1</a:t>
            </a:r>
            <a:r>
              <a:rPr lang="en-US" sz="1600" b="1" kern="0" dirty="0">
                <a:solidFill>
                  <a:srgbClr val="0000FF"/>
                </a:solidFill>
              </a:rPr>
              <a:t> </a:t>
            </a:r>
            <a:r>
              <a:rPr lang="fr-FR" kern="0" dirty="0">
                <a:cs typeface="Courier New" pitchFamily="49" charset="0"/>
              </a:rPr>
              <a:t>with</a:t>
            </a:r>
            <a:r>
              <a:rPr lang="fr-FR" sz="1600" kern="0" dirty="0">
                <a:cs typeface="Courier New" pitchFamily="49" charset="0"/>
              </a:rPr>
              <a:t> </a:t>
            </a:r>
            <a:r>
              <a:rPr lang="en-US" b="1" kern="0" dirty="0">
                <a:solidFill>
                  <a:srgbClr val="008000"/>
                </a:solidFill>
                <a:latin typeface="Courier New" pitchFamily="49" charset="0"/>
                <a:cs typeface="Courier New" pitchFamily="49" charset="0"/>
              </a:rPr>
              <a:t>CDB2</a:t>
            </a:r>
            <a:r>
              <a:rPr lang="fr-FR" kern="0" dirty="0">
                <a:cs typeface="Courier New" pitchFamily="49" charset="0"/>
              </a:rPr>
              <a:t>.</a:t>
            </a:r>
            <a:endParaRPr lang="en-US" kern="0" dirty="0">
              <a:solidFill>
                <a:srgbClr val="008000"/>
              </a:solidFill>
              <a:cs typeface="Courier New" pitchFamily="49" charset="0"/>
            </a:endParaRPr>
          </a:p>
          <a:p>
            <a:pPr marL="233362" lvl="2" indent="0" defTabSz="228600">
              <a:buClr>
                <a:schemeClr val="accent2"/>
              </a:buClr>
              <a:buNone/>
              <a:defRPr/>
            </a:pPr>
            <a:r>
              <a:rPr lang="en-US" kern="0" dirty="0">
                <a:solidFill>
                  <a:srgbClr val="008000"/>
                </a:solidFill>
                <a:cs typeface="Courier New" pitchFamily="49" charset="0"/>
              </a:rPr>
              <a:t> </a:t>
            </a:r>
            <a:endParaRPr lang="en-US" sz="2200" kern="0" dirty="0">
              <a:solidFill>
                <a:srgbClr val="008000"/>
              </a:solidFill>
              <a:cs typeface="Courier New" pitchFamily="49" charset="0"/>
            </a:endParaRPr>
          </a:p>
          <a:p>
            <a:pPr marL="574675" lvl="2" indent="-341313" defTabSz="228600">
              <a:buClr>
                <a:schemeClr val="accent2"/>
              </a:buClr>
              <a:buFont typeface="+mj-lt"/>
              <a:buAutoNum type="arabicPeriod" startAt="2"/>
              <a:defRPr/>
            </a:pPr>
            <a:endParaRPr lang="en-US" kern="0" dirty="0">
              <a:solidFill>
                <a:srgbClr val="008000"/>
              </a:solidFill>
              <a:cs typeface="Courier New" pitchFamily="49" charset="0"/>
            </a:endParaRPr>
          </a:p>
          <a:p>
            <a:pPr marL="690562" lvl="2" indent="-457200" defTabSz="228600">
              <a:buClr>
                <a:schemeClr val="accent1"/>
              </a:buClr>
              <a:buFont typeface="+mj-lt"/>
              <a:buAutoNum type="arabicPeriod" startAt="3"/>
              <a:defRPr/>
            </a:pPr>
            <a:r>
              <a:rPr lang="en-US" kern="0" dirty="0">
                <a:cs typeface="Courier New" pitchFamily="49" charset="0"/>
              </a:rPr>
              <a:t>Open </a:t>
            </a:r>
            <a:r>
              <a:rPr lang="en-US" b="1" kern="0" dirty="0">
                <a:solidFill>
                  <a:srgbClr val="008000"/>
                </a:solidFill>
                <a:latin typeface="Courier New" pitchFamily="49" charset="0"/>
                <a:cs typeface="Courier New" pitchFamily="49" charset="0"/>
              </a:rPr>
              <a:t>PDB1</a:t>
            </a:r>
            <a:r>
              <a:rPr lang="en-US" sz="1400" kern="0" dirty="0">
                <a:cs typeface="Arial" pitchFamily="34" charset="0"/>
              </a:rPr>
              <a:t> </a:t>
            </a:r>
            <a:r>
              <a:rPr lang="en-US" kern="0" dirty="0">
                <a:cs typeface="Arial" pitchFamily="34" charset="0"/>
              </a:rPr>
              <a:t>in </a:t>
            </a:r>
            <a:r>
              <a:rPr lang="en-US" kern="0" dirty="0" smtClean="0">
                <a:cs typeface="Arial" pitchFamily="34" charset="0"/>
              </a:rPr>
              <a:t>read/write </a:t>
            </a:r>
            <a:r>
              <a:rPr lang="en-US" kern="0" dirty="0">
                <a:cs typeface="Arial" pitchFamily="34" charset="0"/>
              </a:rPr>
              <a:t>mode</a:t>
            </a:r>
            <a:r>
              <a:rPr lang="fr-FR" sz="1600" kern="0" dirty="0">
                <a:cs typeface="Courier New" pitchFamily="49" charset="0"/>
              </a:rPr>
              <a:t>.</a:t>
            </a:r>
            <a:endParaRPr lang="en-US" kern="0" dirty="0"/>
          </a:p>
        </p:txBody>
      </p:sp>
      <p:sp>
        <p:nvSpPr>
          <p:cNvPr id="5" name="Text Box 58"/>
          <p:cNvSpPr txBox="1">
            <a:spLocks noChangeArrowheads="1"/>
          </p:cNvSpPr>
          <p:nvPr/>
        </p:nvSpPr>
        <p:spPr bwMode="blackWhite">
          <a:xfrm>
            <a:off x="681038" y="1371600"/>
            <a:ext cx="1236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b="1" dirty="0">
                <a:solidFill>
                  <a:srgbClr val="0000FF"/>
                </a:solidFill>
                <a:latin typeface="Courier New" panose="02070309020205020404" pitchFamily="49" charset="0"/>
                <a:cs typeface="Courier New" panose="02070309020205020404" pitchFamily="49" charset="0"/>
              </a:rPr>
              <a:t>CDB1</a:t>
            </a:r>
          </a:p>
        </p:txBody>
      </p:sp>
      <p:sp>
        <p:nvSpPr>
          <p:cNvPr id="6" name="Rectangle 2"/>
          <p:cNvSpPr>
            <a:spLocks noChangeArrowheads="1"/>
          </p:cNvSpPr>
          <p:nvPr/>
        </p:nvSpPr>
        <p:spPr bwMode="blackWhite">
          <a:xfrm>
            <a:off x="812800" y="1676400"/>
            <a:ext cx="3419475" cy="304800"/>
          </a:xfrm>
          <a:prstGeom prst="rect">
            <a:avLst/>
          </a:prstGeom>
          <a:solidFill>
            <a:srgbClr val="FFF0C5"/>
          </a:solidFill>
          <a:ln w="28575" algn="ctr">
            <a:solidFill>
              <a:srgbClr val="E6AA00"/>
            </a:solidFill>
            <a:round/>
            <a:headEnd/>
            <a:tailEnd/>
          </a:ln>
        </p:spPr>
        <p:txBody>
          <a:bodyPr lIns="92075" tIns="46038" rIns="92075" bIns="46038"/>
          <a:lstStyle/>
          <a:p>
            <a:pPr marL="119063" indent="-119063">
              <a:buFont typeface="Arial" panose="020B0604020202020204" pitchFamily="34" charset="0"/>
              <a:buNone/>
            </a:pPr>
            <a:r>
              <a:rPr lang="en-US" sz="1400" b="1" dirty="0">
                <a:solidFill>
                  <a:srgbClr val="000000"/>
                </a:solidFill>
                <a:latin typeface="Arial" panose="020B0604020202020204" pitchFamily="34" charset="0"/>
                <a:cs typeface="Arial" panose="020B0604020202020204" pitchFamily="34" charset="0"/>
              </a:rPr>
              <a:t>CDB root</a:t>
            </a:r>
          </a:p>
        </p:txBody>
      </p:sp>
      <p:sp>
        <p:nvSpPr>
          <p:cNvPr id="7" name="PPTShape_0"/>
          <p:cNvSpPr>
            <a:spLocks noChangeArrowheads="1"/>
          </p:cNvSpPr>
          <p:nvPr/>
        </p:nvSpPr>
        <p:spPr bwMode="blackWhite">
          <a:xfrm>
            <a:off x="812800" y="2057400"/>
            <a:ext cx="3409950" cy="3048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FF0000"/>
                </a:solidFill>
              </a:rPr>
              <a:t>PDB$SEED</a:t>
            </a:r>
          </a:p>
        </p:txBody>
      </p:sp>
      <p:sp>
        <p:nvSpPr>
          <p:cNvPr id="8" name="PPTShape_1"/>
          <p:cNvSpPr>
            <a:spLocks noChangeArrowheads="1"/>
          </p:cNvSpPr>
          <p:nvPr/>
        </p:nvSpPr>
        <p:spPr bwMode="blackWhite">
          <a:xfrm>
            <a:off x="812800" y="2438400"/>
            <a:ext cx="3409950" cy="533400"/>
          </a:xfrm>
          <a:prstGeom prst="rect">
            <a:avLst/>
          </a:prstGeom>
          <a:solidFill>
            <a:srgbClr val="FFE4C9"/>
          </a:solidFill>
          <a:ln w="28575">
            <a:solidFill>
              <a:srgbClr val="DA6D00"/>
            </a:solidFill>
            <a:miter lim="800000"/>
            <a:headEnd/>
            <a:tailEnd/>
          </a:ln>
        </p:spPr>
        <p:txBody>
          <a:bodyPr wrap="none" lIns="92075" tIns="46038" rIns="92075" bIns="46038" anchor="b"/>
          <a:lstStyle/>
          <a:p>
            <a:pPr defTabSz="1041400">
              <a:lnSpc>
                <a:spcPct val="85000"/>
              </a:lnSpc>
              <a:spcBef>
                <a:spcPct val="50000"/>
              </a:spcBef>
            </a:pPr>
            <a:endParaRPr lang="en-US" altLang="en-US" sz="1400" dirty="0">
              <a:solidFill>
                <a:schemeClr val="bg2"/>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dirty="0">
              <a:solidFill>
                <a:schemeClr val="bg2"/>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dirty="0">
              <a:solidFill>
                <a:schemeClr val="bg2"/>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dirty="0">
                <a:solidFill>
                  <a:schemeClr val="bg2"/>
                </a:solidFill>
                <a:latin typeface="Arial" panose="020B0604020202020204" pitchFamily="34" charset="0"/>
                <a:cs typeface="Arial" panose="020B0604020202020204" pitchFamily="34" charset="0"/>
              </a:rPr>
              <a:t>         </a:t>
            </a:r>
          </a:p>
        </p:txBody>
      </p:sp>
      <p:cxnSp>
        <p:nvCxnSpPr>
          <p:cNvPr id="12" name="Straight Arrow Connector 63"/>
          <p:cNvCxnSpPr>
            <a:cxnSpLocks noChangeShapeType="1"/>
          </p:cNvCxnSpPr>
          <p:nvPr/>
        </p:nvCxnSpPr>
        <p:spPr bwMode="auto">
          <a:xfrm flipV="1">
            <a:off x="3666161" y="3059211"/>
            <a:ext cx="0" cy="436562"/>
          </a:xfrm>
          <a:prstGeom prst="straightConnector1">
            <a:avLst/>
          </a:prstGeom>
          <a:noFill/>
          <a:ln w="28575" algn="ctr">
            <a:solidFill>
              <a:srgbClr val="0000FF"/>
            </a:solidFill>
            <a:round/>
            <a:headEnd type="triangle" w="lg" len="lg"/>
            <a:tailEnd type="none" w="lg" len="lg"/>
          </a:ln>
          <a:extLst>
            <a:ext uri="{909E8E84-426E-40DD-AFC4-6F175D3DCCD1}">
              <a14:hiddenFill xmlns:a14="http://schemas.microsoft.com/office/drawing/2010/main">
                <a:noFill/>
              </a14:hiddenFill>
            </a:ext>
          </a:extLst>
        </p:spPr>
      </p:cxnSp>
      <p:pic>
        <p:nvPicPr>
          <p:cNvPr id="13" name="Picture 107" descr="datab018"/>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gray">
          <a:xfrm>
            <a:off x="2052638" y="2466975"/>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PTShape_4" descr="datab018"/>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gray">
          <a:xfrm>
            <a:off x="3092450" y="2527300"/>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PTShape_7"/>
          <p:cNvSpPr txBox="1">
            <a:spLocks noChangeArrowheads="1"/>
          </p:cNvSpPr>
          <p:nvPr/>
        </p:nvSpPr>
        <p:spPr bwMode="blackWhite">
          <a:xfrm>
            <a:off x="3048098" y="2631781"/>
            <a:ext cx="650875" cy="246063"/>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USERS</a:t>
            </a:r>
          </a:p>
        </p:txBody>
      </p:sp>
      <p:sp>
        <p:nvSpPr>
          <p:cNvPr id="16" name="TextBox 89"/>
          <p:cNvSpPr txBox="1">
            <a:spLocks noChangeArrowheads="1"/>
          </p:cNvSpPr>
          <p:nvPr/>
        </p:nvSpPr>
        <p:spPr bwMode="auto">
          <a:xfrm>
            <a:off x="508000" y="3124200"/>
            <a:ext cx="203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FF"/>
                </a:solidFill>
              </a:rPr>
              <a:t>Unplug </a:t>
            </a:r>
            <a:r>
              <a:rPr lang="en-US" altLang="en-US" b="1" dirty="0">
                <a:solidFill>
                  <a:srgbClr val="0000FF"/>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18" name="PPTShape_8"/>
          <p:cNvSpPr txBox="1">
            <a:spLocks noChangeArrowheads="1"/>
          </p:cNvSpPr>
          <p:nvPr/>
        </p:nvSpPr>
        <p:spPr bwMode="blackWhite">
          <a:xfrm>
            <a:off x="609600" y="4495800"/>
            <a:ext cx="47736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b="1" dirty="0">
                <a:solidFill>
                  <a:srgbClr val="008000"/>
                </a:solidFill>
                <a:latin typeface="Courier New" panose="02070309020205020404" pitchFamily="49" charset="0"/>
                <a:cs typeface="Courier New" panose="02070309020205020404" pitchFamily="49" charset="0"/>
              </a:rPr>
              <a:t>CDB2</a:t>
            </a:r>
          </a:p>
        </p:txBody>
      </p:sp>
      <p:sp>
        <p:nvSpPr>
          <p:cNvPr id="19" name="PPTShape_9"/>
          <p:cNvSpPr>
            <a:spLocks noChangeArrowheads="1"/>
          </p:cNvSpPr>
          <p:nvPr/>
        </p:nvSpPr>
        <p:spPr bwMode="blackWhite">
          <a:xfrm>
            <a:off x="812800" y="4797425"/>
            <a:ext cx="3336925" cy="307975"/>
          </a:xfrm>
          <a:prstGeom prst="rect">
            <a:avLst/>
          </a:prstGeom>
          <a:solidFill>
            <a:srgbClr val="FFF0C5"/>
          </a:solidFill>
          <a:ln w="28575" algn="ctr">
            <a:solidFill>
              <a:srgbClr val="E6AA00"/>
            </a:solidFill>
            <a:round/>
            <a:headEnd/>
            <a:tailEnd/>
          </a:ln>
        </p:spPr>
        <p:txBody>
          <a:bodyPr lIns="92075" tIns="46038" rIns="92075" bIns="46038"/>
          <a:lstStyle/>
          <a:p>
            <a:pPr marL="119063" indent="-119063">
              <a:buFont typeface="Arial" panose="020B0604020202020204" pitchFamily="34" charset="0"/>
              <a:buNone/>
            </a:pPr>
            <a:r>
              <a:rPr lang="en-US" sz="1400" b="1" dirty="0">
                <a:solidFill>
                  <a:srgbClr val="000000"/>
                </a:solidFill>
                <a:latin typeface="Arial" panose="020B0604020202020204" pitchFamily="34" charset="0"/>
                <a:cs typeface="Arial" panose="020B0604020202020204" pitchFamily="34" charset="0"/>
              </a:rPr>
              <a:t>CDB root</a:t>
            </a:r>
          </a:p>
        </p:txBody>
      </p:sp>
      <p:sp>
        <p:nvSpPr>
          <p:cNvPr id="21" name="PPTShape_11"/>
          <p:cNvSpPr>
            <a:spLocks noChangeArrowheads="1"/>
          </p:cNvSpPr>
          <p:nvPr/>
        </p:nvSpPr>
        <p:spPr bwMode="blackWhite">
          <a:xfrm>
            <a:off x="812800" y="5556250"/>
            <a:ext cx="3346450" cy="539750"/>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PDB1</a:t>
            </a:r>
          </a:p>
        </p:txBody>
      </p:sp>
      <p:sp>
        <p:nvSpPr>
          <p:cNvPr id="22" name="PPTShape_12"/>
          <p:cNvSpPr txBox="1">
            <a:spLocks noChangeArrowheads="1"/>
          </p:cNvSpPr>
          <p:nvPr/>
        </p:nvSpPr>
        <p:spPr bwMode="blackWhite">
          <a:xfrm>
            <a:off x="812800" y="5562600"/>
            <a:ext cx="2944813"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chemeClr val="bg2">
                    <a:lumMod val="10000"/>
                  </a:schemeClr>
                </a:solidFill>
                <a:latin typeface="Arial" charset="0"/>
                <a:cs typeface="Arial" charset="0"/>
              </a:rPr>
              <a:t>Data files</a:t>
            </a:r>
          </a:p>
        </p:txBody>
      </p:sp>
      <p:sp>
        <p:nvSpPr>
          <p:cNvPr id="23" name="TextBox 100"/>
          <p:cNvSpPr txBox="1">
            <a:spLocks noChangeArrowheads="1"/>
          </p:cNvSpPr>
          <p:nvPr/>
        </p:nvSpPr>
        <p:spPr bwMode="auto">
          <a:xfrm>
            <a:off x="508000" y="4114800"/>
            <a:ext cx="1727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8000"/>
                </a:solidFill>
              </a:rPr>
              <a:t>Plug</a:t>
            </a:r>
            <a:r>
              <a:rPr lang="en-US" altLang="en-US" sz="1600" b="1" dirty="0"/>
              <a:t> </a:t>
            </a:r>
            <a:r>
              <a:rPr lang="en-US" altLang="en-US" b="1" dirty="0">
                <a:solidFill>
                  <a:srgbClr val="008000"/>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24" name="Multiply 23"/>
          <p:cNvSpPr/>
          <p:nvPr/>
        </p:nvSpPr>
        <p:spPr bwMode="auto">
          <a:xfrm>
            <a:off x="508000" y="2362200"/>
            <a:ext cx="2640013" cy="685800"/>
          </a:xfrm>
          <a:prstGeom prst="mathMultiply">
            <a:avLst/>
          </a:prstGeom>
          <a:noFill/>
          <a:ln w="22225" cap="flat" cmpd="sng" algn="ctr">
            <a:solidFill>
              <a:srgbClr val="0000FF"/>
            </a:solidFill>
            <a:prstDash val="solid"/>
            <a:round/>
            <a:headEnd type="none" w="sm" len="sm"/>
            <a:tailEnd type="none" w="sm" len="sm"/>
          </a:ln>
          <a:effectLst/>
        </p:spPr>
        <p:txBody>
          <a:bodyPr/>
          <a:lstStyle/>
          <a:p>
            <a:pPr defTabSz="228600" eaLnBrk="1" hangingPunct="1">
              <a:defRPr/>
            </a:pPr>
            <a:endParaRPr lang="en-US" dirty="0">
              <a:solidFill>
                <a:srgbClr val="0000FF"/>
              </a:solidFill>
              <a:latin typeface="Arial" charset="0"/>
              <a:cs typeface="Arial" charset="0"/>
            </a:endParaRPr>
          </a:p>
        </p:txBody>
      </p:sp>
      <p:cxnSp>
        <p:nvCxnSpPr>
          <p:cNvPr id="25" name="PPTShape_21"/>
          <p:cNvCxnSpPr>
            <a:cxnSpLocks noChangeShapeType="1"/>
          </p:cNvCxnSpPr>
          <p:nvPr/>
        </p:nvCxnSpPr>
        <p:spPr bwMode="auto">
          <a:xfrm flipV="1">
            <a:off x="3666161" y="4077072"/>
            <a:ext cx="0" cy="366712"/>
          </a:xfrm>
          <a:prstGeom prst="straightConnector1">
            <a:avLst/>
          </a:prstGeom>
          <a:noFill/>
          <a:ln w="28575" algn="ctr">
            <a:solidFill>
              <a:srgbClr val="008000"/>
            </a:solidFill>
            <a:round/>
            <a:headEnd type="triangle" w="lg" len="lg"/>
            <a:tailEnd type="none" w="med" len="sm"/>
          </a:ln>
          <a:extLst>
            <a:ext uri="{909E8E84-426E-40DD-AFC4-6F175D3DCCD1}">
              <a14:hiddenFill xmlns:a14="http://schemas.microsoft.com/office/drawing/2010/main">
                <a:noFill/>
              </a14:hiddenFill>
            </a:ext>
          </a:extLst>
        </p:spPr>
      </p:cxnSp>
      <p:pic>
        <p:nvPicPr>
          <p:cNvPr id="26" name="PPTShape_5" descr="datab018"/>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gray">
          <a:xfrm>
            <a:off x="2459038" y="2527300"/>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PTShape_6"/>
          <p:cNvSpPr txBox="1">
            <a:spLocks noChangeArrowheads="1"/>
          </p:cNvSpPr>
          <p:nvPr/>
        </p:nvSpPr>
        <p:spPr bwMode="blackWhite">
          <a:xfrm>
            <a:off x="2349500" y="2632075"/>
            <a:ext cx="771525"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SYSAUX</a:t>
            </a:r>
            <a:r>
              <a:rPr lang="en-US" sz="1000" dirty="0">
                <a:solidFill>
                  <a:srgbClr val="000000"/>
                </a:solidFill>
                <a:latin typeface="Arial" charset="0"/>
                <a:cs typeface="Arial" charset="0"/>
              </a:rPr>
              <a:t> </a:t>
            </a:r>
          </a:p>
        </p:txBody>
      </p:sp>
      <p:sp>
        <p:nvSpPr>
          <p:cNvPr id="28" name="PPTShape_14"/>
          <p:cNvSpPr txBox="1">
            <a:spLocks noChangeArrowheads="1"/>
          </p:cNvSpPr>
          <p:nvPr/>
        </p:nvSpPr>
        <p:spPr bwMode="blackWhite">
          <a:xfrm>
            <a:off x="1989138" y="2487613"/>
            <a:ext cx="733425"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SYSTEM</a:t>
            </a:r>
            <a:r>
              <a:rPr lang="en-US" sz="1000" dirty="0">
                <a:solidFill>
                  <a:srgbClr val="000000"/>
                </a:solidFill>
                <a:latin typeface="Arial" charset="0"/>
                <a:cs typeface="Arial" charset="0"/>
              </a:rPr>
              <a:t> </a:t>
            </a:r>
          </a:p>
        </p:txBody>
      </p:sp>
      <p:pic>
        <p:nvPicPr>
          <p:cNvPr id="29" name="Picture 107" descr="datab018"/>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gray">
          <a:xfrm>
            <a:off x="2003425" y="5578475"/>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PTShape_4" descr="datab018"/>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gray">
          <a:xfrm>
            <a:off x="3084513" y="5638800"/>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PPTShape_7"/>
          <p:cNvSpPr txBox="1">
            <a:spLocks noChangeArrowheads="1"/>
          </p:cNvSpPr>
          <p:nvPr/>
        </p:nvSpPr>
        <p:spPr bwMode="blackWhite">
          <a:xfrm>
            <a:off x="3030342" y="5732463"/>
            <a:ext cx="866775"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USERS</a:t>
            </a:r>
          </a:p>
        </p:txBody>
      </p:sp>
      <p:pic>
        <p:nvPicPr>
          <p:cNvPr id="32" name="PPTShape_5" descr="datab018"/>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gray">
          <a:xfrm>
            <a:off x="2527300" y="5638800"/>
            <a:ext cx="5032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PPTShape_6"/>
          <p:cNvSpPr txBox="1">
            <a:spLocks noChangeArrowheads="1"/>
          </p:cNvSpPr>
          <p:nvPr/>
        </p:nvSpPr>
        <p:spPr bwMode="blackWhite">
          <a:xfrm>
            <a:off x="2422525" y="5756275"/>
            <a:ext cx="800100" cy="247650"/>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SYSAUX</a:t>
            </a:r>
            <a:r>
              <a:rPr lang="en-US" sz="1000" dirty="0">
                <a:solidFill>
                  <a:srgbClr val="000000"/>
                </a:solidFill>
                <a:latin typeface="Arial" charset="0"/>
                <a:cs typeface="Arial" charset="0"/>
              </a:rPr>
              <a:t> </a:t>
            </a:r>
          </a:p>
        </p:txBody>
      </p:sp>
      <p:sp>
        <p:nvSpPr>
          <p:cNvPr id="34" name="PPTShape_14"/>
          <p:cNvSpPr txBox="1">
            <a:spLocks noChangeArrowheads="1"/>
          </p:cNvSpPr>
          <p:nvPr/>
        </p:nvSpPr>
        <p:spPr bwMode="blackWhite">
          <a:xfrm>
            <a:off x="1917700" y="5648325"/>
            <a:ext cx="733425" cy="246063"/>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SYSTEM</a:t>
            </a:r>
            <a:r>
              <a:rPr lang="en-US" sz="1000" dirty="0">
                <a:solidFill>
                  <a:srgbClr val="000000"/>
                </a:solidFill>
                <a:latin typeface="Arial" charset="0"/>
                <a:cs typeface="Arial" charset="0"/>
              </a:rPr>
              <a:t> </a:t>
            </a:r>
          </a:p>
        </p:txBody>
      </p:sp>
      <p:pic>
        <p:nvPicPr>
          <p:cNvPr id="35" name="PPTShape_4" descr="datab018"/>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gray">
          <a:xfrm>
            <a:off x="3659776" y="2565400"/>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PPTShape_7"/>
          <p:cNvSpPr txBox="1">
            <a:spLocks noChangeArrowheads="1"/>
          </p:cNvSpPr>
          <p:nvPr/>
        </p:nvSpPr>
        <p:spPr bwMode="blackWhite">
          <a:xfrm>
            <a:off x="3633886" y="2668490"/>
            <a:ext cx="579437" cy="246062"/>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UNDO</a:t>
            </a:r>
          </a:p>
        </p:txBody>
      </p:sp>
      <p:pic>
        <p:nvPicPr>
          <p:cNvPr id="37" name="PPTShape_4" descr="datab018"/>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gray">
          <a:xfrm>
            <a:off x="3608780" y="5589588"/>
            <a:ext cx="503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PPTShape_7"/>
          <p:cNvSpPr txBox="1">
            <a:spLocks noChangeArrowheads="1"/>
          </p:cNvSpPr>
          <p:nvPr/>
        </p:nvSpPr>
        <p:spPr bwMode="blackWhite">
          <a:xfrm>
            <a:off x="3592317" y="5683250"/>
            <a:ext cx="579437" cy="246063"/>
          </a:xfrm>
          <a:prstGeom prst="rect">
            <a:avLst/>
          </a:prstGeom>
          <a:noFill/>
          <a:ln w="28575">
            <a:noFill/>
            <a:miter lim="800000"/>
            <a:headEnd/>
            <a:tailEnd/>
          </a:ln>
        </p:spPr>
        <p:txBody>
          <a:bodyPr lIns="92075" tIns="46038" rIns="92075" bIns="46038">
            <a:spAutoFit/>
          </a:bodyPr>
          <a:lstStyle/>
          <a:p>
            <a:pPr defTabSz="228600">
              <a:defRPr/>
            </a:pPr>
            <a:r>
              <a:rPr lang="en-US" sz="1000" b="1" dirty="0">
                <a:solidFill>
                  <a:srgbClr val="000000"/>
                </a:solidFill>
                <a:latin typeface="Arial" charset="0"/>
                <a:cs typeface="Arial" charset="0"/>
              </a:rPr>
              <a:t>UNDO</a:t>
            </a:r>
          </a:p>
        </p:txBody>
      </p:sp>
      <p:sp>
        <p:nvSpPr>
          <p:cNvPr id="39" name="Content Placeholder 2"/>
          <p:cNvSpPr txBox="1">
            <a:spLocks noChangeAspect="1"/>
          </p:cNvSpPr>
          <p:nvPr/>
        </p:nvSpPr>
        <p:spPr bwMode="gray">
          <a:xfrm>
            <a:off x="5446340" y="2466409"/>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ALTER PLUGGABLE DATABASE </a:t>
            </a:r>
            <a:r>
              <a:rPr lang="en-US" sz="1600" b="1" dirty="0">
                <a:solidFill>
                  <a:srgbClr val="0000FF"/>
                </a:solidFill>
                <a:latin typeface="Courier New" pitchFamily="49" charset="0"/>
                <a:cs typeface="Courier New" pitchFamily="49" charset="0"/>
              </a:rPr>
              <a:t>pdb1</a:t>
            </a:r>
            <a:r>
              <a:rPr lang="en-US" sz="1600" b="1" dirty="0">
                <a:solidFill>
                  <a:srgbClr val="0000FF"/>
                </a:solidFill>
                <a:latin typeface="Arial" charset="0"/>
                <a:cs typeface="Arial" charset="0"/>
              </a:rPr>
              <a:t> </a:t>
            </a:r>
          </a:p>
          <a:p>
            <a:pPr marL="457200" indent="-457200" defTabSz="400050" eaLnBrk="1" hangingPunct="1">
              <a:tabLst>
                <a:tab pos="400050" algn="r"/>
                <a:tab pos="673100" algn="l"/>
              </a:tabLst>
              <a:defRPr/>
            </a:pPr>
            <a:r>
              <a:rPr lang="en-US"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UNPLUG INTO</a:t>
            </a:r>
            <a:r>
              <a:rPr lang="en-US" sz="1600" b="1" dirty="0">
                <a:latin typeface="Courier New" pitchFamily="49" charset="0"/>
                <a:cs typeface="Courier New" pitchFamily="49" charset="0"/>
              </a:rPr>
              <a:t> </a:t>
            </a:r>
            <a:r>
              <a:rPr lang="fr-FR" sz="1600" dirty="0">
                <a:latin typeface="Courier New" pitchFamily="49" charset="0"/>
                <a:cs typeface="Courier New" pitchFamily="49" charset="0"/>
              </a:rPr>
              <a:t>'</a:t>
            </a:r>
            <a:r>
              <a:rPr lang="en-US" sz="1600" b="1" dirty="0">
                <a:latin typeface="Courier New" pitchFamily="49" charset="0"/>
                <a:cs typeface="Courier New" pitchFamily="49" charset="0"/>
              </a:rPr>
              <a:t>xmlfile1</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40" name="Content Placeholder 2"/>
          <p:cNvSpPr txBox="1">
            <a:spLocks noChangeAspect="1"/>
          </p:cNvSpPr>
          <p:nvPr/>
        </p:nvSpPr>
        <p:spPr bwMode="gray">
          <a:xfrm>
            <a:off x="5446340" y="5274721"/>
            <a:ext cx="5888799"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 </a:t>
            </a:r>
            <a:r>
              <a:rPr lang="en-US" sz="1600" b="1" dirty="0">
                <a:solidFill>
                  <a:srgbClr val="008000"/>
                </a:solidFill>
                <a:latin typeface="Courier New" pitchFamily="49" charset="0"/>
                <a:cs typeface="Courier New" pitchFamily="49" charset="0"/>
              </a:rPr>
              <a:t>pdb1</a:t>
            </a:r>
            <a:r>
              <a:rPr lang="en-US" sz="1600" b="1" dirty="0">
                <a:solidFill>
                  <a:srgbClr val="008000"/>
                </a:solidFill>
                <a:latin typeface="Arial" charset="0"/>
                <a:cs typeface="Arial" charset="0"/>
              </a:rPr>
              <a:t> </a:t>
            </a:r>
          </a:p>
          <a:p>
            <a:pPr marL="457200" indent="-457200" defTabSz="400050" eaLnBrk="1" hangingPunct="1">
              <a:tabLst>
                <a:tab pos="400050" algn="r"/>
                <a:tab pos="673100" algn="l"/>
              </a:tabLst>
              <a:defRPr/>
            </a:pPr>
            <a:r>
              <a:rPr lang="en-US" sz="1600" b="1" dirty="0">
                <a:solidFill>
                  <a:srgbClr val="0000FF"/>
                </a:solidFill>
                <a:latin typeface="Courier New" pitchFamily="49" charset="0"/>
                <a:cs typeface="Courier New" pitchFamily="49" charset="0"/>
              </a:rPr>
              <a:t>            </a:t>
            </a:r>
            <a:r>
              <a:rPr lang="fr-FR" sz="1600" b="1" dirty="0">
                <a:latin typeface="Courier New" pitchFamily="49" charset="0"/>
                <a:cs typeface="Courier New" pitchFamily="49" charset="0"/>
              </a:rPr>
              <a:t>USING </a:t>
            </a:r>
            <a:r>
              <a:rPr lang="fr-FR" sz="1600" dirty="0">
                <a:latin typeface="Courier New" pitchFamily="49" charset="0"/>
                <a:cs typeface="Courier New" pitchFamily="49" charset="0"/>
              </a:rPr>
              <a:t>'</a:t>
            </a:r>
            <a:r>
              <a:rPr lang="en-US" sz="1600" b="1" dirty="0">
                <a:latin typeface="Courier New" pitchFamily="49" charset="0"/>
                <a:cs typeface="Courier New" pitchFamily="49" charset="0"/>
              </a:rPr>
              <a:t>xmlfile1</a:t>
            </a:r>
            <a:r>
              <a:rPr lang="fr-FR" sz="1600" dirty="0">
                <a:latin typeface="Courier New" pitchFamily="49" charset="0"/>
                <a:cs typeface="Courier New" pitchFamily="49" charset="0"/>
              </a:rPr>
              <a:t>'</a:t>
            </a:r>
            <a:r>
              <a:rPr lang="fr-FR" sz="1600" b="1" dirty="0">
                <a:latin typeface="Courier New" pitchFamily="49" charset="0"/>
                <a:cs typeface="Courier New" pitchFamily="49" charset="0"/>
              </a:rPr>
              <a:t> NOCOPY;</a:t>
            </a:r>
            <a:endParaRPr lang="en-US" sz="1600" b="1" dirty="0">
              <a:latin typeface="Courier New" pitchFamily="49" charset="0"/>
              <a:cs typeface="Arial" charset="0"/>
            </a:endParaRPr>
          </a:p>
        </p:txBody>
      </p:sp>
      <p:sp>
        <p:nvSpPr>
          <p:cNvPr id="46" name="Rectangle 45"/>
          <p:cNvSpPr/>
          <p:nvPr/>
        </p:nvSpPr>
        <p:spPr>
          <a:xfrm>
            <a:off x="1563813" y="2716355"/>
            <a:ext cx="479297" cy="215444"/>
          </a:xfrm>
          <a:prstGeom prst="rect">
            <a:avLst/>
          </a:prstGeom>
          <a:solidFill>
            <a:srgbClr val="FFE4C9"/>
          </a:solidFill>
        </p:spPr>
        <p:txBody>
          <a:bodyPr wrap="none" lIns="0" tIns="0" rIns="0" bIns="0" anchor="ctr" anchorCtr="0">
            <a:spAutoFit/>
          </a:bodyPr>
          <a:lstStyle/>
          <a:p>
            <a:pPr algn="ctr"/>
            <a:r>
              <a:rPr lang="en-US" altLang="en-US" sz="1400" b="1" dirty="0">
                <a:solidFill>
                  <a:srgbClr val="0000FF"/>
                </a:solidFill>
              </a:rPr>
              <a:t>PDB1</a:t>
            </a:r>
            <a:endParaRPr lang="en-US" sz="1400" dirty="0"/>
          </a:p>
        </p:txBody>
      </p:sp>
      <p:sp>
        <p:nvSpPr>
          <p:cNvPr id="9" name="PPTShape_2"/>
          <p:cNvSpPr txBox="1">
            <a:spLocks noChangeArrowheads="1"/>
          </p:cNvSpPr>
          <p:nvPr/>
        </p:nvSpPr>
        <p:spPr bwMode="blackWhite">
          <a:xfrm>
            <a:off x="841082" y="2509212"/>
            <a:ext cx="640080" cy="169277"/>
          </a:xfrm>
          <a:prstGeom prst="rect">
            <a:avLst/>
          </a:prstGeom>
          <a:solidFill>
            <a:srgbClr val="FFE4C9"/>
          </a:solidFill>
          <a:ln w="28575">
            <a:noFill/>
            <a:miter lim="800000"/>
            <a:headEnd/>
            <a:tailEnd/>
          </a:ln>
        </p:spPr>
        <p:txBody>
          <a:bodyPr wrap="square" lIns="0" tIns="0" rIns="0" bIns="0" anchor="ctr" anchorCtr="0">
            <a:spAutoFit/>
          </a:bodyPr>
          <a:lstStyle/>
          <a:p>
            <a:pPr algn="ctr" defTabSz="228600">
              <a:defRPr/>
            </a:pPr>
            <a:r>
              <a:rPr lang="en-US" sz="1100" b="1" dirty="0">
                <a:solidFill>
                  <a:schemeClr val="bg2">
                    <a:lumMod val="10000"/>
                  </a:schemeClr>
                </a:solidFill>
                <a:latin typeface="Arial" charset="0"/>
                <a:cs typeface="Arial" charset="0"/>
              </a:rPr>
              <a:t>Data files</a:t>
            </a:r>
          </a:p>
        </p:txBody>
      </p:sp>
      <p:pic>
        <p:nvPicPr>
          <p:cNvPr id="48" name="Picture 8"/>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54919" y="3429561"/>
            <a:ext cx="10224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PPTShape_18"/>
          <p:cNvSpPr txBox="1">
            <a:spLocks noChangeArrowheads="1"/>
          </p:cNvSpPr>
          <p:nvPr/>
        </p:nvSpPr>
        <p:spPr bwMode="blackWhite">
          <a:xfrm>
            <a:off x="3259047" y="3693162"/>
            <a:ext cx="888955" cy="262252"/>
          </a:xfrm>
          <a:prstGeom prst="rect">
            <a:avLst/>
          </a:prstGeom>
          <a:noFill/>
          <a:ln w="28575">
            <a:noFill/>
            <a:miter lim="800000"/>
            <a:headEnd/>
            <a:tailEnd/>
          </a:ln>
        </p:spPr>
        <p:txBody>
          <a:bodyPr wrap="square" lIns="92075" tIns="46038" rIns="92075" bIns="46038">
            <a:spAutoFit/>
          </a:bodyPr>
          <a:lstStyle/>
          <a:p>
            <a:pPr defTabSz="228600">
              <a:defRPr/>
            </a:pPr>
            <a:r>
              <a:rPr lang="en-US" sz="1100" b="1" dirty="0">
                <a:solidFill>
                  <a:schemeClr val="bg1"/>
                </a:solidFill>
                <a:latin typeface="Arial" charset="0"/>
                <a:cs typeface="Arial" charset="0"/>
              </a:rPr>
              <a:t>XML  file</a:t>
            </a:r>
          </a:p>
        </p:txBody>
      </p:sp>
    </p:spTree>
    <p:custDataLst>
      <p:tags r:id="rId1"/>
    </p:custDataLst>
    <p:extLst>
      <p:ext uri="{BB962C8B-B14F-4D97-AF65-F5344CB8AC3E}">
        <p14:creationId xmlns:p14="http://schemas.microsoft.com/office/powerpoint/2010/main" val="214607734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bwMode="auto">
          <a:xfrm>
            <a:off x="481702" y="5033586"/>
            <a:ext cx="4099824" cy="118872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3" name="Rounded Rectangle 22"/>
          <p:cNvSpPr/>
          <p:nvPr/>
        </p:nvSpPr>
        <p:spPr bwMode="auto">
          <a:xfrm>
            <a:off x="481702" y="2960360"/>
            <a:ext cx="4099824" cy="118872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Plugging in a PDB Using an Archive File</a:t>
            </a:r>
            <a:endParaRPr lang="en-US" dirty="0"/>
          </a:p>
        </p:txBody>
      </p:sp>
      <p:sp>
        <p:nvSpPr>
          <p:cNvPr id="3" name="Content Placeholder 2"/>
          <p:cNvSpPr>
            <a:spLocks noGrp="1"/>
          </p:cNvSpPr>
          <p:nvPr>
            <p:ph idx="1"/>
          </p:nvPr>
        </p:nvSpPr>
        <p:spPr>
          <a:xfrm>
            <a:off x="621630" y="1243585"/>
            <a:ext cx="10945565" cy="1978313"/>
          </a:xfrm>
        </p:spPr>
        <p:txBody>
          <a:bodyPr/>
          <a:lstStyle/>
          <a:p>
            <a:pPr lvl="1"/>
            <a:r>
              <a:rPr lang="en-US" altLang="en-US" dirty="0"/>
              <a:t>Unplugging a PDB into a single archive file includes:</a:t>
            </a:r>
          </a:p>
          <a:p>
            <a:pPr marL="1279525" lvl="2" indent="-365125"/>
            <a:r>
              <a:rPr lang="en-US" altLang="en-US" dirty="0"/>
              <a:t>XML file</a:t>
            </a:r>
          </a:p>
          <a:p>
            <a:pPr marL="1279525" lvl="2" indent="-365125"/>
            <a:r>
              <a:rPr lang="en-US" altLang="en-US" dirty="0"/>
              <a:t>Data files</a:t>
            </a:r>
          </a:p>
          <a:p>
            <a:pPr lvl="1"/>
            <a:r>
              <a:rPr lang="en-US" altLang="en-US" dirty="0"/>
              <a:t>Plugging in the PDB requires only the archive file.</a:t>
            </a:r>
          </a:p>
          <a:p>
            <a:endParaRPr lang="en-US" dirty="0"/>
          </a:p>
        </p:txBody>
      </p:sp>
      <p:cxnSp>
        <p:nvCxnSpPr>
          <p:cNvPr id="4" name="Straight Arrow Connector 27"/>
          <p:cNvCxnSpPr>
            <a:cxnSpLocks noChangeShapeType="1"/>
          </p:cNvCxnSpPr>
          <p:nvPr/>
        </p:nvCxnSpPr>
        <p:spPr bwMode="auto">
          <a:xfrm>
            <a:off x="3119438" y="4076700"/>
            <a:ext cx="0" cy="936625"/>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6" name="Text Box 58"/>
          <p:cNvSpPr txBox="1">
            <a:spLocks noChangeArrowheads="1"/>
          </p:cNvSpPr>
          <p:nvPr/>
        </p:nvSpPr>
        <p:spPr bwMode="blackWhite">
          <a:xfrm>
            <a:off x="722313" y="2996059"/>
            <a:ext cx="27797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rPr>
              <a:t>CDB_SOURCE</a:t>
            </a:r>
          </a:p>
        </p:txBody>
      </p:sp>
      <p:sp>
        <p:nvSpPr>
          <p:cNvPr id="7" name="PPTShape_5"/>
          <p:cNvSpPr>
            <a:spLocks noChangeArrowheads="1"/>
          </p:cNvSpPr>
          <p:nvPr/>
        </p:nvSpPr>
        <p:spPr bwMode="blackWhite">
          <a:xfrm>
            <a:off x="814388" y="3284538"/>
            <a:ext cx="2960687" cy="719137"/>
          </a:xfrm>
          <a:prstGeom prst="rect">
            <a:avLst/>
          </a:prstGeom>
          <a:solidFill>
            <a:srgbClr val="FFCC99"/>
          </a:solidFill>
          <a:ln w="28575">
            <a:solidFill>
              <a:srgbClr val="0000FF"/>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B050"/>
                </a:solidFill>
              </a:rPr>
              <a:t>PDB1</a:t>
            </a:r>
          </a:p>
        </p:txBody>
      </p:sp>
      <p:sp>
        <p:nvSpPr>
          <p:cNvPr id="8" name="PPTShape_6"/>
          <p:cNvSpPr txBox="1">
            <a:spLocks noChangeArrowheads="1"/>
          </p:cNvSpPr>
          <p:nvPr/>
        </p:nvSpPr>
        <p:spPr bwMode="blackWhite">
          <a:xfrm>
            <a:off x="1366838" y="3397250"/>
            <a:ext cx="1219200"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rgbClr val="000000"/>
                </a:solidFill>
                <a:latin typeface="Arial" charset="0"/>
                <a:cs typeface="Arial" charset="0"/>
              </a:rPr>
              <a:t>Data files</a:t>
            </a:r>
          </a:p>
        </p:txBody>
      </p:sp>
      <p:sp>
        <p:nvSpPr>
          <p:cNvPr id="9" name="PPTShape_17"/>
          <p:cNvSpPr>
            <a:spLocks noChangeArrowheads="1"/>
          </p:cNvSpPr>
          <p:nvPr/>
        </p:nvSpPr>
        <p:spPr bwMode="auto">
          <a:xfrm>
            <a:off x="2426193" y="3472404"/>
            <a:ext cx="481013" cy="287338"/>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0" name="PPTShape_17"/>
          <p:cNvSpPr>
            <a:spLocks noChangeArrowheads="1"/>
          </p:cNvSpPr>
          <p:nvPr/>
        </p:nvSpPr>
        <p:spPr bwMode="auto">
          <a:xfrm>
            <a:off x="2954338" y="3543842"/>
            <a:ext cx="479425" cy="288925"/>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2" name="PPTShape_5"/>
          <p:cNvSpPr>
            <a:spLocks noChangeArrowheads="1"/>
          </p:cNvSpPr>
          <p:nvPr/>
        </p:nvSpPr>
        <p:spPr bwMode="blackWhite">
          <a:xfrm>
            <a:off x="814388" y="5372571"/>
            <a:ext cx="2960687" cy="720725"/>
          </a:xfrm>
          <a:prstGeom prst="rect">
            <a:avLst/>
          </a:prstGeom>
          <a:solidFill>
            <a:srgbClr val="FFCC99"/>
          </a:solidFill>
          <a:ln w="28575">
            <a:solidFill>
              <a:srgbClr val="00B050"/>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PDB_NEW</a:t>
            </a:r>
          </a:p>
        </p:txBody>
      </p:sp>
      <p:sp>
        <p:nvSpPr>
          <p:cNvPr id="13" name="PPTShape_9"/>
          <p:cNvSpPr txBox="1">
            <a:spLocks noChangeArrowheads="1"/>
          </p:cNvSpPr>
          <p:nvPr/>
        </p:nvSpPr>
        <p:spPr bwMode="blackWhite">
          <a:xfrm>
            <a:off x="1358900" y="5517033"/>
            <a:ext cx="1184275" cy="261938"/>
          </a:xfrm>
          <a:prstGeom prst="rect">
            <a:avLst/>
          </a:prstGeom>
          <a:noFill/>
          <a:ln w="28575">
            <a:noFill/>
            <a:miter lim="800000"/>
            <a:headEnd/>
            <a:tailEnd/>
          </a:ln>
        </p:spPr>
        <p:txBody>
          <a:bodyPr lIns="92075" tIns="46038" rIns="92075" bIns="46038">
            <a:spAutoFit/>
          </a:bodyPr>
          <a:lstStyle/>
          <a:p>
            <a:pPr defTabSz="228600">
              <a:defRPr/>
            </a:pPr>
            <a:r>
              <a:rPr lang="en-US" sz="1100" b="1" dirty="0">
                <a:solidFill>
                  <a:srgbClr val="000000"/>
                </a:solidFill>
                <a:latin typeface="Arial" charset="0"/>
                <a:cs typeface="Arial" charset="0"/>
              </a:rPr>
              <a:t>Data files</a:t>
            </a:r>
          </a:p>
        </p:txBody>
      </p:sp>
      <p:sp>
        <p:nvSpPr>
          <p:cNvPr id="14" name="PPTShape_17"/>
          <p:cNvSpPr>
            <a:spLocks noChangeArrowheads="1"/>
          </p:cNvSpPr>
          <p:nvPr/>
        </p:nvSpPr>
        <p:spPr bwMode="auto">
          <a:xfrm>
            <a:off x="2535238" y="5547588"/>
            <a:ext cx="481012" cy="287337"/>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5" name="PPTShape_17"/>
          <p:cNvSpPr>
            <a:spLocks noChangeArrowheads="1"/>
          </p:cNvSpPr>
          <p:nvPr/>
        </p:nvSpPr>
        <p:spPr bwMode="auto">
          <a:xfrm>
            <a:off x="3063875" y="5669825"/>
            <a:ext cx="481013" cy="288925"/>
          </a:xfrm>
          <a:prstGeom prst="flowChartMagneticDisk">
            <a:avLst/>
          </a:prstGeom>
          <a:solidFill>
            <a:schemeClr val="bg2">
              <a:lumMod val="50000"/>
            </a:schemeClr>
          </a:solidFill>
          <a:ln w="28575">
            <a:solidFill>
              <a:schemeClr val="tx1">
                <a:lumMod val="50000"/>
              </a:schemeClr>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6" name="Text Box 58"/>
          <p:cNvSpPr txBox="1">
            <a:spLocks noChangeArrowheads="1"/>
          </p:cNvSpPr>
          <p:nvPr/>
        </p:nvSpPr>
        <p:spPr bwMode="blackWhite">
          <a:xfrm>
            <a:off x="719138" y="5081588"/>
            <a:ext cx="278130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rPr>
              <a:t>CDB_TARGET</a:t>
            </a:r>
          </a:p>
        </p:txBody>
      </p:sp>
      <p:sp>
        <p:nvSpPr>
          <p:cNvPr id="17" name="Content Placeholder 2"/>
          <p:cNvSpPr txBox="1">
            <a:spLocks/>
          </p:cNvSpPr>
          <p:nvPr/>
        </p:nvSpPr>
        <p:spPr bwMode="gray">
          <a:xfrm>
            <a:off x="4704008" y="5012929"/>
            <a:ext cx="671899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CREATE PLUGGABLE DATABASE </a:t>
            </a:r>
            <a:r>
              <a:rPr lang="en-US" sz="1600" b="1" dirty="0">
                <a:solidFill>
                  <a:srgbClr val="0000FF"/>
                </a:solidFill>
                <a:latin typeface="Courier New" pitchFamily="49" charset="0"/>
                <a:cs typeface="Arial" charset="0"/>
              </a:rPr>
              <a:t>pdb_new</a:t>
            </a:r>
            <a:r>
              <a:rPr lang="en-US" sz="1600" b="1" dirty="0">
                <a:latin typeface="Courier New" pitchFamily="49" charset="0"/>
                <a:cs typeface="Arial" charset="0"/>
              </a:rPr>
              <a:t> </a:t>
            </a:r>
            <a:br>
              <a:rPr lang="en-US" sz="1600" b="1" dirty="0">
                <a:latin typeface="Courier New" pitchFamily="49" charset="0"/>
                <a:cs typeface="Arial" charset="0"/>
              </a:rPr>
            </a:br>
            <a:r>
              <a:rPr lang="en-US" sz="1600" b="1" dirty="0">
                <a:latin typeface="Courier New" pitchFamily="49" charset="0"/>
                <a:cs typeface="Arial" charset="0"/>
              </a:rPr>
              <a:t>    USING '/tmp/pdb1.</a:t>
            </a:r>
            <a:r>
              <a:rPr lang="en-US" sz="1600" b="1" dirty="0">
                <a:solidFill>
                  <a:srgbClr val="C00000"/>
                </a:solidFill>
                <a:latin typeface="Courier New" pitchFamily="49" charset="0"/>
                <a:cs typeface="Arial" charset="0"/>
              </a:rPr>
              <a:t>pdb</a:t>
            </a:r>
            <a:r>
              <a:rPr lang="en-US" sz="1600" b="1" dirty="0">
                <a:latin typeface="Courier New" pitchFamily="49" charset="0"/>
                <a:cs typeface="Arial" charset="0"/>
              </a:rPr>
              <a:t>';</a:t>
            </a:r>
          </a:p>
        </p:txBody>
      </p:sp>
      <p:sp>
        <p:nvSpPr>
          <p:cNvPr id="18" name="Content Placeholder 2"/>
          <p:cNvSpPr txBox="1">
            <a:spLocks/>
          </p:cNvSpPr>
          <p:nvPr/>
        </p:nvSpPr>
        <p:spPr bwMode="gray">
          <a:xfrm>
            <a:off x="4704008" y="3546282"/>
            <a:ext cx="671899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ALTER PLUGGABLE DATABASE pdb1</a:t>
            </a:r>
          </a:p>
          <a:p>
            <a:pPr marL="457200" indent="-457200" defTabSz="400050" eaLnBrk="1" hangingPunct="1">
              <a:tabLst>
                <a:tab pos="400050" algn="r"/>
                <a:tab pos="673100" algn="l"/>
              </a:tabLst>
              <a:defRPr/>
            </a:pPr>
            <a:r>
              <a:rPr lang="en-US" sz="1600" b="1" dirty="0">
                <a:latin typeface="Courier New" pitchFamily="49" charset="0"/>
                <a:cs typeface="Arial" charset="0"/>
              </a:rPr>
              <a:t>        UNPLUG INTO '/tmp/pdb1.</a:t>
            </a:r>
            <a:r>
              <a:rPr lang="en-US" sz="1600" b="1" dirty="0">
                <a:solidFill>
                  <a:srgbClr val="C00000"/>
                </a:solidFill>
                <a:latin typeface="Courier New" pitchFamily="49" charset="0"/>
                <a:cs typeface="Arial" charset="0"/>
              </a:rPr>
              <a:t>pdb</a:t>
            </a:r>
            <a:r>
              <a:rPr lang="en-US" sz="1600" b="1" dirty="0">
                <a:latin typeface="Courier New" pitchFamily="49" charset="0"/>
                <a:cs typeface="Arial" charset="0"/>
              </a:rPr>
              <a:t>';</a:t>
            </a:r>
          </a:p>
        </p:txBody>
      </p:sp>
      <p:grpSp>
        <p:nvGrpSpPr>
          <p:cNvPr id="19" name="Group 21"/>
          <p:cNvGrpSpPr>
            <a:grpSpLocks/>
          </p:cNvGrpSpPr>
          <p:nvPr/>
        </p:nvGrpSpPr>
        <p:grpSpPr bwMode="auto">
          <a:xfrm>
            <a:off x="723900" y="4205288"/>
            <a:ext cx="3087688" cy="574675"/>
            <a:chOff x="542925" y="4204582"/>
            <a:chExt cx="2316163" cy="574675"/>
          </a:xfrm>
        </p:grpSpPr>
        <p:sp>
          <p:nvSpPr>
            <p:cNvPr id="20" name="PPTShape_17"/>
            <p:cNvSpPr>
              <a:spLocks noChangeArrowheads="1"/>
            </p:cNvSpPr>
            <p:nvPr/>
          </p:nvSpPr>
          <p:spPr bwMode="auto">
            <a:xfrm>
              <a:off x="1850455" y="4204582"/>
              <a:ext cx="1008633" cy="574675"/>
            </a:xfrm>
            <a:prstGeom prst="flowChartMagneticDisk">
              <a:avLst/>
            </a:prstGeom>
            <a:solidFill>
              <a:schemeClr val="bg1">
                <a:lumMod val="75000"/>
              </a:schemeClr>
            </a:solidFill>
            <a:ln w="28575">
              <a:solidFill>
                <a:schemeClr val="tx1"/>
              </a:solidFill>
              <a:round/>
              <a:headEnd type="none" w="sm" len="sm"/>
              <a:tailEnd type="none" w="sm" len="sm"/>
            </a:ln>
          </p:spPr>
          <p:txBody>
            <a:bodyPr wrap="none" anchor="ctr"/>
            <a:lstStyle/>
            <a:p>
              <a:pPr defTabSz="228600" eaLnBrk="1" hangingPunct="1">
                <a:defRPr/>
              </a:pPr>
              <a:endParaRPr lang="fr-FR" dirty="0">
                <a:solidFill>
                  <a:srgbClr val="000000"/>
                </a:solidFill>
                <a:latin typeface="Arial" charset="0"/>
                <a:cs typeface="Arial" charset="0"/>
              </a:endParaRPr>
            </a:p>
          </p:txBody>
        </p:sp>
        <p:sp>
          <p:nvSpPr>
            <p:cNvPr id="21" name="TextBox 20"/>
            <p:cNvSpPr txBox="1"/>
            <p:nvPr/>
          </p:nvSpPr>
          <p:spPr>
            <a:xfrm>
              <a:off x="1919377" y="4394592"/>
              <a:ext cx="830008" cy="338137"/>
            </a:xfrm>
            <a:prstGeom prst="rect">
              <a:avLst/>
            </a:prstGeom>
            <a:noFill/>
          </p:spPr>
          <p:txBody>
            <a:bodyPr wrap="none">
              <a:spAutoFit/>
            </a:bodyPr>
            <a:lstStyle/>
            <a:p>
              <a:pPr eaLnBrk="1" hangingPunct="1">
                <a:defRPr/>
              </a:pPr>
              <a:r>
                <a:rPr lang="en-US" sz="1600" b="1" dirty="0">
                  <a:solidFill>
                    <a:srgbClr val="000000"/>
                  </a:solidFill>
                  <a:latin typeface="+mj-lt"/>
                  <a:cs typeface="Courier New" pitchFamily="49" charset="0"/>
                </a:rPr>
                <a:t>pdb1.pdb</a:t>
              </a:r>
            </a:p>
          </p:txBody>
        </p:sp>
        <p:sp>
          <p:nvSpPr>
            <p:cNvPr id="22" name="TextBox 21"/>
            <p:cNvSpPr txBox="1"/>
            <p:nvPr/>
          </p:nvSpPr>
          <p:spPr>
            <a:xfrm>
              <a:off x="542925" y="4349044"/>
              <a:ext cx="969335" cy="338138"/>
            </a:xfrm>
            <a:prstGeom prst="rect">
              <a:avLst/>
            </a:prstGeom>
            <a:noFill/>
          </p:spPr>
          <p:txBody>
            <a:bodyPr wrap="none">
              <a:spAutoFit/>
            </a:bodyPr>
            <a:lstStyle/>
            <a:p>
              <a:pPr eaLnBrk="1" hangingPunct="1">
                <a:defRPr/>
              </a:pPr>
              <a:r>
                <a:rPr lang="en-US" sz="1600" b="1" dirty="0">
                  <a:solidFill>
                    <a:srgbClr val="000000"/>
                  </a:solidFill>
                  <a:latin typeface="+mj-lt"/>
                  <a:cs typeface="Courier New" pitchFamily="49" charset="0"/>
                </a:rPr>
                <a:t>Archive file</a:t>
              </a:r>
            </a:p>
          </p:txBody>
        </p:sp>
      </p:grpSp>
    </p:spTree>
    <p:custDataLst>
      <p:tags r:id="rId1"/>
    </p:custDataLst>
    <p:extLst>
      <p:ext uri="{BB962C8B-B14F-4D97-AF65-F5344CB8AC3E}">
        <p14:creationId xmlns:p14="http://schemas.microsoft.com/office/powerpoint/2010/main" val="3289050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SQL*Plus</a:t>
            </a:r>
            <a:endParaRPr lang="en-US" altLang="es-MX" dirty="0"/>
          </a:p>
        </p:txBody>
      </p:sp>
      <p:sp>
        <p:nvSpPr>
          <p:cNvPr id="9219" name="Content Placeholder 9"/>
          <p:cNvSpPr>
            <a:spLocks noGrp="1"/>
          </p:cNvSpPr>
          <p:nvPr>
            <p:ph idx="1"/>
          </p:nvPr>
        </p:nvSpPr>
        <p:spPr>
          <a:xfrm>
            <a:off x="622138" y="1242485"/>
            <a:ext cx="10944549" cy="680521"/>
          </a:xfrm>
        </p:spPr>
        <p:txBody>
          <a:bodyPr/>
          <a:lstStyle/>
          <a:p>
            <a:pPr lvl="1">
              <a:buClr>
                <a:schemeClr val="accent1"/>
              </a:buClr>
              <a:defRPr/>
            </a:pPr>
            <a:r>
              <a:rPr lang="en-US" dirty="0"/>
              <a:t>Example 1: From a command line, you can start SQL*Plus, log in, and show the user that you're logged in as:</a:t>
            </a:r>
          </a:p>
        </p:txBody>
      </p:sp>
      <p:sp>
        <p:nvSpPr>
          <p:cNvPr id="4" name="Content Placeholder 2"/>
          <p:cNvSpPr txBox="1">
            <a:spLocks/>
          </p:cNvSpPr>
          <p:nvPr/>
        </p:nvSpPr>
        <p:spPr bwMode="gray">
          <a:xfrm>
            <a:off x="1059018" y="2057400"/>
            <a:ext cx="10750394"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 sqlplus / as sysdba</a:t>
            </a:r>
          </a:p>
          <a:p>
            <a:pPr marL="609493" indent="-609493" defTabSz="533307">
              <a:tabLst>
                <a:tab pos="533307" algn="r"/>
                <a:tab pos="897310" algn="l"/>
              </a:tabLst>
              <a:defRPr/>
            </a:pPr>
            <a:r>
              <a:rPr lang="en-US" b="1" dirty="0">
                <a:solidFill>
                  <a:schemeClr val="tx1">
                    <a:lumMod val="50000"/>
                  </a:schemeClr>
                </a:solidFill>
                <a:latin typeface="Courier New" pitchFamily="49" charset="0"/>
              </a:rPr>
              <a:t>...</a:t>
            </a:r>
          </a:p>
          <a:p>
            <a:pPr marL="609493" indent="-609493" defTabSz="533307">
              <a:tabLst>
                <a:tab pos="533307" algn="r"/>
                <a:tab pos="897310" algn="l"/>
              </a:tabLst>
              <a:defRPr/>
            </a:pPr>
            <a:r>
              <a:rPr lang="en-US" b="1" dirty="0">
                <a:solidFill>
                  <a:schemeClr val="tx1">
                    <a:lumMod val="50000"/>
                  </a:schemeClr>
                </a:solidFill>
                <a:latin typeface="Courier New" pitchFamily="49" charset="0"/>
              </a:rPr>
              <a:t>SQL&gt; show user</a:t>
            </a:r>
          </a:p>
          <a:p>
            <a:pPr marL="609493" indent="-609493" defTabSz="533307">
              <a:tabLst>
                <a:tab pos="533307" algn="r"/>
                <a:tab pos="897310" algn="l"/>
              </a:tabLst>
              <a:defRPr/>
            </a:pPr>
            <a:r>
              <a:rPr lang="en-US" b="1" dirty="0">
                <a:solidFill>
                  <a:schemeClr val="tx1">
                    <a:lumMod val="50000"/>
                  </a:schemeClr>
                </a:solidFill>
                <a:latin typeface="Courier New" pitchFamily="49" charset="0"/>
              </a:rPr>
              <a:t>USER is "SYS"</a:t>
            </a:r>
          </a:p>
        </p:txBody>
      </p:sp>
      <p:sp>
        <p:nvSpPr>
          <p:cNvPr id="10" name="Content Placeholder 2"/>
          <p:cNvSpPr txBox="1">
            <a:spLocks/>
          </p:cNvSpPr>
          <p:nvPr/>
        </p:nvSpPr>
        <p:spPr bwMode="gray">
          <a:xfrm>
            <a:off x="1011710" y="41910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 sqlplus hr/hr@HRPDB @script.sql</a:t>
            </a:r>
          </a:p>
        </p:txBody>
      </p:sp>
      <p:sp>
        <p:nvSpPr>
          <p:cNvPr id="6" name="Content Placeholder 9"/>
          <p:cNvSpPr txBox="1">
            <a:spLocks/>
          </p:cNvSpPr>
          <p:nvPr/>
        </p:nvSpPr>
        <p:spPr bwMode="gray">
          <a:xfrm>
            <a:off x="608012" y="3733800"/>
            <a:ext cx="10944549" cy="35735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solidFill>
                  <a:srgbClr val="000000"/>
                </a:solidFill>
              </a:rPr>
              <a:t>Example 2: Call a SQL script from the command line:</a:t>
            </a:r>
          </a:p>
        </p:txBody>
      </p:sp>
      <p:sp>
        <p:nvSpPr>
          <p:cNvPr id="7" name="Rectangular Callout 6"/>
          <p:cNvSpPr/>
          <p:nvPr/>
        </p:nvSpPr>
        <p:spPr bwMode="auto">
          <a:xfrm>
            <a:off x="5355110" y="4953000"/>
            <a:ext cx="2304449" cy="412749"/>
          </a:xfrm>
          <a:prstGeom prst="wedgeRectCallout">
            <a:avLst>
              <a:gd name="adj1" fmla="val -64890"/>
              <a:gd name="adj2" fmla="val -139623"/>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File name</a:t>
            </a:r>
          </a:p>
        </p:txBody>
      </p:sp>
      <p:sp>
        <p:nvSpPr>
          <p:cNvPr id="8" name="Rectangular Callout 7"/>
          <p:cNvSpPr/>
          <p:nvPr/>
        </p:nvSpPr>
        <p:spPr bwMode="auto">
          <a:xfrm>
            <a:off x="3660261" y="5486400"/>
            <a:ext cx="2304449" cy="412749"/>
          </a:xfrm>
          <a:prstGeom prst="wedgeRectCallout">
            <a:avLst>
              <a:gd name="adj1" fmla="val -48408"/>
              <a:gd name="adj2" fmla="val -272546"/>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Connect identifier</a:t>
            </a:r>
          </a:p>
        </p:txBody>
      </p:sp>
      <p:sp>
        <p:nvSpPr>
          <p:cNvPr id="9" name="Rectangular Callout 8"/>
          <p:cNvSpPr/>
          <p:nvPr/>
        </p:nvSpPr>
        <p:spPr bwMode="auto">
          <a:xfrm>
            <a:off x="1240310" y="5105400"/>
            <a:ext cx="2304449" cy="685800"/>
          </a:xfrm>
          <a:prstGeom prst="wedgeRectCallout">
            <a:avLst>
              <a:gd name="adj1" fmla="val 20574"/>
              <a:gd name="adj2" fmla="val -12662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lstStyle/>
          <a:p>
            <a:pPr algn="ctr" defTabSz="304747">
              <a:spcBef>
                <a:spcPct val="20000"/>
              </a:spcBef>
              <a:buClr>
                <a:srgbClr val="FF0000"/>
              </a:buClr>
              <a:defRPr/>
            </a:pPr>
            <a:r>
              <a:rPr lang="en-US" dirty="0">
                <a:solidFill>
                  <a:srgbClr val="000000"/>
                </a:solidFill>
              </a:rPr>
              <a:t>Username and password</a:t>
            </a:r>
          </a:p>
        </p:txBody>
      </p:sp>
    </p:spTree>
    <p:custDataLst>
      <p:tags r:id="rId1"/>
    </p:custDataLst>
    <p:extLst>
      <p:ext uri="{BB962C8B-B14F-4D97-AF65-F5344CB8AC3E}">
        <p14:creationId xmlns:p14="http://schemas.microsoft.com/office/powerpoint/2010/main" val="71590114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81702" y="1357330"/>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9" name="Rounded Rectangle 48"/>
          <p:cNvSpPr/>
          <p:nvPr/>
        </p:nvSpPr>
        <p:spPr bwMode="auto">
          <a:xfrm>
            <a:off x="481702" y="4481628"/>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50" name="Down Arrow 72"/>
          <p:cNvSpPr>
            <a:spLocks noChangeArrowheads="1"/>
          </p:cNvSpPr>
          <p:nvPr/>
        </p:nvSpPr>
        <p:spPr bwMode="auto">
          <a:xfrm>
            <a:off x="4582244" y="2950796"/>
            <a:ext cx="548640" cy="1690732"/>
          </a:xfrm>
          <a:prstGeom prst="downArrow">
            <a:avLst>
              <a:gd name="adj1" fmla="val 50000"/>
              <a:gd name="adj2" fmla="val 60238"/>
            </a:avLst>
          </a:prstGeom>
          <a:gradFill flip="none" rotWithShape="1">
            <a:gsLst>
              <a:gs pos="0">
                <a:schemeClr val="accent5">
                  <a:lumMod val="0"/>
                  <a:lumOff val="100000"/>
                  <a:alpha val="0"/>
                </a:schemeClr>
              </a:gs>
              <a:gs pos="35000">
                <a:schemeClr val="accent5">
                  <a:lumMod val="0"/>
                  <a:lumOff val="100000"/>
                </a:schemeClr>
              </a:gs>
              <a:gs pos="100000">
                <a:schemeClr val="accent5">
                  <a:lumMod val="100000"/>
                </a:schemeClr>
              </a:gs>
            </a:gsLst>
            <a:path path="circle">
              <a:fillToRect l="50000" t="-80000" r="50000" b="180000"/>
            </a:path>
            <a:tileRect/>
          </a:gradFill>
          <a:ln w="28575" algn="ctr">
            <a:gradFill flip="none" rotWithShape="1">
              <a:gsLst>
                <a:gs pos="0">
                  <a:schemeClr val="accent4">
                    <a:lumMod val="0"/>
                    <a:lumOff val="100000"/>
                    <a:alpha val="0"/>
                  </a:schemeClr>
                </a:gs>
                <a:gs pos="35000">
                  <a:schemeClr val="accent4">
                    <a:lumMod val="0"/>
                    <a:lumOff val="100000"/>
                    <a:alpha val="0"/>
                  </a:schemeClr>
                </a:gs>
                <a:gs pos="100000">
                  <a:schemeClr val="accent4">
                    <a:lumMod val="100000"/>
                  </a:schemeClr>
                </a:gs>
              </a:gsLst>
              <a:path path="circle">
                <a:fillToRect l="50000" t="-80000" r="50000" b="180000"/>
              </a:path>
              <a:tileRect/>
            </a:gra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 name="Title 1"/>
          <p:cNvSpPr>
            <a:spLocks noGrp="1"/>
          </p:cNvSpPr>
          <p:nvPr>
            <p:ph type="title"/>
          </p:nvPr>
        </p:nvSpPr>
        <p:spPr/>
        <p:txBody>
          <a:bodyPr/>
          <a:lstStyle/>
          <a:p>
            <a:r>
              <a:rPr lang="en-US" altLang="en-US" dirty="0"/>
              <a:t>Cloning Remote PDBs in Hot Mode</a:t>
            </a:r>
            <a:endParaRPr lang="en-US" dirty="0"/>
          </a:p>
        </p:txBody>
      </p:sp>
      <p:sp>
        <p:nvSpPr>
          <p:cNvPr id="4" name="Rectangle 31"/>
          <p:cNvSpPr txBox="1">
            <a:spLocks noChangeArrowheads="1"/>
          </p:cNvSpPr>
          <p:nvPr/>
        </p:nvSpPr>
        <p:spPr bwMode="auto">
          <a:xfrm>
            <a:off x="5484813" y="1325563"/>
            <a:ext cx="6196012" cy="454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574675" indent="-3429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eaLnBrk="1" hangingPunct="1">
              <a:spcBef>
                <a:spcPts val="438"/>
              </a:spcBef>
              <a:buClr>
                <a:schemeClr val="accent2"/>
              </a:buClr>
              <a:buFont typeface="Arial" panose="020B0604020202020204" pitchFamily="34" charset="0"/>
              <a:buAutoNum type="arabicPeriod" startAt="4"/>
            </a:pPr>
            <a:endParaRPr lang="en-US" altLang="en-US" sz="1600" dirty="0">
              <a:latin typeface="Courier New" panose="02070309020205020404" pitchFamily="49" charset="0"/>
              <a:cs typeface="Courier New" panose="02070309020205020404" pitchFamily="49" charset="0"/>
            </a:endParaRPr>
          </a:p>
        </p:txBody>
      </p:sp>
      <p:sp>
        <p:nvSpPr>
          <p:cNvPr id="5" name="Content Placeholder 33"/>
          <p:cNvSpPr txBox="1">
            <a:spLocks/>
          </p:cNvSpPr>
          <p:nvPr/>
        </p:nvSpPr>
        <p:spPr>
          <a:xfrm>
            <a:off x="5326063" y="1295400"/>
            <a:ext cx="6196012" cy="4103688"/>
          </a:xfrm>
          <a:prstGeom prst="rect">
            <a:avLst/>
          </a:prstGeom>
          <a:noFill/>
        </p:spPr>
        <p:txBody>
          <a:bodyPr/>
          <a:lstStyle/>
          <a:p>
            <a:pPr marL="0" lvl="1" indent="0" defTabSz="228600" eaLnBrk="1" hangingPunct="1">
              <a:spcBef>
                <a:spcPts val="432"/>
              </a:spcBef>
              <a:buClr>
                <a:schemeClr val="accent1"/>
              </a:buClr>
              <a:defRPr/>
            </a:pPr>
            <a:r>
              <a:rPr lang="en-US" sz="2000" b="1" dirty="0">
                <a:solidFill>
                  <a:srgbClr val="000000"/>
                </a:solidFill>
                <a:latin typeface="Arial" charset="0"/>
                <a:cs typeface="Courier New" pitchFamily="49" charset="0"/>
              </a:rPr>
              <a:t>Remote source PDB still up and fully functional:</a:t>
            </a:r>
          </a:p>
          <a:p>
            <a:pPr marL="0" lvl="1" indent="0" defTabSz="228600" eaLnBrk="1" hangingPunct="1">
              <a:spcBef>
                <a:spcPts val="432"/>
              </a:spcBef>
              <a:buClr>
                <a:schemeClr val="accent1"/>
              </a:buClr>
              <a:defRPr/>
            </a:pPr>
            <a:endParaRPr lang="en-US" sz="2000" dirty="0">
              <a:latin typeface="Arial" charset="0"/>
              <a:cs typeface="Courier New" pitchFamily="49" charset="0"/>
            </a:endParaRPr>
          </a:p>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Arial" charset="0"/>
                <a:cs typeface="Courier New" pitchFamily="49" charset="0"/>
              </a:rPr>
              <a:t>Connect to the target </a:t>
            </a:r>
            <a:r>
              <a:rPr lang="en-US" b="1" dirty="0">
                <a:solidFill>
                  <a:srgbClr val="00B050"/>
                </a:solidFill>
                <a:latin typeface="Courier New" pitchFamily="49" charset="0"/>
                <a:cs typeface="Courier New" pitchFamily="49" charset="0"/>
              </a:rPr>
              <a:t>CDB2</a:t>
            </a:r>
            <a:r>
              <a:rPr lang="en-US" dirty="0">
                <a:solidFill>
                  <a:srgbClr val="000000"/>
                </a:solidFill>
                <a:latin typeface="Arial"/>
                <a:cs typeface="Courier New" pitchFamily="49" charset="0"/>
              </a:rPr>
              <a:t> root to create the database link to </a:t>
            </a:r>
            <a:r>
              <a:rPr lang="en-US" b="1" dirty="0">
                <a:solidFill>
                  <a:srgbClr val="0000FF"/>
                </a:solidFill>
                <a:latin typeface="Courier New" pitchFamily="49" charset="0"/>
                <a:cs typeface="Courier New" pitchFamily="49" charset="0"/>
              </a:rPr>
              <a:t>CDB1</a:t>
            </a:r>
            <a:r>
              <a:rPr lang="en-US" dirty="0">
                <a:solidFill>
                  <a:srgbClr val="000000"/>
                </a:solidFill>
                <a:latin typeface="Arial" charset="0"/>
                <a:cs typeface="Arial" charset="0"/>
              </a:rPr>
              <a:t>.</a:t>
            </a:r>
          </a:p>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Arial" charset="0"/>
                <a:cs typeface="Courier New" pitchFamily="49" charset="0"/>
              </a:rPr>
              <a:t>Switch the shared </a:t>
            </a:r>
            <a:r>
              <a:rPr lang="en-US" dirty="0">
                <a:solidFill>
                  <a:srgbClr val="000000"/>
                </a:solidFill>
                <a:cs typeface="Courier New" pitchFamily="49" charset="0"/>
              </a:rPr>
              <a:t>undo</a:t>
            </a:r>
            <a:r>
              <a:rPr lang="en-US" dirty="0">
                <a:solidFill>
                  <a:srgbClr val="000000"/>
                </a:solidFill>
                <a:latin typeface="Arial" charset="0"/>
                <a:cs typeface="Courier New" pitchFamily="49" charset="0"/>
              </a:rPr>
              <a:t> mode to local </a:t>
            </a:r>
            <a:r>
              <a:rPr lang="en-US" dirty="0">
                <a:solidFill>
                  <a:srgbClr val="000000"/>
                </a:solidFill>
                <a:cs typeface="Courier New" pitchFamily="49" charset="0"/>
              </a:rPr>
              <a:t>undo</a:t>
            </a:r>
            <a:r>
              <a:rPr lang="en-US" dirty="0">
                <a:solidFill>
                  <a:srgbClr val="000000"/>
                </a:solidFill>
                <a:latin typeface="Arial" charset="0"/>
                <a:cs typeface="Courier New" pitchFamily="49" charset="0"/>
              </a:rPr>
              <a:t> mode in both the CDBs.</a:t>
            </a:r>
          </a:p>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Arial" charset="0"/>
                <a:cs typeface="Courier New" pitchFamily="49" charset="0"/>
              </a:rPr>
              <a:t>Clone the remote</a:t>
            </a:r>
            <a:r>
              <a:rPr lang="en-US" b="1" dirty="0">
                <a:solidFill>
                  <a:srgbClr val="000000"/>
                </a:solidFill>
                <a:latin typeface="+mj-lt"/>
                <a:cs typeface="Courier New" pitchFamily="49" charset="0"/>
              </a:rPr>
              <a:t> </a:t>
            </a:r>
            <a:r>
              <a:rPr lang="en-US" b="1" dirty="0">
                <a:solidFill>
                  <a:srgbClr val="0000FF"/>
                </a:solidFill>
                <a:latin typeface="Courier New" pitchFamily="49" charset="0"/>
                <a:cs typeface="Courier New" pitchFamily="49" charset="0"/>
              </a:rPr>
              <a:t>PDB1</a:t>
            </a:r>
            <a:r>
              <a:rPr lang="en-US" dirty="0">
                <a:latin typeface="Arial" charset="0"/>
                <a:cs typeface="Courier New" pitchFamily="49" charset="0"/>
              </a:rPr>
              <a:t> </a:t>
            </a:r>
            <a:r>
              <a:rPr lang="en-US" dirty="0">
                <a:solidFill>
                  <a:srgbClr val="000000"/>
                </a:solidFill>
                <a:latin typeface="Arial" charset="0"/>
                <a:cs typeface="Courier New" pitchFamily="49" charset="0"/>
              </a:rPr>
              <a:t>to</a:t>
            </a:r>
            <a:r>
              <a:rPr lang="en-US" dirty="0">
                <a:latin typeface="Arial" charset="0"/>
                <a:cs typeface="Courier New" pitchFamily="49" charset="0"/>
              </a:rPr>
              <a:t> </a:t>
            </a:r>
            <a:r>
              <a:rPr lang="en-US" b="1" dirty="0">
                <a:solidFill>
                  <a:srgbClr val="008000"/>
                </a:solidFill>
                <a:latin typeface="Courier New" pitchFamily="49" charset="0"/>
                <a:cs typeface="Courier New" pitchFamily="49" charset="0"/>
              </a:rPr>
              <a:t>PDB3</a:t>
            </a:r>
            <a:r>
              <a:rPr lang="en-US" dirty="0">
                <a:solidFill>
                  <a:srgbClr val="000000"/>
                </a:solidFill>
                <a:latin typeface="Arial" charset="0"/>
                <a:cs typeface="Arial" charset="0"/>
              </a:rPr>
              <a:t>.</a:t>
            </a:r>
          </a:p>
          <a:p>
            <a:pPr marL="574675" lvl="2" indent="-341313" defTabSz="228600" eaLnBrk="1" hangingPunct="1">
              <a:spcBef>
                <a:spcPts val="432"/>
              </a:spcBef>
              <a:buClr>
                <a:schemeClr val="accent1"/>
              </a:buClr>
              <a:buFont typeface="+mj-lt"/>
              <a:buAutoNum type="arabicPeriod"/>
              <a:defRPr/>
            </a:pPr>
            <a:r>
              <a:rPr lang="en-US" dirty="0">
                <a:solidFill>
                  <a:srgbClr val="000000"/>
                </a:solidFill>
                <a:latin typeface="Arial" charset="0"/>
                <a:cs typeface="Arial" charset="0"/>
              </a:rPr>
              <a:t>Open</a:t>
            </a:r>
            <a:r>
              <a:rPr lang="en-US" b="1" dirty="0">
                <a:latin typeface="+mj-lt"/>
                <a:cs typeface="Courier New" pitchFamily="49" charset="0"/>
              </a:rPr>
              <a:t> </a:t>
            </a:r>
            <a:r>
              <a:rPr lang="en-US" b="1" dirty="0">
                <a:solidFill>
                  <a:srgbClr val="008000"/>
                </a:solidFill>
                <a:latin typeface="Courier New" pitchFamily="49" charset="0"/>
                <a:cs typeface="Courier New" pitchFamily="49" charset="0"/>
              </a:rPr>
              <a:t>PDB3</a:t>
            </a:r>
            <a:r>
              <a:rPr lang="en-US" dirty="0">
                <a:latin typeface="Arial" charset="0"/>
                <a:cs typeface="Arial" charset="0"/>
              </a:rPr>
              <a:t> </a:t>
            </a:r>
            <a:r>
              <a:rPr lang="en-US" dirty="0">
                <a:solidFill>
                  <a:srgbClr val="000000"/>
                </a:solidFill>
                <a:latin typeface="Arial" charset="0"/>
                <a:cs typeface="Arial" charset="0"/>
              </a:rPr>
              <a:t>in read-only or read/write mode.</a:t>
            </a:r>
          </a:p>
          <a:p>
            <a:pPr marL="574675" lvl="2" indent="-341313" defTabSz="228600" eaLnBrk="1" hangingPunct="1">
              <a:spcBef>
                <a:spcPts val="432"/>
              </a:spcBef>
              <a:buClr>
                <a:schemeClr val="accent1"/>
              </a:buClr>
              <a:defRPr/>
            </a:pPr>
            <a:endParaRPr lang="en-US" dirty="0">
              <a:solidFill>
                <a:srgbClr val="000000"/>
              </a:solidFill>
              <a:latin typeface="Arial" charset="0"/>
              <a:cs typeface="Arial" charset="0"/>
            </a:endParaRPr>
          </a:p>
          <a:p>
            <a:pPr marL="0" lvl="1" indent="0" defTabSz="228600" eaLnBrk="1" hangingPunct="1">
              <a:spcBef>
                <a:spcPts val="432"/>
              </a:spcBef>
              <a:buClr>
                <a:schemeClr val="accent1"/>
              </a:buClr>
              <a:defRPr/>
            </a:pPr>
            <a:r>
              <a:rPr lang="en-US" sz="2000" b="1" dirty="0">
                <a:solidFill>
                  <a:srgbClr val="000000"/>
                </a:solidFill>
                <a:latin typeface="Arial" charset="0"/>
                <a:cs typeface="Courier New" pitchFamily="49" charset="0"/>
              </a:rPr>
              <a:t>Incremental refreshing:</a:t>
            </a:r>
            <a:endParaRPr lang="en-US" sz="2000" dirty="0">
              <a:solidFill>
                <a:srgbClr val="000000"/>
              </a:solidFill>
              <a:latin typeface="Arial" charset="0"/>
              <a:cs typeface="Courier New" pitchFamily="49" charset="0"/>
            </a:endParaRPr>
          </a:p>
          <a:p>
            <a:pPr marL="576000" lvl="2" indent="-345600" defTabSz="228600" eaLnBrk="1" hangingPunct="1">
              <a:spcBef>
                <a:spcPts val="432"/>
              </a:spcBef>
              <a:buClr>
                <a:schemeClr val="accent1"/>
              </a:buClr>
              <a:buFont typeface="Arial" pitchFamily="34" charset="0"/>
              <a:buChar char="•"/>
              <a:defRPr/>
            </a:pPr>
            <a:r>
              <a:rPr lang="en-US" sz="2000" dirty="0">
                <a:solidFill>
                  <a:srgbClr val="000000"/>
                </a:solidFill>
                <a:latin typeface="Arial" charset="0"/>
                <a:cs typeface="Courier New" pitchFamily="49" charset="0"/>
              </a:rPr>
              <a:t>Manual</a:t>
            </a:r>
          </a:p>
          <a:p>
            <a:pPr marL="576000" lvl="2" indent="-345600" defTabSz="228600" eaLnBrk="1" hangingPunct="1">
              <a:spcBef>
                <a:spcPts val="432"/>
              </a:spcBef>
              <a:buClr>
                <a:schemeClr val="accent1"/>
              </a:buClr>
              <a:buFont typeface="Arial" pitchFamily="34" charset="0"/>
              <a:buChar char="•"/>
              <a:defRPr/>
            </a:pPr>
            <a:r>
              <a:rPr lang="en-US" sz="2000" dirty="0">
                <a:solidFill>
                  <a:srgbClr val="000000"/>
                </a:solidFill>
                <a:latin typeface="Arial" charset="0"/>
                <a:cs typeface="Courier New" pitchFamily="49" charset="0"/>
              </a:rPr>
              <a:t>Automatic (predefined interval)</a:t>
            </a:r>
            <a:endParaRPr lang="en-US" sz="2000" dirty="0">
              <a:solidFill>
                <a:srgbClr val="000000"/>
              </a:solidFill>
              <a:latin typeface="Arial" charset="0"/>
            </a:endParaRPr>
          </a:p>
        </p:txBody>
      </p:sp>
      <p:sp>
        <p:nvSpPr>
          <p:cNvPr id="7" name="Text Box 58"/>
          <p:cNvSpPr txBox="1">
            <a:spLocks noChangeArrowheads="1"/>
          </p:cNvSpPr>
          <p:nvPr/>
        </p:nvSpPr>
        <p:spPr bwMode="blackWhite">
          <a:xfrm>
            <a:off x="704850" y="1387475"/>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FF"/>
                </a:solidFill>
                <a:latin typeface="+mj-lt"/>
                <a:cs typeface="Courier New" pitchFamily="49" charset="0"/>
              </a:rPr>
              <a:t>CDB1</a:t>
            </a:r>
          </a:p>
        </p:txBody>
      </p:sp>
      <p:sp>
        <p:nvSpPr>
          <p:cNvPr id="8" name="PPTShape_1"/>
          <p:cNvSpPr>
            <a:spLocks noChangeArrowheads="1"/>
          </p:cNvSpPr>
          <p:nvPr/>
        </p:nvSpPr>
        <p:spPr bwMode="blackWhite">
          <a:xfrm>
            <a:off x="812800" y="2133600"/>
            <a:ext cx="3960813" cy="8382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cxnSp>
        <p:nvCxnSpPr>
          <p:cNvPr id="9" name="Straight Arrow Connector 63"/>
          <p:cNvCxnSpPr>
            <a:cxnSpLocks noChangeShapeType="1"/>
          </p:cNvCxnSpPr>
          <p:nvPr/>
        </p:nvCxnSpPr>
        <p:spPr bwMode="auto">
          <a:xfrm flipV="1">
            <a:off x="3214688" y="2890644"/>
            <a:ext cx="0" cy="1554480"/>
          </a:xfrm>
          <a:prstGeom prst="straightConnector1">
            <a:avLst/>
          </a:prstGeom>
          <a:noFill/>
          <a:ln w="28575" algn="ctr">
            <a:solidFill>
              <a:srgbClr val="0000FF"/>
            </a:solidFill>
            <a:round/>
            <a:headEnd type="triangle" w="lg" len="lg"/>
            <a:tailEnd type="none" w="med" len="sm"/>
          </a:ln>
          <a:extLst>
            <a:ext uri="{909E8E84-426E-40DD-AFC4-6F175D3DCCD1}">
              <a14:hiddenFill xmlns:a14="http://schemas.microsoft.com/office/drawing/2010/main">
                <a:noFill/>
              </a14:hiddenFill>
            </a:ext>
          </a:extLst>
        </p:spPr>
      </p:cxnSp>
      <p:sp>
        <p:nvSpPr>
          <p:cNvPr id="10" name="TextBox 89"/>
          <p:cNvSpPr txBox="1">
            <a:spLocks noChangeArrowheads="1"/>
          </p:cNvSpPr>
          <p:nvPr/>
        </p:nvSpPr>
        <p:spPr bwMode="auto">
          <a:xfrm>
            <a:off x="508000" y="3084513"/>
            <a:ext cx="23368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FF"/>
                </a:solidFill>
              </a:rPr>
              <a:t>Remote source </a:t>
            </a:r>
            <a:br>
              <a:rPr lang="en-US" altLang="en-US" sz="1600" b="1" dirty="0">
                <a:solidFill>
                  <a:srgbClr val="0000FF"/>
                </a:solidFill>
              </a:rPr>
            </a:br>
            <a:r>
              <a:rPr lang="en-US" altLang="en-US" b="1" dirty="0">
                <a:solidFill>
                  <a:srgbClr val="0000FF"/>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12" name="PPTShape_8"/>
          <p:cNvSpPr txBox="1">
            <a:spLocks noChangeArrowheads="1"/>
          </p:cNvSpPr>
          <p:nvPr/>
        </p:nvSpPr>
        <p:spPr bwMode="blackWhite">
          <a:xfrm>
            <a:off x="704850" y="4505227"/>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B050"/>
                </a:solidFill>
                <a:latin typeface="+mj-lt"/>
                <a:cs typeface="Courier New" pitchFamily="49" charset="0"/>
              </a:rPr>
              <a:t>CDB2</a:t>
            </a:r>
          </a:p>
        </p:txBody>
      </p:sp>
      <p:sp>
        <p:nvSpPr>
          <p:cNvPr id="13" name="PPTShape_11"/>
          <p:cNvSpPr>
            <a:spLocks noChangeArrowheads="1"/>
          </p:cNvSpPr>
          <p:nvPr/>
        </p:nvSpPr>
        <p:spPr bwMode="blackWhite">
          <a:xfrm>
            <a:off x="812800" y="5257800"/>
            <a:ext cx="3960813" cy="8382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PDB3</a:t>
            </a:r>
          </a:p>
        </p:txBody>
      </p:sp>
      <p:sp>
        <p:nvSpPr>
          <p:cNvPr id="14" name="TextBox 100"/>
          <p:cNvSpPr txBox="1">
            <a:spLocks noChangeArrowheads="1"/>
          </p:cNvSpPr>
          <p:nvPr/>
        </p:nvSpPr>
        <p:spPr bwMode="auto">
          <a:xfrm>
            <a:off x="508000" y="3886200"/>
            <a:ext cx="1930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8000"/>
                </a:solidFill>
              </a:rPr>
              <a:t>Hot Cloned </a:t>
            </a:r>
            <a:br>
              <a:rPr lang="en-US" altLang="en-US" sz="1600" b="1" dirty="0">
                <a:solidFill>
                  <a:srgbClr val="008000"/>
                </a:solidFill>
              </a:rPr>
            </a:br>
            <a:r>
              <a:rPr lang="en-US" altLang="en-US" b="1" dirty="0">
                <a:solidFill>
                  <a:srgbClr val="008000"/>
                </a:solidFill>
                <a:latin typeface="Courier New" panose="02070309020205020404" pitchFamily="49" charset="0"/>
                <a:cs typeface="Courier New" panose="02070309020205020404" pitchFamily="49" charset="0"/>
              </a:rPr>
              <a:t>PDB1</a:t>
            </a:r>
            <a:endParaRPr lang="en-US" altLang="en-US" b="1" dirty="0">
              <a:latin typeface="Courier New" panose="02070309020205020404" pitchFamily="49" charset="0"/>
              <a:cs typeface="Courier New" panose="02070309020205020404" pitchFamily="49" charset="0"/>
            </a:endParaRPr>
          </a:p>
        </p:txBody>
      </p:sp>
      <p:sp>
        <p:nvSpPr>
          <p:cNvPr id="15" name="PPTShape_10"/>
          <p:cNvSpPr>
            <a:spLocks noChangeArrowheads="1"/>
          </p:cNvSpPr>
          <p:nvPr/>
        </p:nvSpPr>
        <p:spPr bwMode="auto">
          <a:xfrm>
            <a:off x="3351213" y="2178050"/>
            <a:ext cx="733425"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6" name="PPTShape_13"/>
          <p:cNvSpPr txBox="1">
            <a:spLocks noChangeArrowheads="1"/>
          </p:cNvSpPr>
          <p:nvPr/>
        </p:nvSpPr>
        <p:spPr bwMode="blackWhite">
          <a:xfrm>
            <a:off x="3306763" y="2309813"/>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17" name="PPTShape_10"/>
          <p:cNvSpPr>
            <a:spLocks noChangeArrowheads="1"/>
          </p:cNvSpPr>
          <p:nvPr/>
        </p:nvSpPr>
        <p:spPr bwMode="auto">
          <a:xfrm>
            <a:off x="3344863" y="5314950"/>
            <a:ext cx="733425"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8" name="PPTShape_13"/>
          <p:cNvSpPr txBox="1">
            <a:spLocks noChangeArrowheads="1"/>
          </p:cNvSpPr>
          <p:nvPr/>
        </p:nvSpPr>
        <p:spPr bwMode="blackWhite">
          <a:xfrm>
            <a:off x="3300413" y="5446713"/>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23" name="Rectangle 282"/>
          <p:cNvSpPr>
            <a:spLocks noChangeArrowheads="1"/>
          </p:cNvSpPr>
          <p:nvPr/>
        </p:nvSpPr>
        <p:spPr bwMode="auto">
          <a:xfrm>
            <a:off x="719138" y="1628775"/>
            <a:ext cx="4032250" cy="431800"/>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24" name="Rectangle 282"/>
          <p:cNvSpPr>
            <a:spLocks noChangeArrowheads="1"/>
          </p:cNvSpPr>
          <p:nvPr/>
        </p:nvSpPr>
        <p:spPr bwMode="auto">
          <a:xfrm>
            <a:off x="719138" y="4759692"/>
            <a:ext cx="4032250" cy="431800"/>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25" name="PPTShape_10"/>
          <p:cNvSpPr>
            <a:spLocks noChangeArrowheads="1"/>
          </p:cNvSpPr>
          <p:nvPr/>
        </p:nvSpPr>
        <p:spPr bwMode="auto">
          <a:xfrm>
            <a:off x="2854325" y="3213100"/>
            <a:ext cx="733425"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grpSp>
        <p:nvGrpSpPr>
          <p:cNvPr id="27" name="Group 2"/>
          <p:cNvGrpSpPr>
            <a:grpSpLocks/>
          </p:cNvGrpSpPr>
          <p:nvPr/>
        </p:nvGrpSpPr>
        <p:grpSpPr bwMode="auto">
          <a:xfrm>
            <a:off x="2228850" y="2438400"/>
            <a:ext cx="2989263" cy="485775"/>
            <a:chOff x="2228850" y="2438391"/>
            <a:chExt cx="2988597" cy="485881"/>
          </a:xfrm>
        </p:grpSpPr>
        <p:sp>
          <p:nvSpPr>
            <p:cNvPr id="28" name="Can 27"/>
            <p:cNvSpPr/>
            <p:nvPr/>
          </p:nvSpPr>
          <p:spPr bwMode="auto">
            <a:xfrm>
              <a:off x="2489142" y="2460621"/>
              <a:ext cx="538043"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29" name="Can 28"/>
            <p:cNvSpPr/>
            <p:nvPr/>
          </p:nvSpPr>
          <p:spPr bwMode="auto">
            <a:xfrm>
              <a:off x="2898626" y="2571770"/>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0"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31"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32" name="Can 31"/>
            <p:cNvSpPr/>
            <p:nvPr/>
          </p:nvSpPr>
          <p:spPr bwMode="auto">
            <a:xfrm>
              <a:off x="4131839" y="2438391"/>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3"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34" name="Group 48"/>
          <p:cNvGrpSpPr>
            <a:grpSpLocks/>
          </p:cNvGrpSpPr>
          <p:nvPr/>
        </p:nvGrpSpPr>
        <p:grpSpPr bwMode="auto">
          <a:xfrm>
            <a:off x="2228850" y="5575300"/>
            <a:ext cx="2989263" cy="485775"/>
            <a:chOff x="2228850" y="2438391"/>
            <a:chExt cx="2988597" cy="485881"/>
          </a:xfrm>
        </p:grpSpPr>
        <p:sp>
          <p:nvSpPr>
            <p:cNvPr id="35" name="Can 34"/>
            <p:cNvSpPr/>
            <p:nvPr/>
          </p:nvSpPr>
          <p:spPr bwMode="auto">
            <a:xfrm>
              <a:off x="2489142" y="2460621"/>
              <a:ext cx="538043"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6" name="Can 35"/>
            <p:cNvSpPr/>
            <p:nvPr/>
          </p:nvSpPr>
          <p:spPr bwMode="auto">
            <a:xfrm>
              <a:off x="2898626" y="2571770"/>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7"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38"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39" name="Can 38"/>
            <p:cNvSpPr/>
            <p:nvPr/>
          </p:nvSpPr>
          <p:spPr bwMode="auto">
            <a:xfrm>
              <a:off x="4131839" y="2438391"/>
              <a:ext cx="536455"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40"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41" name="Group 3"/>
          <p:cNvGrpSpPr>
            <a:grpSpLocks/>
          </p:cNvGrpSpPr>
          <p:nvPr/>
        </p:nvGrpSpPr>
        <p:grpSpPr bwMode="auto">
          <a:xfrm>
            <a:off x="2522538" y="3659188"/>
            <a:ext cx="1384300" cy="577850"/>
            <a:chOff x="-380528" y="3362942"/>
            <a:chExt cx="1527351" cy="636763"/>
          </a:xfrm>
        </p:grpSpPr>
        <p:sp>
          <p:nvSpPr>
            <p:cNvPr id="42" name="Can 41"/>
            <p:cNvSpPr/>
            <p:nvPr/>
          </p:nvSpPr>
          <p:spPr bwMode="auto">
            <a:xfrm>
              <a:off x="-380528" y="3362942"/>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3" name="Can 42"/>
            <p:cNvSpPr/>
            <p:nvPr/>
          </p:nvSpPr>
          <p:spPr bwMode="auto">
            <a:xfrm>
              <a:off x="69620" y="3485396"/>
              <a:ext cx="593776" cy="390104"/>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4" name="Can 43"/>
            <p:cNvSpPr/>
            <p:nvPr/>
          </p:nvSpPr>
          <p:spPr bwMode="auto">
            <a:xfrm>
              <a:off x="554799" y="3611350"/>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grpSp>
      <p:sp>
        <p:nvSpPr>
          <p:cNvPr id="48" name="Down Arrow 72"/>
          <p:cNvSpPr>
            <a:spLocks noChangeArrowheads="1"/>
          </p:cNvSpPr>
          <p:nvPr/>
        </p:nvSpPr>
        <p:spPr bwMode="auto">
          <a:xfrm flipV="1">
            <a:off x="3921787" y="3053357"/>
            <a:ext cx="548640" cy="1584325"/>
          </a:xfrm>
          <a:prstGeom prst="downArrow">
            <a:avLst>
              <a:gd name="adj1" fmla="val 50000"/>
              <a:gd name="adj2" fmla="val 60238"/>
            </a:avLst>
          </a:prstGeom>
          <a:gradFill flip="none" rotWithShape="1">
            <a:gsLst>
              <a:gs pos="0">
                <a:srgbClr val="F6F8F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8575" algn="ctr">
            <a:gradFill flip="none" rotWithShape="1">
              <a:gsLst>
                <a:gs pos="0">
                  <a:schemeClr val="accent1">
                    <a:lumMod val="67000"/>
                  </a:schemeClr>
                </a:gs>
                <a:gs pos="48000">
                  <a:schemeClr val="accent1">
                    <a:lumMod val="97000"/>
                    <a:lumOff val="3000"/>
                  </a:schemeClr>
                </a:gs>
                <a:gs pos="100000">
                  <a:srgbClr val="F6F8F8"/>
                </a:gs>
              </a:gsLst>
              <a:lin ang="16200000" scaled="1"/>
              <a:tileRect/>
            </a:gra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0" name="TextBox 73"/>
          <p:cNvSpPr txBox="1">
            <a:spLocks noChangeArrowheads="1"/>
          </p:cNvSpPr>
          <p:nvPr/>
        </p:nvSpPr>
        <p:spPr bwMode="auto">
          <a:xfrm rot="16200000">
            <a:off x="3716649" y="3852389"/>
            <a:ext cx="958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DB Link</a:t>
            </a:r>
          </a:p>
        </p:txBody>
      </p:sp>
      <p:sp>
        <p:nvSpPr>
          <p:cNvPr id="22" name="TextBox 75"/>
          <p:cNvSpPr txBox="1">
            <a:spLocks noChangeArrowheads="1"/>
          </p:cNvSpPr>
          <p:nvPr/>
        </p:nvSpPr>
        <p:spPr bwMode="auto">
          <a:xfrm rot="5400000">
            <a:off x="4398855" y="3651836"/>
            <a:ext cx="9476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Refresh</a:t>
            </a:r>
          </a:p>
        </p:txBody>
      </p:sp>
    </p:spTree>
    <p:custDataLst>
      <p:tags r:id="rId1"/>
    </p:custDataLst>
    <p:extLst>
      <p:ext uri="{BB962C8B-B14F-4D97-AF65-F5344CB8AC3E}">
        <p14:creationId xmlns:p14="http://schemas.microsoft.com/office/powerpoint/2010/main" val="204613764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bwMode="auto">
          <a:xfrm>
            <a:off x="481702" y="1357330"/>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4" name="Rounded Rectangle 43"/>
          <p:cNvSpPr/>
          <p:nvPr/>
        </p:nvSpPr>
        <p:spPr bwMode="auto">
          <a:xfrm>
            <a:off x="481702" y="4481628"/>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Near-Zero Downtime PDB Relocation</a:t>
            </a:r>
            <a:endParaRPr lang="en-US" dirty="0"/>
          </a:p>
        </p:txBody>
      </p:sp>
      <p:sp>
        <p:nvSpPr>
          <p:cNvPr id="3" name="Rectangle 31"/>
          <p:cNvSpPr txBox="1">
            <a:spLocks noChangeArrowheads="1"/>
          </p:cNvSpPr>
          <p:nvPr/>
        </p:nvSpPr>
        <p:spPr>
          <a:xfrm>
            <a:off x="5326063" y="1295400"/>
            <a:ext cx="6391275" cy="4708981"/>
          </a:xfrm>
          <a:prstGeom prst="rect">
            <a:avLst/>
          </a:prstGeom>
        </p:spPr>
        <p:txBody>
          <a:bodyPr>
            <a:spAutoFit/>
          </a:bodyPr>
          <a:lstStyle/>
          <a:p>
            <a:pPr marL="0" lvl="1" indent="0" defTabSz="228600" eaLnBrk="1" hangingPunct="1">
              <a:defRPr/>
            </a:pPr>
            <a:r>
              <a:rPr lang="en-US" sz="2000" dirty="0">
                <a:solidFill>
                  <a:srgbClr val="000000"/>
                </a:solidFill>
                <a:latin typeface="+mj-lt"/>
                <a:cs typeface="Courier New" pitchFamily="49" charset="0"/>
              </a:rPr>
              <a:t>Use a single statement to relocate </a:t>
            </a:r>
            <a:r>
              <a:rPr lang="en-US" sz="2000" b="1" dirty="0">
                <a:solidFill>
                  <a:srgbClr val="0000FF"/>
                </a:solidFill>
                <a:latin typeface="Courier New" pitchFamily="49" charset="0"/>
                <a:cs typeface="Courier New" pitchFamily="49" charset="0"/>
              </a:rPr>
              <a:t>PDB1</a:t>
            </a:r>
            <a:r>
              <a:rPr lang="en-US" sz="2000" b="1" dirty="0">
                <a:solidFill>
                  <a:srgbClr val="0000FF"/>
                </a:solidFill>
                <a:latin typeface="Arial" charset="0"/>
                <a:cs typeface="Arial" charset="0"/>
              </a:rPr>
              <a:t> </a:t>
            </a:r>
            <a:r>
              <a:rPr lang="en-US" sz="2000" dirty="0">
                <a:solidFill>
                  <a:srgbClr val="000000"/>
                </a:solidFill>
                <a:latin typeface="Arial" charset="0"/>
                <a:cs typeface="Courier New" pitchFamily="49" charset="0"/>
              </a:rPr>
              <a:t>from</a:t>
            </a:r>
            <a:r>
              <a:rPr lang="en-US" sz="2000" dirty="0">
                <a:latin typeface="Arial" charset="0"/>
                <a:cs typeface="Courier New" pitchFamily="49" charset="0"/>
              </a:rPr>
              <a:t> </a:t>
            </a:r>
            <a:r>
              <a:rPr lang="en-US" sz="2000" b="1" dirty="0">
                <a:solidFill>
                  <a:srgbClr val="0000FF"/>
                </a:solidFill>
                <a:latin typeface="Courier New" pitchFamily="49" charset="0"/>
                <a:cs typeface="Courier New" pitchFamily="49" charset="0"/>
              </a:rPr>
              <a:t>CDB1</a:t>
            </a:r>
            <a:r>
              <a:rPr lang="en-US" sz="2000" b="1" dirty="0">
                <a:solidFill>
                  <a:srgbClr val="0000FF"/>
                </a:solidFill>
                <a:latin typeface="+mj-lt"/>
                <a:cs typeface="Courier New" pitchFamily="49" charset="0"/>
              </a:rPr>
              <a:t> </a:t>
            </a:r>
            <a:r>
              <a:rPr lang="en-US" sz="2000" dirty="0">
                <a:latin typeface="Arial" charset="0"/>
                <a:cs typeface="Courier New" pitchFamily="49" charset="0"/>
              </a:rPr>
              <a:t>i</a:t>
            </a:r>
            <a:r>
              <a:rPr lang="en-US" sz="2000" dirty="0">
                <a:solidFill>
                  <a:srgbClr val="000000"/>
                </a:solidFill>
                <a:latin typeface="Arial" charset="0"/>
                <a:cs typeface="Courier New" pitchFamily="49" charset="0"/>
              </a:rPr>
              <a:t>nto</a:t>
            </a:r>
            <a:r>
              <a:rPr lang="en-US" sz="2000" dirty="0">
                <a:latin typeface="Arial" charset="0"/>
                <a:cs typeface="Courier New" pitchFamily="49" charset="0"/>
              </a:rPr>
              <a:t> </a:t>
            </a:r>
            <a:r>
              <a:rPr lang="en-US" sz="2000" b="1" dirty="0">
                <a:solidFill>
                  <a:srgbClr val="008000"/>
                </a:solidFill>
                <a:latin typeface="Courier New" pitchFamily="49" charset="0"/>
                <a:cs typeface="Courier New" pitchFamily="49" charset="0"/>
              </a:rPr>
              <a:t>CDB2</a:t>
            </a:r>
            <a:r>
              <a:rPr lang="en-US" sz="2000" dirty="0">
                <a:solidFill>
                  <a:srgbClr val="000000"/>
                </a:solidFill>
                <a:latin typeface="Arial" charset="0"/>
                <a:cs typeface="Courier New" pitchFamily="49" charset="0"/>
              </a:rPr>
              <a:t>:</a:t>
            </a: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Switch the shared </a:t>
            </a:r>
            <a:r>
              <a:rPr lang="en-US" sz="1600" dirty="0">
                <a:solidFill>
                  <a:srgbClr val="000000"/>
                </a:solidFill>
                <a:cs typeface="Courier New" pitchFamily="49" charset="0"/>
              </a:rPr>
              <a:t>undo</a:t>
            </a:r>
            <a:r>
              <a:rPr lang="en-US" sz="1600" dirty="0">
                <a:solidFill>
                  <a:srgbClr val="000000"/>
                </a:solidFill>
                <a:latin typeface="Arial" charset="0"/>
                <a:cs typeface="Courier New" pitchFamily="49" charset="0"/>
              </a:rPr>
              <a:t> mode to local </a:t>
            </a:r>
            <a:r>
              <a:rPr lang="en-US" sz="1600" dirty="0">
                <a:solidFill>
                  <a:srgbClr val="000000"/>
                </a:solidFill>
                <a:cs typeface="Courier New" pitchFamily="49" charset="0"/>
              </a:rPr>
              <a:t>undo</a:t>
            </a:r>
            <a:r>
              <a:rPr lang="en-US" sz="1600" dirty="0">
                <a:solidFill>
                  <a:srgbClr val="000000"/>
                </a:solidFill>
                <a:latin typeface="Arial" charset="0"/>
                <a:cs typeface="Courier New" pitchFamily="49" charset="0"/>
              </a:rPr>
              <a:t> mode in both CDBs.</a:t>
            </a: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Set ARCHIVELOG mode in both CDBs.</a:t>
            </a: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Grant </a:t>
            </a:r>
            <a:r>
              <a:rPr lang="en-US" sz="1600" dirty="0">
                <a:solidFill>
                  <a:srgbClr val="000000"/>
                </a:solidFill>
                <a:latin typeface="Courier New" pitchFamily="49" charset="0"/>
                <a:cs typeface="Courier New" pitchFamily="49" charset="0"/>
              </a:rPr>
              <a:t>SYSOPER</a:t>
            </a:r>
            <a:r>
              <a:rPr lang="en-US" sz="1600" dirty="0">
                <a:solidFill>
                  <a:srgbClr val="000000"/>
                </a:solidFill>
                <a:latin typeface="Arial" charset="0"/>
                <a:cs typeface="Courier New" pitchFamily="49" charset="0"/>
              </a:rPr>
              <a:t> to the user connected to </a:t>
            </a:r>
            <a:r>
              <a:rPr lang="en-US" sz="1600" b="1" dirty="0">
                <a:solidFill>
                  <a:srgbClr val="0000FF"/>
                </a:solidFill>
                <a:latin typeface="Courier New" pitchFamily="49" charset="0"/>
                <a:cs typeface="Courier New" pitchFamily="49" charset="0"/>
              </a:rPr>
              <a:t>CDB1</a:t>
            </a:r>
            <a:r>
              <a:rPr lang="en-US" sz="1600" b="1" dirty="0">
                <a:latin typeface="+mj-lt"/>
                <a:cs typeface="Courier New" pitchFamily="49" charset="0"/>
              </a:rPr>
              <a:t> </a:t>
            </a:r>
            <a:r>
              <a:rPr lang="en-US" sz="1600" dirty="0">
                <a:solidFill>
                  <a:srgbClr val="000000"/>
                </a:solidFill>
                <a:latin typeface="+mj-lt"/>
                <a:cs typeface="Courier New" pitchFamily="49" charset="0"/>
              </a:rPr>
              <a:t>via the database link created in </a:t>
            </a:r>
            <a:r>
              <a:rPr lang="en-US" sz="1600" b="1" dirty="0">
                <a:solidFill>
                  <a:srgbClr val="008000"/>
                </a:solidFill>
                <a:latin typeface="Courier New" pitchFamily="49" charset="0"/>
                <a:cs typeface="Courier New" pitchFamily="49" charset="0"/>
              </a:rPr>
              <a:t>CDB2</a:t>
            </a:r>
            <a:r>
              <a:rPr lang="en-US" sz="1600" dirty="0">
                <a:solidFill>
                  <a:srgbClr val="000000"/>
                </a:solidFill>
                <a:latin typeface="+mj-lt"/>
                <a:cs typeface="Courier New" pitchFamily="49" charset="0"/>
              </a:rPr>
              <a:t>.</a:t>
            </a:r>
            <a:endParaRPr lang="en-US" sz="1600" dirty="0">
              <a:solidFill>
                <a:srgbClr val="000000"/>
              </a:solidFill>
              <a:latin typeface="+mj-lt"/>
            </a:endParaRP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Connect to </a:t>
            </a:r>
            <a:r>
              <a:rPr lang="en-US" sz="1600" b="1" dirty="0">
                <a:solidFill>
                  <a:srgbClr val="008000"/>
                </a:solidFill>
                <a:latin typeface="Courier New" pitchFamily="49" charset="0"/>
                <a:cs typeface="Courier New" pitchFamily="49" charset="0"/>
              </a:rPr>
              <a:t>CDB2</a:t>
            </a:r>
            <a:r>
              <a:rPr lang="en-US" sz="1600" b="1" dirty="0">
                <a:solidFill>
                  <a:srgbClr val="008000"/>
                </a:solidFill>
                <a:latin typeface="Arial" charset="0"/>
                <a:cs typeface="Arial" charset="0"/>
              </a:rPr>
              <a:t> </a:t>
            </a:r>
            <a:r>
              <a:rPr lang="en-US" sz="1600" dirty="0">
                <a:solidFill>
                  <a:srgbClr val="000000"/>
                </a:solidFill>
                <a:latin typeface="Arial" charset="0"/>
                <a:cs typeface="Courier New" pitchFamily="49" charset="0"/>
              </a:rPr>
              <a:t>as a common user </a:t>
            </a:r>
            <a:r>
              <a:rPr lang="en-US" sz="1600" dirty="0">
                <a:solidFill>
                  <a:srgbClr val="000000"/>
                </a:solidFill>
                <a:latin typeface="Arial"/>
                <a:cs typeface="Courier New" pitchFamily="49" charset="0"/>
              </a:rPr>
              <a:t>to create the database link</a:t>
            </a:r>
            <a:r>
              <a:rPr lang="en-US" sz="1600" dirty="0">
                <a:solidFill>
                  <a:srgbClr val="000000"/>
                </a:solidFill>
                <a:latin typeface="Arial" charset="0"/>
                <a:cs typeface="Courier New" pitchFamily="49" charset="0"/>
              </a:rPr>
              <a:t>.</a:t>
            </a: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Use the </a:t>
            </a:r>
            <a:r>
              <a:rPr lang="en-US" sz="1600" dirty="0">
                <a:solidFill>
                  <a:srgbClr val="000000"/>
                </a:solidFill>
                <a:latin typeface="Courier New" pitchFamily="49" charset="0"/>
                <a:cs typeface="Courier New" pitchFamily="49" charset="0"/>
              </a:rPr>
              <a:t>CREATE</a:t>
            </a:r>
            <a:r>
              <a:rPr lang="en-US" sz="1600" dirty="0">
                <a:solidFill>
                  <a:srgbClr val="000000"/>
                </a:solidFill>
                <a:latin typeface="Arial"/>
                <a:cs typeface="Courier New" pitchFamily="49" charset="0"/>
              </a:rPr>
              <a:t> </a:t>
            </a:r>
            <a:r>
              <a:rPr lang="en-US" sz="1600" dirty="0">
                <a:solidFill>
                  <a:srgbClr val="000000"/>
                </a:solidFill>
                <a:latin typeface="Courier New" pitchFamily="49" charset="0"/>
                <a:cs typeface="Courier New" pitchFamily="49" charset="0"/>
              </a:rPr>
              <a:t>PLUGGABLE</a:t>
            </a:r>
            <a:r>
              <a:rPr lang="en-US" sz="1600" dirty="0">
                <a:solidFill>
                  <a:srgbClr val="000000"/>
                </a:solidFill>
                <a:latin typeface="Arial" charset="0"/>
                <a:cs typeface="Courier New" pitchFamily="49" charset="0"/>
              </a:rPr>
              <a:t> </a:t>
            </a:r>
            <a:r>
              <a:rPr lang="en-US" sz="1600" dirty="0">
                <a:solidFill>
                  <a:srgbClr val="000000"/>
                </a:solidFill>
                <a:latin typeface="Courier New" pitchFamily="49" charset="0"/>
                <a:cs typeface="Courier New" pitchFamily="49" charset="0"/>
              </a:rPr>
              <a:t>DATABASE</a:t>
            </a:r>
            <a:r>
              <a:rPr lang="en-US" sz="1600" dirty="0">
                <a:solidFill>
                  <a:srgbClr val="000000"/>
                </a:solidFill>
                <a:latin typeface="Arial" charset="0"/>
                <a:cs typeface="Courier New" pitchFamily="49" charset="0"/>
              </a:rPr>
              <a:t> statement with the </a:t>
            </a:r>
            <a:r>
              <a:rPr lang="en-US" sz="1600" dirty="0">
                <a:solidFill>
                  <a:srgbClr val="000000"/>
                </a:solidFill>
                <a:latin typeface="Courier New" pitchFamily="49" charset="0"/>
                <a:cs typeface="Courier New" pitchFamily="49" charset="0"/>
              </a:rPr>
              <a:t>RELOCATE</a:t>
            </a:r>
            <a:r>
              <a:rPr lang="en-US" sz="1600" dirty="0">
                <a:solidFill>
                  <a:srgbClr val="000000"/>
                </a:solidFill>
                <a:cs typeface="Courier New" pitchFamily="49" charset="0"/>
              </a:rPr>
              <a:t> clause.</a:t>
            </a:r>
            <a:endParaRPr lang="en-US" sz="1600" dirty="0">
              <a:solidFill>
                <a:srgbClr val="000000"/>
              </a:solidFill>
              <a:latin typeface="+mj-lt"/>
              <a:cs typeface="Courier New" pitchFamily="49" charset="0"/>
            </a:endParaRPr>
          </a:p>
          <a:p>
            <a:pPr marL="574675" lvl="2" indent="-341313" defTabSz="228600" eaLnBrk="1" hangingPunct="1">
              <a:buClr>
                <a:schemeClr val="accent1"/>
              </a:buClr>
              <a:buFont typeface="+mj-lt"/>
              <a:buAutoNum type="arabicPeriod"/>
              <a:defRPr/>
            </a:pPr>
            <a:r>
              <a:rPr lang="en-US" sz="1600" dirty="0">
                <a:solidFill>
                  <a:srgbClr val="000000"/>
                </a:solidFill>
                <a:latin typeface="Arial" charset="0"/>
                <a:cs typeface="Courier New" pitchFamily="49" charset="0"/>
              </a:rPr>
              <a:t>Open </a:t>
            </a:r>
            <a:r>
              <a:rPr lang="en-US" sz="1600" b="1" dirty="0">
                <a:solidFill>
                  <a:srgbClr val="008000"/>
                </a:solidFill>
                <a:latin typeface="Courier New" pitchFamily="49" charset="0"/>
                <a:cs typeface="Courier New" pitchFamily="49" charset="0"/>
              </a:rPr>
              <a:t>PDB1</a:t>
            </a:r>
            <a:r>
              <a:rPr lang="en-US" sz="1600" dirty="0">
                <a:latin typeface="Arial" charset="0"/>
                <a:cs typeface="Arial" charset="0"/>
              </a:rPr>
              <a:t> </a:t>
            </a:r>
            <a:r>
              <a:rPr lang="en-US" sz="1600" dirty="0">
                <a:solidFill>
                  <a:srgbClr val="000000"/>
                </a:solidFill>
                <a:latin typeface="Arial" charset="0"/>
                <a:cs typeface="Arial" charset="0"/>
              </a:rPr>
              <a:t>in read/write mode</a:t>
            </a:r>
            <a:r>
              <a:rPr lang="en-US" sz="1600" dirty="0">
                <a:solidFill>
                  <a:srgbClr val="000000"/>
                </a:solidFill>
                <a:latin typeface="Arial" charset="0"/>
                <a:cs typeface="Courier New" pitchFamily="49" charset="0"/>
              </a:rPr>
              <a:t>.</a:t>
            </a:r>
          </a:p>
          <a:p>
            <a:pPr marL="574675" lvl="2" indent="-341313" defTabSz="228600" eaLnBrk="1" hangingPunct="1">
              <a:buClr>
                <a:schemeClr val="accent1"/>
              </a:buClr>
              <a:defRPr/>
            </a:pPr>
            <a:endParaRPr lang="en-US" sz="1600" dirty="0">
              <a:solidFill>
                <a:srgbClr val="000000"/>
              </a:solidFill>
              <a:latin typeface="Courier New" pitchFamily="49" charset="0"/>
              <a:cs typeface="Courier New" pitchFamily="49" charset="0"/>
            </a:endParaRPr>
          </a:p>
          <a:p>
            <a:pPr marL="0" lvl="2" indent="0" defTabSz="228600" eaLnBrk="1" hangingPunct="1">
              <a:buClr>
                <a:schemeClr val="accent1"/>
              </a:buClr>
              <a:defRPr/>
            </a:pPr>
            <a:r>
              <a:rPr lang="en-US" sz="2000" dirty="0">
                <a:solidFill>
                  <a:srgbClr val="000000"/>
                </a:solidFill>
                <a:latin typeface="+mj-lt"/>
                <a:cs typeface="Courier New" pitchFamily="49" charset="0"/>
              </a:rPr>
              <a:t>There is no need to:</a:t>
            </a:r>
          </a:p>
          <a:p>
            <a:pPr marL="576000" lvl="2" indent="-457200" defTabSz="228600" eaLnBrk="1" hangingPunct="1">
              <a:buClr>
                <a:schemeClr val="accent1"/>
              </a:buClr>
              <a:buFont typeface="Arial" pitchFamily="34" charset="0"/>
              <a:buChar char="•"/>
              <a:defRPr/>
            </a:pPr>
            <a:r>
              <a:rPr lang="en-US" sz="1600" dirty="0">
                <a:solidFill>
                  <a:srgbClr val="000000"/>
                </a:solidFill>
                <a:latin typeface="+mj-lt"/>
                <a:cs typeface="Courier New" pitchFamily="49" charset="0"/>
              </a:rPr>
              <a:t>Unplug the PDB from the source CDB</a:t>
            </a:r>
          </a:p>
          <a:p>
            <a:pPr marL="576000" lvl="2" indent="-457200" defTabSz="228600" eaLnBrk="1" hangingPunct="1">
              <a:buClr>
                <a:schemeClr val="accent1"/>
              </a:buClr>
              <a:buFont typeface="Arial" pitchFamily="34" charset="0"/>
              <a:buChar char="•"/>
              <a:defRPr/>
            </a:pPr>
            <a:r>
              <a:rPr lang="en-US" sz="1600" dirty="0">
                <a:solidFill>
                  <a:srgbClr val="000000"/>
                </a:solidFill>
                <a:latin typeface="+mj-lt"/>
                <a:cs typeface="Courier New" pitchFamily="49" charset="0"/>
              </a:rPr>
              <a:t>Copy or transfer the data files to a new location</a:t>
            </a:r>
          </a:p>
          <a:p>
            <a:pPr marL="576000" lvl="2" indent="-457200" defTabSz="228600" eaLnBrk="1" hangingPunct="1">
              <a:buClr>
                <a:schemeClr val="accent1"/>
              </a:buClr>
              <a:buFont typeface="Arial" pitchFamily="34" charset="0"/>
              <a:buChar char="•"/>
              <a:defRPr/>
            </a:pPr>
            <a:r>
              <a:rPr lang="en-US" sz="1600" dirty="0">
                <a:solidFill>
                  <a:srgbClr val="000000"/>
                </a:solidFill>
                <a:latin typeface="+mj-lt"/>
                <a:cs typeface="Courier New" pitchFamily="49" charset="0"/>
              </a:rPr>
              <a:t>Plug the PDB in the target CDB</a:t>
            </a:r>
          </a:p>
          <a:p>
            <a:pPr marL="576000" lvl="2" indent="-457200" defTabSz="228600" eaLnBrk="1" hangingPunct="1">
              <a:buClr>
                <a:schemeClr val="accent1"/>
              </a:buClr>
              <a:buFont typeface="Arial" pitchFamily="34" charset="0"/>
              <a:buChar char="•"/>
              <a:defRPr/>
            </a:pPr>
            <a:r>
              <a:rPr lang="en-US" sz="1600" dirty="0">
                <a:solidFill>
                  <a:srgbClr val="000000"/>
                </a:solidFill>
                <a:latin typeface="+mj-lt"/>
                <a:cs typeface="Courier New" pitchFamily="49" charset="0"/>
              </a:rPr>
              <a:t>Drop the source PDB from the source CDB</a:t>
            </a:r>
          </a:p>
        </p:txBody>
      </p:sp>
      <p:sp>
        <p:nvSpPr>
          <p:cNvPr id="5" name="Text Box 58"/>
          <p:cNvSpPr txBox="1">
            <a:spLocks noChangeArrowheads="1"/>
          </p:cNvSpPr>
          <p:nvPr/>
        </p:nvSpPr>
        <p:spPr bwMode="blackWhite">
          <a:xfrm>
            <a:off x="704850" y="1387475"/>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FF"/>
                </a:solidFill>
                <a:latin typeface="+mj-lt"/>
                <a:cs typeface="Courier New" pitchFamily="49" charset="0"/>
              </a:rPr>
              <a:t>CDB1</a:t>
            </a:r>
          </a:p>
        </p:txBody>
      </p:sp>
      <p:sp>
        <p:nvSpPr>
          <p:cNvPr id="6" name="PPTShape_1"/>
          <p:cNvSpPr>
            <a:spLocks noChangeArrowheads="1"/>
          </p:cNvSpPr>
          <p:nvPr/>
        </p:nvSpPr>
        <p:spPr bwMode="blackWhite">
          <a:xfrm>
            <a:off x="812800" y="2133600"/>
            <a:ext cx="4321175" cy="8382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         PDB1</a:t>
            </a:r>
          </a:p>
        </p:txBody>
      </p:sp>
      <p:sp>
        <p:nvSpPr>
          <p:cNvPr id="8" name="TextBox 89"/>
          <p:cNvSpPr txBox="1">
            <a:spLocks noChangeArrowheads="1"/>
          </p:cNvSpPr>
          <p:nvPr/>
        </p:nvSpPr>
        <p:spPr bwMode="auto">
          <a:xfrm>
            <a:off x="1117600" y="3363913"/>
            <a:ext cx="2097088" cy="538162"/>
          </a:xfrm>
          <a:prstGeom prst="rect">
            <a:avLst/>
          </a:prstGeom>
          <a:noFill/>
          <a:ln w="9525">
            <a:noFill/>
            <a:miter lim="800000"/>
            <a:headEnd/>
            <a:tailEnd/>
          </a:ln>
        </p:spPr>
        <p:txBody>
          <a:bodyPr tIns="0">
            <a:spAutoFit/>
          </a:bodyPr>
          <a:lstStyle/>
          <a:p>
            <a:pPr eaLnBrk="1" hangingPunct="1">
              <a:defRPr/>
            </a:pPr>
            <a:r>
              <a:rPr lang="en-US" sz="1600" b="1" dirty="0">
                <a:solidFill>
                  <a:srgbClr val="000000"/>
                </a:solidFill>
                <a:latin typeface="Arial" charset="0"/>
                <a:cs typeface="Arial" charset="0"/>
              </a:rPr>
              <a:t>Relocate </a:t>
            </a:r>
            <a:r>
              <a:rPr lang="en-US" sz="1600" b="1" dirty="0">
                <a:solidFill>
                  <a:srgbClr val="000000"/>
                </a:solidFill>
                <a:latin typeface="Courier New" pitchFamily="49" charset="0"/>
                <a:cs typeface="Courier New" pitchFamily="49" charset="0"/>
              </a:rPr>
              <a:t>PDB1 </a:t>
            </a:r>
            <a:r>
              <a:rPr lang="en-US" sz="1600" dirty="0">
                <a:solidFill>
                  <a:srgbClr val="000000"/>
                </a:solidFill>
                <a:latin typeface="+mj-lt"/>
                <a:cs typeface="Courier New" pitchFamily="49" charset="0"/>
              </a:rPr>
              <a:t>from</a:t>
            </a:r>
            <a:r>
              <a:rPr lang="en-US" sz="1600" b="1" dirty="0">
                <a:solidFill>
                  <a:srgbClr val="000000"/>
                </a:solidFill>
                <a:latin typeface="Courier New" pitchFamily="49" charset="0"/>
                <a:cs typeface="Courier New" pitchFamily="49" charset="0"/>
              </a:rPr>
              <a:t> CDB1 </a:t>
            </a:r>
            <a:r>
              <a:rPr lang="en-US" sz="1600" dirty="0">
                <a:solidFill>
                  <a:srgbClr val="000000"/>
                </a:solidFill>
                <a:latin typeface="+mj-lt"/>
                <a:cs typeface="Courier New" pitchFamily="49" charset="0"/>
              </a:rPr>
              <a:t>to </a:t>
            </a:r>
            <a:r>
              <a:rPr lang="en-US" sz="1600" b="1" dirty="0">
                <a:solidFill>
                  <a:srgbClr val="000000"/>
                </a:solidFill>
                <a:latin typeface="Courier New" pitchFamily="49" charset="0"/>
                <a:cs typeface="Courier New" pitchFamily="49" charset="0"/>
              </a:rPr>
              <a:t>CDB2</a:t>
            </a:r>
          </a:p>
        </p:txBody>
      </p:sp>
      <p:sp>
        <p:nvSpPr>
          <p:cNvPr id="11" name="PPTShape_11"/>
          <p:cNvSpPr>
            <a:spLocks noChangeArrowheads="1"/>
          </p:cNvSpPr>
          <p:nvPr/>
        </p:nvSpPr>
        <p:spPr bwMode="blackWhite">
          <a:xfrm>
            <a:off x="812800" y="5229225"/>
            <a:ext cx="4321175" cy="866775"/>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PDB1</a:t>
            </a:r>
          </a:p>
        </p:txBody>
      </p:sp>
      <p:sp>
        <p:nvSpPr>
          <p:cNvPr id="12" name="PPTShape_12"/>
          <p:cNvSpPr txBox="1">
            <a:spLocks noChangeArrowheads="1"/>
          </p:cNvSpPr>
          <p:nvPr/>
        </p:nvSpPr>
        <p:spPr bwMode="blackWhite">
          <a:xfrm>
            <a:off x="812800" y="5562600"/>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a:t>
            </a:r>
          </a:p>
        </p:txBody>
      </p:sp>
      <p:sp>
        <p:nvSpPr>
          <p:cNvPr id="13" name="Multiply 12"/>
          <p:cNvSpPr/>
          <p:nvPr/>
        </p:nvSpPr>
        <p:spPr bwMode="auto">
          <a:xfrm>
            <a:off x="508000" y="2157729"/>
            <a:ext cx="2640013" cy="685800"/>
          </a:xfrm>
          <a:prstGeom prst="mathMultiply">
            <a:avLst/>
          </a:prstGeom>
          <a:noFill/>
          <a:ln w="22225" cap="flat" cmpd="sng" algn="ctr">
            <a:solidFill>
              <a:srgbClr val="0000FF"/>
            </a:solidFill>
            <a:prstDash val="solid"/>
            <a:round/>
            <a:headEnd type="none" w="sm" len="sm"/>
            <a:tailEnd type="none" w="sm" len="sm"/>
          </a:ln>
          <a:effectLst/>
        </p:spPr>
        <p:txBody>
          <a:bodyPr/>
          <a:lstStyle/>
          <a:p>
            <a:pPr defTabSz="228600" eaLnBrk="1" hangingPunct="1">
              <a:defRPr/>
            </a:pPr>
            <a:endParaRPr lang="en-US" dirty="0">
              <a:solidFill>
                <a:srgbClr val="0000FF"/>
              </a:solidFill>
              <a:latin typeface="Arial" charset="0"/>
              <a:cs typeface="Arial" charset="0"/>
            </a:endParaRPr>
          </a:p>
        </p:txBody>
      </p:sp>
      <p:sp>
        <p:nvSpPr>
          <p:cNvPr id="14" name="PPTShape_10"/>
          <p:cNvSpPr>
            <a:spLocks noChangeArrowheads="1"/>
          </p:cNvSpPr>
          <p:nvPr/>
        </p:nvSpPr>
        <p:spPr bwMode="auto">
          <a:xfrm>
            <a:off x="3616325" y="2205038"/>
            <a:ext cx="731838"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5" name="PPTShape_13"/>
          <p:cNvSpPr txBox="1">
            <a:spLocks noChangeArrowheads="1"/>
          </p:cNvSpPr>
          <p:nvPr/>
        </p:nvSpPr>
        <p:spPr bwMode="blackWhite">
          <a:xfrm>
            <a:off x="3586163" y="2336800"/>
            <a:ext cx="971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16" name="PPTShape_10"/>
          <p:cNvSpPr>
            <a:spLocks noChangeArrowheads="1"/>
          </p:cNvSpPr>
          <p:nvPr/>
        </p:nvSpPr>
        <p:spPr bwMode="auto">
          <a:xfrm>
            <a:off x="3697288" y="5300663"/>
            <a:ext cx="731837"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7" name="PPTShape_13"/>
          <p:cNvSpPr txBox="1">
            <a:spLocks noChangeArrowheads="1"/>
          </p:cNvSpPr>
          <p:nvPr/>
        </p:nvSpPr>
        <p:spPr bwMode="blackWhite">
          <a:xfrm>
            <a:off x="3665538" y="5432425"/>
            <a:ext cx="971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cxnSp>
        <p:nvCxnSpPr>
          <p:cNvPr id="18" name="Straight Arrow Connector 63"/>
          <p:cNvCxnSpPr>
            <a:cxnSpLocks noChangeShapeType="1"/>
          </p:cNvCxnSpPr>
          <p:nvPr/>
        </p:nvCxnSpPr>
        <p:spPr bwMode="auto">
          <a:xfrm flipV="1">
            <a:off x="3960813" y="3098609"/>
            <a:ext cx="0" cy="1371600"/>
          </a:xfrm>
          <a:prstGeom prst="straightConnector1">
            <a:avLst/>
          </a:prstGeom>
          <a:noFill/>
          <a:ln w="28575" algn="ctr">
            <a:solidFill>
              <a:srgbClr val="003366"/>
            </a:solidFill>
            <a:round/>
            <a:headEnd type="triangle" w="lg" len="lg"/>
            <a:tailEnd type="none" w="lg" len="lg"/>
          </a:ln>
          <a:extLst>
            <a:ext uri="{909E8E84-426E-40DD-AFC4-6F175D3DCCD1}">
              <a14:hiddenFill xmlns:a14="http://schemas.microsoft.com/office/drawing/2010/main">
                <a:noFill/>
              </a14:hiddenFill>
            </a:ext>
          </a:extLst>
        </p:spPr>
      </p:cxnSp>
      <p:grpSp>
        <p:nvGrpSpPr>
          <p:cNvPr id="24" name="Group 42"/>
          <p:cNvGrpSpPr>
            <a:grpSpLocks/>
          </p:cNvGrpSpPr>
          <p:nvPr/>
        </p:nvGrpSpPr>
        <p:grpSpPr bwMode="auto">
          <a:xfrm>
            <a:off x="2484438" y="2460625"/>
            <a:ext cx="2987675" cy="485775"/>
            <a:chOff x="2228850" y="2438391"/>
            <a:chExt cx="2988597" cy="485881"/>
          </a:xfrm>
        </p:grpSpPr>
        <p:sp>
          <p:nvSpPr>
            <p:cNvPr id="25" name="Can 24"/>
            <p:cNvSpPr/>
            <p:nvPr/>
          </p:nvSpPr>
          <p:spPr bwMode="auto">
            <a:xfrm>
              <a:off x="2489280" y="2460621"/>
              <a:ext cx="538328"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26" name="Can 25"/>
            <p:cNvSpPr/>
            <p:nvPr/>
          </p:nvSpPr>
          <p:spPr bwMode="auto">
            <a:xfrm>
              <a:off x="2898982" y="2571770"/>
              <a:ext cx="536741"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27"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28"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29" name="Can 28"/>
            <p:cNvSpPr/>
            <p:nvPr/>
          </p:nvSpPr>
          <p:spPr bwMode="auto">
            <a:xfrm>
              <a:off x="4131262" y="2438391"/>
              <a:ext cx="536741"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0"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31" name="Group 49"/>
          <p:cNvGrpSpPr>
            <a:grpSpLocks/>
          </p:cNvGrpSpPr>
          <p:nvPr/>
        </p:nvGrpSpPr>
        <p:grpSpPr bwMode="auto">
          <a:xfrm>
            <a:off x="2579688" y="5554663"/>
            <a:ext cx="2987675" cy="485775"/>
            <a:chOff x="2228850" y="2438391"/>
            <a:chExt cx="2988597" cy="485881"/>
          </a:xfrm>
        </p:grpSpPr>
        <p:sp>
          <p:nvSpPr>
            <p:cNvPr id="32" name="Can 31"/>
            <p:cNvSpPr/>
            <p:nvPr/>
          </p:nvSpPr>
          <p:spPr bwMode="auto">
            <a:xfrm>
              <a:off x="2489280" y="2460621"/>
              <a:ext cx="538328"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3" name="Can 32"/>
            <p:cNvSpPr/>
            <p:nvPr/>
          </p:nvSpPr>
          <p:spPr bwMode="auto">
            <a:xfrm>
              <a:off x="2898982" y="2571770"/>
              <a:ext cx="536741"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4"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35"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sp>
          <p:nvSpPr>
            <p:cNvPr id="36" name="Can 35"/>
            <p:cNvSpPr/>
            <p:nvPr/>
          </p:nvSpPr>
          <p:spPr bwMode="auto">
            <a:xfrm>
              <a:off x="4131262" y="2438391"/>
              <a:ext cx="536741" cy="35250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7" name="PPTShape_7"/>
            <p:cNvSpPr txBox="1">
              <a:spLocks noChangeArrowheads="1"/>
            </p:cNvSpPr>
            <p:nvPr/>
          </p:nvSpPr>
          <p:spPr bwMode="blackWhite">
            <a:xfrm>
              <a:off x="4099847" y="2516540"/>
              <a:ext cx="1117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p>
          </p:txBody>
        </p:sp>
      </p:grpSp>
      <p:grpSp>
        <p:nvGrpSpPr>
          <p:cNvPr id="38" name="Group 56"/>
          <p:cNvGrpSpPr>
            <a:grpSpLocks/>
          </p:cNvGrpSpPr>
          <p:nvPr/>
        </p:nvGrpSpPr>
        <p:grpSpPr bwMode="auto">
          <a:xfrm>
            <a:off x="3268663" y="3625850"/>
            <a:ext cx="1384300" cy="577850"/>
            <a:chOff x="-380528" y="3362942"/>
            <a:chExt cx="1527351" cy="636763"/>
          </a:xfrm>
        </p:grpSpPr>
        <p:sp>
          <p:nvSpPr>
            <p:cNvPr id="39" name="Can 38"/>
            <p:cNvSpPr/>
            <p:nvPr/>
          </p:nvSpPr>
          <p:spPr bwMode="auto">
            <a:xfrm>
              <a:off x="-380528" y="3362942"/>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0" name="Can 39"/>
            <p:cNvSpPr/>
            <p:nvPr/>
          </p:nvSpPr>
          <p:spPr bwMode="auto">
            <a:xfrm>
              <a:off x="69620" y="3485396"/>
              <a:ext cx="593776" cy="39010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41" name="Can 40"/>
            <p:cNvSpPr/>
            <p:nvPr/>
          </p:nvSpPr>
          <p:spPr bwMode="auto">
            <a:xfrm>
              <a:off x="554799" y="3611350"/>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grpSp>
      <p:sp>
        <p:nvSpPr>
          <p:cNvPr id="42" name="PPTShape_10"/>
          <p:cNvSpPr>
            <a:spLocks noChangeArrowheads="1"/>
          </p:cNvSpPr>
          <p:nvPr/>
        </p:nvSpPr>
        <p:spPr bwMode="auto">
          <a:xfrm>
            <a:off x="3611563" y="3352800"/>
            <a:ext cx="733425" cy="431800"/>
          </a:xfrm>
          <a:prstGeom prst="flowChartMagneticDisk">
            <a:avLst/>
          </a:prstGeom>
          <a:gradFill rotWithShape="0">
            <a:gsLst>
              <a:gs pos="0">
                <a:srgbClr val="FFEFD1"/>
              </a:gs>
              <a:gs pos="64999">
                <a:srgbClr val="F0EBD5"/>
              </a:gs>
              <a:gs pos="100000">
                <a:srgbClr val="D1C39F"/>
              </a:gs>
            </a:gsLst>
            <a:lin ang="0"/>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45" name="Rectangle 282"/>
          <p:cNvSpPr>
            <a:spLocks noChangeArrowheads="1"/>
          </p:cNvSpPr>
          <p:nvPr/>
        </p:nvSpPr>
        <p:spPr bwMode="auto">
          <a:xfrm>
            <a:off x="719138" y="1628775"/>
            <a:ext cx="4032250" cy="431800"/>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46" name="Rectangle 282"/>
          <p:cNvSpPr>
            <a:spLocks noChangeArrowheads="1"/>
          </p:cNvSpPr>
          <p:nvPr/>
        </p:nvSpPr>
        <p:spPr bwMode="auto">
          <a:xfrm>
            <a:off x="719138" y="4759692"/>
            <a:ext cx="4032250" cy="431800"/>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47" name="PPTShape_8"/>
          <p:cNvSpPr txBox="1">
            <a:spLocks noChangeArrowheads="1"/>
          </p:cNvSpPr>
          <p:nvPr/>
        </p:nvSpPr>
        <p:spPr bwMode="blackWhite">
          <a:xfrm>
            <a:off x="704850" y="4505227"/>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B050"/>
                </a:solidFill>
                <a:latin typeface="+mj-lt"/>
                <a:cs typeface="Courier New" pitchFamily="49" charset="0"/>
              </a:rPr>
              <a:t>CDB2</a:t>
            </a:r>
          </a:p>
        </p:txBody>
      </p:sp>
      <p:sp>
        <p:nvSpPr>
          <p:cNvPr id="48" name="Down Arrow 72"/>
          <p:cNvSpPr>
            <a:spLocks noChangeArrowheads="1"/>
          </p:cNvSpPr>
          <p:nvPr/>
        </p:nvSpPr>
        <p:spPr bwMode="auto">
          <a:xfrm flipV="1">
            <a:off x="4659247" y="3013674"/>
            <a:ext cx="548640" cy="1746018"/>
          </a:xfrm>
          <a:prstGeom prst="downArrow">
            <a:avLst>
              <a:gd name="adj1" fmla="val 50000"/>
              <a:gd name="adj2" fmla="val 60238"/>
            </a:avLst>
          </a:prstGeom>
          <a:gradFill flip="none" rotWithShape="1">
            <a:gsLst>
              <a:gs pos="0">
                <a:schemeClr val="accent5">
                  <a:lumMod val="0"/>
                  <a:lumOff val="100000"/>
                  <a:alpha val="0"/>
                </a:schemeClr>
              </a:gs>
              <a:gs pos="35000">
                <a:schemeClr val="accent5">
                  <a:lumMod val="0"/>
                  <a:lumOff val="100000"/>
                </a:schemeClr>
              </a:gs>
              <a:gs pos="100000">
                <a:schemeClr val="accent5">
                  <a:lumMod val="100000"/>
                </a:schemeClr>
              </a:gs>
            </a:gsLst>
            <a:path path="circle">
              <a:fillToRect l="50000" t="-80000" r="50000" b="180000"/>
            </a:path>
            <a:tileRect/>
          </a:gradFill>
          <a:ln w="28575" algn="ctr">
            <a:gradFill flip="none" rotWithShape="1">
              <a:gsLst>
                <a:gs pos="0">
                  <a:schemeClr val="accent4">
                    <a:lumMod val="0"/>
                    <a:lumOff val="100000"/>
                    <a:alpha val="0"/>
                  </a:schemeClr>
                </a:gs>
                <a:gs pos="35000">
                  <a:schemeClr val="accent4">
                    <a:lumMod val="0"/>
                    <a:lumOff val="100000"/>
                    <a:alpha val="0"/>
                  </a:schemeClr>
                </a:gs>
                <a:gs pos="100000">
                  <a:schemeClr val="accent4">
                    <a:lumMod val="100000"/>
                  </a:schemeClr>
                </a:gs>
              </a:gsLst>
              <a:path path="circle">
                <a:fillToRect l="50000" t="-80000" r="50000" b="180000"/>
              </a:path>
              <a:tileRect/>
            </a:gra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 name="PPTShape_2"/>
          <p:cNvSpPr txBox="1">
            <a:spLocks noChangeArrowheads="1"/>
          </p:cNvSpPr>
          <p:nvPr/>
        </p:nvSpPr>
        <p:spPr bwMode="blackWhite">
          <a:xfrm>
            <a:off x="841081" y="2350206"/>
            <a:ext cx="673099" cy="137160"/>
          </a:xfrm>
          <a:prstGeom prst="rect">
            <a:avLst/>
          </a:prstGeom>
          <a:solidFill>
            <a:srgbClr val="FFCC99"/>
          </a:solidFill>
          <a:ln>
            <a:noFill/>
          </a:ln>
        </p:spPr>
        <p:txBody>
          <a:bodyPr wrap="square" lIns="0" tIns="0" rIns="0" bIns="0" anchor="ctr" anchorCtr="0">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100" b="1" dirty="0">
                <a:solidFill>
                  <a:srgbClr val="000000"/>
                </a:solidFill>
              </a:rPr>
              <a:t>Data files</a:t>
            </a:r>
          </a:p>
        </p:txBody>
      </p:sp>
      <p:sp>
        <p:nvSpPr>
          <p:cNvPr id="19" name="TextBox 73"/>
          <p:cNvSpPr txBox="1">
            <a:spLocks noChangeArrowheads="1"/>
          </p:cNvSpPr>
          <p:nvPr/>
        </p:nvSpPr>
        <p:spPr bwMode="auto">
          <a:xfrm rot="16200000">
            <a:off x="4439619" y="3792369"/>
            <a:ext cx="958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DB Link</a:t>
            </a:r>
          </a:p>
        </p:txBody>
      </p:sp>
    </p:spTree>
    <p:custDataLst>
      <p:tags r:id="rId1"/>
    </p:custDataLst>
    <p:extLst>
      <p:ext uri="{BB962C8B-B14F-4D97-AF65-F5344CB8AC3E}">
        <p14:creationId xmlns:p14="http://schemas.microsoft.com/office/powerpoint/2010/main" val="32814094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ustDataLst>
      <p:tags r:id="rId1"/>
    </p:custDataLst>
    <p:extLst>
      <p:ext uri="{BB962C8B-B14F-4D97-AF65-F5344CB8AC3E}">
        <p14:creationId xmlns:p14="http://schemas.microsoft.com/office/powerpoint/2010/main" val="2451660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481702" y="1357330"/>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7" name="Rounded Rectangle 46"/>
          <p:cNvSpPr/>
          <p:nvPr/>
        </p:nvSpPr>
        <p:spPr bwMode="auto">
          <a:xfrm>
            <a:off x="481702" y="4481628"/>
            <a:ext cx="4754880" cy="173736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dirty="0"/>
              <a:t>Using DBCA to Relocate a Remote PDB</a:t>
            </a:r>
          </a:p>
        </p:txBody>
      </p:sp>
      <p:sp>
        <p:nvSpPr>
          <p:cNvPr id="5" name="Content Placeholder 2"/>
          <p:cNvSpPr txBox="1">
            <a:spLocks/>
          </p:cNvSpPr>
          <p:nvPr/>
        </p:nvSpPr>
        <p:spPr bwMode="gray">
          <a:xfrm>
            <a:off x="5373748" y="2492896"/>
            <a:ext cx="6462450" cy="280336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36000" anchor="ctr">
            <a:spAutoFit/>
          </a:bodyPr>
          <a:lstStyle/>
          <a:p>
            <a:r>
              <a:rPr lang="en-US" b="1" dirty="0">
                <a:solidFill>
                  <a:srgbClr val="000000"/>
                </a:solidFill>
                <a:latin typeface="Courier New" panose="02070309020205020404" pitchFamily="49" charset="0"/>
                <a:cs typeface="Courier New" panose="02070309020205020404" pitchFamily="49" charset="0"/>
              </a:rPr>
              <a:t>$ dbca -silent -relocatePDB </a:t>
            </a:r>
          </a:p>
          <a:p>
            <a:r>
              <a:rPr lang="en-US" b="1" dirty="0">
                <a:solidFill>
                  <a:srgbClr val="000000"/>
                </a:solidFill>
                <a:latin typeface="Courier New" panose="02070309020205020404" pitchFamily="49" charset="0"/>
                <a:cs typeface="Courier New" panose="02070309020205020404" pitchFamily="49" charset="0"/>
              </a:rPr>
              <a:t>-remotePDBName </a:t>
            </a:r>
            <a:r>
              <a:rPr lang="en-US" b="1" dirty="0">
                <a:solidFill>
                  <a:srgbClr val="0000FF"/>
                </a:solidFill>
                <a:latin typeface="Courier New" panose="02070309020205020404" pitchFamily="49" charset="0"/>
                <a:cs typeface="Courier New" panose="02070309020205020404" pitchFamily="49" charset="0"/>
              </a:rPr>
              <a:t>PDB1</a:t>
            </a:r>
            <a:r>
              <a:rPr lang="en-US" b="1" dirty="0">
                <a:solidFill>
                  <a:srgbClr val="000000"/>
                </a:solidFill>
                <a:latin typeface="Courier New" panose="02070309020205020404" pitchFamily="49" charset="0"/>
                <a:cs typeface="Courier New" panose="02070309020205020404" pitchFamily="49" charset="0"/>
              </a:rPr>
              <a:t> -remoteDBConnString </a:t>
            </a:r>
            <a:r>
              <a:rPr lang="en-US" b="1" dirty="0">
                <a:solidFill>
                  <a:srgbClr val="0000FF"/>
                </a:solidFill>
                <a:latin typeface="Courier New" panose="02070309020205020404" pitchFamily="49" charset="0"/>
                <a:cs typeface="Courier New" panose="02070309020205020404" pitchFamily="49" charset="0"/>
              </a:rPr>
              <a:t>CDB1</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-sysDBAUserName system </a:t>
            </a:r>
          </a:p>
          <a:p>
            <a:r>
              <a:rPr lang="en-US" b="1" dirty="0">
                <a:solidFill>
                  <a:srgbClr val="000000"/>
                </a:solidFill>
                <a:latin typeface="Courier New" panose="02070309020205020404" pitchFamily="49" charset="0"/>
                <a:cs typeface="Courier New" panose="02070309020205020404" pitchFamily="49" charset="0"/>
              </a:rPr>
              <a:t>-sysDBAPassword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-remoteDBSYSDBAUserName SYS </a:t>
            </a:r>
          </a:p>
          <a:p>
            <a:r>
              <a:rPr lang="en-US" b="1" dirty="0">
                <a:solidFill>
                  <a:srgbClr val="000000"/>
                </a:solidFill>
                <a:latin typeface="Courier New" panose="02070309020205020404" pitchFamily="49" charset="0"/>
                <a:cs typeface="Courier New" panose="02070309020205020404" pitchFamily="49" charset="0"/>
              </a:rPr>
              <a:t>-remoteDBSYSDBAUserPassword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-dbLinkUsername c##remote_user </a:t>
            </a:r>
          </a:p>
          <a:p>
            <a:r>
              <a:rPr lang="en-US" b="1" dirty="0">
                <a:solidFill>
                  <a:srgbClr val="000000"/>
                </a:solidFill>
                <a:latin typeface="Courier New" panose="02070309020205020404" pitchFamily="49" charset="0"/>
                <a:cs typeface="Courier New" panose="02070309020205020404" pitchFamily="49" charset="0"/>
              </a:rPr>
              <a:t>-dbLinkUserPassword </a:t>
            </a:r>
            <a:r>
              <a:rPr lang="en-US" b="1" i="1" dirty="0">
                <a:solidFill>
                  <a:srgbClr val="000000"/>
                </a:solidFill>
                <a:latin typeface="Courier New" panose="02070309020205020404" pitchFamily="49" charset="0"/>
                <a:cs typeface="Courier New" panose="02070309020205020404" pitchFamily="49" charset="0"/>
              </a:rPr>
              <a:t>password</a:t>
            </a:r>
            <a:r>
              <a:rPr lang="en-US" b="1" dirty="0">
                <a:solidFill>
                  <a:srgbClr val="000000"/>
                </a:solidFill>
                <a:latin typeface="Courier New" panose="02070309020205020404" pitchFamily="49" charset="0"/>
                <a:cs typeface="Courier New" panose="02070309020205020404" pitchFamily="49" charset="0"/>
              </a:rPr>
              <a:t> </a:t>
            </a:r>
          </a:p>
          <a:p>
            <a:r>
              <a:rPr lang="en-US" b="1" dirty="0">
                <a:solidFill>
                  <a:srgbClr val="000000"/>
                </a:solidFill>
                <a:latin typeface="Courier New" panose="02070309020205020404" pitchFamily="49" charset="0"/>
                <a:cs typeface="Courier New" panose="02070309020205020404" pitchFamily="49" charset="0"/>
              </a:rPr>
              <a:t>-sourceDB </a:t>
            </a:r>
            <a:r>
              <a:rPr lang="en-US" b="1" dirty="0">
                <a:solidFill>
                  <a:schemeClr val="accent1"/>
                </a:solidFill>
                <a:latin typeface="Courier New" panose="02070309020205020404" pitchFamily="49" charset="0"/>
                <a:cs typeface="Courier New" panose="02070309020205020404" pitchFamily="49" charset="0"/>
              </a:rPr>
              <a:t>CDB2</a:t>
            </a:r>
            <a:r>
              <a:rPr lang="en-US" b="1" dirty="0">
                <a:solidFill>
                  <a:srgbClr val="000000"/>
                </a:solidFill>
                <a:latin typeface="Courier New" panose="02070309020205020404" pitchFamily="49" charset="0"/>
                <a:cs typeface="Courier New" panose="02070309020205020404" pitchFamily="49" charset="0"/>
              </a:rPr>
              <a:t> -pdbName </a:t>
            </a:r>
            <a:r>
              <a:rPr lang="en-US" b="1" dirty="0">
                <a:solidFill>
                  <a:schemeClr val="accent1"/>
                </a:solidFill>
                <a:latin typeface="Courier New" panose="02070309020205020404" pitchFamily="49" charset="0"/>
                <a:cs typeface="Courier New" panose="02070309020205020404" pitchFamily="49" charset="0"/>
              </a:rPr>
              <a:t>PDB1</a:t>
            </a:r>
          </a:p>
        </p:txBody>
      </p:sp>
      <p:sp>
        <p:nvSpPr>
          <p:cNvPr id="6" name="Content Placeholder 33"/>
          <p:cNvSpPr txBox="1">
            <a:spLocks/>
          </p:cNvSpPr>
          <p:nvPr/>
        </p:nvSpPr>
        <p:spPr>
          <a:xfrm>
            <a:off x="5288295" y="1295400"/>
            <a:ext cx="6509803" cy="549424"/>
          </a:xfrm>
          <a:prstGeom prst="rect">
            <a:avLst/>
          </a:prstGeom>
          <a:noFill/>
        </p:spPr>
        <p:txBody>
          <a:bodyPr/>
          <a:lstStyle/>
          <a:p>
            <a:pPr marL="54687" lvl="2" defTabSz="228600" eaLnBrk="1" hangingPunct="1">
              <a:spcBef>
                <a:spcPts val="432"/>
              </a:spcBef>
              <a:buClr>
                <a:schemeClr val="accent1"/>
              </a:buClr>
              <a:defRPr/>
            </a:pPr>
            <a:r>
              <a:rPr lang="en-US" dirty="0">
                <a:solidFill>
                  <a:srgbClr val="000000"/>
                </a:solidFill>
                <a:latin typeface="Arial" charset="0"/>
                <a:cs typeface="Courier New" pitchFamily="49" charset="0"/>
              </a:rPr>
              <a:t>Use DBCA to relocate the remote</a:t>
            </a:r>
            <a:r>
              <a:rPr lang="en-US" b="1" dirty="0">
                <a:solidFill>
                  <a:srgbClr val="000000"/>
                </a:solidFill>
                <a:latin typeface="+mj-lt"/>
                <a:cs typeface="Courier New" pitchFamily="49" charset="0"/>
              </a:rPr>
              <a:t> </a:t>
            </a:r>
            <a:r>
              <a:rPr lang="en-US" b="1" dirty="0">
                <a:solidFill>
                  <a:srgbClr val="0000FF"/>
                </a:solidFill>
                <a:latin typeface="Courier New" pitchFamily="49" charset="0"/>
                <a:cs typeface="Courier New" pitchFamily="49" charset="0"/>
              </a:rPr>
              <a:t>PDB1</a:t>
            </a:r>
            <a:r>
              <a:rPr lang="en-US" dirty="0">
                <a:latin typeface="Arial" charset="0"/>
                <a:cs typeface="Courier New" pitchFamily="49" charset="0"/>
              </a:rPr>
              <a:t> </a:t>
            </a:r>
            <a:r>
              <a:rPr lang="en-US" dirty="0">
                <a:solidFill>
                  <a:srgbClr val="000000"/>
                </a:solidFill>
                <a:latin typeface="Arial" charset="0"/>
                <a:cs typeface="Courier New" pitchFamily="49" charset="0"/>
              </a:rPr>
              <a:t>from</a:t>
            </a:r>
            <a:r>
              <a:rPr lang="en-US" dirty="0">
                <a:latin typeface="Arial" charset="0"/>
                <a:cs typeface="Courier New" pitchFamily="49" charset="0"/>
              </a:rPr>
              <a:t> </a:t>
            </a:r>
            <a:r>
              <a:rPr lang="en-US" b="1" dirty="0">
                <a:solidFill>
                  <a:srgbClr val="0000FF"/>
                </a:solidFill>
                <a:latin typeface="Courier New" pitchFamily="49" charset="0"/>
                <a:cs typeface="Courier New" pitchFamily="49" charset="0"/>
              </a:rPr>
              <a:t>CDB1</a:t>
            </a:r>
            <a:r>
              <a:rPr lang="en-US" b="1" dirty="0">
                <a:solidFill>
                  <a:srgbClr val="0000FF"/>
                </a:solidFill>
                <a:latin typeface="Arial" panose="020B0604020202020204" pitchFamily="34" charset="0"/>
                <a:cs typeface="Arial" panose="020B0604020202020204" pitchFamily="34" charset="0"/>
              </a:rPr>
              <a:t> </a:t>
            </a:r>
            <a:r>
              <a:rPr lang="en-US" dirty="0">
                <a:solidFill>
                  <a:srgbClr val="000000"/>
                </a:solidFill>
                <a:latin typeface="Arial" charset="0"/>
                <a:cs typeface="Courier New" pitchFamily="49" charset="0"/>
              </a:rPr>
              <a:t>into</a:t>
            </a:r>
            <a:r>
              <a:rPr lang="en-US" dirty="0">
                <a:latin typeface="Arial" charset="0"/>
                <a:cs typeface="Courier New" pitchFamily="49" charset="0"/>
              </a:rPr>
              <a:t> </a:t>
            </a:r>
            <a:r>
              <a:rPr lang="en-US" b="1" dirty="0">
                <a:solidFill>
                  <a:srgbClr val="FF0000"/>
                </a:solidFill>
                <a:latin typeface="Courier New" pitchFamily="49" charset="0"/>
                <a:cs typeface="Courier New" pitchFamily="49" charset="0"/>
              </a:rPr>
              <a:t>CDB2</a:t>
            </a:r>
            <a:r>
              <a:rPr lang="en-US" dirty="0">
                <a:solidFill>
                  <a:srgbClr val="000000"/>
                </a:solidFill>
              </a:rPr>
              <a:t>.</a:t>
            </a:r>
          </a:p>
        </p:txBody>
      </p:sp>
      <p:sp>
        <p:nvSpPr>
          <p:cNvPr id="31" name="Content Placeholder 2"/>
          <p:cNvSpPr txBox="1">
            <a:spLocks/>
          </p:cNvSpPr>
          <p:nvPr/>
        </p:nvSpPr>
        <p:spPr bwMode="gray">
          <a:xfrm>
            <a:off x="5360304" y="1772816"/>
            <a:ext cx="6462450" cy="41592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36000" anchor="ctr">
            <a:spAutoFit/>
          </a:bodyPr>
          <a:lstStyle/>
          <a:p>
            <a:r>
              <a:rPr lang="en-US" b="1" dirty="0">
                <a:solidFill>
                  <a:srgbClr val="000000"/>
                </a:solidFill>
                <a:latin typeface="Courier New" panose="02070309020205020404" pitchFamily="49" charset="0"/>
                <a:cs typeface="Courier New" panose="02070309020205020404" pitchFamily="49" charset="0"/>
              </a:rPr>
              <a:t>$ export ORACLE_SID=</a:t>
            </a:r>
            <a:r>
              <a:rPr lang="en-US" b="1" dirty="0">
                <a:solidFill>
                  <a:schemeClr val="accent1"/>
                </a:solidFill>
                <a:latin typeface="Courier New" panose="02070309020205020404" pitchFamily="49" charset="0"/>
                <a:cs typeface="Courier New" panose="02070309020205020404" pitchFamily="49" charset="0"/>
              </a:rPr>
              <a:t>CDB2</a:t>
            </a:r>
          </a:p>
        </p:txBody>
      </p:sp>
      <p:sp>
        <p:nvSpPr>
          <p:cNvPr id="34" name="Text Box 58"/>
          <p:cNvSpPr txBox="1">
            <a:spLocks noChangeArrowheads="1"/>
          </p:cNvSpPr>
          <p:nvPr/>
        </p:nvSpPr>
        <p:spPr bwMode="blackWhite">
          <a:xfrm>
            <a:off x="609600" y="1399350"/>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FF"/>
                </a:solidFill>
                <a:latin typeface="+mj-lt"/>
                <a:cs typeface="Courier New" pitchFamily="49" charset="0"/>
              </a:rPr>
              <a:t>CDB1</a:t>
            </a:r>
          </a:p>
        </p:txBody>
      </p:sp>
      <p:sp>
        <p:nvSpPr>
          <p:cNvPr id="35" name="PPTShape_1"/>
          <p:cNvSpPr>
            <a:spLocks noChangeArrowheads="1"/>
          </p:cNvSpPr>
          <p:nvPr/>
        </p:nvSpPr>
        <p:spPr bwMode="blackWhite">
          <a:xfrm>
            <a:off x="741364" y="2133600"/>
            <a:ext cx="4032250" cy="8382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PDB1</a:t>
            </a:r>
          </a:p>
        </p:txBody>
      </p:sp>
      <p:cxnSp>
        <p:nvCxnSpPr>
          <p:cNvPr id="36" name="Straight Arrow Connector 63"/>
          <p:cNvCxnSpPr>
            <a:cxnSpLocks noChangeShapeType="1"/>
          </p:cNvCxnSpPr>
          <p:nvPr/>
        </p:nvCxnSpPr>
        <p:spPr bwMode="auto">
          <a:xfrm flipV="1">
            <a:off x="3214688" y="3068637"/>
            <a:ext cx="0" cy="1371600"/>
          </a:xfrm>
          <a:prstGeom prst="straightConnector1">
            <a:avLst/>
          </a:prstGeom>
          <a:noFill/>
          <a:ln w="28575" algn="ctr">
            <a:solidFill>
              <a:schemeClr val="tx1"/>
            </a:solidFill>
            <a:round/>
            <a:headEnd type="triangle" w="lg" len="lg"/>
            <a:tailEnd type="none" w="med" len="sm"/>
          </a:ln>
          <a:extLst>
            <a:ext uri="{909E8E84-426E-40DD-AFC4-6F175D3DCCD1}">
              <a14:hiddenFill xmlns:a14="http://schemas.microsoft.com/office/drawing/2010/main">
                <a:noFill/>
              </a14:hiddenFill>
            </a:ext>
          </a:extLst>
        </p:spPr>
      </p:cxnSp>
      <p:sp>
        <p:nvSpPr>
          <p:cNvPr id="37" name="PPTShape_8"/>
          <p:cNvSpPr txBox="1">
            <a:spLocks noChangeArrowheads="1"/>
          </p:cNvSpPr>
          <p:nvPr/>
        </p:nvSpPr>
        <p:spPr bwMode="blackWhite">
          <a:xfrm>
            <a:off x="609600" y="4531425"/>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FF0000"/>
                </a:solidFill>
                <a:latin typeface="+mj-lt"/>
                <a:cs typeface="Courier New" pitchFamily="49" charset="0"/>
              </a:rPr>
              <a:t>CDB2</a:t>
            </a:r>
          </a:p>
        </p:txBody>
      </p:sp>
      <p:sp>
        <p:nvSpPr>
          <p:cNvPr id="38" name="PPTShape_11"/>
          <p:cNvSpPr>
            <a:spLocks noChangeArrowheads="1"/>
          </p:cNvSpPr>
          <p:nvPr/>
        </p:nvSpPr>
        <p:spPr bwMode="blackWhite">
          <a:xfrm>
            <a:off x="741364" y="5257800"/>
            <a:ext cx="4032250" cy="838200"/>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PDB1</a:t>
            </a:r>
          </a:p>
        </p:txBody>
      </p:sp>
      <p:sp>
        <p:nvSpPr>
          <p:cNvPr id="39" name="PPTShape_10"/>
          <p:cNvSpPr>
            <a:spLocks noChangeArrowheads="1"/>
          </p:cNvSpPr>
          <p:nvPr/>
        </p:nvSpPr>
        <p:spPr bwMode="auto">
          <a:xfrm>
            <a:off x="3351213" y="2187477"/>
            <a:ext cx="733425" cy="431800"/>
          </a:xfrm>
          <a:prstGeom prst="flowChartMagneticDisk">
            <a:avLst/>
          </a:prstGeom>
          <a:gradFill rotWithShape="1">
            <a:gsLst>
              <a:gs pos="0">
                <a:srgbClr val="57D8D5"/>
              </a:gs>
              <a:gs pos="50000">
                <a:srgbClr val="CCFFFF"/>
              </a:gs>
              <a:gs pos="100000">
                <a:srgbClr val="57D8D5"/>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40" name="PPTShape_13"/>
          <p:cNvSpPr txBox="1">
            <a:spLocks noChangeArrowheads="1"/>
          </p:cNvSpPr>
          <p:nvPr/>
        </p:nvSpPr>
        <p:spPr bwMode="blackWhite">
          <a:xfrm>
            <a:off x="3306763" y="2319240"/>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41" name="PPTShape_10"/>
          <p:cNvSpPr>
            <a:spLocks noChangeArrowheads="1"/>
          </p:cNvSpPr>
          <p:nvPr/>
        </p:nvSpPr>
        <p:spPr bwMode="auto">
          <a:xfrm>
            <a:off x="3344863" y="5314950"/>
            <a:ext cx="733425" cy="431800"/>
          </a:xfrm>
          <a:prstGeom prst="flowChartMagneticDisk">
            <a:avLst/>
          </a:prstGeom>
          <a:gradFill rotWithShape="1">
            <a:gsLst>
              <a:gs pos="0">
                <a:srgbClr val="57D8D5"/>
              </a:gs>
              <a:gs pos="50000">
                <a:srgbClr val="CCFFFF"/>
              </a:gs>
              <a:gs pos="100000">
                <a:srgbClr val="57D8D5"/>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42" name="PPTShape_13"/>
          <p:cNvSpPr txBox="1">
            <a:spLocks noChangeArrowheads="1"/>
          </p:cNvSpPr>
          <p:nvPr/>
        </p:nvSpPr>
        <p:spPr bwMode="blackWhite">
          <a:xfrm>
            <a:off x="3300413" y="5446713"/>
            <a:ext cx="971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UNDO1</a:t>
            </a:r>
          </a:p>
        </p:txBody>
      </p:sp>
      <p:sp>
        <p:nvSpPr>
          <p:cNvPr id="43" name="Down Arrow 72"/>
          <p:cNvSpPr>
            <a:spLocks noChangeArrowheads="1"/>
          </p:cNvSpPr>
          <p:nvPr/>
        </p:nvSpPr>
        <p:spPr bwMode="auto">
          <a:xfrm flipV="1">
            <a:off x="4338812" y="3013283"/>
            <a:ext cx="548640" cy="1584325"/>
          </a:xfrm>
          <a:prstGeom prst="downArrow">
            <a:avLst>
              <a:gd name="adj1" fmla="val 50000"/>
              <a:gd name="adj2" fmla="val 60238"/>
            </a:avLst>
          </a:prstGeom>
          <a:gradFill flip="none" rotWithShape="1">
            <a:gsLst>
              <a:gs pos="0">
                <a:srgbClr val="F6F8F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8575" algn="ctr">
            <a:gradFill flip="none" rotWithShape="1">
              <a:gsLst>
                <a:gs pos="0">
                  <a:schemeClr val="accent1">
                    <a:lumMod val="67000"/>
                  </a:schemeClr>
                </a:gs>
                <a:gs pos="48000">
                  <a:schemeClr val="accent1">
                    <a:lumMod val="97000"/>
                    <a:lumOff val="3000"/>
                  </a:schemeClr>
                </a:gs>
                <a:gs pos="100000">
                  <a:srgbClr val="F6F8F8"/>
                </a:gs>
              </a:gsLst>
              <a:lin ang="16200000" scaled="1"/>
              <a:tileRect/>
            </a:gra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44" name="TextBox 73"/>
          <p:cNvSpPr txBox="1">
            <a:spLocks noChangeArrowheads="1"/>
          </p:cNvSpPr>
          <p:nvPr/>
        </p:nvSpPr>
        <p:spPr bwMode="auto">
          <a:xfrm rot="16200000">
            <a:off x="4128920" y="3753534"/>
            <a:ext cx="958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DB Link</a:t>
            </a:r>
          </a:p>
        </p:txBody>
      </p:sp>
      <p:sp>
        <p:nvSpPr>
          <p:cNvPr id="45" name="Rectangle 282"/>
          <p:cNvSpPr>
            <a:spLocks noChangeArrowheads="1"/>
          </p:cNvSpPr>
          <p:nvPr/>
        </p:nvSpPr>
        <p:spPr bwMode="auto">
          <a:xfrm>
            <a:off x="741363" y="1628775"/>
            <a:ext cx="4032250" cy="431800"/>
          </a:xfrm>
          <a:prstGeom prst="rect">
            <a:avLst/>
          </a:prstGeom>
          <a:solidFill>
            <a:srgbClr val="FFF0C5"/>
          </a:solidFill>
          <a:ln w="28575" algn="ctr">
            <a:solidFill>
              <a:srgbClr val="E6AA00"/>
            </a:solidFill>
            <a:round/>
            <a:headEnd/>
            <a:tailEnd/>
          </a:ln>
        </p:spPr>
        <p:txBody>
          <a:bodyPr lIns="92075" tIns="46038" rIns="92075" bIns="46038" anchor="ctr" anchorCtr="0"/>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46" name="Rectangle 282"/>
          <p:cNvSpPr>
            <a:spLocks noChangeArrowheads="1"/>
          </p:cNvSpPr>
          <p:nvPr/>
        </p:nvSpPr>
        <p:spPr bwMode="auto">
          <a:xfrm>
            <a:off x="741363" y="4760769"/>
            <a:ext cx="4032250" cy="431800"/>
          </a:xfrm>
          <a:prstGeom prst="rect">
            <a:avLst/>
          </a:prstGeom>
          <a:solidFill>
            <a:srgbClr val="FFF0C5"/>
          </a:solidFill>
          <a:ln w="28575" algn="ctr">
            <a:solidFill>
              <a:srgbClr val="E6AA00"/>
            </a:solidFill>
            <a:round/>
            <a:headEnd/>
            <a:tailEnd/>
          </a:ln>
        </p:spPr>
        <p:txBody>
          <a:bodyPr lIns="92075" tIns="46038" rIns="92075" bIns="46038" anchor="ctr" anchorCtr="0"/>
          <a:lstStyle/>
          <a:p>
            <a:pPr marL="119063" indent="-119063">
              <a:buFont typeface="Arial" panose="020B0604020202020204" pitchFamily="34" charset="0"/>
              <a:buNone/>
            </a:pPr>
            <a:r>
              <a:rPr lang="en-US" altLang="en-US" b="1" dirty="0">
                <a:solidFill>
                  <a:srgbClr val="000000"/>
                </a:solidFill>
                <a:latin typeface="Arial" panose="020B0604020202020204" pitchFamily="34" charset="0"/>
                <a:cs typeface="Arial" panose="020B0604020202020204" pitchFamily="34" charset="0"/>
              </a:rPr>
              <a:t>CDB root</a:t>
            </a:r>
          </a:p>
        </p:txBody>
      </p:sp>
      <p:grpSp>
        <p:nvGrpSpPr>
          <p:cNvPr id="61" name="Group 3"/>
          <p:cNvGrpSpPr>
            <a:grpSpLocks/>
          </p:cNvGrpSpPr>
          <p:nvPr/>
        </p:nvGrpSpPr>
        <p:grpSpPr bwMode="auto">
          <a:xfrm>
            <a:off x="2522538" y="3659188"/>
            <a:ext cx="1384300" cy="577850"/>
            <a:chOff x="-380528" y="3362942"/>
            <a:chExt cx="1527351" cy="636763"/>
          </a:xfrm>
        </p:grpSpPr>
        <p:sp>
          <p:nvSpPr>
            <p:cNvPr id="62" name="Can 61"/>
            <p:cNvSpPr/>
            <p:nvPr/>
          </p:nvSpPr>
          <p:spPr bwMode="auto">
            <a:xfrm>
              <a:off x="-380528" y="3362942"/>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3" name="Can 62"/>
            <p:cNvSpPr/>
            <p:nvPr/>
          </p:nvSpPr>
          <p:spPr bwMode="auto">
            <a:xfrm>
              <a:off x="69620" y="3485396"/>
              <a:ext cx="593776" cy="390104"/>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64" name="Can 63"/>
            <p:cNvSpPr/>
            <p:nvPr/>
          </p:nvSpPr>
          <p:spPr bwMode="auto">
            <a:xfrm>
              <a:off x="554799" y="3611350"/>
              <a:ext cx="592024" cy="38835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grpSp>
      <p:sp>
        <p:nvSpPr>
          <p:cNvPr id="67" name="TextBox 89"/>
          <p:cNvSpPr txBox="1">
            <a:spLocks noChangeArrowheads="1"/>
          </p:cNvSpPr>
          <p:nvPr/>
        </p:nvSpPr>
        <p:spPr bwMode="auto">
          <a:xfrm>
            <a:off x="621804" y="3284984"/>
            <a:ext cx="1714738" cy="1031051"/>
          </a:xfrm>
          <a:prstGeom prst="rect">
            <a:avLst/>
          </a:prstGeom>
          <a:noFill/>
          <a:ln w="9525">
            <a:noFill/>
            <a:miter lim="800000"/>
            <a:headEnd/>
            <a:tailEnd/>
          </a:ln>
        </p:spPr>
        <p:txBody>
          <a:bodyPr wrap="square" tIns="0">
            <a:spAutoFit/>
          </a:bodyPr>
          <a:lstStyle/>
          <a:p>
            <a:pPr eaLnBrk="1" hangingPunct="1">
              <a:defRPr/>
            </a:pPr>
            <a:r>
              <a:rPr lang="en-US" sz="1600" b="1" dirty="0">
                <a:solidFill>
                  <a:srgbClr val="000000"/>
                </a:solidFill>
                <a:latin typeface="Arial" charset="0"/>
                <a:cs typeface="Arial" charset="0"/>
              </a:rPr>
              <a:t>Relocate </a:t>
            </a:r>
            <a:r>
              <a:rPr lang="en-US" sz="1600" b="1" dirty="0">
                <a:solidFill>
                  <a:srgbClr val="0000FF"/>
                </a:solidFill>
                <a:latin typeface="Courier New" pitchFamily="49" charset="0"/>
                <a:cs typeface="Courier New" pitchFamily="49" charset="0"/>
              </a:rPr>
              <a:t>PDB1</a:t>
            </a:r>
            <a:r>
              <a:rPr lang="en-US" sz="1600" b="1" dirty="0">
                <a:solidFill>
                  <a:srgbClr val="000000"/>
                </a:solidFill>
                <a:latin typeface="Courier New" pitchFamily="49" charset="0"/>
                <a:cs typeface="Courier New" pitchFamily="49" charset="0"/>
              </a:rPr>
              <a:t> </a:t>
            </a:r>
            <a:r>
              <a:rPr lang="en-US" sz="1600" dirty="0">
                <a:solidFill>
                  <a:srgbClr val="000000"/>
                </a:solidFill>
                <a:latin typeface="+mj-lt"/>
                <a:cs typeface="Courier New" pitchFamily="49" charset="0"/>
              </a:rPr>
              <a:t>from</a:t>
            </a:r>
            <a:r>
              <a:rPr lang="en-US" sz="1600" b="1" dirty="0">
                <a:solidFill>
                  <a:srgbClr val="000000"/>
                </a:solidFill>
                <a:latin typeface="Arial" panose="020B0604020202020204" pitchFamily="34" charset="0"/>
                <a:cs typeface="Arial" panose="020B0604020202020204" pitchFamily="34" charset="0"/>
              </a:rPr>
              <a:t> </a:t>
            </a:r>
            <a:r>
              <a:rPr lang="en-US" sz="1600" b="1" dirty="0">
                <a:solidFill>
                  <a:srgbClr val="0000FF"/>
                </a:solidFill>
                <a:latin typeface="Courier New" pitchFamily="49" charset="0"/>
                <a:cs typeface="Courier New" pitchFamily="49" charset="0"/>
              </a:rPr>
              <a:t>CDB1</a:t>
            </a:r>
            <a:r>
              <a:rPr lang="en-US" sz="1600" b="1" dirty="0">
                <a:solidFill>
                  <a:srgbClr val="000000"/>
                </a:solidFill>
                <a:latin typeface="Courier New" pitchFamily="49" charset="0"/>
                <a:cs typeface="Courier New" pitchFamily="49" charset="0"/>
              </a:rPr>
              <a:t> </a:t>
            </a:r>
          </a:p>
          <a:p>
            <a:pPr eaLnBrk="1" hangingPunct="1">
              <a:defRPr/>
            </a:pPr>
            <a:r>
              <a:rPr lang="fr-FR" sz="1600" b="1" dirty="0">
                <a:solidFill>
                  <a:srgbClr val="000000"/>
                </a:solidFill>
                <a:latin typeface="Courier New" pitchFamily="49" charset="0"/>
                <a:cs typeface="Courier New" pitchFamily="49" charset="0"/>
                <a:sym typeface="Wingdings" panose="05000000000000000000" pitchFamily="2" charset="2"/>
              </a:rPr>
              <a:t></a:t>
            </a:r>
            <a:endParaRPr lang="en-US" sz="1600" b="1" dirty="0">
              <a:solidFill>
                <a:srgbClr val="000000"/>
              </a:solidFill>
              <a:latin typeface="Courier New" pitchFamily="49" charset="0"/>
              <a:cs typeface="Courier New" pitchFamily="49" charset="0"/>
            </a:endParaRPr>
          </a:p>
          <a:p>
            <a:pPr eaLnBrk="1" hangingPunct="1">
              <a:defRPr/>
            </a:pPr>
            <a:r>
              <a:rPr lang="en-US" sz="1600" dirty="0">
                <a:solidFill>
                  <a:srgbClr val="000000"/>
                </a:solidFill>
                <a:latin typeface="+mj-lt"/>
                <a:cs typeface="Courier New" pitchFamily="49" charset="0"/>
              </a:rPr>
              <a:t>to </a:t>
            </a:r>
            <a:r>
              <a:rPr lang="en-US" sz="1600" b="1" dirty="0">
                <a:solidFill>
                  <a:schemeClr val="accent1"/>
                </a:solidFill>
                <a:latin typeface="Courier New" pitchFamily="49" charset="0"/>
                <a:cs typeface="Courier New" pitchFamily="49" charset="0"/>
              </a:rPr>
              <a:t>CDB2</a:t>
            </a:r>
          </a:p>
        </p:txBody>
      </p:sp>
      <p:sp>
        <p:nvSpPr>
          <p:cNvPr id="68" name="PPTShape_10"/>
          <p:cNvSpPr>
            <a:spLocks noChangeArrowheads="1"/>
          </p:cNvSpPr>
          <p:nvPr/>
        </p:nvSpPr>
        <p:spPr bwMode="auto">
          <a:xfrm>
            <a:off x="2845142" y="3222641"/>
            <a:ext cx="733425" cy="431800"/>
          </a:xfrm>
          <a:prstGeom prst="flowChartMagneticDisk">
            <a:avLst/>
          </a:prstGeom>
          <a:gradFill rotWithShape="0">
            <a:gsLst>
              <a:gs pos="0">
                <a:srgbClr val="FFEFD1"/>
              </a:gs>
              <a:gs pos="64999">
                <a:srgbClr val="F0EBD5"/>
              </a:gs>
              <a:gs pos="100000">
                <a:srgbClr val="D1C39F"/>
              </a:gs>
            </a:gsLst>
            <a:lin ang="0"/>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69" name="PPTShape_2"/>
          <p:cNvSpPr txBox="1">
            <a:spLocks noChangeArrowheads="1"/>
          </p:cNvSpPr>
          <p:nvPr/>
        </p:nvSpPr>
        <p:spPr bwMode="blackWhite">
          <a:xfrm>
            <a:off x="741551" y="5454493"/>
            <a:ext cx="1248406" cy="2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a:t>
            </a:r>
          </a:p>
        </p:txBody>
      </p:sp>
      <p:sp>
        <p:nvSpPr>
          <p:cNvPr id="48" name="Multiply 47"/>
          <p:cNvSpPr/>
          <p:nvPr/>
        </p:nvSpPr>
        <p:spPr bwMode="auto">
          <a:xfrm>
            <a:off x="508000" y="2120021"/>
            <a:ext cx="2640013" cy="685800"/>
          </a:xfrm>
          <a:prstGeom prst="mathMultiply">
            <a:avLst/>
          </a:prstGeom>
          <a:noFill/>
          <a:ln w="22225" cap="flat" cmpd="sng" algn="ctr">
            <a:solidFill>
              <a:srgbClr val="0000FF"/>
            </a:solidFill>
            <a:prstDash val="solid"/>
            <a:round/>
            <a:headEnd type="none" w="sm" len="sm"/>
            <a:tailEnd type="none" w="sm" len="sm"/>
          </a:ln>
          <a:effectLst/>
        </p:spPr>
        <p:txBody>
          <a:bodyPr/>
          <a:lstStyle/>
          <a:p>
            <a:pPr defTabSz="228600" eaLnBrk="1" hangingPunct="1">
              <a:defRPr/>
            </a:pPr>
            <a:endParaRPr lang="en-US" dirty="0">
              <a:solidFill>
                <a:srgbClr val="0000FF"/>
              </a:solidFill>
              <a:latin typeface="Arial" charset="0"/>
              <a:cs typeface="Arial" charset="0"/>
            </a:endParaRPr>
          </a:p>
        </p:txBody>
      </p:sp>
      <p:sp>
        <p:nvSpPr>
          <p:cNvPr id="49" name="PPTShape_2"/>
          <p:cNvSpPr txBox="1">
            <a:spLocks noChangeArrowheads="1"/>
          </p:cNvSpPr>
          <p:nvPr/>
        </p:nvSpPr>
        <p:spPr bwMode="blackWhite">
          <a:xfrm>
            <a:off x="841081" y="2312498"/>
            <a:ext cx="673099" cy="137160"/>
          </a:xfrm>
          <a:prstGeom prst="rect">
            <a:avLst/>
          </a:prstGeom>
          <a:solidFill>
            <a:srgbClr val="FFCC99"/>
          </a:solidFill>
          <a:ln>
            <a:noFill/>
          </a:ln>
        </p:spPr>
        <p:txBody>
          <a:bodyPr wrap="square" lIns="0" tIns="0" rIns="0" bIns="0" anchor="ctr" anchorCtr="0">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100" b="1" dirty="0">
                <a:solidFill>
                  <a:srgbClr val="000000"/>
                </a:solidFill>
              </a:rPr>
              <a:t>Data files</a:t>
            </a:r>
          </a:p>
        </p:txBody>
      </p:sp>
    </p:spTree>
    <p:custDataLst>
      <p:tags r:id="rId1"/>
    </p:custDataLst>
    <p:extLst>
      <p:ext uri="{BB962C8B-B14F-4D97-AF65-F5344CB8AC3E}">
        <p14:creationId xmlns:p14="http://schemas.microsoft.com/office/powerpoint/2010/main" val="21024537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Courier New" panose="02070309020205020404" pitchFamily="49" charset="0"/>
              </a:rPr>
              <a:t>Proxy PDB</a:t>
            </a:r>
            <a:r>
              <a:rPr lang="en-US" altLang="en-US" dirty="0"/>
              <a:t>: </a:t>
            </a:r>
            <a:r>
              <a:rPr lang="en-US" altLang="en-US" dirty="0">
                <a:cs typeface="Courier New" panose="02070309020205020404" pitchFamily="49" charset="0"/>
              </a:rPr>
              <a:t>Query Across CDBs Proxying Root Replica</a:t>
            </a:r>
            <a:endParaRPr lang="en-US" dirty="0"/>
          </a:p>
        </p:txBody>
      </p:sp>
      <p:sp>
        <p:nvSpPr>
          <p:cNvPr id="4" name="Content Placeholder 3"/>
          <p:cNvSpPr>
            <a:spLocks noGrp="1"/>
          </p:cNvSpPr>
          <p:nvPr>
            <p:ph idx="1"/>
          </p:nvPr>
        </p:nvSpPr>
        <p:spPr>
          <a:xfrm>
            <a:off x="622138" y="1242485"/>
            <a:ext cx="10944549" cy="4081452"/>
          </a:xfrm>
        </p:spPr>
        <p:txBody>
          <a:bodyPr/>
          <a:lstStyle/>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a:defRPr/>
            </a:pPr>
            <a:endParaRPr lang="en-US" sz="2000" dirty="0">
              <a:latin typeface="Arial" charset="0"/>
              <a:sym typeface="Wingdings" pitchFamily="2" charset="2"/>
            </a:endParaRPr>
          </a:p>
          <a:p>
            <a:pPr marL="282575" indent="-282575">
              <a:defRPr/>
            </a:pPr>
            <a:r>
              <a:rPr lang="en-US" sz="2000" dirty="0">
                <a:latin typeface="Arial" charset="0"/>
                <a:sym typeface="Wingdings" pitchFamily="2" charset="2"/>
              </a:rPr>
              <a:t> </a:t>
            </a:r>
            <a:r>
              <a:rPr lang="en-US" dirty="0">
                <a:latin typeface="Arial" charset="0"/>
                <a:sym typeface="Wingdings" pitchFamily="2" charset="2"/>
              </a:rPr>
              <a:t>Retrieves </a:t>
            </a:r>
            <a:r>
              <a:rPr lang="en-US" dirty="0">
                <a:latin typeface="Arial" charset="0"/>
              </a:rPr>
              <a:t>rows from the shared table whose data is stored in application PDBs in the application root and replicas in CDBs</a:t>
            </a:r>
          </a:p>
          <a:p>
            <a:endParaRPr lang="en-US" dirty="0"/>
          </a:p>
        </p:txBody>
      </p:sp>
      <p:sp>
        <p:nvSpPr>
          <p:cNvPr id="5" name="Rounded Rectangle 4"/>
          <p:cNvSpPr/>
          <p:nvPr/>
        </p:nvSpPr>
        <p:spPr bwMode="auto">
          <a:xfrm>
            <a:off x="6667500" y="3338513"/>
            <a:ext cx="4502150" cy="400050"/>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6" name="Rectangle 5"/>
          <p:cNvSpPr/>
          <p:nvPr/>
        </p:nvSpPr>
        <p:spPr bwMode="auto">
          <a:xfrm>
            <a:off x="8042275" y="3236913"/>
            <a:ext cx="509588" cy="428625"/>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7" name="Rectangle 6"/>
          <p:cNvSpPr/>
          <p:nvPr/>
        </p:nvSpPr>
        <p:spPr bwMode="auto">
          <a:xfrm>
            <a:off x="9228138" y="3249614"/>
            <a:ext cx="511175" cy="415924"/>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8" name="Rectangle 7"/>
          <p:cNvSpPr/>
          <p:nvPr/>
        </p:nvSpPr>
        <p:spPr bwMode="auto">
          <a:xfrm>
            <a:off x="10361613" y="3235325"/>
            <a:ext cx="509587" cy="487363"/>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9" name="Rectangle 8"/>
          <p:cNvSpPr/>
          <p:nvPr/>
        </p:nvSpPr>
        <p:spPr bwMode="auto">
          <a:xfrm>
            <a:off x="6827838" y="3248025"/>
            <a:ext cx="509587" cy="417513"/>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10" name="Striped Right Arrow 9"/>
          <p:cNvSpPr/>
          <p:nvPr/>
        </p:nvSpPr>
        <p:spPr>
          <a:xfrm>
            <a:off x="7065963" y="2737201"/>
            <a:ext cx="4462462" cy="365760"/>
          </a:xfrm>
          <a:prstGeom prst="stripedRightArrow">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pic>
        <p:nvPicPr>
          <p:cNvPr id="11"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47288" y="2625725"/>
            <a:ext cx="11350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59700" y="2641600"/>
            <a:ext cx="9874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99538" y="2636838"/>
            <a:ext cx="98266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5"/>
          <p:cNvSpPr txBox="1">
            <a:spLocks noChangeArrowheads="1"/>
          </p:cNvSpPr>
          <p:nvPr/>
        </p:nvSpPr>
        <p:spPr bwMode="auto">
          <a:xfrm>
            <a:off x="7649967" y="2969331"/>
            <a:ext cx="12001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1000" b="1" dirty="0">
                <a:solidFill>
                  <a:schemeClr val="bg1"/>
                </a:solidFill>
                <a:latin typeface="+mn-lt"/>
              </a:rPr>
              <a:t>ROBOTS</a:t>
            </a:r>
          </a:p>
        </p:txBody>
      </p:sp>
      <p:sp>
        <p:nvSpPr>
          <p:cNvPr id="15" name="TextBox 16"/>
          <p:cNvSpPr txBox="1">
            <a:spLocks noChangeArrowheads="1"/>
          </p:cNvSpPr>
          <p:nvPr/>
        </p:nvSpPr>
        <p:spPr bwMode="auto">
          <a:xfrm>
            <a:off x="9058079" y="2978758"/>
            <a:ext cx="86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1000" b="1" dirty="0">
                <a:solidFill>
                  <a:schemeClr val="bg1"/>
                </a:solidFill>
                <a:latin typeface="+mn-lt"/>
              </a:rPr>
              <a:t>DOLLS</a:t>
            </a:r>
          </a:p>
        </p:txBody>
      </p:sp>
      <p:sp>
        <p:nvSpPr>
          <p:cNvPr id="16" name="TextBox 17"/>
          <p:cNvSpPr txBox="1">
            <a:spLocks noChangeArrowheads="1"/>
          </p:cNvSpPr>
          <p:nvPr/>
        </p:nvSpPr>
        <p:spPr bwMode="auto">
          <a:xfrm>
            <a:off x="9950018" y="2959904"/>
            <a:ext cx="13255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900" b="1" dirty="0">
                <a:solidFill>
                  <a:schemeClr val="bg1"/>
                </a:solidFill>
                <a:latin typeface="+mn-lt"/>
              </a:rPr>
              <a:t>PX_APP_RR</a:t>
            </a:r>
          </a:p>
        </p:txBody>
      </p:sp>
      <p:sp>
        <p:nvSpPr>
          <p:cNvPr id="17" name="TextBox 51"/>
          <p:cNvSpPr txBox="1">
            <a:spLocks noChangeArrowheads="1"/>
          </p:cNvSpPr>
          <p:nvPr/>
        </p:nvSpPr>
        <p:spPr bwMode="auto">
          <a:xfrm>
            <a:off x="6069013" y="3429000"/>
            <a:ext cx="601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solidFill>
                  <a:srgbClr val="000000"/>
                </a:solidFill>
              </a:rPr>
              <a:t>CDB1</a:t>
            </a:r>
          </a:p>
        </p:txBody>
      </p:sp>
      <p:grpSp>
        <p:nvGrpSpPr>
          <p:cNvPr id="18" name="Group 168"/>
          <p:cNvGrpSpPr>
            <a:grpSpLocks/>
          </p:cNvGrpSpPr>
          <p:nvPr/>
        </p:nvGrpSpPr>
        <p:grpSpPr bwMode="auto">
          <a:xfrm>
            <a:off x="6477000" y="2557169"/>
            <a:ext cx="1201738" cy="860425"/>
            <a:chOff x="9855550" y="2739832"/>
            <a:chExt cx="807366" cy="903512"/>
          </a:xfrm>
        </p:grpSpPr>
        <p:pic>
          <p:nvPicPr>
            <p:cNvPr id="19" name="Picture 18"/>
            <p:cNvPicPr>
              <a:picLocks noChangeAspect="1"/>
            </p:cNvPicPr>
            <p:nvPr/>
          </p:nvPicPr>
          <p:blipFill>
            <a:blip r:embed="rId6" cstate="print">
              <a:duotone>
                <a:prstClr val="black"/>
                <a:schemeClr val="tx2">
                  <a:tint val="45000"/>
                  <a:satMod val="400000"/>
                </a:schemeClr>
              </a:duotone>
            </a:blip>
            <a:stretch>
              <a:fillRect/>
            </a:stretch>
          </p:blipFill>
          <p:spPr>
            <a:xfrm>
              <a:off x="9855550" y="2739832"/>
              <a:ext cx="807366" cy="903512"/>
            </a:xfrm>
            <a:prstGeom prst="rect">
              <a:avLst/>
            </a:prstGeom>
          </p:spPr>
        </p:pic>
        <p:pic>
          <p:nvPicPr>
            <p:cNvPr id="20"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77481" y="2812430"/>
              <a:ext cx="762668" cy="72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TextBox 30"/>
          <p:cNvSpPr txBox="1">
            <a:spLocks noChangeArrowheads="1"/>
          </p:cNvSpPr>
          <p:nvPr/>
        </p:nvSpPr>
        <p:spPr bwMode="auto">
          <a:xfrm>
            <a:off x="6468965" y="2923685"/>
            <a:ext cx="11811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1200" b="1" dirty="0">
                <a:solidFill>
                  <a:schemeClr val="bg1"/>
                </a:solidFill>
                <a:latin typeface="+mn-lt"/>
              </a:rPr>
              <a:t>App_Root</a:t>
            </a:r>
          </a:p>
        </p:txBody>
      </p:sp>
      <p:sp>
        <p:nvSpPr>
          <p:cNvPr id="22" name="Oval 21"/>
          <p:cNvSpPr>
            <a:spLocks noChangeAspect="1"/>
          </p:cNvSpPr>
          <p:nvPr/>
        </p:nvSpPr>
        <p:spPr bwMode="auto">
          <a:xfrm>
            <a:off x="6951663" y="3354878"/>
            <a:ext cx="228600" cy="228600"/>
          </a:xfrm>
          <a:prstGeom prst="ellipse">
            <a:avLst/>
          </a:prstGeom>
          <a:solidFill>
            <a:srgbClr val="C3CFD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23" name="Oval 22"/>
          <p:cNvSpPr>
            <a:spLocks noChangeAspect="1"/>
          </p:cNvSpPr>
          <p:nvPr/>
        </p:nvSpPr>
        <p:spPr bwMode="auto">
          <a:xfrm>
            <a:off x="8175625" y="3354878"/>
            <a:ext cx="228600" cy="228600"/>
          </a:xfrm>
          <a:prstGeom prst="ellipse">
            <a:avLst/>
          </a:prstGeom>
          <a:solidFill>
            <a:srgbClr val="C3CFD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24" name="Oval 23"/>
          <p:cNvSpPr>
            <a:spLocks noChangeAspect="1"/>
          </p:cNvSpPr>
          <p:nvPr/>
        </p:nvSpPr>
        <p:spPr bwMode="auto">
          <a:xfrm>
            <a:off x="9386888" y="3354878"/>
            <a:ext cx="228600" cy="228600"/>
          </a:xfrm>
          <a:prstGeom prst="ellipse">
            <a:avLst/>
          </a:prstGeom>
          <a:solidFill>
            <a:srgbClr val="C3CFD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25" name="Oval 24"/>
          <p:cNvSpPr>
            <a:spLocks noChangeAspect="1"/>
          </p:cNvSpPr>
          <p:nvPr/>
        </p:nvSpPr>
        <p:spPr bwMode="auto">
          <a:xfrm>
            <a:off x="10499725" y="3354878"/>
            <a:ext cx="228600" cy="228600"/>
          </a:xfrm>
          <a:prstGeom prst="ellipse">
            <a:avLst/>
          </a:prstGeom>
          <a:solidFill>
            <a:srgbClr val="C3CFD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cxnSp>
        <p:nvCxnSpPr>
          <p:cNvPr id="26" name="Straight Connector 42"/>
          <p:cNvCxnSpPr>
            <a:cxnSpLocks noChangeShapeType="1"/>
          </p:cNvCxnSpPr>
          <p:nvPr/>
        </p:nvCxnSpPr>
        <p:spPr bwMode="auto">
          <a:xfrm>
            <a:off x="10629900" y="3589338"/>
            <a:ext cx="0" cy="27432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28" name="Rounded Rectangle 27"/>
          <p:cNvSpPr/>
          <p:nvPr/>
        </p:nvSpPr>
        <p:spPr bwMode="auto">
          <a:xfrm>
            <a:off x="952500" y="3382963"/>
            <a:ext cx="2143125" cy="344487"/>
          </a:xfrm>
          <a:prstGeom prst="roundRect">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eaLnBrk="1" hangingPunct="1">
              <a:lnSpc>
                <a:spcPct val="90000"/>
              </a:lnSpc>
              <a:defRPr/>
            </a:pPr>
            <a:endParaRPr lang="en-US" sz="1900" dirty="0">
              <a:solidFill>
                <a:srgbClr val="FFFFFF"/>
              </a:solidFill>
              <a:latin typeface="Calibri"/>
            </a:endParaRPr>
          </a:p>
        </p:txBody>
      </p:sp>
      <p:sp>
        <p:nvSpPr>
          <p:cNvPr id="29" name="Rectangle 28"/>
          <p:cNvSpPr/>
          <p:nvPr/>
        </p:nvSpPr>
        <p:spPr bwMode="auto">
          <a:xfrm>
            <a:off x="1260475" y="3148013"/>
            <a:ext cx="500063" cy="517525"/>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eaLnBrk="1" hangingPunct="1">
              <a:lnSpc>
                <a:spcPct val="90000"/>
              </a:lnSpc>
              <a:defRPr/>
            </a:pPr>
            <a:endParaRPr lang="en-US" sz="1900" dirty="0">
              <a:solidFill>
                <a:srgbClr val="FFFFFF"/>
              </a:solidFill>
              <a:latin typeface="Calibri"/>
            </a:endParaRPr>
          </a:p>
        </p:txBody>
      </p:sp>
      <p:sp>
        <p:nvSpPr>
          <p:cNvPr id="30" name="Striped Right Arrow 29"/>
          <p:cNvSpPr/>
          <p:nvPr/>
        </p:nvSpPr>
        <p:spPr bwMode="auto">
          <a:xfrm>
            <a:off x="1628775" y="2737201"/>
            <a:ext cx="1630363" cy="365760"/>
          </a:xfrm>
          <a:prstGeom prst="stripedRightArrow">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dirty="0"/>
          </a:p>
        </p:txBody>
      </p:sp>
      <p:sp>
        <p:nvSpPr>
          <p:cNvPr id="31" name="TextBox 52"/>
          <p:cNvSpPr txBox="1">
            <a:spLocks noChangeArrowheads="1"/>
          </p:cNvSpPr>
          <p:nvPr/>
        </p:nvSpPr>
        <p:spPr bwMode="auto">
          <a:xfrm>
            <a:off x="3024188" y="3435350"/>
            <a:ext cx="600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solidFill>
                  <a:srgbClr val="000000"/>
                </a:solidFill>
              </a:rPr>
              <a:t>CDB2</a:t>
            </a:r>
          </a:p>
        </p:txBody>
      </p:sp>
      <p:grpSp>
        <p:nvGrpSpPr>
          <p:cNvPr id="32" name="Group 65"/>
          <p:cNvGrpSpPr>
            <a:grpSpLocks/>
          </p:cNvGrpSpPr>
          <p:nvPr/>
        </p:nvGrpSpPr>
        <p:grpSpPr bwMode="auto">
          <a:xfrm>
            <a:off x="910491" y="2536825"/>
            <a:ext cx="1202472" cy="860425"/>
            <a:chOff x="1129419" y="2625789"/>
            <a:chExt cx="807859" cy="903512"/>
          </a:xfrm>
        </p:grpSpPr>
        <p:grpSp>
          <p:nvGrpSpPr>
            <p:cNvPr id="39" name="Group 168"/>
            <p:cNvGrpSpPr>
              <a:grpSpLocks/>
            </p:cNvGrpSpPr>
            <p:nvPr/>
          </p:nvGrpSpPr>
          <p:grpSpPr bwMode="auto">
            <a:xfrm>
              <a:off x="1129912" y="2625789"/>
              <a:ext cx="807366" cy="903512"/>
              <a:chOff x="9809531" y="2745700"/>
              <a:chExt cx="807366" cy="903512"/>
            </a:xfrm>
          </p:grpSpPr>
          <p:pic>
            <p:nvPicPr>
              <p:cNvPr id="41" name="Picture 40"/>
              <p:cNvPicPr>
                <a:picLocks noChangeAspect="1"/>
              </p:cNvPicPr>
              <p:nvPr/>
            </p:nvPicPr>
            <p:blipFill>
              <a:blip r:embed="rId6" cstate="print">
                <a:duotone>
                  <a:prstClr val="black"/>
                  <a:schemeClr val="tx2">
                    <a:tint val="45000"/>
                    <a:satMod val="400000"/>
                  </a:schemeClr>
                </a:duotone>
              </a:blip>
              <a:stretch>
                <a:fillRect/>
              </a:stretch>
            </p:blipFill>
            <p:spPr>
              <a:xfrm>
                <a:off x="9809531" y="2745700"/>
                <a:ext cx="807366" cy="903512"/>
              </a:xfrm>
              <a:prstGeom prst="rect">
                <a:avLst/>
              </a:prstGeom>
            </p:spPr>
          </p:pic>
          <p:pic>
            <p:nvPicPr>
              <p:cNvPr id="42" name="Picture 6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31462" y="2812430"/>
                <a:ext cx="762667" cy="72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TextBox 67"/>
            <p:cNvSpPr txBox="1">
              <a:spLocks noChangeArrowheads="1"/>
            </p:cNvSpPr>
            <p:nvPr/>
          </p:nvSpPr>
          <p:spPr bwMode="auto">
            <a:xfrm>
              <a:off x="1129419" y="3007225"/>
              <a:ext cx="793079" cy="26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1200" b="1" dirty="0">
                  <a:solidFill>
                    <a:schemeClr val="bg1"/>
                  </a:solidFill>
                  <a:latin typeface="+mj-lt"/>
                </a:rPr>
                <a:t>App_RR</a:t>
              </a:r>
            </a:p>
          </p:txBody>
        </p:sp>
      </p:grpSp>
      <p:sp>
        <p:nvSpPr>
          <p:cNvPr id="33" name="Oval 32"/>
          <p:cNvSpPr>
            <a:spLocks noChangeAspect="1"/>
          </p:cNvSpPr>
          <p:nvPr/>
        </p:nvSpPr>
        <p:spPr bwMode="auto">
          <a:xfrm>
            <a:off x="1395413" y="3354878"/>
            <a:ext cx="228600" cy="228600"/>
          </a:xfrm>
          <a:prstGeom prst="ellipse">
            <a:avLst/>
          </a:prstGeom>
          <a:solidFill>
            <a:srgbClr val="F8000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eaLnBrk="1" hangingPunct="1">
              <a:lnSpc>
                <a:spcPct val="90000"/>
              </a:lnSpc>
              <a:defRPr/>
            </a:pPr>
            <a:endParaRPr lang="en-US" sz="1900" dirty="0">
              <a:solidFill>
                <a:srgbClr val="FFFFFF"/>
              </a:solidFill>
              <a:latin typeface="Calibri"/>
            </a:endParaRPr>
          </a:p>
        </p:txBody>
      </p:sp>
      <p:cxnSp>
        <p:nvCxnSpPr>
          <p:cNvPr id="34" name="Straight Arrow Connector 46"/>
          <p:cNvCxnSpPr>
            <a:cxnSpLocks noChangeShapeType="1"/>
          </p:cNvCxnSpPr>
          <p:nvPr/>
        </p:nvCxnSpPr>
        <p:spPr bwMode="auto">
          <a:xfrm flipV="1">
            <a:off x="1487488" y="3573463"/>
            <a:ext cx="0" cy="274320"/>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35" name="Rectangle 34"/>
          <p:cNvSpPr/>
          <p:nvPr/>
        </p:nvSpPr>
        <p:spPr bwMode="auto">
          <a:xfrm>
            <a:off x="2320925" y="3148013"/>
            <a:ext cx="501650" cy="517525"/>
          </a:xfrm>
          <a:prstGeom prst="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eaLnBrk="1" hangingPunct="1">
              <a:lnSpc>
                <a:spcPct val="90000"/>
              </a:lnSpc>
              <a:defRPr/>
            </a:pPr>
            <a:endParaRPr lang="en-US" sz="1900" dirty="0">
              <a:solidFill>
                <a:srgbClr val="FFFFFF"/>
              </a:solidFill>
              <a:latin typeface="Calibri"/>
            </a:endParaRPr>
          </a:p>
        </p:txBody>
      </p:sp>
      <p:sp>
        <p:nvSpPr>
          <p:cNvPr id="36" name="Oval 35"/>
          <p:cNvSpPr>
            <a:spLocks noChangeAspect="1"/>
          </p:cNvSpPr>
          <p:nvPr/>
        </p:nvSpPr>
        <p:spPr bwMode="auto">
          <a:xfrm>
            <a:off x="2457450" y="3354878"/>
            <a:ext cx="228600" cy="228600"/>
          </a:xfrm>
          <a:prstGeom prst="ellipse">
            <a:avLst/>
          </a:prstGeom>
          <a:solidFill>
            <a:srgbClr val="F80000"/>
          </a:solidFill>
          <a:ln w="285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85" eaLnBrk="1" hangingPunct="1">
              <a:lnSpc>
                <a:spcPct val="90000"/>
              </a:lnSpc>
              <a:defRPr/>
            </a:pPr>
            <a:endParaRPr lang="en-US" sz="1900" dirty="0">
              <a:solidFill>
                <a:srgbClr val="FFFFFF"/>
              </a:solidFill>
              <a:latin typeface="Calibri"/>
            </a:endParaRPr>
          </a:p>
        </p:txBody>
      </p:sp>
      <p:pic>
        <p:nvPicPr>
          <p:cNvPr id="3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2649538"/>
            <a:ext cx="985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5"/>
          <p:cNvSpPr txBox="1">
            <a:spLocks noChangeArrowheads="1"/>
          </p:cNvSpPr>
          <p:nvPr/>
        </p:nvSpPr>
        <p:spPr bwMode="auto">
          <a:xfrm>
            <a:off x="1861139" y="2981506"/>
            <a:ext cx="13906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1000" b="1" dirty="0">
                <a:solidFill>
                  <a:schemeClr val="bg1"/>
                </a:solidFill>
                <a:latin typeface="+mj-lt"/>
              </a:rPr>
              <a:t>DOODLES</a:t>
            </a:r>
          </a:p>
        </p:txBody>
      </p:sp>
      <p:sp>
        <p:nvSpPr>
          <p:cNvPr id="43" name="TextBox 42"/>
          <p:cNvSpPr txBox="1"/>
          <p:nvPr/>
        </p:nvSpPr>
        <p:spPr>
          <a:xfrm>
            <a:off x="1133475" y="1268413"/>
            <a:ext cx="9472613" cy="865187"/>
          </a:xfrm>
          <a:prstGeom prst="rect">
            <a:avLst/>
          </a:prstGeom>
          <a:ln w="28575"/>
        </p:spPr>
        <p:style>
          <a:lnRef idx="2">
            <a:schemeClr val="accent3"/>
          </a:lnRef>
          <a:fillRef idx="1">
            <a:schemeClr val="lt1"/>
          </a:fillRef>
          <a:effectRef idx="0">
            <a:schemeClr val="accent3"/>
          </a:effectRef>
          <a:fontRef idx="minor">
            <a:schemeClr val="dk1"/>
          </a:fontRef>
        </p:style>
        <p:txBody>
          <a:bodyPr lIns="144000" tIns="0" rIns="0" bIns="0" anchor="ctr"/>
          <a:lstStyle/>
          <a:p>
            <a:pPr defTabSz="914285" eaLnBrk="1" hangingPunct="1">
              <a:lnSpc>
                <a:spcPct val="90000"/>
              </a:lnSpc>
              <a:defRPr/>
            </a:pPr>
            <a:r>
              <a:rPr lang="en-US" sz="1600" b="1" dirty="0">
                <a:solidFill>
                  <a:srgbClr val="5F5F5F"/>
                </a:solidFill>
                <a:latin typeface="Courier New" pitchFamily="49" charset="0"/>
                <a:cs typeface="Courier New" pitchFamily="49" charset="0"/>
              </a:rPr>
              <a:t>SELECT sum(revenue), year, </a:t>
            </a:r>
            <a:r>
              <a:rPr lang="en-US" sz="1600" b="1" dirty="0">
                <a:solidFill>
                  <a:srgbClr val="C00000"/>
                </a:solidFill>
                <a:latin typeface="Courier New" pitchFamily="49" charset="0"/>
                <a:cs typeface="Courier New" pitchFamily="49" charset="0"/>
              </a:rPr>
              <a:t>CDB$NAME</a:t>
            </a:r>
            <a:r>
              <a:rPr lang="en-US" sz="1600" b="1" dirty="0">
                <a:solidFill>
                  <a:srgbClr val="5F5F5F"/>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CON$NAME</a:t>
            </a:r>
            <a:endParaRPr lang="en-US" sz="1600" b="1" dirty="0">
              <a:solidFill>
                <a:srgbClr val="5F5F5F"/>
              </a:solidFill>
              <a:latin typeface="Courier New" pitchFamily="49" charset="0"/>
              <a:cs typeface="Courier New" pitchFamily="49" charset="0"/>
            </a:endParaRPr>
          </a:p>
          <a:p>
            <a:pPr defTabSz="914285" eaLnBrk="1" hangingPunct="1">
              <a:lnSpc>
                <a:spcPct val="90000"/>
              </a:lnSpc>
              <a:defRPr/>
            </a:pPr>
            <a:r>
              <a:rPr lang="en-US" sz="1600" b="1" dirty="0">
                <a:solidFill>
                  <a:srgbClr val="5F5F5F"/>
                </a:solidFill>
                <a:latin typeface="Courier New" pitchFamily="49" charset="0"/>
                <a:cs typeface="Courier New" pitchFamily="49" charset="0"/>
              </a:rPr>
              <a:t>FROM   </a:t>
            </a:r>
            <a:r>
              <a:rPr lang="en-US" sz="1600" b="1" dirty="0">
                <a:solidFill>
                  <a:srgbClr val="C00000"/>
                </a:solidFill>
                <a:latin typeface="Courier New" pitchFamily="49" charset="0"/>
                <a:cs typeface="Courier New" pitchFamily="49" charset="0"/>
              </a:rPr>
              <a:t>CONTAINERS(</a:t>
            </a:r>
            <a:r>
              <a:rPr lang="en-US" sz="1600" b="1" dirty="0">
                <a:solidFill>
                  <a:srgbClr val="5F5F5F"/>
                </a:solidFill>
                <a:latin typeface="Courier New" pitchFamily="49" charset="0"/>
                <a:cs typeface="Courier New" pitchFamily="49" charset="0"/>
              </a:rPr>
              <a:t>sales_data</a:t>
            </a:r>
            <a:r>
              <a:rPr lang="en-US" sz="1600" b="1" dirty="0">
                <a:solidFill>
                  <a:srgbClr val="C00000"/>
                </a:solidFill>
                <a:latin typeface="Courier New" pitchFamily="49" charset="0"/>
                <a:cs typeface="Courier New" pitchFamily="49" charset="0"/>
              </a:rPr>
              <a:t>)</a:t>
            </a:r>
          </a:p>
          <a:p>
            <a:pPr defTabSz="914285" eaLnBrk="1" hangingPunct="1">
              <a:lnSpc>
                <a:spcPct val="90000"/>
              </a:lnSpc>
              <a:defRPr/>
            </a:pPr>
            <a:r>
              <a:rPr lang="en-US" sz="1600" b="1" dirty="0">
                <a:solidFill>
                  <a:srgbClr val="5F5F5F"/>
                </a:solidFill>
                <a:latin typeface="Courier New" pitchFamily="49" charset="0"/>
                <a:cs typeface="Courier New" pitchFamily="49" charset="0"/>
              </a:rPr>
              <a:t>WHERE  year =  2014  GROUP  BY year, </a:t>
            </a:r>
            <a:r>
              <a:rPr lang="en-US" sz="1600" b="1" dirty="0">
                <a:solidFill>
                  <a:srgbClr val="C00000"/>
                </a:solidFill>
                <a:latin typeface="Courier New" pitchFamily="49" charset="0"/>
                <a:cs typeface="Courier New" pitchFamily="49" charset="0"/>
              </a:rPr>
              <a:t>CDB$NAME</a:t>
            </a:r>
            <a:r>
              <a:rPr lang="en-US" sz="1600" b="1" dirty="0">
                <a:solidFill>
                  <a:srgbClr val="5F5F5F"/>
                </a:solidFill>
                <a:latin typeface="Courier New" pitchFamily="49" charset="0"/>
                <a:cs typeface="Courier New" pitchFamily="49" charset="0"/>
              </a:rPr>
              <a:t>, </a:t>
            </a:r>
            <a:r>
              <a:rPr lang="en-US" sz="1600" b="1" dirty="0">
                <a:solidFill>
                  <a:srgbClr val="C00000"/>
                </a:solidFill>
                <a:latin typeface="Courier New" pitchFamily="49" charset="0"/>
                <a:cs typeface="Courier New" pitchFamily="49" charset="0"/>
              </a:rPr>
              <a:t>CON$NAME</a:t>
            </a:r>
            <a:r>
              <a:rPr lang="en-US" sz="1600" b="1" dirty="0">
                <a:solidFill>
                  <a:srgbClr val="5F5F5F"/>
                </a:solidFill>
                <a:latin typeface="Courier New" pitchFamily="49" charset="0"/>
                <a:cs typeface="Courier New" pitchFamily="49" charset="0"/>
              </a:rPr>
              <a:t>;</a:t>
            </a:r>
            <a:endParaRPr lang="en-US" sz="1600" b="1" dirty="0">
              <a:solidFill>
                <a:schemeClr val="tx1"/>
              </a:solidFill>
              <a:latin typeface="Courier New" pitchFamily="49" charset="0"/>
              <a:cs typeface="Courier New" pitchFamily="49" charset="0"/>
            </a:endParaRPr>
          </a:p>
        </p:txBody>
      </p:sp>
      <p:cxnSp>
        <p:nvCxnSpPr>
          <p:cNvPr id="44" name="Straight Arrow Connector 43"/>
          <p:cNvCxnSpPr/>
          <p:nvPr/>
        </p:nvCxnSpPr>
        <p:spPr bwMode="auto">
          <a:xfrm>
            <a:off x="2832100" y="2119313"/>
            <a:ext cx="0" cy="539750"/>
          </a:xfrm>
          <a:prstGeom prst="straightConnector1">
            <a:avLst/>
          </a:prstGeom>
          <a:noFill/>
          <a:ln w="28575" cap="flat" cmpd="sng" algn="ctr">
            <a:solidFill>
              <a:schemeClr val="accent3"/>
            </a:solidFill>
            <a:prstDash val="solid"/>
            <a:round/>
            <a:headEnd type="none" w="sm" len="sm"/>
            <a:tailEnd type="triangle" w="lg" len="lg"/>
          </a:ln>
          <a:effectLst/>
        </p:spPr>
      </p:cxnSp>
      <p:cxnSp>
        <p:nvCxnSpPr>
          <p:cNvPr id="45" name="Straight Arrow Connector 44"/>
          <p:cNvCxnSpPr/>
          <p:nvPr/>
        </p:nvCxnSpPr>
        <p:spPr bwMode="auto">
          <a:xfrm>
            <a:off x="8301038" y="2144713"/>
            <a:ext cx="0" cy="503237"/>
          </a:xfrm>
          <a:prstGeom prst="straightConnector1">
            <a:avLst/>
          </a:prstGeom>
          <a:noFill/>
          <a:ln w="28575" cap="flat" cmpd="sng" algn="ctr">
            <a:solidFill>
              <a:schemeClr val="accent3"/>
            </a:solidFill>
            <a:prstDash val="solid"/>
            <a:round/>
            <a:headEnd type="none" w="sm" len="sm"/>
            <a:tailEnd type="triangle" w="lg" len="lg"/>
          </a:ln>
          <a:effectLst/>
        </p:spPr>
      </p:cxnSp>
      <p:cxnSp>
        <p:nvCxnSpPr>
          <p:cNvPr id="46" name="Straight Connector 44"/>
          <p:cNvCxnSpPr>
            <a:cxnSpLocks noChangeShapeType="1"/>
          </p:cNvCxnSpPr>
          <p:nvPr/>
        </p:nvCxnSpPr>
        <p:spPr bwMode="auto">
          <a:xfrm flipH="1">
            <a:off x="1479550" y="3851621"/>
            <a:ext cx="9164638" cy="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7" name="TextBox 48"/>
          <p:cNvSpPr txBox="1">
            <a:spLocks noChangeArrowheads="1"/>
          </p:cNvSpPr>
          <p:nvPr/>
        </p:nvSpPr>
        <p:spPr bwMode="auto">
          <a:xfrm>
            <a:off x="9412288" y="3842750"/>
            <a:ext cx="162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Create proxy PDB</a:t>
            </a:r>
          </a:p>
        </p:txBody>
      </p:sp>
      <p:cxnSp>
        <p:nvCxnSpPr>
          <p:cNvPr id="48" name="Straight Arrow Connector 47"/>
          <p:cNvCxnSpPr/>
          <p:nvPr/>
        </p:nvCxnSpPr>
        <p:spPr bwMode="auto">
          <a:xfrm>
            <a:off x="9455150" y="2149475"/>
            <a:ext cx="0" cy="503238"/>
          </a:xfrm>
          <a:prstGeom prst="straightConnector1">
            <a:avLst/>
          </a:prstGeom>
          <a:noFill/>
          <a:ln w="28575" cap="flat" cmpd="sng" algn="ctr">
            <a:solidFill>
              <a:schemeClr val="accent3"/>
            </a:solidFill>
            <a:prstDash val="solid"/>
            <a:round/>
            <a:headEnd type="none" w="sm" len="sm"/>
            <a:tailEnd type="triangle" w="lg" len="lg"/>
          </a:ln>
          <a:effectLst/>
        </p:spPr>
      </p:cxnSp>
      <p:graphicFrame>
        <p:nvGraphicFramePr>
          <p:cNvPr id="49" name="Table 48"/>
          <p:cNvGraphicFramePr>
            <a:graphicFrameLocks noGrp="1"/>
          </p:cNvGraphicFramePr>
          <p:nvPr>
            <p:extLst/>
          </p:nvPr>
        </p:nvGraphicFramePr>
        <p:xfrm>
          <a:off x="2030413" y="4941888"/>
          <a:ext cx="8126412" cy="1152524"/>
        </p:xfrm>
        <a:graphic>
          <a:graphicData uri="http://schemas.openxmlformats.org/drawingml/2006/table">
            <a:tbl>
              <a:tblPr firstRow="1" bandRow="1">
                <a:tableStyleId>{5FD0F851-EC5A-4D38-B0AD-8093EC10F338}</a:tableStyleId>
              </a:tblPr>
              <a:tblGrid>
                <a:gridCol w="2031603">
                  <a:extLst>
                    <a:ext uri="{9D8B030D-6E8A-4147-A177-3AD203B41FA5}">
                      <a16:colId xmlns:a16="http://schemas.microsoft.com/office/drawing/2014/main" xmlns="" val="20000"/>
                    </a:ext>
                  </a:extLst>
                </a:gridCol>
                <a:gridCol w="2031603">
                  <a:extLst>
                    <a:ext uri="{9D8B030D-6E8A-4147-A177-3AD203B41FA5}">
                      <a16:colId xmlns:a16="http://schemas.microsoft.com/office/drawing/2014/main" xmlns="" val="20001"/>
                    </a:ext>
                  </a:extLst>
                </a:gridCol>
                <a:gridCol w="2031603">
                  <a:extLst>
                    <a:ext uri="{9D8B030D-6E8A-4147-A177-3AD203B41FA5}">
                      <a16:colId xmlns:a16="http://schemas.microsoft.com/office/drawing/2014/main" xmlns="" val="20002"/>
                    </a:ext>
                  </a:extLst>
                </a:gridCol>
                <a:gridCol w="2031603">
                  <a:extLst>
                    <a:ext uri="{9D8B030D-6E8A-4147-A177-3AD203B41FA5}">
                      <a16:colId xmlns:a16="http://schemas.microsoft.com/office/drawing/2014/main" xmlns="" val="20003"/>
                    </a:ext>
                  </a:extLst>
                </a:gridCol>
              </a:tblGrid>
              <a:tr h="288131">
                <a:tc>
                  <a:txBody>
                    <a:bodyPr/>
                    <a:lstStyle/>
                    <a:p>
                      <a:r>
                        <a:rPr lang="fr-FR" sz="1200" dirty="0">
                          <a:solidFill>
                            <a:srgbClr val="000000"/>
                          </a:solidFill>
                        </a:rPr>
                        <a:t>Revenue</a:t>
                      </a:r>
                      <a:endParaRPr lang="en-US" sz="1200" dirty="0">
                        <a:solidFill>
                          <a:srgbClr val="000000"/>
                        </a:solidFill>
                      </a:endParaRPr>
                    </a:p>
                  </a:txBody>
                  <a:tcPr marL="121896" marR="121896" marT="45736" marB="45736"/>
                </a:tc>
                <a:tc>
                  <a:txBody>
                    <a:bodyPr/>
                    <a:lstStyle/>
                    <a:p>
                      <a:r>
                        <a:rPr lang="fr-FR" sz="1200" dirty="0">
                          <a:solidFill>
                            <a:srgbClr val="000000"/>
                          </a:solidFill>
                        </a:rPr>
                        <a:t>Year</a:t>
                      </a:r>
                      <a:endParaRPr lang="en-US" sz="1200" dirty="0">
                        <a:solidFill>
                          <a:srgbClr val="000000"/>
                        </a:solidFill>
                      </a:endParaRPr>
                    </a:p>
                  </a:txBody>
                  <a:tcPr marL="121896" marR="121896" marT="45736" marB="45736"/>
                </a:tc>
                <a:tc>
                  <a:txBody>
                    <a:bodyPr/>
                    <a:lstStyle/>
                    <a:p>
                      <a:r>
                        <a:rPr lang="fr-FR" sz="1200" dirty="0">
                          <a:solidFill>
                            <a:srgbClr val="000000"/>
                          </a:solidFill>
                        </a:rPr>
                        <a:t>CDB$NAME</a:t>
                      </a:r>
                      <a:endParaRPr lang="en-US" sz="1200" dirty="0">
                        <a:solidFill>
                          <a:srgbClr val="000000"/>
                        </a:solidFill>
                      </a:endParaRPr>
                    </a:p>
                  </a:txBody>
                  <a:tcPr marL="121896" marR="121896" marT="45736" marB="45736"/>
                </a:tc>
                <a:tc>
                  <a:txBody>
                    <a:bodyPr/>
                    <a:lstStyle/>
                    <a:p>
                      <a:r>
                        <a:rPr lang="fr-FR" sz="1200" dirty="0">
                          <a:solidFill>
                            <a:srgbClr val="000000"/>
                          </a:solidFill>
                        </a:rPr>
                        <a:t>CON$NAME</a:t>
                      </a:r>
                      <a:endParaRPr lang="en-US" sz="1200" dirty="0">
                        <a:solidFill>
                          <a:srgbClr val="000000"/>
                        </a:solidFill>
                      </a:endParaRPr>
                    </a:p>
                  </a:txBody>
                  <a:tcPr marL="121896" marR="121896" marT="45736" marB="45736"/>
                </a:tc>
                <a:extLst>
                  <a:ext uri="{0D108BD9-81ED-4DB2-BD59-A6C34878D82A}">
                    <a16:rowId xmlns:a16="http://schemas.microsoft.com/office/drawing/2014/main" xmlns="" val="10000"/>
                  </a:ext>
                </a:extLst>
              </a:tr>
              <a:tr h="288131">
                <a:tc>
                  <a:txBody>
                    <a:bodyPr/>
                    <a:lstStyle/>
                    <a:p>
                      <a:r>
                        <a:rPr lang="fr-FR" sz="1200" dirty="0">
                          <a:solidFill>
                            <a:srgbClr val="000000"/>
                          </a:solidFill>
                        </a:rPr>
                        <a:t>15000000</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2014</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CDB1</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ROBOTS</a:t>
                      </a:r>
                      <a:endParaRPr lang="en-US" sz="1200" dirty="0">
                        <a:solidFill>
                          <a:srgbClr val="000000"/>
                        </a:solidFill>
                      </a:endParaRPr>
                    </a:p>
                  </a:txBody>
                  <a:tcPr marL="121896" marR="121896" marT="45736" marB="45736">
                    <a:solidFill>
                      <a:schemeClr val="accent6">
                        <a:lumMod val="20000"/>
                        <a:lumOff val="80000"/>
                      </a:schemeClr>
                    </a:solidFill>
                  </a:tcPr>
                </a:tc>
                <a:extLst>
                  <a:ext uri="{0D108BD9-81ED-4DB2-BD59-A6C34878D82A}">
                    <a16:rowId xmlns:a16="http://schemas.microsoft.com/office/drawing/2014/main" xmlns="" val="10001"/>
                  </a:ext>
                </a:extLst>
              </a:tr>
              <a:tr h="288131">
                <a:tc>
                  <a:txBody>
                    <a:bodyPr/>
                    <a:lstStyle/>
                    <a:p>
                      <a:r>
                        <a:rPr lang="fr-FR" sz="1200" dirty="0">
                          <a:solidFill>
                            <a:srgbClr val="000000"/>
                          </a:solidFill>
                        </a:rPr>
                        <a:t>20000000</a:t>
                      </a:r>
                      <a:endParaRPr lang="en-US" sz="1200" dirty="0">
                        <a:solidFill>
                          <a:srgbClr val="000000"/>
                        </a:solidFill>
                      </a:endParaRPr>
                    </a:p>
                  </a:txBody>
                  <a:tcPr marL="121896" marR="121896" marT="45736" marB="45736"/>
                </a:tc>
                <a:tc>
                  <a:txBody>
                    <a:bodyPr/>
                    <a:lstStyle/>
                    <a:p>
                      <a:r>
                        <a:rPr lang="fr-FR" sz="1200" dirty="0">
                          <a:solidFill>
                            <a:srgbClr val="000000"/>
                          </a:solidFill>
                        </a:rPr>
                        <a:t>2014</a:t>
                      </a:r>
                      <a:endParaRPr lang="en-US" sz="1200" dirty="0">
                        <a:solidFill>
                          <a:srgbClr val="000000"/>
                        </a:solidFill>
                      </a:endParaRPr>
                    </a:p>
                  </a:txBody>
                  <a:tcPr marL="121896" marR="121896" marT="45736" marB="45736"/>
                </a:tc>
                <a:tc>
                  <a:txBody>
                    <a:bodyPr/>
                    <a:lstStyle/>
                    <a:p>
                      <a:r>
                        <a:rPr lang="fr-FR" sz="1200" dirty="0">
                          <a:solidFill>
                            <a:srgbClr val="000000"/>
                          </a:solidFill>
                        </a:rPr>
                        <a:t>CDB2</a:t>
                      </a:r>
                      <a:endParaRPr lang="en-US" sz="1200" dirty="0">
                        <a:solidFill>
                          <a:srgbClr val="000000"/>
                        </a:solidFill>
                      </a:endParaRPr>
                    </a:p>
                  </a:txBody>
                  <a:tcPr marL="121896" marR="121896" marT="45736" marB="45736"/>
                </a:tc>
                <a:tc>
                  <a:txBody>
                    <a:bodyPr/>
                    <a:lstStyle/>
                    <a:p>
                      <a:r>
                        <a:rPr lang="fr-FR" sz="1200" dirty="0">
                          <a:solidFill>
                            <a:srgbClr val="000000"/>
                          </a:solidFill>
                        </a:rPr>
                        <a:t>DOODLES</a:t>
                      </a:r>
                      <a:endParaRPr lang="en-US" sz="1200" dirty="0">
                        <a:solidFill>
                          <a:srgbClr val="000000"/>
                        </a:solidFill>
                      </a:endParaRPr>
                    </a:p>
                  </a:txBody>
                  <a:tcPr marL="121896" marR="121896" marT="45736" marB="45736"/>
                </a:tc>
                <a:extLst>
                  <a:ext uri="{0D108BD9-81ED-4DB2-BD59-A6C34878D82A}">
                    <a16:rowId xmlns:a16="http://schemas.microsoft.com/office/drawing/2014/main" xmlns="" val="10002"/>
                  </a:ext>
                </a:extLst>
              </a:tr>
              <a:tr h="288131">
                <a:tc>
                  <a:txBody>
                    <a:bodyPr/>
                    <a:lstStyle/>
                    <a:p>
                      <a:r>
                        <a:rPr lang="fr-FR" sz="1200" dirty="0">
                          <a:solidFill>
                            <a:srgbClr val="000000"/>
                          </a:solidFill>
                        </a:rPr>
                        <a:t>10000000</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2014</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CDB1</a:t>
                      </a:r>
                      <a:endParaRPr lang="en-US" sz="1200" dirty="0">
                        <a:solidFill>
                          <a:srgbClr val="000000"/>
                        </a:solidFill>
                      </a:endParaRPr>
                    </a:p>
                  </a:txBody>
                  <a:tcPr marL="121896" marR="121896" marT="45736" marB="45736">
                    <a:solidFill>
                      <a:schemeClr val="accent6">
                        <a:lumMod val="20000"/>
                        <a:lumOff val="80000"/>
                      </a:schemeClr>
                    </a:solidFill>
                  </a:tcPr>
                </a:tc>
                <a:tc>
                  <a:txBody>
                    <a:bodyPr/>
                    <a:lstStyle/>
                    <a:p>
                      <a:r>
                        <a:rPr lang="fr-FR" sz="1200" dirty="0">
                          <a:solidFill>
                            <a:srgbClr val="000000"/>
                          </a:solidFill>
                        </a:rPr>
                        <a:t>DOLLS</a:t>
                      </a:r>
                      <a:endParaRPr lang="en-US" sz="1200" dirty="0">
                        <a:solidFill>
                          <a:srgbClr val="000000"/>
                        </a:solidFill>
                      </a:endParaRPr>
                    </a:p>
                  </a:txBody>
                  <a:tcPr marL="121896" marR="121896" marT="45736" marB="45736">
                    <a:solidFill>
                      <a:schemeClr val="accent6">
                        <a:lumMod val="20000"/>
                        <a:lumOff val="80000"/>
                      </a:schemeClr>
                    </a:solidFill>
                  </a:tcPr>
                </a:tc>
                <a:extLst>
                  <a:ext uri="{0D108BD9-81ED-4DB2-BD59-A6C34878D82A}">
                    <a16:rowId xmlns:a16="http://schemas.microsoft.com/office/drawing/2014/main" xmlns="" val="10003"/>
                  </a:ext>
                </a:extLst>
              </a:tr>
            </a:tbl>
          </a:graphicData>
        </a:graphic>
      </p:graphicFrame>
      <p:sp>
        <p:nvSpPr>
          <p:cNvPr id="50" name="TextBox 48"/>
          <p:cNvSpPr txBox="1">
            <a:spLocks noChangeArrowheads="1"/>
          </p:cNvSpPr>
          <p:nvPr/>
        </p:nvSpPr>
        <p:spPr bwMode="auto">
          <a:xfrm>
            <a:off x="2143429" y="2362075"/>
            <a:ext cx="26613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Create   application root replica</a:t>
            </a:r>
          </a:p>
        </p:txBody>
      </p:sp>
      <p:cxnSp>
        <p:nvCxnSpPr>
          <p:cNvPr id="51" name="Straight Arrow Connector 50"/>
          <p:cNvCxnSpPr/>
          <p:nvPr/>
        </p:nvCxnSpPr>
        <p:spPr bwMode="auto">
          <a:xfrm>
            <a:off x="10496550" y="2159000"/>
            <a:ext cx="0" cy="503238"/>
          </a:xfrm>
          <a:prstGeom prst="straightConnector1">
            <a:avLst/>
          </a:prstGeom>
          <a:noFill/>
          <a:ln w="28575" cap="flat" cmpd="sng" algn="ctr">
            <a:solidFill>
              <a:schemeClr val="accent3"/>
            </a:solidFill>
            <a:prstDash val="sysDash"/>
            <a:round/>
            <a:headEnd type="none" w="sm" len="sm"/>
            <a:tailEnd type="triangle" w="lg" len="lg"/>
          </a:ln>
          <a:effectLst/>
        </p:spPr>
      </p:cxnSp>
      <p:sp>
        <p:nvSpPr>
          <p:cNvPr id="52" name="TextBox 48"/>
          <p:cNvSpPr txBox="1">
            <a:spLocks noChangeArrowheads="1"/>
          </p:cNvSpPr>
          <p:nvPr/>
        </p:nvSpPr>
        <p:spPr bwMode="auto">
          <a:xfrm>
            <a:off x="3606800" y="3063875"/>
            <a:ext cx="2047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Create application PDB</a:t>
            </a:r>
          </a:p>
        </p:txBody>
      </p:sp>
      <p:sp>
        <p:nvSpPr>
          <p:cNvPr id="53" name="Oval 33"/>
          <p:cNvSpPr>
            <a:spLocks noChangeArrowheads="1"/>
          </p:cNvSpPr>
          <p:nvPr/>
        </p:nvSpPr>
        <p:spPr bwMode="auto">
          <a:xfrm>
            <a:off x="8902724" y="3789040"/>
            <a:ext cx="365760" cy="36576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sz="1600" b="1" dirty="0">
                <a:solidFill>
                  <a:schemeClr val="bg1"/>
                </a:solidFill>
              </a:rPr>
              <a:t>2</a:t>
            </a:r>
          </a:p>
        </p:txBody>
      </p:sp>
      <p:sp>
        <p:nvSpPr>
          <p:cNvPr id="54" name="Oval 33"/>
          <p:cNvSpPr>
            <a:spLocks noChangeArrowheads="1"/>
          </p:cNvSpPr>
          <p:nvPr/>
        </p:nvSpPr>
        <p:spPr bwMode="auto">
          <a:xfrm>
            <a:off x="2937349" y="3091538"/>
            <a:ext cx="365760" cy="36576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sz="1600" b="1" dirty="0">
                <a:solidFill>
                  <a:schemeClr val="bg1"/>
                </a:solidFill>
              </a:rPr>
              <a:t>3</a:t>
            </a:r>
          </a:p>
        </p:txBody>
      </p:sp>
      <p:sp>
        <p:nvSpPr>
          <p:cNvPr id="55" name="Oval 33"/>
          <p:cNvSpPr>
            <a:spLocks noChangeArrowheads="1"/>
          </p:cNvSpPr>
          <p:nvPr/>
        </p:nvSpPr>
        <p:spPr bwMode="auto">
          <a:xfrm>
            <a:off x="1768212" y="2420888"/>
            <a:ext cx="365760" cy="36576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a:lnSpc>
                <a:spcPct val="95000"/>
              </a:lnSpc>
              <a:defRPr/>
            </a:pPr>
            <a:r>
              <a:rPr lang="en-US" sz="1600" b="1" dirty="0">
                <a:solidFill>
                  <a:schemeClr val="bg1"/>
                </a:solidFill>
              </a:rPr>
              <a:t>1</a:t>
            </a:r>
          </a:p>
        </p:txBody>
      </p:sp>
      <p:cxnSp>
        <p:nvCxnSpPr>
          <p:cNvPr id="57" name="Elbow Connector 2"/>
          <p:cNvCxnSpPr>
            <a:cxnSpLocks noChangeShapeType="1"/>
          </p:cNvCxnSpPr>
          <p:nvPr/>
        </p:nvCxnSpPr>
        <p:spPr bwMode="auto">
          <a:xfrm rot="16200000" flipH="1">
            <a:off x="4281488" y="-169863"/>
            <a:ext cx="25400" cy="5565775"/>
          </a:xfrm>
          <a:prstGeom prst="bentConnector3">
            <a:avLst>
              <a:gd name="adj1" fmla="val -881537"/>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Tree>
    <p:custDataLst>
      <p:tags r:id="rId1"/>
    </p:custDataLst>
    <p:extLst>
      <p:ext uri="{BB962C8B-B14F-4D97-AF65-F5344CB8AC3E}">
        <p14:creationId xmlns:p14="http://schemas.microsoft.com/office/powerpoint/2010/main" val="234811915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bwMode="auto">
          <a:xfrm>
            <a:off x="481702" y="1268760"/>
            <a:ext cx="4663440" cy="182880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3" name="Rounded Rectangle 42"/>
          <p:cNvSpPr/>
          <p:nvPr/>
        </p:nvSpPr>
        <p:spPr bwMode="auto">
          <a:xfrm>
            <a:off x="481702" y="4120799"/>
            <a:ext cx="4663440" cy="210312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2" name="Title 1"/>
          <p:cNvSpPr>
            <a:spLocks noGrp="1"/>
          </p:cNvSpPr>
          <p:nvPr>
            <p:ph type="title"/>
          </p:nvPr>
        </p:nvSpPr>
        <p:spPr/>
        <p:txBody>
          <a:bodyPr/>
          <a:lstStyle/>
          <a:p>
            <a:r>
              <a:rPr lang="en-US" altLang="en-US" dirty="0"/>
              <a:t>Creating a Proxy PDB</a:t>
            </a:r>
            <a:endParaRPr lang="en-US" dirty="0"/>
          </a:p>
        </p:txBody>
      </p:sp>
      <p:sp>
        <p:nvSpPr>
          <p:cNvPr id="3" name="Content Placeholder 3"/>
          <p:cNvSpPr txBox="1">
            <a:spLocks/>
          </p:cNvSpPr>
          <p:nvPr/>
        </p:nvSpPr>
        <p:spPr>
          <a:xfrm>
            <a:off x="5158308" y="1323975"/>
            <a:ext cx="6406629" cy="4057650"/>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defRPr/>
            </a:pPr>
            <a:r>
              <a:rPr lang="en-US" kern="0" dirty="0">
                <a:latin typeface="Arial" charset="0"/>
              </a:rPr>
              <a:t>A proxy PDB allows execution in a proxied PDB.</a:t>
            </a:r>
          </a:p>
          <a:p>
            <a:pPr marL="572400" lvl="2" indent="-457200">
              <a:buClr>
                <a:schemeClr val="accent1"/>
              </a:buClr>
              <a:buFont typeface="+mj-lt"/>
              <a:buAutoNum type="arabicPeriod"/>
              <a:defRPr/>
            </a:pPr>
            <a:r>
              <a:rPr lang="en-US" sz="1800" kern="0" dirty="0">
                <a:cs typeface="Courier New" pitchFamily="49" charset="0"/>
              </a:rPr>
              <a:t>Switch the shared undo mode to local undo mode in both CDBs.</a:t>
            </a:r>
          </a:p>
          <a:p>
            <a:pPr marL="572400" lvl="2" indent="-457200">
              <a:buClr>
                <a:schemeClr val="accent1"/>
              </a:buClr>
              <a:buFont typeface="+mj-lt"/>
              <a:buAutoNum type="arabicPeriod"/>
              <a:defRPr/>
            </a:pPr>
            <a:r>
              <a:rPr lang="en-US" sz="1800" kern="0" dirty="0">
                <a:cs typeface="Courier New" pitchFamily="49" charset="0"/>
              </a:rPr>
              <a:t>Set the ARCHIVELOG mode in both CDBs.</a:t>
            </a:r>
          </a:p>
          <a:p>
            <a:pPr marL="572400" lvl="2" indent="-457200">
              <a:buClr>
                <a:schemeClr val="accent1"/>
              </a:buClr>
              <a:buFont typeface="+mj-lt"/>
              <a:buAutoNum type="arabicPeriod"/>
              <a:defRPr/>
            </a:pPr>
            <a:r>
              <a:rPr lang="en-US" sz="1800" kern="0" dirty="0"/>
              <a:t>Connect to </a:t>
            </a:r>
            <a:r>
              <a:rPr lang="en-US" sz="1800" b="1" kern="0" dirty="0">
                <a:solidFill>
                  <a:srgbClr val="0000FF"/>
                </a:solidFill>
                <a:latin typeface="Courier New" pitchFamily="49" charset="0"/>
                <a:cs typeface="Courier New" pitchFamily="49" charset="0"/>
              </a:rPr>
              <a:t>CDB1</a:t>
            </a:r>
            <a:r>
              <a:rPr lang="en-US" sz="1800" b="1" kern="0" dirty="0">
                <a:solidFill>
                  <a:srgbClr val="0000FF"/>
                </a:solidFill>
                <a:latin typeface="+mj-lt"/>
                <a:cs typeface="Courier New" pitchFamily="49" charset="0"/>
              </a:rPr>
              <a:t> </a:t>
            </a:r>
            <a:r>
              <a:rPr lang="en-US" sz="1800" kern="0" dirty="0"/>
              <a:t>and create a database link (to </a:t>
            </a:r>
            <a:r>
              <a:rPr lang="en-US" sz="1800" b="1" kern="0" dirty="0">
                <a:solidFill>
                  <a:srgbClr val="008000"/>
                </a:solidFill>
                <a:latin typeface="Courier New" pitchFamily="49" charset="0"/>
                <a:cs typeface="Courier New" pitchFamily="49" charset="0"/>
              </a:rPr>
              <a:t>CDB2</a:t>
            </a:r>
            <a:r>
              <a:rPr lang="en-US" sz="1800" kern="0" dirty="0">
                <a:solidFill>
                  <a:schemeClr val="tx1"/>
                </a:solidFill>
                <a:latin typeface="+mj-lt"/>
                <a:cs typeface="Courier New" pitchFamily="49" charset="0"/>
              </a:rPr>
              <a:t>)</a:t>
            </a:r>
            <a:r>
              <a:rPr lang="en-US" sz="1800" kern="0" dirty="0"/>
              <a:t>.</a:t>
            </a:r>
          </a:p>
          <a:p>
            <a:pPr marL="571500" lvl="1" indent="-457200">
              <a:buFont typeface="+mj-lt"/>
              <a:buAutoNum type="arabicPeriod" startAt="4"/>
              <a:defRPr/>
            </a:pPr>
            <a:r>
              <a:rPr lang="en-US" sz="1800" kern="0" dirty="0"/>
              <a:t>Create the </a:t>
            </a:r>
            <a:r>
              <a:rPr lang="en-US" sz="1800" b="1" kern="0" dirty="0">
                <a:solidFill>
                  <a:srgbClr val="0000FF"/>
                </a:solidFill>
                <a:latin typeface="Courier New" pitchFamily="49" charset="0"/>
                <a:cs typeface="Courier New" pitchFamily="49" charset="0"/>
              </a:rPr>
              <a:t>PXPDB1</a:t>
            </a:r>
            <a:r>
              <a:rPr lang="en-US" sz="1800" b="1" kern="0" dirty="0">
                <a:solidFill>
                  <a:srgbClr val="0000FF"/>
                </a:solidFill>
                <a:latin typeface="+mj-lt"/>
              </a:rPr>
              <a:t> </a:t>
            </a:r>
            <a:r>
              <a:rPr lang="en-US" sz="1800" kern="0" dirty="0">
                <a:solidFill>
                  <a:schemeClr val="tx1"/>
                </a:solidFill>
              </a:rPr>
              <a:t>proxy PDB </a:t>
            </a:r>
            <a:r>
              <a:rPr lang="en-US" sz="1800" kern="0" dirty="0">
                <a:cs typeface="Courier New" pitchFamily="49" charset="0"/>
              </a:rPr>
              <a:t>in </a:t>
            </a:r>
            <a:r>
              <a:rPr lang="en-US" sz="1800" b="1" kern="0" dirty="0">
                <a:solidFill>
                  <a:srgbClr val="0000FF"/>
                </a:solidFill>
                <a:latin typeface="Courier New" pitchFamily="49" charset="0"/>
                <a:cs typeface="Courier New" pitchFamily="49" charset="0"/>
              </a:rPr>
              <a:t>CDB1</a:t>
            </a:r>
            <a:r>
              <a:rPr lang="en-US" sz="1800" b="1" kern="0" dirty="0">
                <a:solidFill>
                  <a:srgbClr val="0000FF"/>
                </a:solidFill>
                <a:latin typeface="+mj-lt"/>
                <a:cs typeface="Courier New" pitchFamily="49" charset="0"/>
              </a:rPr>
              <a:t> </a:t>
            </a:r>
            <a:r>
              <a:rPr lang="en-US" sz="1800" kern="0" dirty="0"/>
              <a:t>as a view referencing the entire proxied </a:t>
            </a:r>
            <a:r>
              <a:rPr lang="en-US" sz="1800" b="1" kern="0" dirty="0">
                <a:solidFill>
                  <a:srgbClr val="008000"/>
                </a:solidFill>
                <a:latin typeface="Courier New" pitchFamily="49" charset="0"/>
                <a:cs typeface="Courier New" pitchFamily="49" charset="0"/>
              </a:rPr>
              <a:t>PDB1</a:t>
            </a:r>
            <a:r>
              <a:rPr lang="en-US" sz="1800" b="1" kern="0" dirty="0">
                <a:solidFill>
                  <a:srgbClr val="0000FF"/>
                </a:solidFill>
              </a:rPr>
              <a:t> </a:t>
            </a:r>
            <a:r>
              <a:rPr lang="en-US" sz="1800" kern="0" dirty="0">
                <a:cs typeface="Courier New" pitchFamily="49" charset="0"/>
              </a:rPr>
              <a:t>in </a:t>
            </a:r>
            <a:r>
              <a:rPr lang="en-US" sz="1800" b="1" kern="0" dirty="0">
                <a:solidFill>
                  <a:srgbClr val="008000"/>
                </a:solidFill>
                <a:latin typeface="Courier New" pitchFamily="49" charset="0"/>
                <a:cs typeface="Courier New" pitchFamily="49" charset="0"/>
              </a:rPr>
              <a:t>CDB2</a:t>
            </a:r>
            <a:r>
              <a:rPr lang="en-US" sz="1800" kern="0" dirty="0"/>
              <a:t>. </a:t>
            </a:r>
          </a:p>
          <a:p>
            <a:pPr marL="571500" lvl="1" indent="-457200">
              <a:buFont typeface="+mj-lt"/>
              <a:buAutoNum type="arabicPeriod" startAt="4"/>
              <a:defRPr/>
            </a:pPr>
            <a:endParaRPr lang="en-US" sz="1800" kern="0" dirty="0"/>
          </a:p>
          <a:p>
            <a:pPr marL="571500" lvl="1" indent="-457200">
              <a:buFont typeface="+mj-lt"/>
              <a:buAutoNum type="arabicPeriod" startAt="4"/>
              <a:defRPr/>
            </a:pPr>
            <a:endParaRPr lang="en-US" sz="1800" kern="0" dirty="0"/>
          </a:p>
          <a:p>
            <a:pPr marL="571500" lvl="1" indent="-457200">
              <a:buFont typeface="+mj-lt"/>
              <a:buAutoNum type="arabicPeriod" startAt="4"/>
              <a:defRPr/>
            </a:pPr>
            <a:r>
              <a:rPr lang="en-US" sz="1800" kern="0" dirty="0"/>
              <a:t>Execute all the statements in the </a:t>
            </a:r>
            <a:r>
              <a:rPr lang="en-US" sz="1800" b="1" kern="0" dirty="0">
                <a:solidFill>
                  <a:srgbClr val="0000FF"/>
                </a:solidFill>
                <a:latin typeface="Courier New" pitchFamily="49" charset="0"/>
                <a:cs typeface="Courier New" pitchFamily="49" charset="0"/>
              </a:rPr>
              <a:t>PXPDB1</a:t>
            </a:r>
            <a:r>
              <a:rPr lang="en-US" sz="1800" b="1" kern="0" dirty="0">
                <a:solidFill>
                  <a:srgbClr val="0000FF"/>
                </a:solidFill>
                <a:latin typeface="+mj-lt"/>
                <a:cs typeface="Courier New" pitchFamily="49" charset="0"/>
              </a:rPr>
              <a:t> </a:t>
            </a:r>
            <a:r>
              <a:rPr lang="en-US" sz="1800" kern="0" dirty="0"/>
              <a:t>proxy PDB context to have them executed in the proxied </a:t>
            </a:r>
            <a:r>
              <a:rPr lang="en-US" sz="1800" b="1" kern="0" dirty="0">
                <a:solidFill>
                  <a:srgbClr val="008000"/>
                </a:solidFill>
                <a:latin typeface="Courier New" pitchFamily="49" charset="0"/>
                <a:cs typeface="Courier New" pitchFamily="49" charset="0"/>
              </a:rPr>
              <a:t>PDB1</a:t>
            </a:r>
            <a:r>
              <a:rPr lang="en-US" sz="1800" kern="0" dirty="0"/>
              <a:t> PDB</a:t>
            </a:r>
            <a:r>
              <a:rPr lang="en-US" sz="1800" b="1" kern="0" dirty="0">
                <a:solidFill>
                  <a:srgbClr val="0000FF"/>
                </a:solidFill>
              </a:rPr>
              <a:t> </a:t>
            </a:r>
            <a:r>
              <a:rPr lang="en-US" sz="1800" kern="0" dirty="0">
                <a:cs typeface="Courier New" pitchFamily="49" charset="0"/>
              </a:rPr>
              <a:t>in </a:t>
            </a:r>
            <a:r>
              <a:rPr lang="en-US" sz="1800" b="1" kern="0" dirty="0">
                <a:solidFill>
                  <a:srgbClr val="008000"/>
                </a:solidFill>
                <a:latin typeface="Courier New" pitchFamily="49" charset="0"/>
                <a:cs typeface="Courier New" pitchFamily="49" charset="0"/>
              </a:rPr>
              <a:t>CDB2</a:t>
            </a:r>
            <a:r>
              <a:rPr lang="en-US" sz="1800" kern="0" dirty="0"/>
              <a:t>. </a:t>
            </a:r>
          </a:p>
        </p:txBody>
      </p:sp>
      <p:sp>
        <p:nvSpPr>
          <p:cNvPr id="5" name="Text Box 58"/>
          <p:cNvSpPr txBox="1">
            <a:spLocks noChangeArrowheads="1"/>
          </p:cNvSpPr>
          <p:nvPr/>
        </p:nvSpPr>
        <p:spPr bwMode="blackWhite">
          <a:xfrm>
            <a:off x="704850" y="1341438"/>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00"/>
                </a:solidFill>
                <a:latin typeface="+mj-lt"/>
                <a:cs typeface="Courier New" pitchFamily="49" charset="0"/>
              </a:rPr>
              <a:t>CDB1</a:t>
            </a:r>
          </a:p>
        </p:txBody>
      </p:sp>
      <p:sp>
        <p:nvSpPr>
          <p:cNvPr id="6" name="PPTShape_1"/>
          <p:cNvSpPr>
            <a:spLocks noChangeArrowheads="1"/>
          </p:cNvSpPr>
          <p:nvPr/>
        </p:nvSpPr>
        <p:spPr bwMode="blackWhite">
          <a:xfrm>
            <a:off x="812800" y="2163763"/>
            <a:ext cx="3960813" cy="688975"/>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sz="1400" b="1" dirty="0">
                <a:solidFill>
                  <a:srgbClr val="0000FF"/>
                </a:solidFill>
              </a:rPr>
              <a:t>PXPDB1</a:t>
            </a:r>
            <a:endParaRPr lang="en-US" altLang="en-US" sz="1400" dirty="0">
              <a:solidFill>
                <a:schemeClr val="bg2"/>
              </a:solidFill>
            </a:endParaRPr>
          </a:p>
        </p:txBody>
      </p:sp>
      <p:sp>
        <p:nvSpPr>
          <p:cNvPr id="8" name="PPTShape_8"/>
          <p:cNvSpPr txBox="1">
            <a:spLocks noChangeArrowheads="1"/>
          </p:cNvSpPr>
          <p:nvPr/>
        </p:nvSpPr>
        <p:spPr bwMode="blackWhite">
          <a:xfrm>
            <a:off x="609600" y="4181475"/>
            <a:ext cx="1165225" cy="241300"/>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200" b="1" dirty="0">
                <a:solidFill>
                  <a:srgbClr val="000000"/>
                </a:solidFill>
                <a:latin typeface="+mj-lt"/>
                <a:cs typeface="Courier New" pitchFamily="49" charset="0"/>
              </a:rPr>
              <a:t>CDB2</a:t>
            </a:r>
          </a:p>
        </p:txBody>
      </p:sp>
      <p:sp>
        <p:nvSpPr>
          <p:cNvPr id="9" name="PPTShape_11"/>
          <p:cNvSpPr>
            <a:spLocks noChangeArrowheads="1"/>
          </p:cNvSpPr>
          <p:nvPr/>
        </p:nvSpPr>
        <p:spPr bwMode="blackWhite">
          <a:xfrm>
            <a:off x="812800" y="4941888"/>
            <a:ext cx="3960813" cy="1223962"/>
          </a:xfrm>
          <a:prstGeom prst="rect">
            <a:avLst/>
          </a:prstGeom>
          <a:solidFill>
            <a:srgbClr val="FFCC99"/>
          </a:solidFill>
          <a:ln w="28575">
            <a:solidFill>
              <a:schemeClr val="accent3">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8000"/>
                </a:solidFill>
              </a:rPr>
              <a:t>PDB1</a:t>
            </a:r>
          </a:p>
        </p:txBody>
      </p:sp>
      <p:sp>
        <p:nvSpPr>
          <p:cNvPr id="10" name="PPTShape_12"/>
          <p:cNvSpPr txBox="1">
            <a:spLocks noChangeArrowheads="1"/>
          </p:cNvSpPr>
          <p:nvPr/>
        </p:nvSpPr>
        <p:spPr bwMode="blackWhite">
          <a:xfrm>
            <a:off x="812800" y="4956614"/>
            <a:ext cx="2944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a:t>
            </a:r>
          </a:p>
        </p:txBody>
      </p:sp>
      <p:pic>
        <p:nvPicPr>
          <p:cNvPr id="11" name="PPTShape_4" descr="datab018"/>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gray">
          <a:xfrm>
            <a:off x="1835150" y="4999038"/>
            <a:ext cx="9461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bwMode="gray">
          <a:xfrm>
            <a:off x="5829746" y="5349473"/>
            <a:ext cx="5591175" cy="696337"/>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spAutoFit/>
          </a:bodyPr>
          <a:lstStyle/>
          <a:p>
            <a:pPr marL="457200" indent="-457200" defTabSz="400050" eaLnBrk="1" hangingPunct="1">
              <a:tabLst>
                <a:tab pos="400050" algn="r"/>
                <a:tab pos="673100" algn="l"/>
              </a:tabLst>
              <a:defRPr/>
            </a:pPr>
            <a:r>
              <a:rPr lang="en-US" sz="1400" b="1" dirty="0">
                <a:latin typeface="Courier New" pitchFamily="49" charset="0"/>
                <a:cs typeface="Arial" charset="0"/>
              </a:rPr>
              <a:t>SQL&gt; CONNECT sys@</a:t>
            </a:r>
            <a:r>
              <a:rPr lang="en-US" sz="1400" b="1" dirty="0">
                <a:solidFill>
                  <a:srgbClr val="0000FF"/>
                </a:solidFill>
                <a:latin typeface="Courier New" pitchFamily="49" charset="0"/>
                <a:cs typeface="Arial" charset="0"/>
              </a:rPr>
              <a:t>pxpdb1 </a:t>
            </a:r>
            <a:r>
              <a:rPr lang="en-US" sz="1400" b="1" dirty="0">
                <a:latin typeface="Courier New" pitchFamily="49" charset="0"/>
                <a:cs typeface="Arial" charset="0"/>
              </a:rPr>
              <a:t>AS SYSDBA</a:t>
            </a:r>
          </a:p>
          <a:p>
            <a:pPr marL="457200" indent="-457200" defTabSz="400050" eaLnBrk="1" hangingPunct="1">
              <a:tabLst>
                <a:tab pos="400050" algn="r"/>
                <a:tab pos="673100" algn="l"/>
              </a:tabLst>
              <a:defRPr/>
            </a:pPr>
            <a:r>
              <a:rPr lang="en-US" sz="1400" b="1" dirty="0">
                <a:latin typeface="Courier New" pitchFamily="49" charset="0"/>
                <a:cs typeface="Arial" charset="0"/>
              </a:rPr>
              <a:t>SQL&gt; ALTER PLUGGABLE DATABASE</a:t>
            </a:r>
            <a:r>
              <a:rPr lang="en-US" sz="1400" b="1" dirty="0">
                <a:solidFill>
                  <a:srgbClr val="0000FF"/>
                </a:solidFill>
                <a:latin typeface="Courier New" pitchFamily="49" charset="0"/>
                <a:cs typeface="Arial" charset="0"/>
              </a:rPr>
              <a:t> pxpdb1 </a:t>
            </a:r>
            <a:r>
              <a:rPr lang="en-US" sz="1400" b="1" dirty="0">
                <a:latin typeface="Courier New" pitchFamily="49" charset="0"/>
                <a:cs typeface="Arial" charset="0"/>
              </a:rPr>
              <a:t>OPEN;</a:t>
            </a:r>
          </a:p>
          <a:p>
            <a:pPr marL="457200" indent="-457200" defTabSz="400050" eaLnBrk="1" hangingPunct="1">
              <a:tabLst>
                <a:tab pos="400050" algn="r"/>
                <a:tab pos="673100" algn="l"/>
              </a:tabLst>
              <a:defRPr/>
            </a:pPr>
            <a:r>
              <a:rPr lang="en-US" sz="1400" b="1" dirty="0">
                <a:latin typeface="Courier New" pitchFamily="49" charset="0"/>
                <a:cs typeface="Arial" charset="0"/>
              </a:rPr>
              <a:t>SQL&gt; SELECT * FROM app.c;</a:t>
            </a:r>
          </a:p>
        </p:txBody>
      </p:sp>
      <p:sp>
        <p:nvSpPr>
          <p:cNvPr id="13" name="PPTShape_12"/>
          <p:cNvSpPr txBox="1">
            <a:spLocks noChangeArrowheads="1"/>
          </p:cNvSpPr>
          <p:nvPr/>
        </p:nvSpPr>
        <p:spPr bwMode="blackWhite">
          <a:xfrm>
            <a:off x="838200" y="2171308"/>
            <a:ext cx="1320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100" b="1" dirty="0">
                <a:solidFill>
                  <a:srgbClr val="000000"/>
                </a:solidFill>
              </a:rPr>
              <a:t>Data files</a:t>
            </a:r>
          </a:p>
        </p:txBody>
      </p:sp>
      <p:sp>
        <p:nvSpPr>
          <p:cNvPr id="14" name="PPTShape_6"/>
          <p:cNvSpPr txBox="1">
            <a:spLocks noChangeArrowheads="1"/>
          </p:cNvSpPr>
          <p:nvPr/>
        </p:nvSpPr>
        <p:spPr bwMode="blackWhite">
          <a:xfrm>
            <a:off x="2006502" y="4978876"/>
            <a:ext cx="10160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USERS</a:t>
            </a:r>
            <a:endParaRPr lang="en-US" altLang="en-US" sz="1000" dirty="0">
              <a:solidFill>
                <a:srgbClr val="000000"/>
              </a:solidFill>
            </a:endParaRPr>
          </a:p>
        </p:txBody>
      </p:sp>
      <p:sp>
        <p:nvSpPr>
          <p:cNvPr id="16" name="Oval 45"/>
          <p:cNvSpPr>
            <a:spLocks noChangeArrowheads="1"/>
          </p:cNvSpPr>
          <p:nvPr/>
        </p:nvSpPr>
        <p:spPr bwMode="auto">
          <a:xfrm>
            <a:off x="3554413" y="3386138"/>
            <a:ext cx="1603895" cy="533400"/>
          </a:xfrm>
          <a:prstGeom prst="ellipse">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en-US" altLang="en-US" sz="1400" b="1" dirty="0">
                <a:solidFill>
                  <a:srgbClr val="000000"/>
                </a:solidFill>
              </a:rPr>
              <a:t>SQL execution</a:t>
            </a:r>
          </a:p>
        </p:txBody>
      </p:sp>
      <p:cxnSp>
        <p:nvCxnSpPr>
          <p:cNvPr id="17" name="Straight Connector 33"/>
          <p:cNvCxnSpPr>
            <a:cxnSpLocks noChangeShapeType="1"/>
          </p:cNvCxnSpPr>
          <p:nvPr/>
        </p:nvCxnSpPr>
        <p:spPr bwMode="auto">
          <a:xfrm>
            <a:off x="5281613" y="3889375"/>
            <a:ext cx="0" cy="1476375"/>
          </a:xfrm>
          <a:prstGeom prst="line">
            <a:avLst/>
          </a:prstGeom>
          <a:noFill/>
          <a:ln w="28575" algn="ctr">
            <a:solidFill>
              <a:srgbClr val="C00000"/>
            </a:solidFill>
            <a:prstDash val="dash"/>
            <a:round/>
            <a:headEnd type="none" w="sm" len="sm"/>
            <a:tailEnd type="none" w="sm" len="sm"/>
          </a:ln>
          <a:extLst>
            <a:ext uri="{909E8E84-426E-40DD-AFC4-6F175D3DCCD1}">
              <a14:hiddenFill xmlns:a14="http://schemas.microsoft.com/office/drawing/2010/main">
                <a:noFill/>
              </a14:hiddenFill>
            </a:ext>
          </a:extLst>
        </p:spPr>
      </p:cxnSp>
      <p:sp>
        <p:nvSpPr>
          <p:cNvPr id="18" name="Rectangle 282"/>
          <p:cNvSpPr>
            <a:spLocks noChangeArrowheads="1"/>
          </p:cNvSpPr>
          <p:nvPr/>
        </p:nvSpPr>
        <p:spPr bwMode="auto">
          <a:xfrm>
            <a:off x="814388" y="1628775"/>
            <a:ext cx="3937000" cy="360363"/>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19" name="Rectangle 282"/>
          <p:cNvSpPr>
            <a:spLocks noChangeArrowheads="1"/>
          </p:cNvSpPr>
          <p:nvPr/>
        </p:nvSpPr>
        <p:spPr bwMode="auto">
          <a:xfrm>
            <a:off x="814388" y="4437063"/>
            <a:ext cx="3937000" cy="360362"/>
          </a:xfrm>
          <a:prstGeom prst="rect">
            <a:avLst/>
          </a:prstGeom>
          <a:solidFill>
            <a:srgbClr val="FFF0C5"/>
          </a:solidFill>
          <a:ln w="28575" algn="ctr">
            <a:solidFill>
              <a:srgbClr val="E6AA00"/>
            </a:solid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cxnSp>
        <p:nvCxnSpPr>
          <p:cNvPr id="20" name="Straight Arrow Connector 63"/>
          <p:cNvCxnSpPr>
            <a:cxnSpLocks noChangeShapeType="1"/>
          </p:cNvCxnSpPr>
          <p:nvPr/>
        </p:nvCxnSpPr>
        <p:spPr bwMode="auto">
          <a:xfrm flipV="1">
            <a:off x="3249613" y="2880410"/>
            <a:ext cx="0" cy="2194560"/>
          </a:xfrm>
          <a:prstGeom prst="straightConnector1">
            <a:avLst/>
          </a:prstGeom>
          <a:noFill/>
          <a:ln w="28575" algn="ctr">
            <a:solidFill>
              <a:srgbClr val="7030A0"/>
            </a:solidFill>
            <a:round/>
            <a:headEnd type="none" w="sm" len="sm"/>
            <a:tailEnd type="triangle" w="lg" len="lg"/>
          </a:ln>
          <a:extLst>
            <a:ext uri="{909E8E84-426E-40DD-AFC4-6F175D3DCCD1}">
              <a14:hiddenFill xmlns:a14="http://schemas.microsoft.com/office/drawing/2010/main">
                <a:noFill/>
              </a14:hiddenFill>
            </a:ext>
          </a:extLst>
        </p:spPr>
      </p:cxnSp>
      <p:cxnSp>
        <p:nvCxnSpPr>
          <p:cNvPr id="21" name="Straight Arrow Connector 63"/>
          <p:cNvCxnSpPr>
            <a:cxnSpLocks noChangeShapeType="1"/>
          </p:cNvCxnSpPr>
          <p:nvPr/>
        </p:nvCxnSpPr>
        <p:spPr bwMode="auto">
          <a:xfrm flipV="1">
            <a:off x="4367213" y="3935412"/>
            <a:ext cx="0" cy="1280160"/>
          </a:xfrm>
          <a:prstGeom prst="straightConnector1">
            <a:avLst/>
          </a:prstGeom>
          <a:noFill/>
          <a:ln w="28575" algn="ctr">
            <a:solidFill>
              <a:srgbClr val="C00000"/>
            </a:solidFill>
            <a:round/>
            <a:headEnd type="triangle" w="lg" len="lg"/>
            <a:tailEnd/>
          </a:ln>
          <a:extLst>
            <a:ext uri="{909E8E84-426E-40DD-AFC4-6F175D3DCCD1}">
              <a14:hiddenFill xmlns:a14="http://schemas.microsoft.com/office/drawing/2010/main">
                <a:noFill/>
              </a14:hiddenFill>
            </a:ext>
          </a:extLst>
        </p:spPr>
      </p:cxnSp>
      <p:cxnSp>
        <p:nvCxnSpPr>
          <p:cNvPr id="22" name="Straight Connector 32"/>
          <p:cNvCxnSpPr>
            <a:cxnSpLocks noChangeShapeType="1"/>
          </p:cNvCxnSpPr>
          <p:nvPr/>
        </p:nvCxnSpPr>
        <p:spPr bwMode="auto">
          <a:xfrm>
            <a:off x="4367213" y="2852738"/>
            <a:ext cx="0" cy="533400"/>
          </a:xfrm>
          <a:prstGeom prst="line">
            <a:avLst/>
          </a:prstGeom>
          <a:noFill/>
          <a:ln w="28575" algn="ctr">
            <a:solidFill>
              <a:srgbClr val="C00000"/>
            </a:solidFill>
            <a:round/>
            <a:headEnd type="none" w="sm" len="sm"/>
            <a:tailEnd type="none" w="sm" len="sm"/>
          </a:ln>
          <a:extLst>
            <a:ext uri="{909E8E84-426E-40DD-AFC4-6F175D3DCCD1}">
              <a14:hiddenFill xmlns:a14="http://schemas.microsoft.com/office/drawing/2010/main">
                <a:noFill/>
              </a14:hiddenFill>
            </a:ext>
          </a:extLst>
        </p:spPr>
      </p:cxnSp>
      <p:sp>
        <p:nvSpPr>
          <p:cNvPr id="23" name="TextBox 49"/>
          <p:cNvSpPr txBox="1">
            <a:spLocks noChangeArrowheads="1"/>
          </p:cNvSpPr>
          <p:nvPr/>
        </p:nvSpPr>
        <p:spPr bwMode="auto">
          <a:xfrm>
            <a:off x="1823332" y="5120668"/>
            <a:ext cx="12493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dirty="0">
                <a:solidFill>
                  <a:srgbClr val="000000"/>
                </a:solidFill>
              </a:rPr>
              <a:t>Table</a:t>
            </a:r>
            <a:r>
              <a:rPr lang="en-US" altLang="en-US" sz="1000" dirty="0"/>
              <a:t>  </a:t>
            </a:r>
            <a:r>
              <a:rPr lang="en-US" altLang="en-US" sz="1000" dirty="0">
                <a:solidFill>
                  <a:srgbClr val="0000FF"/>
                </a:solidFill>
              </a:rPr>
              <a:t>APP.C</a:t>
            </a:r>
          </a:p>
        </p:txBody>
      </p:sp>
      <p:graphicFrame>
        <p:nvGraphicFramePr>
          <p:cNvPr id="24" name="Table 23"/>
          <p:cNvGraphicFramePr>
            <a:graphicFrameLocks noGrp="1"/>
          </p:cNvGraphicFramePr>
          <p:nvPr>
            <p:extLst/>
          </p:nvPr>
        </p:nvGraphicFramePr>
        <p:xfrm>
          <a:off x="1984375" y="5549900"/>
          <a:ext cx="673100" cy="487056"/>
        </p:xfrm>
        <a:graphic>
          <a:graphicData uri="http://schemas.openxmlformats.org/drawingml/2006/table">
            <a:tbl>
              <a:tblPr firstRow="1" bandRow="1"/>
              <a:tblGrid>
                <a:gridCol w="673100">
                  <a:extLst>
                    <a:ext uri="{9D8B030D-6E8A-4147-A177-3AD203B41FA5}">
                      <a16:colId xmlns:a16="http://schemas.microsoft.com/office/drawing/2014/main" xmlns="" val="20000"/>
                    </a:ext>
                  </a:extLst>
                </a:gridCol>
              </a:tblGrid>
              <a:tr h="182563">
                <a:tc>
                  <a:txBody>
                    <a:bodyPr/>
                    <a:lstStyle/>
                    <a:p>
                      <a:r>
                        <a:rPr lang="fr-FR" sz="1000" b="1" dirty="0">
                          <a:solidFill>
                            <a:srgbClr val="000000"/>
                          </a:solidFill>
                        </a:rPr>
                        <a:t>CODE</a:t>
                      </a:r>
                      <a:endParaRPr lang="en-US" sz="1000" b="1" dirty="0">
                        <a:solidFill>
                          <a:srgbClr val="000000"/>
                        </a:solidFill>
                      </a:endParaRPr>
                    </a:p>
                  </a:txBody>
                  <a:tcPr marL="121968" marR="121968" marT="45564" marB="4556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0"/>
                  </a:ext>
                </a:extLst>
              </a:tr>
              <a:tr h="182563">
                <a:tc>
                  <a:txBody>
                    <a:bodyPr/>
                    <a:lstStyle/>
                    <a:p>
                      <a:r>
                        <a:rPr lang="en-US" sz="1000" b="0" dirty="0">
                          <a:solidFill>
                            <a:srgbClr val="000000"/>
                          </a:solidFill>
                        </a:rPr>
                        <a:t>C4</a:t>
                      </a:r>
                      <a:endParaRPr lang="en-US" sz="1000" dirty="0">
                        <a:solidFill>
                          <a:schemeClr val="accent1"/>
                        </a:solidFill>
                      </a:endParaRPr>
                    </a:p>
                  </a:txBody>
                  <a:tcPr marL="121968" marR="121968" marT="45564" marB="4556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bl>
          </a:graphicData>
        </a:graphic>
      </p:graphicFrame>
      <p:sp>
        <p:nvSpPr>
          <p:cNvPr id="26" name="PPTShape_10"/>
          <p:cNvSpPr>
            <a:spLocks noChangeArrowheads="1"/>
          </p:cNvSpPr>
          <p:nvPr/>
        </p:nvSpPr>
        <p:spPr bwMode="auto">
          <a:xfrm>
            <a:off x="3352800" y="2232025"/>
            <a:ext cx="581025"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7" name="PPTShape_13"/>
          <p:cNvSpPr txBox="1">
            <a:spLocks noChangeArrowheads="1"/>
          </p:cNvSpPr>
          <p:nvPr/>
        </p:nvSpPr>
        <p:spPr bwMode="blackWhite">
          <a:xfrm>
            <a:off x="3322638" y="2363788"/>
            <a:ext cx="971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UNDO1</a:t>
            </a:r>
          </a:p>
        </p:txBody>
      </p:sp>
      <p:sp>
        <p:nvSpPr>
          <p:cNvPr id="28" name="PPTShape_10"/>
          <p:cNvSpPr>
            <a:spLocks noChangeArrowheads="1"/>
          </p:cNvSpPr>
          <p:nvPr/>
        </p:nvSpPr>
        <p:spPr bwMode="auto">
          <a:xfrm>
            <a:off x="3244850" y="5661025"/>
            <a:ext cx="581025" cy="431800"/>
          </a:xfrm>
          <a:prstGeom prst="flowChartMagneticDisk">
            <a:avLst/>
          </a:prstGeom>
          <a:gradFill rotWithShape="1">
            <a:gsLst>
              <a:gs pos="0">
                <a:srgbClr val="5E7676"/>
              </a:gs>
              <a:gs pos="50000">
                <a:srgbClr val="CCFFFF"/>
              </a:gs>
              <a:gs pos="100000">
                <a:srgbClr val="5E7676"/>
              </a:gs>
            </a:gsLst>
            <a:lin ang="2700000" scaled="1"/>
          </a:gradFill>
          <a:ln w="28575">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9" name="PPTShape_13"/>
          <p:cNvSpPr txBox="1">
            <a:spLocks noChangeArrowheads="1"/>
          </p:cNvSpPr>
          <p:nvPr/>
        </p:nvSpPr>
        <p:spPr bwMode="blackWhite">
          <a:xfrm>
            <a:off x="3214688" y="5792788"/>
            <a:ext cx="9715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UNDO1</a:t>
            </a:r>
          </a:p>
        </p:txBody>
      </p:sp>
      <p:sp>
        <p:nvSpPr>
          <p:cNvPr id="30" name="Content Placeholder 2"/>
          <p:cNvSpPr txBox="1">
            <a:spLocks noChangeAspect="1"/>
          </p:cNvSpPr>
          <p:nvPr/>
        </p:nvSpPr>
        <p:spPr bwMode="gray">
          <a:xfrm>
            <a:off x="5829747" y="3717032"/>
            <a:ext cx="5593257" cy="696337"/>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en-US" sz="1400" b="1" dirty="0">
                <a:latin typeface="Courier New" pitchFamily="49" charset="0"/>
                <a:cs typeface="Arial" charset="0"/>
              </a:rPr>
              <a:t>SQL&gt; CONNECT sys@</a:t>
            </a:r>
            <a:r>
              <a:rPr lang="en-US" sz="1400" b="1" dirty="0">
                <a:solidFill>
                  <a:srgbClr val="0000FF"/>
                </a:solidFill>
                <a:latin typeface="Courier New" pitchFamily="49" charset="0"/>
                <a:cs typeface="Arial" charset="0"/>
              </a:rPr>
              <a:t>cdb1 </a:t>
            </a:r>
            <a:r>
              <a:rPr lang="en-US" sz="1400" b="1" dirty="0">
                <a:latin typeface="Courier New" pitchFamily="49" charset="0"/>
                <a:cs typeface="Arial" charset="0"/>
              </a:rPr>
              <a:t>AS SYSDBA</a:t>
            </a:r>
          </a:p>
          <a:p>
            <a:pPr marL="457200" indent="-457200" defTabSz="400050" eaLnBrk="1" hangingPunct="1">
              <a:tabLst>
                <a:tab pos="400050" algn="r"/>
                <a:tab pos="673100" algn="l"/>
              </a:tabLst>
              <a:defRPr/>
            </a:pPr>
            <a:r>
              <a:rPr lang="en-US" sz="1400" b="1" dirty="0">
                <a:latin typeface="Courier New" pitchFamily="49" charset="0"/>
                <a:cs typeface="Arial" charset="0"/>
              </a:rPr>
              <a:t>SQL&gt; CREATE PLUGGABLE DATABASE</a:t>
            </a:r>
            <a:r>
              <a:rPr lang="en-US" sz="1400" b="1" dirty="0">
                <a:solidFill>
                  <a:srgbClr val="0000FF"/>
                </a:solidFill>
                <a:latin typeface="Courier New" pitchFamily="49" charset="0"/>
                <a:cs typeface="Arial" charset="0"/>
              </a:rPr>
              <a:t> pxpdb1 </a:t>
            </a:r>
            <a:r>
              <a:rPr lang="en-US" sz="1400" b="1" dirty="0">
                <a:solidFill>
                  <a:srgbClr val="FF0000"/>
                </a:solidFill>
                <a:latin typeface="Courier New" pitchFamily="49" charset="0"/>
                <a:cs typeface="Arial" charset="0"/>
              </a:rPr>
              <a:t>AS PROXY </a:t>
            </a:r>
          </a:p>
          <a:p>
            <a:pPr marL="457200" indent="-457200" defTabSz="400050" eaLnBrk="1" hangingPunct="1">
              <a:tabLst>
                <a:tab pos="400050" algn="r"/>
                <a:tab pos="673100" algn="l"/>
              </a:tabLst>
              <a:defRPr/>
            </a:pPr>
            <a:r>
              <a:rPr lang="en-US" sz="1400" b="1" dirty="0">
                <a:solidFill>
                  <a:srgbClr val="FF0000"/>
                </a:solidFill>
                <a:latin typeface="Courier New" pitchFamily="49" charset="0"/>
                <a:cs typeface="Courier New" pitchFamily="49" charset="0"/>
              </a:rPr>
              <a:t>                      </a:t>
            </a:r>
            <a:r>
              <a:rPr lang="en-US" sz="1400" b="1" dirty="0">
                <a:latin typeface="Courier New" pitchFamily="49" charset="0"/>
                <a:cs typeface="Courier New" pitchFamily="49" charset="0"/>
              </a:rPr>
              <a:t>FROM pdb1@link_cdb2;</a:t>
            </a:r>
          </a:p>
        </p:txBody>
      </p:sp>
      <p:grpSp>
        <p:nvGrpSpPr>
          <p:cNvPr id="32" name="Group 48"/>
          <p:cNvGrpSpPr>
            <a:grpSpLocks/>
          </p:cNvGrpSpPr>
          <p:nvPr/>
        </p:nvGrpSpPr>
        <p:grpSpPr bwMode="auto">
          <a:xfrm>
            <a:off x="1965325" y="2312988"/>
            <a:ext cx="1814513" cy="463550"/>
            <a:chOff x="2228850" y="2460183"/>
            <a:chExt cx="1813951" cy="464089"/>
          </a:xfrm>
        </p:grpSpPr>
        <p:sp>
          <p:nvSpPr>
            <p:cNvPr id="33" name="Can 32"/>
            <p:cNvSpPr/>
            <p:nvPr/>
          </p:nvSpPr>
          <p:spPr bwMode="auto">
            <a:xfrm>
              <a:off x="2489119" y="2460183"/>
              <a:ext cx="537996" cy="35283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4" name="Can 33"/>
            <p:cNvSpPr/>
            <p:nvPr/>
          </p:nvSpPr>
          <p:spPr bwMode="auto">
            <a:xfrm>
              <a:off x="2898568" y="2571437"/>
              <a:ext cx="536409" cy="352835"/>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5"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36"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grpSp>
      <p:grpSp>
        <p:nvGrpSpPr>
          <p:cNvPr id="37" name="Group 55"/>
          <p:cNvGrpSpPr>
            <a:grpSpLocks/>
          </p:cNvGrpSpPr>
          <p:nvPr/>
        </p:nvGrpSpPr>
        <p:grpSpPr bwMode="auto">
          <a:xfrm>
            <a:off x="2889250" y="5110163"/>
            <a:ext cx="1814513" cy="465137"/>
            <a:chOff x="2228850" y="2460183"/>
            <a:chExt cx="1813951" cy="464089"/>
          </a:xfrm>
        </p:grpSpPr>
        <p:sp>
          <p:nvSpPr>
            <p:cNvPr id="38" name="Can 37"/>
            <p:cNvSpPr/>
            <p:nvPr/>
          </p:nvSpPr>
          <p:spPr bwMode="auto">
            <a:xfrm>
              <a:off x="2489119" y="2460183"/>
              <a:ext cx="537996" cy="353214"/>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39" name="Can 38"/>
            <p:cNvSpPr/>
            <p:nvPr/>
          </p:nvSpPr>
          <p:spPr bwMode="auto">
            <a:xfrm>
              <a:off x="2898568" y="2571058"/>
              <a:ext cx="536409" cy="353214"/>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40" name="PPTShape_6"/>
            <p:cNvSpPr txBox="1">
              <a:spLocks noChangeArrowheads="1"/>
            </p:cNvSpPr>
            <p:nvPr/>
          </p:nvSpPr>
          <p:spPr bwMode="blackWhite">
            <a:xfrm>
              <a:off x="2926788" y="2663825"/>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SYSAUX</a:t>
              </a:r>
              <a:r>
                <a:rPr lang="en-US" altLang="en-US" sz="1000" dirty="0">
                  <a:solidFill>
                    <a:srgbClr val="000000"/>
                  </a:solidFill>
                </a:rPr>
                <a:t> </a:t>
              </a:r>
            </a:p>
          </p:txBody>
        </p:sp>
        <p:sp>
          <p:nvSpPr>
            <p:cNvPr id="41" name="PPTShape_14"/>
            <p:cNvSpPr txBox="1">
              <a:spLocks noChangeArrowheads="1"/>
            </p:cNvSpPr>
            <p:nvPr/>
          </p:nvSpPr>
          <p:spPr bwMode="blackWhite">
            <a:xfrm>
              <a:off x="2228850" y="2539030"/>
              <a:ext cx="11160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rPr>
                <a:t>SYSTEM</a:t>
              </a:r>
              <a:r>
                <a:rPr lang="en-US" altLang="en-US" sz="1000" dirty="0">
                  <a:solidFill>
                    <a:srgbClr val="000000"/>
                  </a:solidFill>
                </a:rPr>
                <a:t> </a:t>
              </a:r>
            </a:p>
          </p:txBody>
        </p:sp>
      </p:grpSp>
      <p:sp>
        <p:nvSpPr>
          <p:cNvPr id="15" name="Oval 45"/>
          <p:cNvSpPr>
            <a:spLocks noChangeArrowheads="1"/>
          </p:cNvSpPr>
          <p:nvPr/>
        </p:nvSpPr>
        <p:spPr bwMode="auto">
          <a:xfrm>
            <a:off x="1322387" y="3377407"/>
            <a:ext cx="2030413" cy="533400"/>
          </a:xfrm>
          <a:prstGeom prst="ellipse">
            <a:avLst/>
          </a:prstGeom>
          <a:solidFill>
            <a:schemeClr val="bg1"/>
          </a:solidFill>
          <a:ln w="28575" algn="ctr">
            <a:solidFill>
              <a:srgbClr val="7030A0"/>
            </a:solidFill>
            <a:round/>
            <a:headEnd type="none" w="sm" len="sm"/>
            <a:tailEnd type="none" w="sm" len="sm"/>
          </a:ln>
        </p:spPr>
        <p:txBody>
          <a:bodyPr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en-US" altLang="en-US" sz="1400" b="1" dirty="0">
                <a:solidFill>
                  <a:srgbClr val="000000"/>
                </a:solidFill>
              </a:rPr>
              <a:t>Data files copy</a:t>
            </a:r>
          </a:p>
        </p:txBody>
      </p:sp>
    </p:spTree>
    <p:custDataLst>
      <p:tags r:id="rId1"/>
    </p:custDataLst>
    <p:extLst>
      <p:ext uri="{BB962C8B-B14F-4D97-AF65-F5344CB8AC3E}">
        <p14:creationId xmlns:p14="http://schemas.microsoft.com/office/powerpoint/2010/main" val="35220132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s-MX" dirty="0"/>
              <a:t>Summary</a:t>
            </a:r>
            <a:endParaRPr lang="en-US" dirty="0"/>
          </a:p>
        </p:txBody>
      </p:sp>
      <p:sp>
        <p:nvSpPr>
          <p:cNvPr id="3" name="Content Placeholder 2"/>
          <p:cNvSpPr>
            <a:spLocks noGrp="1"/>
          </p:cNvSpPr>
          <p:nvPr>
            <p:ph idx="1"/>
          </p:nvPr>
        </p:nvSpPr>
        <p:spPr>
          <a:xfrm>
            <a:off x="622138" y="1242485"/>
            <a:ext cx="10944549" cy="2911902"/>
          </a:xfrm>
        </p:spPr>
        <p:txBody>
          <a:bodyPr/>
          <a:lstStyle/>
          <a:p>
            <a:r>
              <a:rPr lang="en-US" altLang="en-US" dirty="0"/>
              <a:t>In this lesson, you should have learned how to:</a:t>
            </a:r>
          </a:p>
          <a:p>
            <a:pPr lvl="1">
              <a:spcBef>
                <a:spcPts val="800"/>
              </a:spcBef>
            </a:pPr>
            <a:r>
              <a:rPr lang="en-US" altLang="en-US" dirty="0"/>
              <a:t>Clone a regular PDB</a:t>
            </a:r>
          </a:p>
          <a:p>
            <a:pPr lvl="1">
              <a:spcBef>
                <a:spcPts val="800"/>
              </a:spcBef>
            </a:pPr>
            <a:r>
              <a:rPr lang="en-US" altLang="en-US" dirty="0"/>
              <a:t>Unplug and plug or clone a non-CDB</a:t>
            </a:r>
          </a:p>
          <a:p>
            <a:pPr lvl="1">
              <a:spcBef>
                <a:spcPts val="800"/>
              </a:spcBef>
            </a:pPr>
            <a:r>
              <a:rPr lang="en-US" altLang="en-US" dirty="0"/>
              <a:t>Unplug and plug a regular PDB</a:t>
            </a:r>
          </a:p>
          <a:p>
            <a:pPr lvl="1">
              <a:spcBef>
                <a:spcPts val="800"/>
              </a:spcBef>
            </a:pPr>
            <a:r>
              <a:rPr lang="en-US" altLang="en-US" dirty="0"/>
              <a:t>Perform hot cloning</a:t>
            </a:r>
          </a:p>
          <a:p>
            <a:pPr lvl="1">
              <a:spcBef>
                <a:spcPts val="800"/>
              </a:spcBef>
            </a:pPr>
            <a:r>
              <a:rPr lang="en-US" altLang="en-US" dirty="0"/>
              <a:t>Perform near-zero downtime PDB relocation</a:t>
            </a:r>
          </a:p>
          <a:p>
            <a:pPr lvl="1">
              <a:spcBef>
                <a:spcPts val="800"/>
              </a:spcBef>
            </a:pPr>
            <a:r>
              <a:rPr lang="en-US" altLang="en-US" dirty="0"/>
              <a:t>Create and use a proxy PDB</a:t>
            </a:r>
          </a:p>
        </p:txBody>
      </p:sp>
    </p:spTree>
    <p:custDataLst>
      <p:tags r:id="rId1"/>
    </p:custDataLst>
    <p:extLst>
      <p:ext uri="{BB962C8B-B14F-4D97-AF65-F5344CB8AC3E}">
        <p14:creationId xmlns:p14="http://schemas.microsoft.com/office/powerpoint/2010/main" val="12222065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Overview</a:t>
            </a:r>
          </a:p>
        </p:txBody>
      </p:sp>
      <p:sp>
        <p:nvSpPr>
          <p:cNvPr id="28675" name="Rectangle 18"/>
          <p:cNvSpPr>
            <a:spLocks noGrp="1" noChangeArrowheads="1"/>
          </p:cNvSpPr>
          <p:nvPr>
            <p:ph idx="1"/>
          </p:nvPr>
        </p:nvSpPr>
        <p:spPr>
          <a:xfrm>
            <a:off x="622138" y="1242485"/>
            <a:ext cx="10944549" cy="795938"/>
          </a:xfrm>
        </p:spPr>
        <p:txBody>
          <a:bodyPr/>
          <a:lstStyle/>
          <a:p>
            <a:pPr lvl="1">
              <a:buClr>
                <a:schemeClr val="accent1"/>
              </a:buClr>
            </a:pPr>
            <a:r>
              <a:rPr lang="en-US" dirty="0"/>
              <a:t>Cloning Remote PDBs in Hot Mode</a:t>
            </a:r>
          </a:p>
          <a:p>
            <a:pPr lvl="1">
              <a:buClr>
                <a:schemeClr val="accent1"/>
              </a:buClr>
            </a:pPr>
            <a:r>
              <a:rPr lang="en-US" dirty="0"/>
              <a:t>Relocating PDBs</a:t>
            </a:r>
          </a:p>
        </p:txBody>
      </p:sp>
    </p:spTree>
    <p:custDataLst>
      <p:tags r:id="rId1"/>
    </p:custDataLst>
    <p:extLst>
      <p:ext uri="{BB962C8B-B14F-4D97-AF65-F5344CB8AC3E}">
        <p14:creationId xmlns:p14="http://schemas.microsoft.com/office/powerpoint/2010/main" val="3244532600"/>
      </p:ext>
    </p:extLst>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altLang="en-US" dirty="0" smtClean="0"/>
              <a:t>14. Managing </a:t>
            </a:r>
            <a:r>
              <a:rPr lang="fr-FR" altLang="en-US" dirty="0" smtClean="0"/>
              <a:t>PDBs</a:t>
            </a:r>
            <a:endParaRPr lang="en-US" dirty="0"/>
          </a:p>
        </p:txBody>
      </p:sp>
      <p:sp>
        <p:nvSpPr>
          <p:cNvPr id="3" name="Subtitle 2"/>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272581480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Objectives</a:t>
            </a:r>
            <a:endParaRPr lang="en-US" dirty="0"/>
          </a:p>
        </p:txBody>
      </p:sp>
      <p:sp>
        <p:nvSpPr>
          <p:cNvPr id="3" name="Content Placeholder 2"/>
          <p:cNvSpPr>
            <a:spLocks noGrp="1"/>
          </p:cNvSpPr>
          <p:nvPr>
            <p:ph idx="1"/>
          </p:nvPr>
        </p:nvSpPr>
        <p:spPr>
          <a:xfrm>
            <a:off x="622138" y="1242485"/>
            <a:ext cx="10944549" cy="2111682"/>
          </a:xfrm>
        </p:spPr>
        <p:txBody>
          <a:bodyPr/>
          <a:lstStyle/>
          <a:p>
            <a:r>
              <a:rPr lang="en-US" altLang="en-US" dirty="0" smtClean="0"/>
              <a:t>After completing this lesson, you should be able to:</a:t>
            </a:r>
          </a:p>
          <a:p>
            <a:pPr lvl="1"/>
            <a:r>
              <a:rPr lang="fr-FR" altLang="en-US" dirty="0" smtClean="0"/>
              <a:t>Change the modes and settings of PDBs</a:t>
            </a:r>
          </a:p>
          <a:p>
            <a:pPr lvl="1"/>
            <a:r>
              <a:rPr lang="en-US" altLang="en-US" dirty="0" smtClean="0"/>
              <a:t>Evaluate the impact of parameter value changes</a:t>
            </a:r>
          </a:p>
          <a:p>
            <a:pPr lvl="1"/>
            <a:r>
              <a:rPr lang="en-US" altLang="en-US" dirty="0" smtClean="0"/>
              <a:t>Configure host name and port number per PDB</a:t>
            </a:r>
          </a:p>
          <a:p>
            <a:pPr lvl="1"/>
            <a:r>
              <a:rPr lang="en-US" altLang="en-US" dirty="0" smtClean="0"/>
              <a:t>Drop PDBs</a:t>
            </a:r>
            <a:endParaRPr lang="fr-FR" altLang="en-US" dirty="0"/>
          </a:p>
        </p:txBody>
      </p:sp>
    </p:spTree>
    <p:custDataLst>
      <p:tags r:id="rId1"/>
    </p:custDataLst>
    <p:extLst>
      <p:ext uri="{BB962C8B-B14F-4D97-AF65-F5344CB8AC3E}">
        <p14:creationId xmlns:p14="http://schemas.microsoft.com/office/powerpoint/2010/main" val="2850369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332855412"/>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Changing the PDB Mode</a:t>
            </a:r>
            <a:endParaRPr lang="en-US" dirty="0"/>
          </a:p>
        </p:txBody>
      </p:sp>
      <p:sp>
        <p:nvSpPr>
          <p:cNvPr id="3" name="Content Placeholder 2"/>
          <p:cNvSpPr>
            <a:spLocks noGrp="1"/>
          </p:cNvSpPr>
          <p:nvPr>
            <p:ph idx="1"/>
          </p:nvPr>
        </p:nvSpPr>
        <p:spPr>
          <a:xfrm>
            <a:off x="622138" y="1242485"/>
            <a:ext cx="10944549" cy="4214822"/>
          </a:xfrm>
        </p:spPr>
        <p:txBody>
          <a:bodyPr/>
          <a:lstStyle/>
          <a:p>
            <a:r>
              <a:rPr lang="en-US" altLang="en-US" dirty="0"/>
              <a:t>After closing a PDB, open it in:</a:t>
            </a:r>
          </a:p>
          <a:p>
            <a:pPr lvl="1"/>
            <a:r>
              <a:rPr lang="en-US" altLang="en-US" dirty="0"/>
              <a:t>Restricted </a:t>
            </a:r>
            <a:r>
              <a:rPr lang="en-US" altLang="en-US" dirty="0" smtClean="0"/>
              <a:t>read/write mode</a:t>
            </a:r>
            <a:endParaRPr lang="en-US" altLang="en-US" dirty="0"/>
          </a:p>
          <a:p>
            <a:pPr lvl="1"/>
            <a:endParaRPr lang="fr-FR" altLang="en-US" sz="1800" dirty="0"/>
          </a:p>
          <a:p>
            <a:pPr lvl="1"/>
            <a:endParaRPr lang="en-US" altLang="en-US" sz="1800" dirty="0"/>
          </a:p>
          <a:p>
            <a:pPr lvl="1"/>
            <a:endParaRPr lang="en-US" altLang="en-US" sz="1800" dirty="0"/>
          </a:p>
          <a:p>
            <a:pPr lvl="1"/>
            <a:endParaRPr lang="en-US" altLang="en-US" sz="1800" dirty="0"/>
          </a:p>
          <a:p>
            <a:pPr lvl="1"/>
            <a:endParaRPr lang="en-US" altLang="en-US" sz="1800" dirty="0"/>
          </a:p>
          <a:p>
            <a:pPr lvl="1"/>
            <a:endParaRPr lang="en-US" altLang="en-US" dirty="0"/>
          </a:p>
          <a:p>
            <a:pPr lvl="1">
              <a:spcBef>
                <a:spcPts val="2000"/>
              </a:spcBef>
            </a:pPr>
            <a:r>
              <a:rPr lang="en-US" altLang="en-US" dirty="0"/>
              <a:t>Read-only mode</a:t>
            </a:r>
          </a:p>
          <a:p>
            <a:endParaRPr lang="en-US" dirty="0"/>
          </a:p>
        </p:txBody>
      </p:sp>
      <p:sp>
        <p:nvSpPr>
          <p:cNvPr id="4" name="Content Placeholder 2"/>
          <p:cNvSpPr txBox="1">
            <a:spLocks/>
          </p:cNvSpPr>
          <p:nvPr/>
        </p:nvSpPr>
        <p:spPr bwMode="gray">
          <a:xfrm>
            <a:off x="623230" y="2060848"/>
            <a:ext cx="1094236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CONNECT sys@</a:t>
            </a:r>
            <a:r>
              <a:rPr lang="en-US" sz="1600" b="1" dirty="0">
                <a:solidFill>
                  <a:srgbClr val="0000FF"/>
                </a:solidFill>
                <a:latin typeface="Courier New" pitchFamily="49" charset="0"/>
                <a:cs typeface="Arial" charset="0"/>
              </a:rPr>
              <a:t>pdb1</a:t>
            </a:r>
            <a:r>
              <a:rPr lang="en-US" sz="1600" b="1" dirty="0">
                <a:latin typeface="Courier New" pitchFamily="49" charset="0"/>
                <a:cs typeface="Arial" charset="0"/>
              </a:rPr>
              <a:t> AS SYSDBA</a:t>
            </a:r>
          </a:p>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CLOSE;</a:t>
            </a:r>
            <a:endParaRPr lang="en-US" sz="1600" b="1" dirty="0">
              <a:latin typeface="Courier New" pitchFamily="49" charset="0"/>
              <a:cs typeface="Arial" charset="0"/>
            </a:endParaRPr>
          </a:p>
        </p:txBody>
      </p:sp>
      <p:sp>
        <p:nvSpPr>
          <p:cNvPr id="5" name="Content Placeholder 2"/>
          <p:cNvSpPr txBox="1">
            <a:spLocks noChangeAspect="1"/>
          </p:cNvSpPr>
          <p:nvPr/>
        </p:nvSpPr>
        <p:spPr bwMode="gray">
          <a:xfrm>
            <a:off x="621804" y="2767480"/>
            <a:ext cx="10942366" cy="2652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OPEN RESTRICTED</a:t>
            </a:r>
            <a:r>
              <a:rPr lang="fr-FR" sz="1600" dirty="0">
                <a:latin typeface="Courier New" pitchFamily="49" charset="0"/>
                <a:cs typeface="Courier New" pitchFamily="49" charset="0"/>
              </a:rPr>
              <a:t>;</a:t>
            </a:r>
            <a:r>
              <a:rPr lang="fr-FR" sz="1600" dirty="0">
                <a:latin typeface="Arial" charset="0"/>
                <a:cs typeface="Arial" charset="0"/>
              </a:rPr>
              <a:t> </a:t>
            </a:r>
            <a:r>
              <a:rPr lang="fr-FR" sz="1600" b="1" dirty="0">
                <a:latin typeface="Arial" charset="0"/>
                <a:cs typeface="Arial" charset="0"/>
              </a:rPr>
              <a:t> </a:t>
            </a:r>
            <a:endParaRPr lang="en-US" sz="1600" b="1" dirty="0">
              <a:latin typeface="Courier New" pitchFamily="49" charset="0"/>
              <a:cs typeface="Arial" charset="0"/>
            </a:endParaRPr>
          </a:p>
        </p:txBody>
      </p:sp>
      <p:sp>
        <p:nvSpPr>
          <p:cNvPr id="6" name="Content Placeholder 2"/>
          <p:cNvSpPr txBox="1">
            <a:spLocks noChangeAspect="1"/>
          </p:cNvSpPr>
          <p:nvPr/>
        </p:nvSpPr>
        <p:spPr bwMode="gray">
          <a:xfrm>
            <a:off x="621804" y="3203948"/>
            <a:ext cx="10942366" cy="132635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SELECT name, open_mode FROM v$pdbs;</a:t>
            </a:r>
          </a:p>
          <a:p>
            <a:pPr>
              <a:defRPr/>
            </a:pPr>
            <a:endParaRPr lang="en-US" sz="1600" b="1" dirty="0">
              <a:latin typeface="Courier New" pitchFamily="49" charset="0"/>
              <a:cs typeface="Arial" charset="0"/>
            </a:endParaRPr>
          </a:p>
          <a:p>
            <a:pPr>
              <a:defRPr/>
            </a:pPr>
            <a:r>
              <a:rPr lang="en-US" sz="1600" b="1" dirty="0">
                <a:latin typeface="Courier New" pitchFamily="49" charset="0"/>
                <a:cs typeface="Arial" charset="0"/>
              </a:rPr>
              <a:t>NAME			 OPEN_MODE  RES</a:t>
            </a:r>
          </a:p>
          <a:p>
            <a:pPr>
              <a:defRPr/>
            </a:pPr>
            <a:r>
              <a:rPr lang="en-US" sz="1600" b="1" dirty="0">
                <a:latin typeface="Courier New" pitchFamily="49" charset="0"/>
                <a:cs typeface="Arial" charset="0"/>
              </a:rPr>
              <a:t>---------------------- ---------- ---</a:t>
            </a:r>
          </a:p>
          <a:p>
            <a:pPr>
              <a:defRPr/>
            </a:pPr>
            <a:r>
              <a:rPr lang="en-US" sz="1600" b="1" dirty="0">
                <a:solidFill>
                  <a:srgbClr val="0000FF"/>
                </a:solidFill>
                <a:latin typeface="Courier New" pitchFamily="49" charset="0"/>
                <a:cs typeface="Arial" charset="0"/>
              </a:rPr>
              <a:t>PDB1</a:t>
            </a:r>
            <a:r>
              <a:rPr lang="en-US" sz="1600" b="1" dirty="0">
                <a:latin typeface="Courier New" pitchFamily="49" charset="0"/>
                <a:cs typeface="Arial" charset="0"/>
              </a:rPr>
              <a:t>			 READ WRITE YES</a:t>
            </a:r>
          </a:p>
        </p:txBody>
      </p:sp>
      <p:sp>
        <p:nvSpPr>
          <p:cNvPr id="7" name="Content Placeholder 2"/>
          <p:cNvSpPr txBox="1">
            <a:spLocks/>
          </p:cNvSpPr>
          <p:nvPr/>
        </p:nvSpPr>
        <p:spPr bwMode="gray">
          <a:xfrm>
            <a:off x="621804" y="4995760"/>
            <a:ext cx="1094236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CONNECT / AS SYSDBA</a:t>
            </a:r>
          </a:p>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ALL OPEN READ ONLY</a:t>
            </a:r>
            <a:r>
              <a:rPr lang="fr-FR" sz="1600" dirty="0">
                <a:latin typeface="Courier New" pitchFamily="49" charset="0"/>
                <a:cs typeface="Courier New" pitchFamily="49" charset="0"/>
              </a:rPr>
              <a:t>;</a:t>
            </a:r>
            <a:endParaRPr lang="en-US" sz="1600" b="1" dirty="0">
              <a:latin typeface="Courier New" pitchFamily="49" charset="0"/>
              <a:cs typeface="Arial" charset="0"/>
            </a:endParaRPr>
          </a:p>
        </p:txBody>
      </p:sp>
    </p:spTree>
    <p:custDataLst>
      <p:tags r:id="rId1"/>
    </p:custDataLst>
    <p:extLst>
      <p:ext uri="{BB962C8B-B14F-4D97-AF65-F5344CB8AC3E}">
        <p14:creationId xmlns:p14="http://schemas.microsoft.com/office/powerpoint/2010/main" val="219606808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Modifying PDB Settings</a:t>
            </a:r>
            <a:endParaRPr lang="en-US" dirty="0"/>
          </a:p>
        </p:txBody>
      </p:sp>
      <p:sp>
        <p:nvSpPr>
          <p:cNvPr id="3" name="Content Placeholder 2"/>
          <p:cNvSpPr>
            <a:spLocks noGrp="1"/>
          </p:cNvSpPr>
          <p:nvPr>
            <p:ph idx="1"/>
          </p:nvPr>
        </p:nvSpPr>
        <p:spPr>
          <a:xfrm>
            <a:off x="622138" y="1242485"/>
            <a:ext cx="10944549" cy="3660824"/>
          </a:xfrm>
        </p:spPr>
        <p:txBody>
          <a:bodyPr/>
          <a:lstStyle/>
          <a:p>
            <a:pPr lvl="1">
              <a:spcBef>
                <a:spcPts val="700"/>
              </a:spcBef>
            </a:pPr>
            <a:r>
              <a:rPr lang="en-US" altLang="en-US" dirty="0"/>
              <a:t>Bring a PDB data file online</a:t>
            </a:r>
          </a:p>
          <a:p>
            <a:pPr marL="91440" lvl="1" indent="0">
              <a:spcBef>
                <a:spcPts val="700"/>
              </a:spcBef>
              <a:buNone/>
            </a:pPr>
            <a:endParaRPr lang="en-US" altLang="en-US" dirty="0"/>
          </a:p>
          <a:p>
            <a:pPr lvl="1">
              <a:spcBef>
                <a:spcPts val="700"/>
              </a:spcBef>
            </a:pPr>
            <a:r>
              <a:rPr lang="en-US" altLang="en-US" dirty="0"/>
              <a:t>Change the PDB default tablespace</a:t>
            </a:r>
          </a:p>
          <a:p>
            <a:pPr lvl="1">
              <a:spcBef>
                <a:spcPts val="700"/>
              </a:spcBef>
            </a:pPr>
            <a:endParaRPr lang="en-US" altLang="en-US" dirty="0"/>
          </a:p>
          <a:p>
            <a:pPr lvl="1">
              <a:spcBef>
                <a:spcPts val="700"/>
              </a:spcBef>
            </a:pPr>
            <a:r>
              <a:rPr lang="en-US" altLang="en-US" dirty="0"/>
              <a:t>Change the PDB default temporary tablespace</a:t>
            </a:r>
          </a:p>
          <a:p>
            <a:pPr lvl="1">
              <a:spcBef>
                <a:spcPts val="700"/>
              </a:spcBef>
            </a:pPr>
            <a:endParaRPr lang="en-US" altLang="en-US" dirty="0"/>
          </a:p>
          <a:p>
            <a:pPr lvl="1">
              <a:spcBef>
                <a:spcPts val="700"/>
              </a:spcBef>
            </a:pPr>
            <a:r>
              <a:rPr lang="en-US" altLang="en-US" dirty="0"/>
              <a:t>Set the PDB storage limit</a:t>
            </a:r>
          </a:p>
          <a:p>
            <a:pPr lvl="1">
              <a:spcBef>
                <a:spcPts val="700"/>
              </a:spcBef>
            </a:pPr>
            <a:endParaRPr lang="en-US" altLang="en-US" dirty="0"/>
          </a:p>
          <a:p>
            <a:pPr lvl="1">
              <a:spcBef>
                <a:spcPts val="700"/>
              </a:spcBef>
            </a:pPr>
            <a:r>
              <a:rPr lang="en-US" altLang="en-US" dirty="0"/>
              <a:t>Change the global name</a:t>
            </a:r>
          </a:p>
        </p:txBody>
      </p:sp>
      <p:sp>
        <p:nvSpPr>
          <p:cNvPr id="4" name="Content Placeholder 2"/>
          <p:cNvSpPr txBox="1">
            <a:spLocks noChangeAspect="1"/>
          </p:cNvSpPr>
          <p:nvPr/>
        </p:nvSpPr>
        <p:spPr bwMode="gray">
          <a:xfrm>
            <a:off x="623230" y="1608982"/>
            <a:ext cx="10942366" cy="38644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no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DATAFILE '/u03/pdb1_01.dbf' ONLINE</a:t>
            </a:r>
            <a:r>
              <a:rPr lang="fr-FR" sz="1600" b="1" dirty="0">
                <a:latin typeface="Arial" charset="0"/>
                <a:cs typeface="Arial" charset="0"/>
              </a:rPr>
              <a:t>;</a:t>
            </a:r>
            <a:endParaRPr lang="en-US" sz="1600" b="1" dirty="0">
              <a:latin typeface="Courier New" pitchFamily="49" charset="0"/>
              <a:cs typeface="Arial" charset="0"/>
            </a:endParaRPr>
          </a:p>
        </p:txBody>
      </p:sp>
      <p:sp>
        <p:nvSpPr>
          <p:cNvPr id="5" name="Content Placeholder 2"/>
          <p:cNvSpPr txBox="1">
            <a:spLocks noChangeAspect="1"/>
          </p:cNvSpPr>
          <p:nvPr/>
        </p:nvSpPr>
        <p:spPr bwMode="gray">
          <a:xfrm>
            <a:off x="621804" y="2420888"/>
            <a:ext cx="10942366"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DEFAULT TABLESPACE pdb1_tbs</a:t>
            </a:r>
            <a:r>
              <a:rPr lang="fr-FR" sz="1600" dirty="0">
                <a:latin typeface="Courier New" pitchFamily="49" charset="0"/>
                <a:cs typeface="Courier New" pitchFamily="49" charset="0"/>
              </a:rPr>
              <a:t>;</a:t>
            </a:r>
            <a:r>
              <a:rPr lang="fr-FR" sz="1600" dirty="0">
                <a:latin typeface="Arial" charset="0"/>
                <a:cs typeface="Arial" charset="0"/>
              </a:rPr>
              <a:t> </a:t>
            </a:r>
            <a:r>
              <a:rPr lang="fr-FR" sz="1600" b="1" dirty="0">
                <a:latin typeface="Arial" charset="0"/>
                <a:cs typeface="Arial" charset="0"/>
              </a:rPr>
              <a:t> </a:t>
            </a:r>
            <a:endParaRPr lang="en-US" sz="1600" b="1" dirty="0">
              <a:latin typeface="Courier New" pitchFamily="49" charset="0"/>
              <a:cs typeface="Arial" charset="0"/>
            </a:endParaRPr>
          </a:p>
        </p:txBody>
      </p:sp>
      <p:sp>
        <p:nvSpPr>
          <p:cNvPr id="6" name="Content Placeholder 2"/>
          <p:cNvSpPr txBox="1">
            <a:spLocks/>
          </p:cNvSpPr>
          <p:nvPr/>
        </p:nvSpPr>
        <p:spPr bwMode="gray">
          <a:xfrm>
            <a:off x="621804" y="3284984"/>
            <a:ext cx="10942366"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DEFAULT TEMPORARY TABLESPACE temp_tbs</a:t>
            </a:r>
            <a:r>
              <a:rPr lang="fr-FR" sz="1600" dirty="0">
                <a:latin typeface="Courier New" pitchFamily="49" charset="0"/>
                <a:cs typeface="Courier New" pitchFamily="49" charset="0"/>
              </a:rPr>
              <a:t>;</a:t>
            </a:r>
            <a:r>
              <a:rPr lang="fr-FR" sz="1600" dirty="0">
                <a:latin typeface="Arial" charset="0"/>
                <a:cs typeface="Arial" charset="0"/>
              </a:rPr>
              <a:t> </a:t>
            </a:r>
            <a:r>
              <a:rPr lang="fr-FR" sz="1600" b="1" dirty="0">
                <a:latin typeface="Arial" charset="0"/>
                <a:cs typeface="Arial" charset="0"/>
              </a:rPr>
              <a:t> </a:t>
            </a:r>
            <a:endParaRPr lang="en-US" sz="1600" b="1" dirty="0">
              <a:latin typeface="Courier New" pitchFamily="49" charset="0"/>
              <a:cs typeface="Arial" charset="0"/>
            </a:endParaRPr>
          </a:p>
        </p:txBody>
      </p:sp>
      <p:sp>
        <p:nvSpPr>
          <p:cNvPr id="7" name="Content Placeholder 2"/>
          <p:cNvSpPr txBox="1">
            <a:spLocks noChangeAspect="1"/>
          </p:cNvSpPr>
          <p:nvPr/>
        </p:nvSpPr>
        <p:spPr bwMode="gray">
          <a:xfrm>
            <a:off x="621804" y="4077072"/>
            <a:ext cx="10942366"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STORAGE (MAXSIZE 2G);</a:t>
            </a:r>
            <a:r>
              <a:rPr lang="fr-FR" sz="1600" dirty="0">
                <a:latin typeface="Arial" charset="0"/>
                <a:cs typeface="Arial" charset="0"/>
              </a:rPr>
              <a:t> </a:t>
            </a:r>
            <a:endParaRPr lang="en-US" sz="1600" b="1" dirty="0">
              <a:latin typeface="Courier New" pitchFamily="49" charset="0"/>
              <a:cs typeface="Arial" charset="0"/>
            </a:endParaRPr>
          </a:p>
        </p:txBody>
      </p:sp>
      <p:sp>
        <p:nvSpPr>
          <p:cNvPr id="8" name="Content Placeholder 2"/>
          <p:cNvSpPr txBox="1">
            <a:spLocks noChangeAspect="1"/>
          </p:cNvSpPr>
          <p:nvPr/>
        </p:nvSpPr>
        <p:spPr bwMode="gray">
          <a:xfrm>
            <a:off x="621804" y="5006532"/>
            <a:ext cx="10942366" cy="2652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a:t>
            </a:r>
            <a:r>
              <a:rPr lang="fr-FR" sz="1600" b="1" dirty="0">
                <a:latin typeface="Courier New" pitchFamily="49" charset="0"/>
                <a:cs typeface="Courier New" pitchFamily="49" charset="0"/>
              </a:rPr>
              <a:t>ALTER PLUGGABLE DATABASE RENAME GLOBAL_NAME TO </a:t>
            </a:r>
            <a:r>
              <a:rPr lang="en-US" sz="1600" b="1" dirty="0">
                <a:latin typeface="Courier New" pitchFamily="49" charset="0"/>
                <a:cs typeface="Arial" charset="0"/>
              </a:rPr>
              <a:t>pdbAPP1</a:t>
            </a:r>
            <a:r>
              <a:rPr lang="fr-FR" sz="1600" b="1" dirty="0">
                <a:latin typeface="Courier New" pitchFamily="49" charset="0"/>
                <a:cs typeface="Courier New" pitchFamily="49" charset="0"/>
              </a:rPr>
              <a:t>;</a:t>
            </a:r>
            <a:r>
              <a:rPr lang="fr-FR" sz="1600" dirty="0">
                <a:latin typeface="Arial" charset="0"/>
                <a:cs typeface="Arial" charset="0"/>
              </a:rPr>
              <a:t> </a:t>
            </a:r>
            <a:endParaRPr lang="en-US" sz="1600" b="1" dirty="0">
              <a:latin typeface="Courier New" pitchFamily="49" charset="0"/>
              <a:cs typeface="Arial" charset="0"/>
            </a:endParaRPr>
          </a:p>
        </p:txBody>
      </p:sp>
    </p:spTree>
    <p:custDataLst>
      <p:tags r:id="rId1"/>
    </p:custDataLst>
    <p:extLst>
      <p:ext uri="{BB962C8B-B14F-4D97-AF65-F5344CB8AC3E}">
        <p14:creationId xmlns:p14="http://schemas.microsoft.com/office/powerpoint/2010/main" val="119544126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Impact of Changing Initialization Parameters</a:t>
            </a:r>
            <a:endParaRPr lang="en-US" dirty="0"/>
          </a:p>
        </p:txBody>
      </p:sp>
      <p:sp>
        <p:nvSpPr>
          <p:cNvPr id="5" name="Content Placeholder 4"/>
          <p:cNvSpPr>
            <a:spLocks noGrp="1"/>
          </p:cNvSpPr>
          <p:nvPr>
            <p:ph idx="1"/>
          </p:nvPr>
        </p:nvSpPr>
        <p:spPr>
          <a:xfrm>
            <a:off x="622138" y="1242485"/>
            <a:ext cx="10944549" cy="1911628"/>
          </a:xfrm>
        </p:spPr>
        <p:txBody>
          <a:bodyPr/>
          <a:lstStyle/>
          <a:p>
            <a:pPr lvl="1"/>
            <a:r>
              <a:rPr lang="en-US" altLang="en-US" dirty="0"/>
              <a:t>A single server parameter file (SPFILE) per CDB</a:t>
            </a:r>
          </a:p>
          <a:p>
            <a:pPr lvl="1"/>
            <a:r>
              <a:rPr lang="en-US" altLang="en-US" dirty="0"/>
              <a:t>PDB value changes:</a:t>
            </a:r>
          </a:p>
          <a:p>
            <a:pPr marL="1279525" lvl="2" indent="-365125"/>
            <a:r>
              <a:rPr lang="en-US" altLang="en-US" dirty="0"/>
              <a:t>Only when </a:t>
            </a:r>
            <a:r>
              <a:rPr lang="en-US" altLang="en-US" dirty="0">
                <a:latin typeface="Courier New" panose="02070309020205020404" pitchFamily="49" charset="0"/>
                <a:cs typeface="Courier New" panose="02070309020205020404" pitchFamily="49" charset="0"/>
              </a:rPr>
              <a:t>ISPDB_MODIFIABLE=TRUE</a:t>
            </a:r>
            <a:endParaRPr lang="en-US" altLang="en-US" dirty="0"/>
          </a:p>
          <a:p>
            <a:pPr marL="1279525" lvl="2" indent="-365125"/>
            <a:r>
              <a:rPr lang="en-US" altLang="en-US" dirty="0"/>
              <a:t>Loaded in memory after PDB close</a:t>
            </a:r>
          </a:p>
          <a:p>
            <a:pPr marL="1279525" lvl="2" indent="-365125"/>
            <a:r>
              <a:rPr lang="en-US" altLang="en-US" dirty="0"/>
              <a:t>Stored in dictionary after </a:t>
            </a:r>
            <a:r>
              <a:rPr lang="en-US" altLang="en-US" dirty="0" err="1"/>
              <a:t>CDB</a:t>
            </a:r>
            <a:r>
              <a:rPr lang="en-US" altLang="en-US" dirty="0"/>
              <a:t> </a:t>
            </a:r>
            <a:r>
              <a:rPr lang="en-US" altLang="en-US" dirty="0" smtClean="0"/>
              <a:t>shutdown</a:t>
            </a:r>
            <a:endParaRPr lang="en-US" altLang="en-US" dirty="0"/>
          </a:p>
        </p:txBody>
      </p:sp>
      <p:sp>
        <p:nvSpPr>
          <p:cNvPr id="6" name="Content Placeholder 2"/>
          <p:cNvSpPr txBox="1">
            <a:spLocks noChangeAspect="1"/>
          </p:cNvSpPr>
          <p:nvPr/>
        </p:nvSpPr>
        <p:spPr bwMode="gray">
          <a:xfrm>
            <a:off x="623230" y="3356992"/>
            <a:ext cx="10942366" cy="238744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CONNECT sys@</a:t>
            </a:r>
            <a:r>
              <a:rPr lang="en-US" sz="1600" b="1" dirty="0">
                <a:solidFill>
                  <a:srgbClr val="0000FF"/>
                </a:solidFill>
                <a:latin typeface="Courier New" pitchFamily="49" charset="0"/>
                <a:cs typeface="Arial" charset="0"/>
              </a:rPr>
              <a:t>pdb1</a:t>
            </a:r>
            <a:r>
              <a:rPr lang="en-US" sz="1600" b="1" dirty="0">
                <a:latin typeface="Courier New" pitchFamily="49" charset="0"/>
                <a:cs typeface="Arial" charset="0"/>
              </a:rPr>
              <a:t> AS SYSDBA</a:t>
            </a:r>
          </a:p>
          <a:p>
            <a:pPr>
              <a:defRPr/>
            </a:pPr>
            <a:r>
              <a:rPr lang="fr-FR" sz="1600" b="1" dirty="0">
                <a:latin typeface="Courier New" pitchFamily="49" charset="0"/>
                <a:cs typeface="Arial" charset="0"/>
              </a:rPr>
              <a:t>Connected.</a:t>
            </a:r>
            <a:endParaRPr lang="en-US" sz="1600" b="1" dirty="0">
              <a:latin typeface="Courier New" pitchFamily="49" charset="0"/>
              <a:cs typeface="Arial" charset="0"/>
            </a:endParaRPr>
          </a:p>
          <a:p>
            <a:pPr>
              <a:defRPr/>
            </a:pPr>
            <a:r>
              <a:rPr lang="en-US" sz="1600" dirty="0">
                <a:latin typeface="Courier New" pitchFamily="49" charset="0"/>
                <a:cs typeface="Arial" charset="0"/>
              </a:rPr>
              <a:t>SQL&gt; </a:t>
            </a:r>
            <a:r>
              <a:rPr lang="en-US" sz="1600" b="1" dirty="0">
                <a:latin typeface="Courier New" pitchFamily="49" charset="0"/>
                <a:cs typeface="Arial" charset="0"/>
              </a:rPr>
              <a:t>ALTER SYSTEM SET ddl_lock_timeout=</a:t>
            </a:r>
            <a:r>
              <a:rPr lang="en-US" sz="1600" b="1" dirty="0">
                <a:solidFill>
                  <a:srgbClr val="0000FF"/>
                </a:solidFill>
                <a:latin typeface="Courier New" pitchFamily="49" charset="0"/>
                <a:cs typeface="Arial" charset="0"/>
              </a:rPr>
              <a:t>10</a:t>
            </a:r>
            <a:r>
              <a:rPr lang="en-US" sz="1600" b="1" dirty="0">
                <a:latin typeface="Courier New" pitchFamily="49" charset="0"/>
                <a:cs typeface="Arial" charset="0"/>
              </a:rPr>
              <a:t>;</a:t>
            </a:r>
          </a:p>
          <a:p>
            <a:pPr>
              <a:defRPr/>
            </a:pPr>
            <a:r>
              <a:rPr lang="fr-FR" sz="1600" b="1" dirty="0">
                <a:latin typeface="Courier New" pitchFamily="49" charset="0"/>
                <a:cs typeface="Arial" charset="0"/>
              </a:rPr>
              <a:t>System altered.</a:t>
            </a:r>
            <a:endParaRPr lang="en-US" sz="1600" b="1" dirty="0">
              <a:latin typeface="Courier New" pitchFamily="49" charset="0"/>
              <a:cs typeface="Arial" charset="0"/>
            </a:endParaRPr>
          </a:p>
          <a:p>
            <a:pPr>
              <a:defRPr/>
            </a:pPr>
            <a:r>
              <a:rPr lang="en-US" sz="1600" dirty="0">
                <a:latin typeface="Courier New" pitchFamily="49" charset="0"/>
                <a:cs typeface="Arial" charset="0"/>
              </a:rPr>
              <a:t>SQL&gt;</a:t>
            </a:r>
            <a:r>
              <a:rPr lang="en-US" sz="1600" b="1" dirty="0">
                <a:latin typeface="Courier New" pitchFamily="49" charset="0"/>
                <a:cs typeface="Arial" charset="0"/>
              </a:rPr>
              <a:t> SHOW PARAMETER ddl_lock_timeout</a:t>
            </a:r>
          </a:p>
          <a:p>
            <a:pPr>
              <a:defRPr/>
            </a:pPr>
            <a:endParaRPr lang="en-US" sz="1600" b="1" dirty="0">
              <a:latin typeface="Courier New" pitchFamily="49" charset="0"/>
              <a:cs typeface="Arial" charset="0"/>
            </a:endParaRPr>
          </a:p>
          <a:p>
            <a:pPr>
              <a:defRPr/>
            </a:pPr>
            <a:r>
              <a:rPr lang="en-US" sz="1600" b="1" dirty="0">
                <a:latin typeface="Courier New" pitchFamily="49" charset="0"/>
                <a:cs typeface="Arial" charset="0"/>
              </a:rPr>
              <a:t>NAME                                 TYPE        VALUE</a:t>
            </a:r>
          </a:p>
          <a:p>
            <a:pPr>
              <a:defRPr/>
            </a:pPr>
            <a:r>
              <a:rPr lang="en-US" sz="1600" b="1" dirty="0">
                <a:latin typeface="Courier New" pitchFamily="49" charset="0"/>
                <a:cs typeface="Arial" charset="0"/>
              </a:rPr>
              <a:t>------------------------------------ ----------- ---------</a:t>
            </a:r>
          </a:p>
          <a:p>
            <a:pPr>
              <a:defRPr/>
            </a:pPr>
            <a:r>
              <a:rPr lang="en-US" sz="1600" b="1" dirty="0">
                <a:latin typeface="Courier New" pitchFamily="49" charset="0"/>
                <a:cs typeface="Arial" charset="0"/>
              </a:rPr>
              <a:t>ddl_lock_timeout		 	boolean     </a:t>
            </a:r>
            <a:r>
              <a:rPr lang="en-US" sz="1600" b="1" dirty="0">
                <a:solidFill>
                  <a:srgbClr val="0000FF"/>
                </a:solidFill>
                <a:latin typeface="Courier New" pitchFamily="49" charset="0"/>
                <a:cs typeface="Arial" charset="0"/>
              </a:rPr>
              <a:t>10</a:t>
            </a:r>
          </a:p>
        </p:txBody>
      </p:sp>
    </p:spTree>
    <p:custDataLst>
      <p:tags r:id="rId1"/>
    </p:custDataLst>
    <p:extLst>
      <p:ext uri="{BB962C8B-B14F-4D97-AF65-F5344CB8AC3E}">
        <p14:creationId xmlns:p14="http://schemas.microsoft.com/office/powerpoint/2010/main" val="186630164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Changing Initialization Parameters: Example</a:t>
            </a:r>
            <a:r>
              <a:rPr lang="en-US" altLang="en-US" dirty="0">
                <a:solidFill>
                  <a:srgbClr val="FF0000"/>
                </a:solidFill>
              </a:rPr>
              <a:t> </a:t>
            </a:r>
          </a:p>
        </p:txBody>
      </p:sp>
      <p:sp>
        <p:nvSpPr>
          <p:cNvPr id="5" name="Content Placeholder 2"/>
          <p:cNvSpPr txBox="1">
            <a:spLocks noChangeAspect="1"/>
          </p:cNvSpPr>
          <p:nvPr/>
        </p:nvSpPr>
        <p:spPr bwMode="gray">
          <a:xfrm>
            <a:off x="623230" y="1405324"/>
            <a:ext cx="10942366" cy="1591628"/>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CONNECT sys@</a:t>
            </a:r>
            <a:r>
              <a:rPr lang="en-US" sz="1600" b="1" dirty="0">
                <a:solidFill>
                  <a:schemeClr val="accent2"/>
                </a:solidFill>
                <a:latin typeface="Courier New" pitchFamily="49" charset="0"/>
                <a:cs typeface="Arial" charset="0"/>
              </a:rPr>
              <a:t>pdb2</a:t>
            </a:r>
            <a:r>
              <a:rPr lang="en-US" sz="1600" b="1" dirty="0">
                <a:latin typeface="Courier New" pitchFamily="49" charset="0"/>
                <a:cs typeface="Arial" charset="0"/>
              </a:rPr>
              <a:t> AS SYSDBA</a:t>
            </a:r>
          </a:p>
          <a:p>
            <a:pPr>
              <a:defRPr/>
            </a:pPr>
            <a:endParaRPr lang="en-US" sz="1600" b="1" dirty="0">
              <a:latin typeface="Courier New" pitchFamily="49" charset="0"/>
              <a:cs typeface="Arial" charset="0"/>
            </a:endParaRPr>
          </a:p>
          <a:p>
            <a:pPr>
              <a:defRPr/>
            </a:pPr>
            <a:r>
              <a:rPr lang="en-US" sz="1600" dirty="0">
                <a:latin typeface="Courier New" pitchFamily="49" charset="0"/>
                <a:cs typeface="Arial" charset="0"/>
              </a:rPr>
              <a:t>SQL&gt;</a:t>
            </a:r>
            <a:r>
              <a:rPr lang="en-US" sz="1600" b="1" dirty="0">
                <a:latin typeface="Courier New" pitchFamily="49" charset="0"/>
                <a:cs typeface="Arial" charset="0"/>
              </a:rPr>
              <a:t> ALTER SYSTEM SET ddl_lock_timeout=</a:t>
            </a:r>
            <a:r>
              <a:rPr lang="en-US" sz="1600" b="1" dirty="0">
                <a:solidFill>
                  <a:schemeClr val="accent2"/>
                </a:solidFill>
                <a:latin typeface="Courier New" pitchFamily="49" charset="0"/>
                <a:cs typeface="Arial" charset="0"/>
              </a:rPr>
              <a:t>20 </a:t>
            </a:r>
            <a:r>
              <a:rPr lang="en-US" sz="1600" b="1" dirty="0">
                <a:latin typeface="Courier New" pitchFamily="49" charset="0"/>
                <a:cs typeface="Arial" charset="0"/>
              </a:rPr>
              <a:t>SCOPE=BOTH;</a:t>
            </a:r>
          </a:p>
          <a:p>
            <a:pPr>
              <a:defRPr/>
            </a:pPr>
            <a:endParaRPr lang="en-US" sz="1600" b="1" dirty="0">
              <a:latin typeface="Courier New" pitchFamily="49" charset="0"/>
              <a:cs typeface="Arial" charset="0"/>
            </a:endParaRPr>
          </a:p>
          <a:p>
            <a:pPr>
              <a:defRPr/>
            </a:pPr>
            <a:r>
              <a:rPr lang="en-US" sz="1600" dirty="0">
                <a:latin typeface="Courier New" pitchFamily="49" charset="0"/>
                <a:cs typeface="Arial" charset="0"/>
              </a:rPr>
              <a:t>SQL&gt;</a:t>
            </a:r>
            <a:r>
              <a:rPr lang="en-US" sz="1600" b="1" dirty="0">
                <a:latin typeface="Courier New" pitchFamily="49" charset="0"/>
                <a:cs typeface="Arial" charset="0"/>
              </a:rPr>
              <a:t> ALTER PLUGGABLE DATABASE CLOSE;</a:t>
            </a:r>
          </a:p>
          <a:p>
            <a:pPr>
              <a:defRPr/>
            </a:pPr>
            <a:r>
              <a:rPr lang="en-US" sz="1600" dirty="0">
                <a:latin typeface="Courier New" pitchFamily="49" charset="0"/>
                <a:cs typeface="Arial" charset="0"/>
              </a:rPr>
              <a:t>SQL&gt; </a:t>
            </a:r>
            <a:r>
              <a:rPr lang="en-US" sz="1600" b="1" dirty="0">
                <a:latin typeface="Courier New" pitchFamily="49" charset="0"/>
                <a:cs typeface="Arial" charset="0"/>
              </a:rPr>
              <a:t>ALTER PLUGGABLE DATABASE OPEN;</a:t>
            </a:r>
          </a:p>
        </p:txBody>
      </p:sp>
      <p:sp>
        <p:nvSpPr>
          <p:cNvPr id="6" name="Content Placeholder 2"/>
          <p:cNvSpPr txBox="1">
            <a:spLocks noChangeAspect="1"/>
          </p:cNvSpPr>
          <p:nvPr/>
        </p:nvSpPr>
        <p:spPr bwMode="gray">
          <a:xfrm>
            <a:off x="621804" y="3357196"/>
            <a:ext cx="10942366" cy="238744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dirty="0">
                <a:latin typeface="Courier New" pitchFamily="49" charset="0"/>
                <a:cs typeface="Arial" charset="0"/>
              </a:rPr>
              <a:t>SQL&gt;</a:t>
            </a:r>
            <a:r>
              <a:rPr lang="en-US" sz="1600" b="1" dirty="0">
                <a:latin typeface="Courier New" pitchFamily="49" charset="0"/>
                <a:cs typeface="Arial" charset="0"/>
              </a:rPr>
              <a:t> CONNECT / AS SYSDBA</a:t>
            </a:r>
          </a:p>
          <a:p>
            <a:pPr>
              <a:defRPr/>
            </a:pPr>
            <a:r>
              <a:rPr lang="en-US" sz="1600" dirty="0">
                <a:latin typeface="Courier New" pitchFamily="49" charset="0"/>
                <a:cs typeface="Arial" charset="0"/>
              </a:rPr>
              <a:t>SQL&gt;</a:t>
            </a:r>
            <a:r>
              <a:rPr lang="en-US" sz="1600" b="1" dirty="0">
                <a:latin typeface="Courier New" pitchFamily="49" charset="0"/>
                <a:cs typeface="Arial" charset="0"/>
              </a:rPr>
              <a:t> SELECT value, ispdb_modifiable, con_id FROM v$system_parameter </a:t>
            </a:r>
          </a:p>
          <a:p>
            <a:pPr>
              <a:defRPr/>
            </a:pPr>
            <a:r>
              <a:rPr lang="en-US" sz="1600" b="1" dirty="0">
                <a:latin typeface="Courier New" pitchFamily="49" charset="0"/>
                <a:cs typeface="Arial" charset="0"/>
              </a:rPr>
              <a:t>     WHERE  name = 'ddl_lock_timeout';</a:t>
            </a:r>
          </a:p>
          <a:p>
            <a:pPr>
              <a:defRPr/>
            </a:pPr>
            <a:endParaRPr lang="en-US" sz="1600" b="1" dirty="0">
              <a:latin typeface="Courier New" pitchFamily="49" charset="0"/>
              <a:cs typeface="Arial" charset="0"/>
            </a:endParaRPr>
          </a:p>
          <a:p>
            <a:pPr>
              <a:defRPr/>
            </a:pPr>
            <a:r>
              <a:rPr lang="en-US" sz="1600" b="1" dirty="0">
                <a:latin typeface="Courier New" pitchFamily="49" charset="0"/>
                <a:cs typeface="Arial" charset="0"/>
              </a:rPr>
              <a:t>VALUE                ISPDB     CON_ID</a:t>
            </a:r>
          </a:p>
          <a:p>
            <a:pPr>
              <a:defRPr/>
            </a:pPr>
            <a:r>
              <a:rPr lang="en-US" sz="1600" b="1" dirty="0">
                <a:latin typeface="Courier New" pitchFamily="49" charset="0"/>
                <a:cs typeface="Arial" charset="0"/>
              </a:rPr>
              <a:t>-------------------- ----- ----------</a:t>
            </a:r>
          </a:p>
          <a:p>
            <a:pPr>
              <a:defRPr/>
            </a:pPr>
            <a:r>
              <a:rPr lang="en-US" sz="1600" b="1" dirty="0">
                <a:latin typeface="Courier New" pitchFamily="49" charset="0"/>
                <a:cs typeface="Arial" charset="0"/>
              </a:rPr>
              <a:t>0                    TRUE           0</a:t>
            </a:r>
          </a:p>
          <a:p>
            <a:pPr>
              <a:defRPr/>
            </a:pPr>
            <a:r>
              <a:rPr lang="en-US" sz="1600" b="1" dirty="0">
                <a:solidFill>
                  <a:srgbClr val="0000FF"/>
                </a:solidFill>
                <a:latin typeface="Courier New" pitchFamily="49" charset="0"/>
                <a:cs typeface="Arial" charset="0"/>
              </a:rPr>
              <a:t>10</a:t>
            </a:r>
            <a:r>
              <a:rPr lang="en-US" sz="1600" b="1" dirty="0">
                <a:latin typeface="Courier New" pitchFamily="49" charset="0"/>
                <a:cs typeface="Arial" charset="0"/>
              </a:rPr>
              <a:t> 		      TRUE           </a:t>
            </a:r>
            <a:r>
              <a:rPr lang="en-US" sz="1600" b="1" dirty="0">
                <a:solidFill>
                  <a:srgbClr val="0066FF"/>
                </a:solidFill>
                <a:latin typeface="Courier New" pitchFamily="49" charset="0"/>
                <a:cs typeface="Arial" charset="0"/>
              </a:rPr>
              <a:t>3</a:t>
            </a:r>
          </a:p>
          <a:p>
            <a:pPr>
              <a:defRPr/>
            </a:pPr>
            <a:r>
              <a:rPr lang="en-US" sz="1600" b="1" dirty="0">
                <a:solidFill>
                  <a:schemeClr val="accent2"/>
                </a:solidFill>
                <a:latin typeface="Courier New" pitchFamily="49" charset="0"/>
                <a:cs typeface="Arial" charset="0"/>
              </a:rPr>
              <a:t>20</a:t>
            </a:r>
            <a:r>
              <a:rPr lang="en-US" sz="1600" b="1" dirty="0">
                <a:latin typeface="Courier New" pitchFamily="49" charset="0"/>
                <a:cs typeface="Arial" charset="0"/>
              </a:rPr>
              <a:t>		      TRUE           </a:t>
            </a:r>
            <a:r>
              <a:rPr lang="en-US" sz="1600" b="1" dirty="0">
                <a:solidFill>
                  <a:schemeClr val="accent2"/>
                </a:solidFill>
                <a:latin typeface="Courier New" pitchFamily="49" charset="0"/>
                <a:cs typeface="Arial" charset="0"/>
              </a:rPr>
              <a:t>4</a:t>
            </a:r>
          </a:p>
        </p:txBody>
      </p:sp>
    </p:spTree>
    <p:custDataLst>
      <p:tags r:id="rId1"/>
    </p:custDataLst>
    <p:extLst>
      <p:ext uri="{BB962C8B-B14F-4D97-AF65-F5344CB8AC3E}">
        <p14:creationId xmlns:p14="http://schemas.microsoft.com/office/powerpoint/2010/main" val="3115161283"/>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Using the </a:t>
            </a:r>
            <a:r>
              <a:rPr lang="en-US" altLang="en-US" dirty="0">
                <a:latin typeface="Courier New" panose="02070309020205020404" pitchFamily="49" charset="0"/>
                <a:cs typeface="Courier New" panose="02070309020205020404" pitchFamily="49" charset="0"/>
              </a:rPr>
              <a:t>ALTER SYSTEM </a:t>
            </a:r>
            <a:r>
              <a:rPr lang="en-US" altLang="en-US" dirty="0"/>
              <a:t>Command in a PDB</a:t>
            </a:r>
            <a:endParaRPr lang="en-US" dirty="0"/>
          </a:p>
        </p:txBody>
      </p:sp>
      <p:sp>
        <p:nvSpPr>
          <p:cNvPr id="3" name="Content Placeholder 2"/>
          <p:cNvSpPr>
            <a:spLocks noGrp="1"/>
          </p:cNvSpPr>
          <p:nvPr>
            <p:ph idx="1"/>
          </p:nvPr>
        </p:nvSpPr>
        <p:spPr>
          <a:xfrm>
            <a:off x="622138" y="1242485"/>
            <a:ext cx="10944549" cy="4566201"/>
          </a:xfrm>
        </p:spPr>
        <p:txBody>
          <a:bodyPr/>
          <a:lstStyle/>
          <a:p>
            <a:pPr lvl="1"/>
            <a:r>
              <a:rPr lang="en-US" altLang="en-US" dirty="0"/>
              <a:t>Some </a:t>
            </a:r>
            <a:r>
              <a:rPr lang="en-US" altLang="en-US" dirty="0">
                <a:cs typeface="Courier New" panose="02070309020205020404" pitchFamily="49" charset="0"/>
              </a:rPr>
              <a:t>statements c</a:t>
            </a:r>
            <a:r>
              <a:rPr lang="en-US" altLang="en-US" dirty="0"/>
              <a:t>hange the way a PDB operates:</a:t>
            </a:r>
          </a:p>
          <a:p>
            <a:pPr lvl="1"/>
            <a:endParaRPr lang="en-US" altLang="en-US" sz="2000" dirty="0"/>
          </a:p>
          <a:p>
            <a:pPr lvl="1"/>
            <a:endParaRPr lang="en-US" altLang="en-US" sz="2000" dirty="0"/>
          </a:p>
          <a:p>
            <a:pPr lvl="1"/>
            <a:endParaRPr lang="en-US" altLang="en-US" sz="2000" dirty="0"/>
          </a:p>
          <a:p>
            <a:pPr lvl="1"/>
            <a:endParaRPr lang="en-US" altLang="en-US" sz="2000" dirty="0"/>
          </a:p>
          <a:p>
            <a:pPr lvl="1"/>
            <a:endParaRPr lang="en-US" altLang="en-US" dirty="0"/>
          </a:p>
          <a:p>
            <a:pPr lvl="1"/>
            <a:endParaRPr lang="en-US" altLang="en-US" dirty="0"/>
          </a:p>
          <a:p>
            <a:pPr lvl="1"/>
            <a:r>
              <a:rPr lang="en-US" altLang="en-US" dirty="0"/>
              <a:t>Some </a:t>
            </a:r>
            <a:r>
              <a:rPr lang="en-US" altLang="en-US" dirty="0">
                <a:latin typeface="Courier New" panose="02070309020205020404" pitchFamily="49" charset="0"/>
                <a:cs typeface="Courier New" panose="02070309020205020404" pitchFamily="49" charset="0"/>
              </a:rPr>
              <a:t>ALTER SYSTEM </a:t>
            </a:r>
            <a:r>
              <a:rPr lang="en-US" altLang="en-US" dirty="0">
                <a:cs typeface="Courier New" panose="02070309020205020404" pitchFamily="49" charset="0"/>
              </a:rPr>
              <a:t>statements can be executed in a PDB but affect the whole CDB</a:t>
            </a:r>
            <a:r>
              <a:rPr lang="en-US" altLang="en-US" dirty="0"/>
              <a:t>:</a:t>
            </a:r>
          </a:p>
          <a:p>
            <a:endParaRPr lang="en-US" altLang="en-US" dirty="0"/>
          </a:p>
          <a:p>
            <a:pPr lvl="1"/>
            <a:r>
              <a:rPr lang="en-US" altLang="en-US" dirty="0"/>
              <a:t>All other </a:t>
            </a:r>
            <a:r>
              <a:rPr lang="en-US" altLang="en-US" dirty="0">
                <a:latin typeface="Courier New" panose="02070309020205020404" pitchFamily="49" charset="0"/>
                <a:cs typeface="Courier New" panose="02070309020205020404" pitchFamily="49" charset="0"/>
              </a:rPr>
              <a:t>ALTER SYSTEM </a:t>
            </a:r>
            <a:r>
              <a:rPr lang="en-US" altLang="en-US" dirty="0"/>
              <a:t>statements affect the entire CDB and must be executed by a common user in the CDB root.</a:t>
            </a:r>
          </a:p>
        </p:txBody>
      </p:sp>
      <p:graphicFrame>
        <p:nvGraphicFramePr>
          <p:cNvPr id="4" name="Group 1028"/>
          <p:cNvGraphicFramePr>
            <a:graphicFrameLocks noGrp="1"/>
          </p:cNvGraphicFramePr>
          <p:nvPr>
            <p:extLst/>
          </p:nvPr>
        </p:nvGraphicFramePr>
        <p:xfrm>
          <a:off x="965200" y="1700213"/>
          <a:ext cx="10258425" cy="2205036"/>
        </p:xfrm>
        <a:graphic>
          <a:graphicData uri="http://schemas.openxmlformats.org/drawingml/2006/table">
            <a:tbl>
              <a:tblPr firstRow="1" firstCol="1" bandRow="1">
                <a:tableStyleId>{5FD0F851-EC5A-4D38-B0AD-8093EC10F338}</a:tableStyleId>
              </a:tblPr>
              <a:tblGrid>
                <a:gridCol w="5939089">
                  <a:extLst>
                    <a:ext uri="{9D8B030D-6E8A-4147-A177-3AD203B41FA5}">
                      <a16:colId xmlns:a16="http://schemas.microsoft.com/office/drawing/2014/main" xmlns="" val="20000"/>
                    </a:ext>
                  </a:extLst>
                </a:gridCol>
                <a:gridCol w="4319336">
                  <a:extLst>
                    <a:ext uri="{9D8B030D-6E8A-4147-A177-3AD203B41FA5}">
                      <a16:colId xmlns:a16="http://schemas.microsoft.com/office/drawing/2014/main" xmlns="" val="20001"/>
                    </a:ext>
                  </a:extLst>
                </a:gridCol>
              </a:tblGrid>
              <a:tr h="508855">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ALTER SYSTEM </a:t>
                      </a:r>
                      <a:r>
                        <a:rPr kumimoji="0" lang="en-US" sz="1800" b="0" u="none" strike="noStrike" cap="none" normalizeH="0" baseline="0" dirty="0">
                          <a:ln>
                            <a:noFill/>
                          </a:ln>
                          <a:solidFill>
                            <a:srgbClr val="000000"/>
                          </a:solidFill>
                          <a:effectLst/>
                        </a:rPr>
                        <a:t>Affecting the PDB only</a:t>
                      </a:r>
                      <a:endParaRPr kumimoji="0" lang="en-US" sz="1800" b="0" i="0" u="none" strike="noStrike" cap="none" normalizeH="0" baseline="0" dirty="0">
                        <a:ln>
                          <a:noFill/>
                        </a:ln>
                        <a:solidFill>
                          <a:srgbClr val="000000"/>
                        </a:solidFill>
                        <a:effectLst/>
                        <a:latin typeface="Arial" charset="0"/>
                      </a:endParaRPr>
                    </a:p>
                  </a:txBody>
                  <a:tcPr marL="121882" marR="121882" marT="18294" marB="18294" anchor="ctr" horzOverflow="overflow"/>
                </a:tc>
                <a:tc>
                  <a:txBody>
                    <a:bodyPr/>
                    <a:lstStyle/>
                    <a:p>
                      <a:pPr marL="0" marR="0" lvl="0" indent="0" algn="ctr"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800" b="0" u="none" strike="noStrike" cap="none" normalizeH="0" baseline="0" dirty="0">
                          <a:ln>
                            <a:noFill/>
                          </a:ln>
                          <a:solidFill>
                            <a:srgbClr val="000000"/>
                          </a:solidFill>
                          <a:effectLst/>
                        </a:rPr>
                        <a:t>Objects Impacted</a:t>
                      </a:r>
                      <a:endParaRPr kumimoji="0" lang="en-US" sz="1800" b="0" i="0" u="none" strike="noStrike" cap="none" normalizeH="0" baseline="0" dirty="0">
                        <a:ln>
                          <a:noFill/>
                        </a:ln>
                        <a:solidFill>
                          <a:srgbClr val="000000"/>
                        </a:solidFill>
                        <a:effectLst/>
                        <a:latin typeface="Arial" charset="0"/>
                      </a:endParaRPr>
                    </a:p>
                  </a:txBody>
                  <a:tcPr marL="121882" marR="121882" marT="18294" marB="18294" anchor="ctr" horzOverflow="overflow"/>
                </a:tc>
                <a:extLst>
                  <a:ext uri="{0D108BD9-81ED-4DB2-BD59-A6C34878D82A}">
                    <a16:rowId xmlns:a16="http://schemas.microsoft.com/office/drawing/2014/main" xmlns="" val="10000"/>
                  </a:ext>
                </a:extLst>
              </a:tr>
              <a:tr h="31036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ALTER SYSTEM FLUSH SHARED_POOL</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dirty="0">
                          <a:solidFill>
                            <a:srgbClr val="000000"/>
                          </a:solidFill>
                        </a:rPr>
                        <a:t>Only for objects of the PDB</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solidFill>
                      <a:schemeClr val="accent6">
                        <a:lumMod val="20000"/>
                        <a:lumOff val="80000"/>
                      </a:schemeClr>
                    </a:solidFill>
                  </a:tcPr>
                </a:tc>
                <a:extLst>
                  <a:ext uri="{0D108BD9-81ED-4DB2-BD59-A6C34878D82A}">
                    <a16:rowId xmlns:a16="http://schemas.microsoft.com/office/drawing/2014/main" xmlns="" val="10001"/>
                  </a:ext>
                </a:extLst>
              </a:tr>
              <a:tr h="31036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ALTER SYSTEM FLUSH BUFFER_CACHE</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lang="en-US" sz="1600" dirty="0">
                          <a:solidFill>
                            <a:srgbClr val="000000"/>
                          </a:solidFill>
                        </a:rPr>
                        <a:t>Only for buffers</a:t>
                      </a:r>
                      <a:r>
                        <a:rPr lang="en-US" sz="1600" baseline="0" dirty="0">
                          <a:solidFill>
                            <a:srgbClr val="000000"/>
                          </a:solidFill>
                        </a:rPr>
                        <a:t> </a:t>
                      </a:r>
                      <a:r>
                        <a:rPr lang="en-US" sz="1600" dirty="0">
                          <a:solidFill>
                            <a:srgbClr val="000000"/>
                          </a:solidFill>
                        </a:rPr>
                        <a:t>of the PDB</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horzOverflow="overflow"/>
                </a:tc>
                <a:extLst>
                  <a:ext uri="{0D108BD9-81ED-4DB2-BD59-A6C34878D82A}">
                    <a16:rowId xmlns:a16="http://schemas.microsoft.com/office/drawing/2014/main" xmlns="" val="10002"/>
                  </a:ext>
                </a:extLst>
              </a:tr>
              <a:tr h="45472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b="0" dirty="0">
                          <a:solidFill>
                            <a:srgbClr val="000000"/>
                          </a:solidFill>
                          <a:latin typeface="Courier New" panose="02070309020205020404" pitchFamily="49" charset="0"/>
                          <a:cs typeface="Courier New" panose="02070309020205020404" pitchFamily="49" charset="0"/>
                        </a:rPr>
                        <a:t>ALTER SYSTEM ENABLE/DISABLE RESTRICTED SESSION</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lang="en-US" sz="1600" dirty="0">
                          <a:solidFill>
                            <a:srgbClr val="000000"/>
                          </a:solidFill>
                        </a:rPr>
                        <a:t>Only for sessions of the PDB</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solidFill>
                      <a:schemeClr val="accent6">
                        <a:lumMod val="20000"/>
                        <a:lumOff val="80000"/>
                      </a:schemeClr>
                    </a:solidFill>
                  </a:tcPr>
                </a:tc>
                <a:extLst>
                  <a:ext uri="{0D108BD9-81ED-4DB2-BD59-A6C34878D82A}">
                    <a16:rowId xmlns:a16="http://schemas.microsoft.com/office/drawing/2014/main" xmlns="" val="10003"/>
                  </a:ext>
                </a:extLst>
              </a:tr>
              <a:tr h="31036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b="0" dirty="0">
                          <a:solidFill>
                            <a:srgbClr val="000000"/>
                          </a:solidFill>
                          <a:latin typeface="Courier New" panose="02070309020205020404" pitchFamily="49" charset="0"/>
                          <a:cs typeface="Courier New" panose="02070309020205020404" pitchFamily="49" charset="0"/>
                        </a:rPr>
                        <a:t>ALTER SYSTEM KILL SESSION</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defRPr/>
                      </a:pPr>
                      <a:r>
                        <a:rPr lang="en-US" sz="1600" dirty="0">
                          <a:solidFill>
                            <a:srgbClr val="000000"/>
                          </a:solidFill>
                        </a:rPr>
                        <a:t>Only for sessions of the PDB</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tc>
                <a:extLst>
                  <a:ext uri="{0D108BD9-81ED-4DB2-BD59-A6C34878D82A}">
                    <a16:rowId xmlns:a16="http://schemas.microsoft.com/office/drawing/2014/main" xmlns="" val="10004"/>
                  </a:ext>
                </a:extLst>
              </a:tr>
              <a:tr h="31036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b="0" dirty="0">
                          <a:solidFill>
                            <a:srgbClr val="000000"/>
                          </a:solidFill>
                          <a:latin typeface="Courier New" panose="02070309020205020404" pitchFamily="49" charset="0"/>
                          <a:cs typeface="Courier New" panose="02070309020205020404" pitchFamily="49" charset="0"/>
                        </a:rPr>
                        <a:t>ALTER SYSTEM SET </a:t>
                      </a:r>
                      <a:r>
                        <a:rPr lang="en-US" sz="1600" b="0" i="1" dirty="0">
                          <a:solidFill>
                            <a:srgbClr val="000000"/>
                          </a:solidFill>
                          <a:latin typeface="Courier New" panose="02070309020205020404" pitchFamily="49" charset="0"/>
                          <a:cs typeface="Courier New" panose="02070309020205020404" pitchFamily="49" charset="0"/>
                        </a:rPr>
                        <a:t>parameter</a:t>
                      </a:r>
                      <a:endParaRPr kumimoji="0" lang="en-US" sz="1600" b="0" i="1"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94" marB="18294" anchor="ctr"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u="none" strike="noStrike" cap="none" normalizeH="0" baseline="0" dirty="0">
                          <a:ln>
                            <a:noFill/>
                          </a:ln>
                          <a:solidFill>
                            <a:srgbClr val="000000"/>
                          </a:solidFill>
                          <a:effectLst/>
                        </a:rPr>
                        <a:t>Only for parameter of the PDB</a:t>
                      </a:r>
                      <a:endParaRPr kumimoji="0" lang="en-US" sz="1600" b="0" i="0" u="none" strike="noStrike" cap="none" normalizeH="0" baseline="0" dirty="0">
                        <a:ln>
                          <a:noFill/>
                        </a:ln>
                        <a:solidFill>
                          <a:srgbClr val="000000"/>
                        </a:solidFill>
                        <a:effectLst/>
                        <a:latin typeface="+mj-lt"/>
                        <a:cs typeface="Courier New" pitchFamily="49" charset="0"/>
                      </a:endParaRPr>
                    </a:p>
                  </a:txBody>
                  <a:tcPr marL="121882" marR="121882" marT="18294" marB="18294" anchor="ctr" horzOverflow="overflow">
                    <a:solidFill>
                      <a:schemeClr val="accent6">
                        <a:lumMod val="20000"/>
                        <a:lumOff val="80000"/>
                      </a:schemeClr>
                    </a:solidFill>
                  </a:tcPr>
                </a:tc>
                <a:extLst>
                  <a:ext uri="{0D108BD9-81ED-4DB2-BD59-A6C34878D82A}">
                    <a16:rowId xmlns:a16="http://schemas.microsoft.com/office/drawing/2014/main" xmlns="" val="10005"/>
                  </a:ext>
                </a:extLst>
              </a:tr>
            </a:tbl>
          </a:graphicData>
        </a:graphic>
      </p:graphicFrame>
      <p:graphicFrame>
        <p:nvGraphicFramePr>
          <p:cNvPr id="5" name="Group 1028"/>
          <p:cNvGraphicFramePr>
            <a:graphicFrameLocks noGrp="1"/>
          </p:cNvGraphicFramePr>
          <p:nvPr>
            <p:extLst/>
          </p:nvPr>
        </p:nvGraphicFramePr>
        <p:xfrm>
          <a:off x="965200" y="4652963"/>
          <a:ext cx="10258425" cy="309562"/>
        </p:xfrm>
        <a:graphic>
          <a:graphicData uri="http://schemas.openxmlformats.org/drawingml/2006/table">
            <a:tbl>
              <a:tblPr firstRow="1" firstCol="1" bandRow="1">
                <a:tableStyleId>{5FD0F851-EC5A-4D38-B0AD-8093EC10F338}</a:tableStyleId>
              </a:tblPr>
              <a:tblGrid>
                <a:gridCol w="4697164">
                  <a:extLst>
                    <a:ext uri="{9D8B030D-6E8A-4147-A177-3AD203B41FA5}">
                      <a16:colId xmlns:a16="http://schemas.microsoft.com/office/drawing/2014/main" xmlns="" val="20000"/>
                    </a:ext>
                  </a:extLst>
                </a:gridCol>
                <a:gridCol w="5561261">
                  <a:extLst>
                    <a:ext uri="{9D8B030D-6E8A-4147-A177-3AD203B41FA5}">
                      <a16:colId xmlns:a16="http://schemas.microsoft.com/office/drawing/2014/main" xmlns="" val="20001"/>
                    </a:ext>
                  </a:extLst>
                </a:gridCol>
              </a:tblGrid>
              <a:tr h="30956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b="0" dirty="0">
                          <a:solidFill>
                            <a:srgbClr val="000000"/>
                          </a:solidFill>
                          <a:latin typeface="Courier New" panose="02070309020205020404" pitchFamily="49" charset="0"/>
                          <a:cs typeface="Courier New" panose="02070309020205020404" pitchFamily="49" charset="0"/>
                        </a:rPr>
                        <a:t>ALTER SYSTEM CHECKPOINT</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47" marB="18247" anchor="ctr"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u="none" strike="noStrike" cap="none" normalizeH="0" baseline="0" dirty="0">
                          <a:ln>
                            <a:noFill/>
                          </a:ln>
                          <a:solidFill>
                            <a:srgbClr val="000000"/>
                          </a:solidFill>
                          <a:effectLst/>
                        </a:rPr>
                        <a:t>Affects all data files except those in </a:t>
                      </a:r>
                      <a:r>
                        <a:rPr lang="en-US" sz="1600" b="0" dirty="0">
                          <a:solidFill>
                            <a:srgbClr val="000000"/>
                          </a:solidFill>
                        </a:rPr>
                        <a:t>read only or offline</a:t>
                      </a:r>
                      <a:endParaRPr kumimoji="0" lang="en-US" sz="1600" b="0" i="0" u="none" strike="noStrike" cap="none" normalizeH="0" baseline="0" dirty="0">
                        <a:ln>
                          <a:noFill/>
                        </a:ln>
                        <a:solidFill>
                          <a:srgbClr val="000000"/>
                        </a:solidFill>
                        <a:effectLst/>
                        <a:latin typeface="+mj-lt"/>
                        <a:cs typeface="Courier New" pitchFamily="49" charset="0"/>
                      </a:endParaRPr>
                    </a:p>
                  </a:txBody>
                  <a:tcPr marL="121882" marR="121882" marT="18247" marB="18247" anchor="ctr" horzOverflow="overflow"/>
                </a:tc>
                <a:extLst>
                  <a:ext uri="{0D108BD9-81ED-4DB2-BD59-A6C34878D82A}">
                    <a16:rowId xmlns:a16="http://schemas.microsoft.com/office/drawing/2014/main" xmlns="" val="10000"/>
                  </a:ext>
                </a:extLst>
              </a:tr>
            </a:tbl>
          </a:graphicData>
        </a:graphic>
      </p:graphicFrame>
      <p:graphicFrame>
        <p:nvGraphicFramePr>
          <p:cNvPr id="6" name="Group 1028"/>
          <p:cNvGraphicFramePr>
            <a:graphicFrameLocks noGrp="1"/>
          </p:cNvGraphicFramePr>
          <p:nvPr>
            <p:extLst/>
          </p:nvPr>
        </p:nvGraphicFramePr>
        <p:xfrm>
          <a:off x="965200" y="5835650"/>
          <a:ext cx="10258425" cy="309563"/>
        </p:xfrm>
        <a:graphic>
          <a:graphicData uri="http://schemas.openxmlformats.org/drawingml/2006/table">
            <a:tbl>
              <a:tblPr firstRow="1" firstCol="1" bandRow="1">
                <a:tableStyleId>{5FD0F851-EC5A-4D38-B0AD-8093EC10F338}</a:tableStyleId>
              </a:tblPr>
              <a:tblGrid>
                <a:gridCol w="4697164">
                  <a:extLst>
                    <a:ext uri="{9D8B030D-6E8A-4147-A177-3AD203B41FA5}">
                      <a16:colId xmlns:a16="http://schemas.microsoft.com/office/drawing/2014/main" xmlns="" val="20000"/>
                    </a:ext>
                  </a:extLst>
                </a:gridCol>
                <a:gridCol w="5561261">
                  <a:extLst>
                    <a:ext uri="{9D8B030D-6E8A-4147-A177-3AD203B41FA5}">
                      <a16:colId xmlns:a16="http://schemas.microsoft.com/office/drawing/2014/main" xmlns="" val="20001"/>
                    </a:ext>
                  </a:extLst>
                </a:gridCol>
              </a:tblGrid>
              <a:tr h="30956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lang="en-US" sz="1600" b="0" dirty="0">
                          <a:solidFill>
                            <a:srgbClr val="000000"/>
                          </a:solidFill>
                          <a:latin typeface="Courier New" panose="02070309020205020404" pitchFamily="49" charset="0"/>
                          <a:cs typeface="Courier New" panose="02070309020205020404" pitchFamily="49" charset="0"/>
                        </a:rPr>
                        <a:t>ALTER SYSTEM SWITCH LOGFILE</a:t>
                      </a: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L="121882" marR="121882" marT="18247" marB="18247" anchor="ctr"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charset="0"/>
                        <a:buNone/>
                        <a:tabLst/>
                      </a:pPr>
                      <a:r>
                        <a:rPr kumimoji="0" lang="en-US" sz="1600" b="0" u="none" strike="noStrike" cap="none" normalizeH="0" baseline="0" dirty="0">
                          <a:ln>
                            <a:noFill/>
                          </a:ln>
                          <a:solidFill>
                            <a:srgbClr val="000000"/>
                          </a:solidFill>
                          <a:effectLst/>
                        </a:rPr>
                        <a:t>Operation not allowed from within a pluggable database</a:t>
                      </a:r>
                      <a:endParaRPr kumimoji="0" lang="en-US" sz="1600" b="0" i="0" u="none" strike="noStrike" cap="none" normalizeH="0" baseline="0" dirty="0">
                        <a:ln>
                          <a:noFill/>
                        </a:ln>
                        <a:solidFill>
                          <a:srgbClr val="000000"/>
                        </a:solidFill>
                        <a:effectLst/>
                        <a:latin typeface="+mj-lt"/>
                        <a:cs typeface="Courier New" pitchFamily="49" charset="0"/>
                      </a:endParaRPr>
                    </a:p>
                  </a:txBody>
                  <a:tcPr marL="121882" marR="121882" marT="18247" marB="18247" anchor="ctr" horzOverflow="overflow"/>
                </a:tc>
                <a:extLst>
                  <a:ext uri="{0D108BD9-81ED-4DB2-BD59-A6C34878D82A}">
                    <a16:rowId xmlns:a16="http://schemas.microsoft.com/office/drawing/2014/main" xmlns="" val="10000"/>
                  </a:ext>
                </a:extLst>
              </a:tr>
            </a:tbl>
          </a:graphicData>
        </a:graphic>
      </p:graphicFrame>
    </p:spTree>
    <p:custDataLst>
      <p:tags r:id="rId1"/>
    </p:custDataLst>
    <p:extLst>
      <p:ext uri="{BB962C8B-B14F-4D97-AF65-F5344CB8AC3E}">
        <p14:creationId xmlns:p14="http://schemas.microsoft.com/office/powerpoint/2010/main" val="115847905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Configuring Host Name and Port Number per PDB</a:t>
            </a:r>
            <a:endParaRPr lang="en-US" dirty="0"/>
          </a:p>
        </p:txBody>
      </p:sp>
      <p:sp>
        <p:nvSpPr>
          <p:cNvPr id="3" name="Content Placeholder 2"/>
          <p:cNvSpPr>
            <a:spLocks noGrp="1"/>
          </p:cNvSpPr>
          <p:nvPr>
            <p:ph idx="1"/>
          </p:nvPr>
        </p:nvSpPr>
        <p:spPr>
          <a:xfrm>
            <a:off x="622138" y="1242485"/>
            <a:ext cx="10944549" cy="2352774"/>
          </a:xfrm>
        </p:spPr>
        <p:txBody>
          <a:bodyPr/>
          <a:lstStyle/>
          <a:p>
            <a:pPr lvl="1"/>
            <a:r>
              <a:rPr lang="en-US" altLang="en-US" smtClean="0"/>
              <a:t>The host name and port number settings for a PDB are important only if proxy PDBs will reference the PDB.</a:t>
            </a:r>
          </a:p>
          <a:p>
            <a:pPr lvl="1"/>
            <a:endParaRPr lang="en-US" altLang="en-US" sz="2000" smtClean="0"/>
          </a:p>
          <a:p>
            <a:pPr marL="1279525" lvl="2" indent="-365125">
              <a:buNone/>
            </a:pPr>
            <a:endParaRPr lang="en-US" altLang="en-US" smtClean="0"/>
          </a:p>
          <a:p>
            <a:pPr lvl="1"/>
            <a:r>
              <a:rPr lang="en-US" altLang="en-US" smtClean="0"/>
              <a:t>The host name and port number can be reset to their default:</a:t>
            </a:r>
          </a:p>
          <a:p>
            <a:endParaRPr lang="en-US" dirty="0"/>
          </a:p>
        </p:txBody>
      </p:sp>
      <p:sp>
        <p:nvSpPr>
          <p:cNvPr id="4" name="Content Placeholder 2"/>
          <p:cNvSpPr txBox="1">
            <a:spLocks/>
          </p:cNvSpPr>
          <p:nvPr/>
        </p:nvSpPr>
        <p:spPr bwMode="gray">
          <a:xfrm>
            <a:off x="623230" y="1988840"/>
            <a:ext cx="1094236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SQL&gt; ALTER PLUGGABLE DATABASE CONTAINERS HOST = </a:t>
            </a:r>
            <a:r>
              <a:rPr lang="en-US" sz="1600" b="1" i="1" dirty="0">
                <a:latin typeface="Courier New" pitchFamily="49" charset="0"/>
                <a:cs typeface="Arial" charset="0"/>
              </a:rPr>
              <a:t>&lt;host_name&gt;</a:t>
            </a:r>
            <a:r>
              <a:rPr lang="en-US" sz="1600" b="1" dirty="0">
                <a:latin typeface="Courier New" pitchFamily="49" charset="0"/>
                <a:cs typeface="Arial" charset="0"/>
              </a:rPr>
              <a:t>;</a:t>
            </a:r>
          </a:p>
          <a:p>
            <a:pPr marL="457200" indent="-457200" defTabSz="400050" eaLnBrk="1" hangingPunct="1">
              <a:tabLst>
                <a:tab pos="400050" algn="r"/>
                <a:tab pos="673100" algn="l"/>
              </a:tabLst>
              <a:defRPr/>
            </a:pPr>
            <a:r>
              <a:rPr lang="en-US" sz="1600" b="1" dirty="0">
                <a:latin typeface="Courier New" pitchFamily="49" charset="0"/>
                <a:cs typeface="Arial" charset="0"/>
              </a:rPr>
              <a:t>SQL&gt; ALTER PLUGGABLE DATABASE CONTAINERS PORT = </a:t>
            </a:r>
            <a:r>
              <a:rPr lang="en-US" sz="1600" b="1" i="1" dirty="0">
                <a:latin typeface="Courier New" pitchFamily="49" charset="0"/>
                <a:cs typeface="Arial" charset="0"/>
              </a:rPr>
              <a:t>&lt;port_nb&gt;</a:t>
            </a:r>
            <a:r>
              <a:rPr lang="en-US" sz="1600" b="1" dirty="0">
                <a:latin typeface="Courier New" pitchFamily="49" charset="0"/>
                <a:cs typeface="Arial" charset="0"/>
              </a:rPr>
              <a:t>;</a:t>
            </a:r>
          </a:p>
        </p:txBody>
      </p:sp>
      <p:sp>
        <p:nvSpPr>
          <p:cNvPr id="5" name="Content Placeholder 2"/>
          <p:cNvSpPr txBox="1">
            <a:spLocks/>
          </p:cNvSpPr>
          <p:nvPr/>
        </p:nvSpPr>
        <p:spPr bwMode="gray">
          <a:xfrm>
            <a:off x="623230" y="3284984"/>
            <a:ext cx="1094236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eaLnBrk="1" hangingPunct="1">
              <a:defRPr/>
            </a:pPr>
            <a:r>
              <a:rPr lang="en-US" sz="1600" b="1" dirty="0">
                <a:latin typeface="Courier New" pitchFamily="49" charset="0"/>
                <a:cs typeface="Arial" charset="0"/>
              </a:rPr>
              <a:t>SQL&gt; ALTER PLUGGABLE DATABASE CONTAINERS HOST RESET;</a:t>
            </a:r>
          </a:p>
          <a:p>
            <a:pPr eaLnBrk="1" hangingPunct="1">
              <a:defRPr/>
            </a:pPr>
            <a:r>
              <a:rPr lang="en-US" sz="1600" b="1" dirty="0">
                <a:latin typeface="Courier New" pitchFamily="49" charset="0"/>
                <a:cs typeface="Arial" charset="0"/>
              </a:rPr>
              <a:t>SQL&gt; ALTER PLUGGABLE DATABASE CONTAINERS PORT RESET;</a:t>
            </a:r>
            <a:endParaRPr lang="en-US" sz="1600" dirty="0">
              <a:latin typeface="Arial" charset="0"/>
              <a:cs typeface="Arial" charset="0"/>
            </a:endParaRPr>
          </a:p>
        </p:txBody>
      </p:sp>
    </p:spTree>
    <p:custDataLst>
      <p:tags r:id="rId1"/>
    </p:custDataLst>
    <p:extLst>
      <p:ext uri="{BB962C8B-B14F-4D97-AF65-F5344CB8AC3E}">
        <p14:creationId xmlns:p14="http://schemas.microsoft.com/office/powerpoint/2010/main" val="380596211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bwMode="auto">
          <a:xfrm>
            <a:off x="4655603" y="4293096"/>
            <a:ext cx="3840480" cy="194944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sp>
        <p:nvSpPr>
          <p:cNvPr id="42" name="Rounded Rectangle 41"/>
          <p:cNvSpPr/>
          <p:nvPr/>
        </p:nvSpPr>
        <p:spPr bwMode="auto">
          <a:xfrm>
            <a:off x="527050" y="939016"/>
            <a:ext cx="4030663" cy="5303520"/>
          </a:xfrm>
          <a:prstGeom prst="roundRect">
            <a:avLst>
              <a:gd name="adj" fmla="val 66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cap="flat" cmpd="sng" algn="ctr">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304747">
              <a:spcBef>
                <a:spcPct val="20000"/>
              </a:spcBef>
              <a:buClr>
                <a:srgbClr val="FF0000"/>
              </a:buClr>
            </a:pPr>
            <a:endParaRPr lang="en-US" sz="2400" dirty="0">
              <a:solidFill>
                <a:srgbClr val="5F5F5F"/>
              </a:solidFill>
              <a:latin typeface="Arial" pitchFamily="34" charset="0"/>
            </a:endParaRPr>
          </a:p>
        </p:txBody>
      </p:sp>
      <p:cxnSp>
        <p:nvCxnSpPr>
          <p:cNvPr id="49155" name="Straight Arrow Connector 120"/>
          <p:cNvCxnSpPr>
            <a:cxnSpLocks noChangeShapeType="1"/>
          </p:cNvCxnSpPr>
          <p:nvPr/>
        </p:nvCxnSpPr>
        <p:spPr bwMode="auto">
          <a:xfrm rot="5400000" flipH="1" flipV="1">
            <a:off x="2932906" y="3231357"/>
            <a:ext cx="1331913"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49156" name="Rectangle 40"/>
          <p:cNvSpPr>
            <a:spLocks noGrp="1" noChangeArrowheads="1"/>
          </p:cNvSpPr>
          <p:nvPr>
            <p:ph type="title"/>
          </p:nvPr>
        </p:nvSpPr>
        <p:spPr/>
        <p:txBody>
          <a:bodyPr lIns="91440" tIns="45720" rIns="91440" bIns="45720"/>
          <a:lstStyle/>
          <a:p>
            <a:pPr eaLnBrk="1" hangingPunct="1"/>
            <a:r>
              <a:rPr lang="en-US" altLang="en-US" dirty="0"/>
              <a:t>Dropping PDBs</a:t>
            </a:r>
            <a:endParaRPr lang="en-US" altLang="en-US" i="1" dirty="0">
              <a:solidFill>
                <a:srgbClr val="FF0000"/>
              </a:solidFill>
            </a:endParaRPr>
          </a:p>
        </p:txBody>
      </p:sp>
      <p:sp>
        <p:nvSpPr>
          <p:cNvPr id="49157" name="Text Box 58"/>
          <p:cNvSpPr txBox="1">
            <a:spLocks noChangeArrowheads="1"/>
          </p:cNvSpPr>
          <p:nvPr/>
        </p:nvSpPr>
        <p:spPr bwMode="blackWhite">
          <a:xfrm>
            <a:off x="3705225" y="981075"/>
            <a:ext cx="852488" cy="2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latin typeface="Courier New" panose="02070309020205020404" pitchFamily="49" charset="0"/>
                <a:cs typeface="Courier New" panose="02070309020205020404" pitchFamily="49" charset="0"/>
              </a:rPr>
              <a:t>CDB1</a:t>
            </a:r>
            <a:endParaRPr lang="en-US" altLang="en-US" sz="1400" b="1" dirty="0">
              <a:solidFill>
                <a:srgbClr val="000000"/>
              </a:solidFill>
            </a:endParaRPr>
          </a:p>
        </p:txBody>
      </p:sp>
      <p:sp>
        <p:nvSpPr>
          <p:cNvPr id="49158" name="PPTShape_10"/>
          <p:cNvSpPr>
            <a:spLocks noChangeArrowheads="1"/>
          </p:cNvSpPr>
          <p:nvPr/>
        </p:nvSpPr>
        <p:spPr bwMode="blackWhite">
          <a:xfrm>
            <a:off x="814388" y="1606550"/>
            <a:ext cx="2879725" cy="431800"/>
          </a:xfrm>
          <a:prstGeom prst="rect">
            <a:avLst/>
          </a:prstGeom>
          <a:solidFill>
            <a:srgbClr val="FFCC99"/>
          </a:solidFill>
          <a:ln w="28575">
            <a:solidFill>
              <a:srgbClr val="DA6D00"/>
            </a:solidFill>
            <a:miter lim="800000"/>
            <a:headEnd/>
            <a:tailEnd/>
          </a:ln>
        </p:spPr>
        <p:txBody>
          <a:bodyPr wrap="none" lIns="92075" tIns="46038" rIns="92075" bIns="46038" anchor="ctr" anchorCtr="0"/>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PDB$SEED</a:t>
            </a:r>
          </a:p>
        </p:txBody>
      </p:sp>
      <p:sp>
        <p:nvSpPr>
          <p:cNvPr id="49159" name="Rectangle 31"/>
          <p:cNvSpPr txBox="1">
            <a:spLocks noChangeArrowheads="1"/>
          </p:cNvSpPr>
          <p:nvPr/>
        </p:nvSpPr>
        <p:spPr bwMode="auto">
          <a:xfrm>
            <a:off x="4454525" y="1004888"/>
            <a:ext cx="7207250"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457200" indent="-3429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eaLnBrk="1" hangingPunct="1">
              <a:buClr>
                <a:srgbClr val="FF0000"/>
              </a:buClr>
              <a:buFont typeface="Arial" panose="020B0604020202020204" pitchFamily="34" charset="0"/>
              <a:buChar char="•"/>
            </a:pPr>
            <a:r>
              <a:rPr lang="en-US" altLang="en-US" sz="2100" dirty="0">
                <a:solidFill>
                  <a:srgbClr val="000000"/>
                </a:solidFill>
              </a:rPr>
              <a:t>The PDB seed cannot be dropped. </a:t>
            </a:r>
          </a:p>
          <a:p>
            <a:pPr lvl="2" eaLnBrk="1" hangingPunct="1">
              <a:buClr>
                <a:srgbClr val="FF0000"/>
              </a:buClr>
              <a:buFont typeface="Arial" panose="020B0604020202020204" pitchFamily="34" charset="0"/>
              <a:buChar char="•"/>
            </a:pPr>
            <a:r>
              <a:rPr lang="en-US" altLang="en-US" sz="2100" dirty="0">
                <a:solidFill>
                  <a:srgbClr val="000000"/>
                </a:solidFill>
              </a:rPr>
              <a:t>An application seed can be dropped.</a:t>
            </a:r>
          </a:p>
          <a:p>
            <a:pPr lvl="2" eaLnBrk="1" hangingPunct="1">
              <a:buClr>
                <a:srgbClr val="FF0000"/>
              </a:buClr>
              <a:buFont typeface="Arial" panose="020B0604020202020204" pitchFamily="34" charset="0"/>
              <a:buChar char="•"/>
            </a:pPr>
            <a:r>
              <a:rPr lang="en-US" altLang="en-US" sz="2100" dirty="0">
                <a:solidFill>
                  <a:srgbClr val="000000"/>
                </a:solidFill>
              </a:rPr>
              <a:t>An application root cannot be dropped as long as an application PDB belongs to it.</a:t>
            </a:r>
          </a:p>
          <a:p>
            <a:pPr lvl="2" eaLnBrk="1" hangingPunct="1">
              <a:buClr>
                <a:srgbClr val="FF0000"/>
              </a:buClr>
              <a:buFont typeface="Arial" panose="020B0604020202020204" pitchFamily="34" charset="0"/>
              <a:buChar char="•"/>
            </a:pPr>
            <a:r>
              <a:rPr lang="en-US" altLang="en-US" sz="2100" dirty="0">
                <a:solidFill>
                  <a:srgbClr val="000000"/>
                </a:solidFill>
              </a:rPr>
              <a:t>The source PDB of a relocated PDB is automatically dropped when the relocated PDB is opened in RW mode.</a:t>
            </a:r>
          </a:p>
          <a:p>
            <a:pPr lvl="2" eaLnBrk="1" hangingPunct="1">
              <a:buClr>
                <a:srgbClr val="FF0000"/>
              </a:buClr>
              <a:buFont typeface="Arial" panose="020B0604020202020204" pitchFamily="34" charset="0"/>
              <a:buChar char="•"/>
            </a:pPr>
            <a:r>
              <a:rPr lang="en-US" altLang="en-US" sz="2100" dirty="0">
                <a:solidFill>
                  <a:srgbClr val="000000"/>
                </a:solidFill>
              </a:rPr>
              <a:t>The source PDB of a refreshable PDB can be dropped. </a:t>
            </a:r>
          </a:p>
          <a:p>
            <a:pPr lvl="2" eaLnBrk="1" hangingPunct="1">
              <a:buClr>
                <a:srgbClr val="FF0000"/>
              </a:buClr>
              <a:buFont typeface="Arial" panose="020B0604020202020204" pitchFamily="34" charset="0"/>
              <a:buChar char="•"/>
            </a:pPr>
            <a:r>
              <a:rPr lang="en-US" altLang="en-US" sz="2100" dirty="0">
                <a:solidFill>
                  <a:srgbClr val="000000"/>
                </a:solidFill>
              </a:rPr>
              <a:t>A proxied PDB of a proxy PDB can be dropped.</a:t>
            </a:r>
          </a:p>
          <a:p>
            <a:pPr lvl="2" eaLnBrk="1" hangingPunct="1">
              <a:buClr>
                <a:srgbClr val="FF0000"/>
              </a:buClr>
              <a:buFont typeface="Arial" panose="020B0604020202020204" pitchFamily="34" charset="0"/>
              <a:buChar char="•"/>
            </a:pPr>
            <a:endParaRPr lang="en-US" altLang="en-US" sz="2000" dirty="0">
              <a:solidFill>
                <a:srgbClr val="000000"/>
              </a:solidFill>
            </a:endParaRPr>
          </a:p>
          <a:p>
            <a:pPr lvl="2" eaLnBrk="1" hangingPunct="1">
              <a:buClr>
                <a:srgbClr val="FF0000"/>
              </a:buClr>
              <a:buFont typeface="Arial" panose="020B0604020202020204" pitchFamily="34" charset="0"/>
              <a:buChar char="•"/>
            </a:pPr>
            <a:endParaRPr lang="en-US" altLang="en-US" sz="2000" dirty="0">
              <a:solidFill>
                <a:srgbClr val="000000"/>
              </a:solidFill>
            </a:endParaRPr>
          </a:p>
        </p:txBody>
      </p:sp>
      <p:sp>
        <p:nvSpPr>
          <p:cNvPr id="49160" name="Rectangle 282"/>
          <p:cNvSpPr>
            <a:spLocks noChangeArrowheads="1"/>
          </p:cNvSpPr>
          <p:nvPr/>
        </p:nvSpPr>
        <p:spPr bwMode="auto">
          <a:xfrm>
            <a:off x="814388" y="1174750"/>
            <a:ext cx="2879725" cy="360363"/>
          </a:xfrm>
          <a:prstGeom prst="rect">
            <a:avLst/>
          </a:prstGeom>
          <a:solidFill>
            <a:srgbClr val="FFF0C5"/>
          </a:solidFill>
          <a:ln w="28575" algn="ctr">
            <a:solidFill>
              <a:srgbClr val="E6AA00"/>
            </a:solidFill>
            <a:round/>
            <a:headEnd/>
            <a:tailEnd/>
          </a:ln>
        </p:spPr>
        <p:txBody>
          <a:bodyPr lIns="92075" tIns="46038" rIns="92075" bIns="46038" anchor="ctr" anchorCtr="0"/>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600" b="1" dirty="0">
                <a:solidFill>
                  <a:srgbClr val="000000"/>
                </a:solidFill>
              </a:rPr>
              <a:t>CDB root</a:t>
            </a:r>
          </a:p>
        </p:txBody>
      </p:sp>
      <p:sp>
        <p:nvSpPr>
          <p:cNvPr id="49161" name="Rectangle 282"/>
          <p:cNvSpPr>
            <a:spLocks noChangeArrowheads="1"/>
          </p:cNvSpPr>
          <p:nvPr/>
        </p:nvSpPr>
        <p:spPr bwMode="auto">
          <a:xfrm>
            <a:off x="825500" y="2163763"/>
            <a:ext cx="3502025" cy="396875"/>
          </a:xfrm>
          <a:prstGeom prst="rect">
            <a:avLst/>
          </a:prstGeom>
          <a:solidFill>
            <a:srgbClr val="FFF0C5"/>
          </a:solidFill>
          <a:ln w="28575" algn="ctr">
            <a:solidFill>
              <a:srgbClr val="E6AA00"/>
            </a:solidFill>
            <a:round/>
            <a:headEnd/>
            <a:tailEnd/>
          </a:ln>
        </p:spPr>
        <p:txBody>
          <a:bodyPr lIns="92075" tIns="46038" rIns="92075" bIns="46038" anchor="ctr" anchorCtr="0"/>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400" b="1" dirty="0">
                <a:solidFill>
                  <a:srgbClr val="000000"/>
                </a:solidFill>
              </a:rPr>
              <a:t>Application root PDB_APP1</a:t>
            </a:r>
          </a:p>
        </p:txBody>
      </p:sp>
      <p:cxnSp>
        <p:nvCxnSpPr>
          <p:cNvPr id="49162" name="Straight Arrow Connector 120"/>
          <p:cNvCxnSpPr>
            <a:cxnSpLocks noChangeShapeType="1"/>
          </p:cNvCxnSpPr>
          <p:nvPr/>
        </p:nvCxnSpPr>
        <p:spPr bwMode="auto">
          <a:xfrm rot="5400000" flipH="1" flipV="1">
            <a:off x="1250950" y="2708275"/>
            <a:ext cx="323850"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49163" name="Rectangle 77"/>
          <p:cNvSpPr>
            <a:spLocks noChangeArrowheads="1"/>
          </p:cNvSpPr>
          <p:nvPr/>
        </p:nvSpPr>
        <p:spPr bwMode="auto">
          <a:xfrm>
            <a:off x="1873250" y="3392488"/>
            <a:ext cx="1247775" cy="468312"/>
          </a:xfrm>
          <a:prstGeom prst="rect">
            <a:avLst/>
          </a:prstGeom>
          <a:solidFill>
            <a:srgbClr val="FFCC99"/>
          </a:solidFill>
          <a:ln w="28575" algn="ctr">
            <a:solidFill>
              <a:srgbClr val="DA6D00"/>
            </a:solidFill>
            <a:round/>
            <a:headEnd/>
            <a:tailEnd/>
          </a:ln>
        </p:spPr>
        <p:txBody>
          <a:bodyPr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200" dirty="0">
                <a:solidFill>
                  <a:srgbClr val="000000"/>
                </a:solidFill>
              </a:rPr>
              <a:t>Application PDB pdb3</a:t>
            </a:r>
          </a:p>
        </p:txBody>
      </p:sp>
      <p:cxnSp>
        <p:nvCxnSpPr>
          <p:cNvPr id="49164" name="Straight Arrow Connector 79"/>
          <p:cNvCxnSpPr>
            <a:cxnSpLocks noChangeShapeType="1"/>
          </p:cNvCxnSpPr>
          <p:nvPr/>
        </p:nvCxnSpPr>
        <p:spPr bwMode="auto">
          <a:xfrm flipV="1">
            <a:off x="2497138" y="2546350"/>
            <a:ext cx="0" cy="828675"/>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49166" name="PPTShape_10"/>
          <p:cNvSpPr>
            <a:spLocks noChangeArrowheads="1"/>
          </p:cNvSpPr>
          <p:nvPr/>
        </p:nvSpPr>
        <p:spPr bwMode="blackWhite">
          <a:xfrm>
            <a:off x="909638" y="5051425"/>
            <a:ext cx="2401887" cy="468313"/>
          </a:xfrm>
          <a:prstGeom prst="rect">
            <a:avLst/>
          </a:prstGeom>
          <a:solidFill>
            <a:srgbClr val="B3D9FF"/>
          </a:solidFill>
          <a:ln w="28575">
            <a:solidFill>
              <a:srgbClr val="4BA5FF"/>
            </a:solidFill>
            <a:miter lim="800000"/>
            <a:headEnd/>
            <a:tailEnd/>
          </a:ln>
        </p:spPr>
        <p:txBody>
          <a:bodyPr wrap="none" lIns="92075" tIns="72000" rIns="92075" bIns="0" anchor="ctr" anchorCtr="0"/>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sz="1400" b="1" dirty="0">
                <a:solidFill>
                  <a:srgbClr val="FF0000"/>
                </a:solidFill>
              </a:rPr>
              <a:t>Source PDB</a:t>
            </a:r>
          </a:p>
        </p:txBody>
      </p:sp>
      <p:sp>
        <p:nvSpPr>
          <p:cNvPr id="49167" name="PPTShape_10"/>
          <p:cNvSpPr>
            <a:spLocks noChangeArrowheads="1"/>
          </p:cNvSpPr>
          <p:nvPr/>
        </p:nvSpPr>
        <p:spPr bwMode="blackWhite">
          <a:xfrm>
            <a:off x="909638" y="4475163"/>
            <a:ext cx="2400300" cy="468312"/>
          </a:xfrm>
          <a:prstGeom prst="rect">
            <a:avLst/>
          </a:prstGeom>
          <a:solidFill>
            <a:srgbClr val="CCFF99"/>
          </a:solidFill>
          <a:ln w="28575">
            <a:solidFill>
              <a:srgbClr val="71E200"/>
            </a:solidFill>
            <a:miter lim="800000"/>
            <a:headEnd/>
            <a:tailEnd/>
          </a:ln>
        </p:spPr>
        <p:txBody>
          <a:bodyPr wrap="none" lIns="92075" tIns="0" rIns="92075" bIns="46038" anchor="ctr" anchorCtr="0"/>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Source PDB</a:t>
            </a:r>
          </a:p>
        </p:txBody>
      </p:sp>
      <p:sp>
        <p:nvSpPr>
          <p:cNvPr id="49168" name="PPTShape_10"/>
          <p:cNvSpPr>
            <a:spLocks noChangeArrowheads="1"/>
          </p:cNvSpPr>
          <p:nvPr/>
        </p:nvSpPr>
        <p:spPr bwMode="blackWhite">
          <a:xfrm>
            <a:off x="909638" y="5627688"/>
            <a:ext cx="2400300" cy="503237"/>
          </a:xfrm>
          <a:prstGeom prst="rect">
            <a:avLst/>
          </a:prstGeom>
          <a:solidFill>
            <a:srgbClr val="FFCC99"/>
          </a:solidFill>
          <a:ln w="28575">
            <a:solidFill>
              <a:srgbClr val="DA6D00"/>
            </a:solidFill>
            <a:miter lim="800000"/>
            <a:headEnd/>
            <a:tailEnd/>
          </a:ln>
        </p:spPr>
        <p:txBody>
          <a:bodyPr wrap="none" lIns="92075" tIns="36000" rIns="92075" bIns="46038" anchor="ctr" anchorCtr="0"/>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Proxied PDB</a:t>
            </a:r>
          </a:p>
        </p:txBody>
      </p:sp>
      <p:sp>
        <p:nvSpPr>
          <p:cNvPr id="49169" name="Text Box 58"/>
          <p:cNvSpPr txBox="1">
            <a:spLocks noChangeArrowheads="1"/>
          </p:cNvSpPr>
          <p:nvPr/>
        </p:nvSpPr>
        <p:spPr bwMode="blackWhite">
          <a:xfrm>
            <a:off x="7899008" y="4459288"/>
            <a:ext cx="852488" cy="27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400" b="1" dirty="0">
                <a:solidFill>
                  <a:srgbClr val="000000"/>
                </a:solidFill>
                <a:latin typeface="Courier New" panose="02070309020205020404" pitchFamily="49" charset="0"/>
                <a:cs typeface="Courier New" panose="02070309020205020404" pitchFamily="49" charset="0"/>
              </a:rPr>
              <a:t>CDB2</a:t>
            </a:r>
            <a:endParaRPr lang="en-US" altLang="en-US" sz="1400" b="1" dirty="0">
              <a:solidFill>
                <a:srgbClr val="000000"/>
              </a:solidFill>
            </a:endParaRPr>
          </a:p>
        </p:txBody>
      </p:sp>
      <p:sp>
        <p:nvSpPr>
          <p:cNvPr id="35" name="Multiply 34"/>
          <p:cNvSpPr/>
          <p:nvPr/>
        </p:nvSpPr>
        <p:spPr bwMode="auto">
          <a:xfrm>
            <a:off x="2971905" y="2141440"/>
            <a:ext cx="1441450" cy="431800"/>
          </a:xfrm>
          <a:prstGeom prst="mathMultiply">
            <a:avLst/>
          </a:prstGeom>
          <a:noFill/>
          <a:ln w="285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37" name="Multiply 36"/>
          <p:cNvSpPr/>
          <p:nvPr/>
        </p:nvSpPr>
        <p:spPr bwMode="auto">
          <a:xfrm>
            <a:off x="1925657" y="3404992"/>
            <a:ext cx="1439863" cy="433387"/>
          </a:xfrm>
          <a:prstGeom prst="mathMultiply">
            <a:avLst/>
          </a:prstGeom>
          <a:noFill/>
          <a:ln w="158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39" name="Multiply 38"/>
          <p:cNvSpPr/>
          <p:nvPr/>
        </p:nvSpPr>
        <p:spPr bwMode="auto">
          <a:xfrm>
            <a:off x="1989956" y="5670844"/>
            <a:ext cx="1438275" cy="431800"/>
          </a:xfrm>
          <a:prstGeom prst="mathMultiply">
            <a:avLst/>
          </a:prstGeom>
          <a:noFill/>
          <a:ln w="285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5" name="Multiply 44"/>
          <p:cNvSpPr/>
          <p:nvPr/>
        </p:nvSpPr>
        <p:spPr bwMode="auto">
          <a:xfrm>
            <a:off x="1989956" y="4495800"/>
            <a:ext cx="1438275" cy="431800"/>
          </a:xfrm>
          <a:prstGeom prst="mathMultiply">
            <a:avLst/>
          </a:prstGeom>
          <a:noFill/>
          <a:ln w="285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51" name="Multiply 50"/>
          <p:cNvSpPr/>
          <p:nvPr/>
        </p:nvSpPr>
        <p:spPr bwMode="auto">
          <a:xfrm>
            <a:off x="1989956" y="5067006"/>
            <a:ext cx="1439863" cy="431800"/>
          </a:xfrm>
          <a:prstGeom prst="mathMultiply">
            <a:avLst/>
          </a:prstGeom>
          <a:noFill/>
          <a:ln w="285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9175" name="PPTShape_10"/>
          <p:cNvSpPr>
            <a:spLocks noChangeArrowheads="1"/>
          </p:cNvSpPr>
          <p:nvPr/>
        </p:nvSpPr>
        <p:spPr bwMode="blackWhite">
          <a:xfrm>
            <a:off x="4848225" y="5064125"/>
            <a:ext cx="3070225" cy="468313"/>
          </a:xfrm>
          <a:prstGeom prst="rect">
            <a:avLst/>
          </a:prstGeom>
          <a:solidFill>
            <a:srgbClr val="FFCC99"/>
          </a:solidFill>
          <a:ln w="28575">
            <a:solidFill>
              <a:srgbClr val="DA6D00"/>
            </a:solidFill>
            <a:miter lim="800000"/>
            <a:headEnd/>
            <a:tailEnd/>
          </a:ln>
        </p:spPr>
        <p:txBody>
          <a:bodyPr wrap="none" lIns="92075" tIns="36000" rIns="92075" bIns="46038"/>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Refreshable PDB</a:t>
            </a:r>
          </a:p>
        </p:txBody>
      </p:sp>
      <p:sp>
        <p:nvSpPr>
          <p:cNvPr id="49176" name="PPTShape_10"/>
          <p:cNvSpPr>
            <a:spLocks noChangeArrowheads="1"/>
          </p:cNvSpPr>
          <p:nvPr/>
        </p:nvSpPr>
        <p:spPr bwMode="blackWhite">
          <a:xfrm>
            <a:off x="4846638" y="4475163"/>
            <a:ext cx="3071812" cy="508000"/>
          </a:xfrm>
          <a:prstGeom prst="rect">
            <a:avLst/>
          </a:prstGeom>
          <a:solidFill>
            <a:srgbClr val="FFCC99"/>
          </a:solidFill>
          <a:ln w="28575">
            <a:solidFill>
              <a:srgbClr val="DA6D00"/>
            </a:solidFill>
            <a:miter lim="800000"/>
            <a:headEnd/>
            <a:tailEnd/>
          </a:ln>
        </p:spPr>
        <p:txBody>
          <a:bodyPr wrap="none" lIns="92075" tIns="36000" rIns="92075" bIns="46038"/>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Relocated PDB</a:t>
            </a:r>
          </a:p>
        </p:txBody>
      </p:sp>
      <p:sp>
        <p:nvSpPr>
          <p:cNvPr id="49177" name="PPTShape_10"/>
          <p:cNvSpPr>
            <a:spLocks noChangeArrowheads="1"/>
          </p:cNvSpPr>
          <p:nvPr/>
        </p:nvSpPr>
        <p:spPr bwMode="blackWhite">
          <a:xfrm>
            <a:off x="4846638" y="5627688"/>
            <a:ext cx="3071812" cy="503237"/>
          </a:xfrm>
          <a:prstGeom prst="rect">
            <a:avLst/>
          </a:prstGeom>
          <a:solidFill>
            <a:srgbClr val="FFCC99"/>
          </a:solidFill>
          <a:ln w="28575">
            <a:solidFill>
              <a:srgbClr val="DA6D00"/>
            </a:solidFill>
            <a:miter lim="800000"/>
            <a:headEnd/>
            <a:tailEnd/>
          </a:ln>
        </p:spPr>
        <p:txBody>
          <a:bodyPr wrap="none" lIns="92075" tIns="36000" rIns="92075" bIns="46038"/>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FF0000"/>
                </a:solidFill>
              </a:rPr>
              <a:t>Proxy PDB</a:t>
            </a:r>
          </a:p>
        </p:txBody>
      </p:sp>
      <p:sp>
        <p:nvSpPr>
          <p:cNvPr id="49178" name="TextBox 41"/>
          <p:cNvSpPr txBox="1">
            <a:spLocks noChangeArrowheads="1"/>
          </p:cNvSpPr>
          <p:nvPr/>
        </p:nvSpPr>
        <p:spPr bwMode="auto">
          <a:xfrm>
            <a:off x="4846638" y="5864225"/>
            <a:ext cx="2208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i="1" dirty="0">
                <a:solidFill>
                  <a:srgbClr val="000000"/>
                </a:solidFill>
                <a:latin typeface="Courier New" panose="02070309020205020404" pitchFamily="49" charset="0"/>
                <a:cs typeface="Courier New" panose="02070309020205020404" pitchFamily="49" charset="0"/>
              </a:rPr>
              <a:t>SELECT </a:t>
            </a:r>
            <a:r>
              <a:rPr lang="en-US" altLang="en-US" sz="1000" b="1" i="1" dirty="0">
                <a:solidFill>
                  <a:srgbClr val="000000"/>
                </a:solidFill>
                <a:latin typeface="Courier New" panose="02070309020205020404" pitchFamily="49" charset="0"/>
                <a:cs typeface="Courier New" panose="02070309020205020404" pitchFamily="49" charset="0"/>
                <a:sym typeface="Wingdings" panose="05000000000000000000" pitchFamily="2" charset="2"/>
              </a:rPr>
              <a:t> </a:t>
            </a:r>
            <a:r>
              <a:rPr lang="en-US" altLang="en-US" sz="1000" b="1" i="1" dirty="0">
                <a:solidFill>
                  <a:srgbClr val="000000"/>
                </a:solidFill>
                <a:latin typeface="Courier New" panose="02070309020205020404" pitchFamily="49" charset="0"/>
                <a:cs typeface="Courier New" panose="02070309020205020404" pitchFamily="49" charset="0"/>
              </a:rPr>
              <a:t>ORA-12514</a:t>
            </a:r>
          </a:p>
        </p:txBody>
      </p:sp>
      <p:sp>
        <p:nvSpPr>
          <p:cNvPr id="49179" name="TextBox 54"/>
          <p:cNvSpPr txBox="1">
            <a:spLocks noChangeArrowheads="1"/>
          </p:cNvSpPr>
          <p:nvPr/>
        </p:nvSpPr>
        <p:spPr bwMode="auto">
          <a:xfrm>
            <a:off x="4846638" y="5287963"/>
            <a:ext cx="23034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i="1" dirty="0">
                <a:solidFill>
                  <a:srgbClr val="000000"/>
                </a:solidFill>
                <a:latin typeface="Courier New" panose="02070309020205020404" pitchFamily="49" charset="0"/>
                <a:cs typeface="Courier New" panose="02070309020205020404" pitchFamily="49" charset="0"/>
              </a:rPr>
              <a:t>SELECT </a:t>
            </a:r>
            <a:r>
              <a:rPr lang="en-US" altLang="en-US" sz="1000" b="1" i="1" dirty="0">
                <a:solidFill>
                  <a:srgbClr val="000000"/>
                </a:solidFill>
                <a:latin typeface="Courier New" panose="02070309020205020404" pitchFamily="49" charset="0"/>
                <a:cs typeface="Courier New" panose="02070309020205020404" pitchFamily="49" charset="0"/>
                <a:sym typeface="Wingdings" panose="05000000000000000000" pitchFamily="2" charset="2"/>
              </a:rPr>
              <a:t> </a:t>
            </a:r>
            <a:r>
              <a:rPr lang="en-US" altLang="en-US" sz="1000" b="1" i="1" dirty="0">
                <a:solidFill>
                  <a:srgbClr val="000000"/>
                </a:solidFill>
                <a:latin typeface="Courier New" panose="02070309020205020404" pitchFamily="49" charset="0"/>
                <a:cs typeface="Courier New" panose="02070309020205020404" pitchFamily="49" charset="0"/>
              </a:rPr>
              <a:t>ORA-00942</a:t>
            </a:r>
          </a:p>
        </p:txBody>
      </p:sp>
      <p:cxnSp>
        <p:nvCxnSpPr>
          <p:cNvPr id="49180" name="Straight Arrow Connector 45"/>
          <p:cNvCxnSpPr>
            <a:cxnSpLocks noChangeShapeType="1"/>
          </p:cNvCxnSpPr>
          <p:nvPr/>
        </p:nvCxnSpPr>
        <p:spPr bwMode="auto">
          <a:xfrm flipH="1" flipV="1">
            <a:off x="3311525" y="4714712"/>
            <a:ext cx="1535113" cy="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9181" name="Straight Arrow Connector 40"/>
          <p:cNvCxnSpPr>
            <a:cxnSpLocks noChangeShapeType="1"/>
          </p:cNvCxnSpPr>
          <p:nvPr/>
        </p:nvCxnSpPr>
        <p:spPr bwMode="auto">
          <a:xfrm flipH="1" flipV="1">
            <a:off x="3322638" y="5877689"/>
            <a:ext cx="1536700" cy="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49182" name="Straight Arrow Connector 49"/>
          <p:cNvCxnSpPr>
            <a:cxnSpLocks noChangeShapeType="1"/>
          </p:cNvCxnSpPr>
          <p:nvPr/>
        </p:nvCxnSpPr>
        <p:spPr bwMode="auto">
          <a:xfrm flipH="1" flipV="1">
            <a:off x="3311525" y="5294531"/>
            <a:ext cx="1536700" cy="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49183" name="TextBox 55"/>
          <p:cNvSpPr txBox="1">
            <a:spLocks noChangeArrowheads="1"/>
          </p:cNvSpPr>
          <p:nvPr/>
        </p:nvSpPr>
        <p:spPr bwMode="auto">
          <a:xfrm>
            <a:off x="4846638" y="4691063"/>
            <a:ext cx="31670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i="1" dirty="0">
                <a:solidFill>
                  <a:srgbClr val="000000"/>
                </a:solidFill>
                <a:latin typeface="Courier New" panose="02070309020205020404" pitchFamily="49" charset="0"/>
                <a:cs typeface="Courier New" panose="02070309020205020404" pitchFamily="49" charset="0"/>
              </a:rPr>
              <a:t>OPEN </a:t>
            </a:r>
            <a:r>
              <a:rPr lang="en-US" altLang="en-US" sz="1000" b="1" i="1" dirty="0">
                <a:solidFill>
                  <a:srgbClr val="000000"/>
                </a:solidFill>
                <a:latin typeface="Courier New" panose="02070309020205020404" pitchFamily="49" charset="0"/>
                <a:cs typeface="Courier New" panose="02070309020205020404" pitchFamily="49" charset="0"/>
                <a:sym typeface="Wingdings" panose="05000000000000000000" pitchFamily="2" charset="2"/>
              </a:rPr>
              <a:t> Source PDBS dropped</a:t>
            </a:r>
            <a:endParaRPr lang="en-US" altLang="en-US" sz="1000" b="1" i="1" dirty="0">
              <a:solidFill>
                <a:srgbClr val="000000"/>
              </a:solidFill>
              <a:latin typeface="Courier New" panose="02070309020205020404" pitchFamily="49" charset="0"/>
              <a:cs typeface="Courier New" panose="02070309020205020404" pitchFamily="49" charset="0"/>
            </a:endParaRPr>
          </a:p>
        </p:txBody>
      </p:sp>
      <p:sp>
        <p:nvSpPr>
          <p:cNvPr id="49184" name="Rectangle 284"/>
          <p:cNvSpPr>
            <a:spLocks noChangeArrowheads="1"/>
          </p:cNvSpPr>
          <p:nvPr/>
        </p:nvSpPr>
        <p:spPr bwMode="auto">
          <a:xfrm>
            <a:off x="912813" y="3930650"/>
            <a:ext cx="1533525" cy="468313"/>
          </a:xfrm>
          <a:prstGeom prst="rect">
            <a:avLst/>
          </a:prstGeom>
          <a:solidFill>
            <a:srgbClr val="FFCC99"/>
          </a:solidFill>
          <a:ln w="28575" algn="ctr">
            <a:solidFill>
              <a:srgbClr val="DA6D00"/>
            </a:solidFill>
            <a:prstDash val="dash"/>
            <a:round/>
            <a:headEnd/>
            <a:tailEnd/>
          </a:ln>
        </p:spPr>
        <p:txBody>
          <a:bodyPr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200" b="1" dirty="0">
                <a:solidFill>
                  <a:srgbClr val="000000"/>
                </a:solidFill>
              </a:rPr>
              <a:t>Application root clone 1</a:t>
            </a:r>
          </a:p>
        </p:txBody>
      </p:sp>
      <p:cxnSp>
        <p:nvCxnSpPr>
          <p:cNvPr id="49185" name="Straight Arrow Connector 120"/>
          <p:cNvCxnSpPr>
            <a:cxnSpLocks noChangeShapeType="1"/>
          </p:cNvCxnSpPr>
          <p:nvPr/>
        </p:nvCxnSpPr>
        <p:spPr bwMode="auto">
          <a:xfrm rot="5400000" flipH="1" flipV="1">
            <a:off x="1012031" y="3231357"/>
            <a:ext cx="1331913"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49186" name="Rectangle 284"/>
          <p:cNvSpPr>
            <a:spLocks noChangeArrowheads="1"/>
          </p:cNvSpPr>
          <p:nvPr/>
        </p:nvSpPr>
        <p:spPr bwMode="auto">
          <a:xfrm>
            <a:off x="912813" y="2852738"/>
            <a:ext cx="1389062" cy="468312"/>
          </a:xfrm>
          <a:prstGeom prst="rect">
            <a:avLst/>
          </a:prstGeom>
          <a:solidFill>
            <a:srgbClr val="FFCC99"/>
          </a:solidFill>
          <a:ln w="28575" algn="ctr">
            <a:solidFill>
              <a:srgbClr val="DA6D00"/>
            </a:solidFill>
            <a:prstDash val="dash"/>
            <a:round/>
            <a:headEnd/>
            <a:tailEnd/>
          </a:ln>
        </p:spPr>
        <p:txBody>
          <a:bodyPr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200" b="1" dirty="0">
                <a:solidFill>
                  <a:srgbClr val="000000"/>
                </a:solidFill>
              </a:rPr>
              <a:t>Application seed</a:t>
            </a:r>
          </a:p>
        </p:txBody>
      </p:sp>
      <p:sp>
        <p:nvSpPr>
          <p:cNvPr id="38" name="Multiply 37"/>
          <p:cNvSpPr/>
          <p:nvPr/>
        </p:nvSpPr>
        <p:spPr bwMode="auto">
          <a:xfrm>
            <a:off x="1102333" y="2881019"/>
            <a:ext cx="1439862" cy="431800"/>
          </a:xfrm>
          <a:prstGeom prst="mathMultiply">
            <a:avLst/>
          </a:prstGeom>
          <a:noFill/>
          <a:ln w="158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9188" name="Rectangle 284"/>
          <p:cNvSpPr>
            <a:spLocks noChangeArrowheads="1"/>
          </p:cNvSpPr>
          <p:nvPr/>
        </p:nvSpPr>
        <p:spPr bwMode="auto">
          <a:xfrm>
            <a:off x="2832100" y="3930650"/>
            <a:ext cx="1535113" cy="468313"/>
          </a:xfrm>
          <a:prstGeom prst="rect">
            <a:avLst/>
          </a:prstGeom>
          <a:solidFill>
            <a:srgbClr val="FFCC99"/>
          </a:solidFill>
          <a:ln w="28575" algn="ctr">
            <a:solidFill>
              <a:srgbClr val="DA6D00"/>
            </a:solidFill>
            <a:prstDash val="dash"/>
            <a:round/>
            <a:headEnd/>
            <a:tailEnd/>
          </a:ln>
        </p:spPr>
        <p:txBody>
          <a:bodyPr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200" b="1" dirty="0">
                <a:solidFill>
                  <a:srgbClr val="000000"/>
                </a:solidFill>
              </a:rPr>
              <a:t>Application root clone 2</a:t>
            </a:r>
          </a:p>
        </p:txBody>
      </p:sp>
      <p:sp>
        <p:nvSpPr>
          <p:cNvPr id="49189" name="Rectangle 77"/>
          <p:cNvSpPr>
            <a:spLocks noChangeArrowheads="1"/>
          </p:cNvSpPr>
          <p:nvPr/>
        </p:nvSpPr>
        <p:spPr bwMode="auto">
          <a:xfrm>
            <a:off x="3024188" y="2865438"/>
            <a:ext cx="1247775" cy="468312"/>
          </a:xfrm>
          <a:prstGeom prst="rect">
            <a:avLst/>
          </a:prstGeom>
          <a:solidFill>
            <a:srgbClr val="FFCC99"/>
          </a:solidFill>
          <a:ln w="28575" algn="ctr">
            <a:solidFill>
              <a:srgbClr val="DA6D00"/>
            </a:solidFill>
            <a:round/>
            <a:headEnd/>
            <a:tailEnd/>
          </a:ln>
        </p:spPr>
        <p:txBody>
          <a:bodyPr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200" dirty="0">
                <a:solidFill>
                  <a:srgbClr val="000000"/>
                </a:solidFill>
              </a:rPr>
              <a:t>Application PDB pdb2</a:t>
            </a:r>
          </a:p>
        </p:txBody>
      </p:sp>
      <p:sp>
        <p:nvSpPr>
          <p:cNvPr id="36" name="Multiply 35"/>
          <p:cNvSpPr/>
          <p:nvPr/>
        </p:nvSpPr>
        <p:spPr bwMode="auto">
          <a:xfrm>
            <a:off x="3086629" y="2881019"/>
            <a:ext cx="1438275" cy="431800"/>
          </a:xfrm>
          <a:prstGeom prst="mathMultiply">
            <a:avLst/>
          </a:prstGeom>
          <a:noFill/>
          <a:ln w="158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4" name="Multiply 43"/>
          <p:cNvSpPr/>
          <p:nvPr/>
        </p:nvSpPr>
        <p:spPr bwMode="auto">
          <a:xfrm>
            <a:off x="1223902" y="3952679"/>
            <a:ext cx="1438275" cy="433388"/>
          </a:xfrm>
          <a:prstGeom prst="mathMultiply">
            <a:avLst/>
          </a:prstGeom>
          <a:noFill/>
          <a:ln w="158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6" name="Multiply 45"/>
          <p:cNvSpPr/>
          <p:nvPr/>
        </p:nvSpPr>
        <p:spPr bwMode="auto">
          <a:xfrm>
            <a:off x="3147477" y="3952679"/>
            <a:ext cx="1439863" cy="433388"/>
          </a:xfrm>
          <a:prstGeom prst="mathMultiply">
            <a:avLst/>
          </a:prstGeom>
          <a:noFill/>
          <a:ln w="15875" cap="flat" cmpd="sng" algn="ctr">
            <a:solidFill>
              <a:schemeClr val="accent1"/>
            </a:solid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cs typeface="Arial" charset="0"/>
            </a:endParaRPr>
          </a:p>
        </p:txBody>
      </p:sp>
      <p:sp>
        <p:nvSpPr>
          <p:cNvPr id="49193" name="Rectangle 31"/>
          <p:cNvSpPr txBox="1">
            <a:spLocks noChangeArrowheads="1"/>
          </p:cNvSpPr>
          <p:nvPr/>
        </p:nvSpPr>
        <p:spPr bwMode="auto">
          <a:xfrm>
            <a:off x="8542338" y="4462463"/>
            <a:ext cx="302418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2" indent="0" eaLnBrk="1" hangingPunct="1">
              <a:buClr>
                <a:srgbClr val="FF0000"/>
              </a:buClr>
            </a:pPr>
            <a:r>
              <a:rPr lang="en-US" altLang="en-US" sz="2100" dirty="0">
                <a:solidFill>
                  <a:srgbClr val="000000"/>
                </a:solidFill>
              </a:rPr>
              <a:t>The </a:t>
            </a:r>
            <a:r>
              <a:rPr lang="en-US" altLang="en-US" sz="2100" dirty="0">
                <a:solidFill>
                  <a:srgbClr val="000000"/>
                </a:solidFill>
                <a:latin typeface="Courier New" panose="02070309020205020404" pitchFamily="49" charset="0"/>
                <a:cs typeface="Courier New" panose="02070309020205020404" pitchFamily="49" charset="0"/>
              </a:rPr>
              <a:t>DROP</a:t>
            </a:r>
            <a:r>
              <a:rPr lang="en-US" altLang="en-US" sz="2100" dirty="0">
                <a:solidFill>
                  <a:srgbClr val="000000"/>
                </a:solidFill>
              </a:rPr>
              <a:t> operation updates controlfiles:</a:t>
            </a:r>
            <a:br>
              <a:rPr lang="en-US" altLang="en-US" sz="2100" dirty="0">
                <a:solidFill>
                  <a:srgbClr val="000000"/>
                </a:solidFill>
              </a:rPr>
            </a:br>
            <a:endParaRPr lang="en-US" altLang="en-US" sz="1200" dirty="0">
              <a:solidFill>
                <a:srgbClr val="000000"/>
              </a:solidFill>
            </a:endParaRPr>
          </a:p>
          <a:p>
            <a:pPr marL="461963" lvl="2" indent="-346075" eaLnBrk="1" hangingPunct="1">
              <a:buClr>
                <a:schemeClr val="accent1"/>
              </a:buClr>
              <a:buFont typeface="Arial" panose="020B0604020202020204" pitchFamily="34" charset="0"/>
              <a:buAutoNum type="arabicPeriod"/>
            </a:pPr>
            <a:r>
              <a:rPr lang="en-US" altLang="en-US" sz="1600" dirty="0" smtClean="0">
                <a:solidFill>
                  <a:srgbClr val="000000"/>
                </a:solidFill>
              </a:rPr>
              <a:t>Removes </a:t>
            </a:r>
            <a:r>
              <a:rPr lang="en-US" altLang="en-US" sz="1600" dirty="0">
                <a:solidFill>
                  <a:srgbClr val="000000"/>
                </a:solidFill>
              </a:rPr>
              <a:t>PDB data files</a:t>
            </a:r>
          </a:p>
          <a:p>
            <a:pPr marL="461963" lvl="2" indent="-346075" eaLnBrk="1" hangingPunct="1">
              <a:buClr>
                <a:schemeClr val="accent1"/>
              </a:buClr>
              <a:buFont typeface="Arial" panose="020B0604020202020204" pitchFamily="34" charset="0"/>
              <a:buAutoNum type="arabicPeriod"/>
            </a:pPr>
            <a:r>
              <a:rPr lang="fr-FR" altLang="en-US" sz="1600" dirty="0" err="1" smtClean="0">
                <a:solidFill>
                  <a:srgbClr val="000000"/>
                </a:solidFill>
              </a:rPr>
              <a:t>Retains</a:t>
            </a:r>
            <a:r>
              <a:rPr lang="fr-FR" altLang="en-US" sz="1600" dirty="0" smtClean="0">
                <a:solidFill>
                  <a:srgbClr val="000000"/>
                </a:solidFill>
              </a:rPr>
              <a:t> </a:t>
            </a:r>
            <a:r>
              <a:rPr lang="fr-FR" altLang="en-US" sz="1600" dirty="0">
                <a:solidFill>
                  <a:srgbClr val="000000"/>
                </a:solidFill>
              </a:rPr>
              <a:t>data files (default)</a:t>
            </a:r>
          </a:p>
        </p:txBody>
      </p:sp>
    </p:spTree>
    <p:custDataLst>
      <p:tags r:id="rId1"/>
    </p:custDataLst>
    <p:extLst>
      <p:ext uri="{BB962C8B-B14F-4D97-AF65-F5344CB8AC3E}">
        <p14:creationId xmlns:p14="http://schemas.microsoft.com/office/powerpoint/2010/main" val="16972434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Summary</a:t>
            </a:r>
            <a:endParaRPr lang="en-US" dirty="0"/>
          </a:p>
        </p:txBody>
      </p:sp>
      <p:sp>
        <p:nvSpPr>
          <p:cNvPr id="3" name="Content Placeholder 2"/>
          <p:cNvSpPr>
            <a:spLocks noGrp="1"/>
          </p:cNvSpPr>
          <p:nvPr>
            <p:ph idx="1"/>
          </p:nvPr>
        </p:nvSpPr>
        <p:spPr>
          <a:xfrm>
            <a:off x="622138" y="1242485"/>
            <a:ext cx="10944549" cy="2111682"/>
          </a:xfrm>
        </p:spPr>
        <p:txBody>
          <a:bodyPr/>
          <a:lstStyle/>
          <a:p>
            <a:r>
              <a:rPr lang="en-US" altLang="en-US" dirty="0"/>
              <a:t>In this lesson, you should have learned how to:</a:t>
            </a:r>
          </a:p>
          <a:p>
            <a:pPr lvl="1"/>
            <a:r>
              <a:rPr lang="fr-FR" altLang="en-US" dirty="0"/>
              <a:t>Change the different modes and settings of PDBs</a:t>
            </a:r>
          </a:p>
          <a:p>
            <a:pPr lvl="1"/>
            <a:r>
              <a:rPr lang="en-US" altLang="en-US" dirty="0"/>
              <a:t>Evaluate the impact of parameter value changes</a:t>
            </a:r>
          </a:p>
          <a:p>
            <a:pPr lvl="1"/>
            <a:r>
              <a:rPr lang="en-US" altLang="en-US" dirty="0"/>
              <a:t>Configure host name and port number per PDB</a:t>
            </a:r>
          </a:p>
          <a:p>
            <a:pPr lvl="1"/>
            <a:r>
              <a:rPr lang="en-US" altLang="en-US" dirty="0"/>
              <a:t>Drop PDBs</a:t>
            </a:r>
          </a:p>
        </p:txBody>
      </p:sp>
    </p:spTree>
    <p:custDataLst>
      <p:tags r:id="rId1"/>
    </p:custDataLst>
    <p:extLst>
      <p:ext uri="{BB962C8B-B14F-4D97-AF65-F5344CB8AC3E}">
        <p14:creationId xmlns:p14="http://schemas.microsoft.com/office/powerpoint/2010/main" val="297721847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Grp="1" noChangeArrowheads="1"/>
          </p:cNvSpPr>
          <p:nvPr>
            <p:ph type="title"/>
          </p:nvPr>
        </p:nvSpPr>
        <p:spPr/>
        <p:txBody>
          <a:bodyPr/>
          <a:lstStyle/>
          <a:p>
            <a:pPr eaLnBrk="1" hangingPunct="1"/>
            <a:r>
              <a:rPr lang="en-US" dirty="0"/>
              <a:t>Practice Overview</a:t>
            </a:r>
          </a:p>
        </p:txBody>
      </p:sp>
      <p:sp>
        <p:nvSpPr>
          <p:cNvPr id="28675" name="Rectangle 18"/>
          <p:cNvSpPr>
            <a:spLocks noGrp="1" noChangeArrowheads="1"/>
          </p:cNvSpPr>
          <p:nvPr>
            <p:ph idx="1"/>
          </p:nvPr>
        </p:nvSpPr>
        <p:spPr>
          <a:xfrm>
            <a:off x="622138" y="1242485"/>
            <a:ext cx="10944549" cy="795938"/>
          </a:xfrm>
        </p:spPr>
        <p:txBody>
          <a:bodyPr/>
          <a:lstStyle/>
          <a:p>
            <a:pPr lvl="1" eaLnBrk="1" hangingPunct="1">
              <a:buClr>
                <a:schemeClr val="accent1"/>
              </a:buClr>
            </a:pPr>
            <a:r>
              <a:rPr lang="en-US" dirty="0"/>
              <a:t>Renaming a PDB</a:t>
            </a:r>
          </a:p>
          <a:p>
            <a:pPr lvl="1" eaLnBrk="1" hangingPunct="1">
              <a:buClr>
                <a:schemeClr val="accent1"/>
              </a:buClr>
            </a:pPr>
            <a:r>
              <a:rPr lang="en-US" dirty="0"/>
              <a:t>Setting Parameter Values for PDBs</a:t>
            </a:r>
          </a:p>
        </p:txBody>
      </p:sp>
    </p:spTree>
    <p:custDataLst>
      <p:tags r:id="rId1"/>
    </p:custDataLst>
    <p:extLst>
      <p:ext uri="{BB962C8B-B14F-4D97-AF65-F5344CB8AC3E}">
        <p14:creationId xmlns:p14="http://schemas.microsoft.com/office/powerpoint/2010/main" val="2714037148"/>
      </p:ext>
    </p:extLst>
  </p:cSld>
  <p:clrMapOvr>
    <a:masterClrMapping/>
  </p:clrMapOvr>
  <p:transition spd="slow"/>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15. Database </a:t>
            </a:r>
            <a:r>
              <a:rPr lang="en-US" dirty="0" smtClean="0"/>
              <a:t>Storage Overview</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402040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Oracle SQL Developer</a:t>
            </a:r>
            <a:endParaRPr lang="en-US"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12" y="942521"/>
            <a:ext cx="10058400" cy="5153479"/>
          </a:xfrm>
          <a:prstGeom prst="rect">
            <a:avLst/>
          </a:prstGeom>
          <a:ln>
            <a:solidFill>
              <a:schemeClr val="tx1"/>
            </a:solidFill>
          </a:ln>
        </p:spPr>
      </p:pic>
    </p:spTree>
    <p:custDataLst>
      <p:tags r:id="rId1"/>
    </p:custDataLst>
    <p:extLst>
      <p:ext uri="{BB962C8B-B14F-4D97-AF65-F5344CB8AC3E}">
        <p14:creationId xmlns:p14="http://schemas.microsoft.com/office/powerpoint/2010/main" val="290957791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Describe logical and physical storage structures in an Oracle database</a:t>
            </a:r>
          </a:p>
          <a:p>
            <a:pPr lvl="1"/>
            <a:r>
              <a:rPr lang="en-US" dirty="0"/>
              <a:t>Describe the purpose of each of the default tablespaces</a:t>
            </a:r>
          </a:p>
          <a:p>
            <a:pPr lvl="1"/>
            <a:r>
              <a:rPr lang="en-US" dirty="0"/>
              <a:t>Describe the storage of data in blocks</a:t>
            </a:r>
          </a:p>
          <a:p>
            <a:pPr lvl="1"/>
            <a:r>
              <a:rPr lang="en-US" dirty="0"/>
              <a:t>List the advantages of deferred segment creation</a:t>
            </a:r>
          </a:p>
        </p:txBody>
      </p:sp>
    </p:spTree>
    <p:custDataLst>
      <p:tags r:id="rId1"/>
    </p:custDataLst>
    <p:extLst>
      <p:ext uri="{BB962C8B-B14F-4D97-AF65-F5344CB8AC3E}">
        <p14:creationId xmlns:p14="http://schemas.microsoft.com/office/powerpoint/2010/main" val="77268828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179550" y="264585"/>
            <a:ext cx="5762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77" name="Group 76"/>
          <p:cNvGrpSpPr/>
          <p:nvPr/>
        </p:nvGrpSpPr>
        <p:grpSpPr>
          <a:xfrm>
            <a:off x="1729269" y="872067"/>
            <a:ext cx="8730287" cy="5271982"/>
            <a:chOff x="830654" y="1268641"/>
            <a:chExt cx="7482693" cy="3030071"/>
          </a:xfrm>
        </p:grpSpPr>
        <p:sp>
          <p:nvSpPr>
            <p:cNvPr id="78" name="Freeform 7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9" name="Rounded Rectangle 7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1987" name="Rectangle 3"/>
          <p:cNvSpPr>
            <a:spLocks noGrp="1" noChangeArrowheads="1"/>
          </p:cNvSpPr>
          <p:nvPr>
            <p:ph type="title"/>
          </p:nvPr>
        </p:nvSpPr>
        <p:spPr>
          <a:noFill/>
        </p:spPr>
        <p:txBody>
          <a:bodyPr/>
          <a:lstStyle/>
          <a:p>
            <a:pPr eaLnBrk="1" hangingPunct="1"/>
            <a:r>
              <a:rPr lang="en-US" altLang="en-US" dirty="0"/>
              <a:t>Database Storage Architecture</a:t>
            </a:r>
            <a:endParaRPr lang="en-US" altLang="en-US" dirty="0">
              <a:solidFill>
                <a:srgbClr val="0000FF"/>
              </a:solidFill>
            </a:endParaRPr>
          </a:p>
        </p:txBody>
      </p:sp>
      <p:grpSp>
        <p:nvGrpSpPr>
          <p:cNvPr id="2" name="Group 1"/>
          <p:cNvGrpSpPr/>
          <p:nvPr/>
        </p:nvGrpSpPr>
        <p:grpSpPr>
          <a:xfrm>
            <a:off x="2255837" y="1143000"/>
            <a:ext cx="7677150" cy="4851610"/>
            <a:chOff x="2227262" y="1470025"/>
            <a:chExt cx="7677150" cy="4851610"/>
          </a:xfrm>
        </p:grpSpPr>
        <p:pic>
          <p:nvPicPr>
            <p:cNvPr id="41986" name="Picture 2"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75" y="3060700"/>
              <a:ext cx="1065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p:cNvSpPr>
              <a:spLocks noChangeArrowheads="1"/>
            </p:cNvSpPr>
            <p:nvPr/>
          </p:nvSpPr>
          <p:spPr bwMode="auto">
            <a:xfrm>
              <a:off x="7573962" y="2651125"/>
              <a:ext cx="23304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Online redo log files</a:t>
              </a:r>
            </a:p>
          </p:txBody>
        </p:sp>
        <p:sp>
          <p:nvSpPr>
            <p:cNvPr id="41989" name="Rectangle 5"/>
            <p:cNvSpPr>
              <a:spLocks noChangeArrowheads="1"/>
            </p:cNvSpPr>
            <p:nvPr/>
          </p:nvSpPr>
          <p:spPr bwMode="auto">
            <a:xfrm>
              <a:off x="3714750" y="5741989"/>
              <a:ext cx="1617662"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Password file</a:t>
              </a:r>
            </a:p>
          </p:txBody>
        </p:sp>
        <p:sp>
          <p:nvSpPr>
            <p:cNvPr id="41990" name="Rectangle 6"/>
            <p:cNvSpPr>
              <a:spLocks noChangeArrowheads="1"/>
            </p:cNvSpPr>
            <p:nvPr/>
          </p:nvSpPr>
          <p:spPr bwMode="auto">
            <a:xfrm>
              <a:off x="2227262" y="4214814"/>
              <a:ext cx="1981200"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Initialization parameter file</a:t>
              </a:r>
            </a:p>
          </p:txBody>
        </p:sp>
        <p:sp>
          <p:nvSpPr>
            <p:cNvPr id="41991" name="Rectangle 7"/>
            <p:cNvSpPr>
              <a:spLocks noChangeArrowheads="1"/>
            </p:cNvSpPr>
            <p:nvPr/>
          </p:nvSpPr>
          <p:spPr bwMode="auto">
            <a:xfrm>
              <a:off x="7984526" y="4214814"/>
              <a:ext cx="150932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Archived redo log files</a:t>
              </a:r>
            </a:p>
          </p:txBody>
        </p:sp>
        <p:sp>
          <p:nvSpPr>
            <p:cNvPr id="41992" name="Rectangle 8"/>
            <p:cNvSpPr>
              <a:spLocks noChangeArrowheads="1"/>
            </p:cNvSpPr>
            <p:nvPr/>
          </p:nvSpPr>
          <p:spPr bwMode="auto">
            <a:xfrm>
              <a:off x="2476501" y="2660650"/>
              <a:ext cx="14827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Control files</a:t>
              </a:r>
            </a:p>
          </p:txBody>
        </p:sp>
        <p:sp>
          <p:nvSpPr>
            <p:cNvPr id="41993" name="Rectangle 9"/>
            <p:cNvSpPr>
              <a:spLocks noChangeArrowheads="1"/>
            </p:cNvSpPr>
            <p:nvPr/>
          </p:nvSpPr>
          <p:spPr bwMode="auto">
            <a:xfrm>
              <a:off x="5205412" y="2651125"/>
              <a:ext cx="13716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Data files</a:t>
              </a:r>
            </a:p>
          </p:txBody>
        </p:sp>
        <p:sp>
          <p:nvSpPr>
            <p:cNvPr id="41994" name="Rectangle 10"/>
            <p:cNvSpPr>
              <a:spLocks noChangeArrowheads="1"/>
            </p:cNvSpPr>
            <p:nvPr/>
          </p:nvSpPr>
          <p:spPr bwMode="auto">
            <a:xfrm>
              <a:off x="6429993" y="5741989"/>
              <a:ext cx="1462439"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Log and trace files</a:t>
              </a:r>
            </a:p>
          </p:txBody>
        </p:sp>
        <p:sp>
          <p:nvSpPr>
            <p:cNvPr id="41995" name="Rectangle 11"/>
            <p:cNvSpPr>
              <a:spLocks noChangeArrowheads="1"/>
            </p:cNvSpPr>
            <p:nvPr/>
          </p:nvSpPr>
          <p:spPr bwMode="auto">
            <a:xfrm>
              <a:off x="5119687" y="4214814"/>
              <a:ext cx="15430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r>
                <a:rPr lang="en-US" altLang="en-US" dirty="0">
                  <a:solidFill>
                    <a:srgbClr val="000000"/>
                  </a:solidFill>
                </a:rPr>
                <a:t>Backup files</a:t>
              </a:r>
            </a:p>
          </p:txBody>
        </p:sp>
        <p:pic>
          <p:nvPicPr>
            <p:cNvPr id="41996" name="Picture 12"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3060700"/>
              <a:ext cx="10652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3" descr="Documents: 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037" y="3159125"/>
              <a:ext cx="5016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14"/>
            <p:cNvGrpSpPr>
              <a:grpSpLocks/>
            </p:cNvGrpSpPr>
            <p:nvPr/>
          </p:nvGrpSpPr>
          <p:grpSpPr bwMode="auto">
            <a:xfrm>
              <a:off x="4217987" y="4732338"/>
              <a:ext cx="609600" cy="1003300"/>
              <a:chOff x="1680" y="3264"/>
              <a:chExt cx="384" cy="632"/>
            </a:xfrm>
          </p:grpSpPr>
          <p:pic>
            <p:nvPicPr>
              <p:cNvPr id="42058" name="Picture 15" descr="Documents: 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3264"/>
                <a:ext cx="31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59" name="Picture 16" descr="Concept: User Identification, Authentication, 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 y="3478"/>
                <a:ext cx="28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9" name="Rectangle 17"/>
            <p:cNvSpPr>
              <a:spLocks noChangeArrowheads="1"/>
            </p:cNvSpPr>
            <p:nvPr/>
          </p:nvSpPr>
          <p:spPr bwMode="blackWhite">
            <a:xfrm>
              <a:off x="2554288" y="1470025"/>
              <a:ext cx="1325563" cy="11430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0" name="Group 18"/>
            <p:cNvGrpSpPr>
              <a:grpSpLocks/>
            </p:cNvGrpSpPr>
            <p:nvPr/>
          </p:nvGrpSpPr>
          <p:grpSpPr bwMode="auto">
            <a:xfrm>
              <a:off x="2871790" y="1562100"/>
              <a:ext cx="693738" cy="958850"/>
              <a:chOff x="2593" y="2912"/>
              <a:chExt cx="437" cy="604"/>
            </a:xfrm>
          </p:grpSpPr>
          <p:grpSp>
            <p:nvGrpSpPr>
              <p:cNvPr id="42050" name="Group 19"/>
              <p:cNvGrpSpPr>
                <a:grpSpLocks/>
              </p:cNvGrpSpPr>
              <p:nvPr/>
            </p:nvGrpSpPr>
            <p:grpSpPr bwMode="auto">
              <a:xfrm>
                <a:off x="2593" y="3178"/>
                <a:ext cx="437" cy="338"/>
                <a:chOff x="2128" y="3492"/>
                <a:chExt cx="533" cy="412"/>
              </a:xfrm>
            </p:grpSpPr>
            <p:sp>
              <p:nvSpPr>
                <p:cNvPr id="42055" name="Rectangle 20"/>
                <p:cNvSpPr>
                  <a:spLocks noChangeArrowheads="1"/>
                </p:cNvSpPr>
                <p:nvPr/>
              </p:nvSpPr>
              <p:spPr bwMode="auto">
                <a:xfrm>
                  <a:off x="2129"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6" name="Oval 2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7" name="Oval 2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51" name="Group 23"/>
              <p:cNvGrpSpPr>
                <a:grpSpLocks/>
              </p:cNvGrpSpPr>
              <p:nvPr/>
            </p:nvGrpSpPr>
            <p:grpSpPr bwMode="auto">
              <a:xfrm>
                <a:off x="2593" y="2912"/>
                <a:ext cx="436" cy="338"/>
                <a:chOff x="2128" y="2685"/>
                <a:chExt cx="532" cy="412"/>
              </a:xfrm>
            </p:grpSpPr>
            <p:sp>
              <p:nvSpPr>
                <p:cNvPr id="42052" name="Rectangle 2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3" name="Oval 2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54" name="Oval 2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sp>
          <p:nvSpPr>
            <p:cNvPr id="42001" name="Rectangle 27"/>
            <p:cNvSpPr>
              <a:spLocks noChangeArrowheads="1"/>
            </p:cNvSpPr>
            <p:nvPr/>
          </p:nvSpPr>
          <p:spPr bwMode="blackWhite">
            <a:xfrm>
              <a:off x="5227638" y="1470025"/>
              <a:ext cx="1325563" cy="1143000"/>
            </a:xfrm>
            <a:prstGeom prst="rect">
              <a:avLst/>
            </a:prstGeom>
            <a:solidFill>
              <a:schemeClr val="accent4">
                <a:lumMod val="40000"/>
                <a:lumOff val="60000"/>
              </a:schemeClr>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2" name="Group 28"/>
            <p:cNvGrpSpPr>
              <a:grpSpLocks/>
            </p:cNvGrpSpPr>
            <p:nvPr/>
          </p:nvGrpSpPr>
          <p:grpSpPr bwMode="auto">
            <a:xfrm>
              <a:off x="5545137" y="1562100"/>
              <a:ext cx="692150" cy="958850"/>
              <a:chOff x="2593" y="2912"/>
              <a:chExt cx="436" cy="604"/>
            </a:xfrm>
          </p:grpSpPr>
          <p:grpSp>
            <p:nvGrpSpPr>
              <p:cNvPr id="42042" name="Group 29"/>
              <p:cNvGrpSpPr>
                <a:grpSpLocks/>
              </p:cNvGrpSpPr>
              <p:nvPr/>
            </p:nvGrpSpPr>
            <p:grpSpPr bwMode="auto">
              <a:xfrm>
                <a:off x="2593" y="3178"/>
                <a:ext cx="436" cy="338"/>
                <a:chOff x="2128" y="3492"/>
                <a:chExt cx="532" cy="412"/>
              </a:xfrm>
            </p:grpSpPr>
            <p:sp>
              <p:nvSpPr>
                <p:cNvPr id="42047" name="Rectangle 30"/>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8" name="Oval 3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9" name="Oval 3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43" name="Group 33"/>
              <p:cNvGrpSpPr>
                <a:grpSpLocks/>
              </p:cNvGrpSpPr>
              <p:nvPr/>
            </p:nvGrpSpPr>
            <p:grpSpPr bwMode="auto">
              <a:xfrm>
                <a:off x="2593" y="2912"/>
                <a:ext cx="436" cy="338"/>
                <a:chOff x="2128" y="2685"/>
                <a:chExt cx="532" cy="412"/>
              </a:xfrm>
            </p:grpSpPr>
            <p:sp>
              <p:nvSpPr>
                <p:cNvPr id="42044" name="Rectangle 3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5" name="Oval 3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6" name="Oval 3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sp>
          <p:nvSpPr>
            <p:cNvPr id="42003" name="Rectangle 37"/>
            <p:cNvSpPr>
              <a:spLocks noChangeArrowheads="1"/>
            </p:cNvSpPr>
            <p:nvPr/>
          </p:nvSpPr>
          <p:spPr bwMode="blackWhite">
            <a:xfrm>
              <a:off x="8075613" y="1470025"/>
              <a:ext cx="1325563" cy="1143000"/>
            </a:xfrm>
            <a:prstGeom prst="rect">
              <a:avLst/>
            </a:prstGeom>
            <a:solidFill>
              <a:schemeClr val="accent2">
                <a:lumMod val="40000"/>
                <a:lumOff val="60000"/>
              </a:schemeClr>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dirty="0">
                <a:solidFill>
                  <a:srgbClr val="000000"/>
                </a:solidFill>
              </a:endParaRPr>
            </a:p>
          </p:txBody>
        </p:sp>
        <p:grpSp>
          <p:nvGrpSpPr>
            <p:cNvPr id="42004" name="Group 38"/>
            <p:cNvGrpSpPr>
              <a:grpSpLocks/>
            </p:cNvGrpSpPr>
            <p:nvPr/>
          </p:nvGrpSpPr>
          <p:grpSpPr bwMode="auto">
            <a:xfrm>
              <a:off x="8393112" y="1562100"/>
              <a:ext cx="692150" cy="958850"/>
              <a:chOff x="2593" y="2912"/>
              <a:chExt cx="436" cy="604"/>
            </a:xfrm>
          </p:grpSpPr>
          <p:grpSp>
            <p:nvGrpSpPr>
              <p:cNvPr id="42034" name="Group 39"/>
              <p:cNvGrpSpPr>
                <a:grpSpLocks/>
              </p:cNvGrpSpPr>
              <p:nvPr/>
            </p:nvGrpSpPr>
            <p:grpSpPr bwMode="auto">
              <a:xfrm>
                <a:off x="2593" y="3178"/>
                <a:ext cx="436" cy="338"/>
                <a:chOff x="2128" y="3492"/>
                <a:chExt cx="532" cy="412"/>
              </a:xfrm>
            </p:grpSpPr>
            <p:sp>
              <p:nvSpPr>
                <p:cNvPr id="42039" name="Rectangle 40"/>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0" name="Oval 41"/>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41" name="Oval 42"/>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nvGrpSpPr>
              <p:cNvPr id="42035" name="Group 43"/>
              <p:cNvGrpSpPr>
                <a:grpSpLocks/>
              </p:cNvGrpSpPr>
              <p:nvPr/>
            </p:nvGrpSpPr>
            <p:grpSpPr bwMode="auto">
              <a:xfrm>
                <a:off x="2593" y="2912"/>
                <a:ext cx="436" cy="338"/>
                <a:chOff x="2128" y="2685"/>
                <a:chExt cx="532" cy="412"/>
              </a:xfrm>
            </p:grpSpPr>
            <p:sp>
              <p:nvSpPr>
                <p:cNvPr id="42036" name="Rectangle 44"/>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37" name="Oval 45"/>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42038" name="Oval 46"/>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grpSp>
        </p:grpSp>
        <p:grpSp>
          <p:nvGrpSpPr>
            <p:cNvPr id="42005" name="Group 47"/>
            <p:cNvGrpSpPr>
              <a:grpSpLocks/>
            </p:cNvGrpSpPr>
            <p:nvPr/>
          </p:nvGrpSpPr>
          <p:grpSpPr bwMode="auto">
            <a:xfrm>
              <a:off x="5627687" y="3295650"/>
              <a:ext cx="527050" cy="730250"/>
              <a:chOff x="2593" y="2912"/>
              <a:chExt cx="436" cy="604"/>
            </a:xfrm>
          </p:grpSpPr>
          <p:grpSp>
            <p:nvGrpSpPr>
              <p:cNvPr id="42026" name="Group 48"/>
              <p:cNvGrpSpPr>
                <a:grpSpLocks/>
              </p:cNvGrpSpPr>
              <p:nvPr/>
            </p:nvGrpSpPr>
            <p:grpSpPr bwMode="auto">
              <a:xfrm>
                <a:off x="2593" y="3178"/>
                <a:ext cx="436" cy="338"/>
                <a:chOff x="2128" y="3492"/>
                <a:chExt cx="532" cy="412"/>
              </a:xfrm>
            </p:grpSpPr>
            <p:sp>
              <p:nvSpPr>
                <p:cNvPr id="42031" name="Rectangle 49"/>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2" name="Oval 50"/>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3" name="Oval 51"/>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27" name="Group 52"/>
              <p:cNvGrpSpPr>
                <a:grpSpLocks/>
              </p:cNvGrpSpPr>
              <p:nvPr/>
            </p:nvGrpSpPr>
            <p:grpSpPr bwMode="auto">
              <a:xfrm>
                <a:off x="2593" y="2912"/>
                <a:ext cx="436" cy="338"/>
                <a:chOff x="2128" y="2685"/>
                <a:chExt cx="532" cy="412"/>
              </a:xfrm>
            </p:grpSpPr>
            <p:sp>
              <p:nvSpPr>
                <p:cNvPr id="42028" name="Rectangle 53"/>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9" name="Oval 54"/>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30" name="Oval 55"/>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nvGrpSpPr>
            <p:cNvPr id="42006" name="Group 56"/>
            <p:cNvGrpSpPr>
              <a:grpSpLocks/>
            </p:cNvGrpSpPr>
            <p:nvPr/>
          </p:nvGrpSpPr>
          <p:grpSpPr bwMode="auto">
            <a:xfrm>
              <a:off x="8475662" y="3295650"/>
              <a:ext cx="527050" cy="730250"/>
              <a:chOff x="2593" y="2912"/>
              <a:chExt cx="436" cy="604"/>
            </a:xfrm>
          </p:grpSpPr>
          <p:grpSp>
            <p:nvGrpSpPr>
              <p:cNvPr id="42018" name="Group 57"/>
              <p:cNvGrpSpPr>
                <a:grpSpLocks/>
              </p:cNvGrpSpPr>
              <p:nvPr/>
            </p:nvGrpSpPr>
            <p:grpSpPr bwMode="auto">
              <a:xfrm>
                <a:off x="2593" y="3178"/>
                <a:ext cx="436" cy="338"/>
                <a:chOff x="2128" y="3492"/>
                <a:chExt cx="532" cy="412"/>
              </a:xfrm>
            </p:grpSpPr>
            <p:sp>
              <p:nvSpPr>
                <p:cNvPr id="42023" name="Rectangle 58"/>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4" name="Oval 59"/>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5" name="Oval 60"/>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19" name="Group 61"/>
              <p:cNvGrpSpPr>
                <a:grpSpLocks/>
              </p:cNvGrpSpPr>
              <p:nvPr/>
            </p:nvGrpSpPr>
            <p:grpSpPr bwMode="auto">
              <a:xfrm>
                <a:off x="2593" y="2912"/>
                <a:ext cx="436" cy="338"/>
                <a:chOff x="2128" y="2685"/>
                <a:chExt cx="532" cy="412"/>
              </a:xfrm>
            </p:grpSpPr>
            <p:sp>
              <p:nvSpPr>
                <p:cNvPr id="42020" name="Rectangle 62"/>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1" name="Oval 63"/>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22" name="Oval 64"/>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42007" name="Rectangle 65"/>
            <p:cNvSpPr>
              <a:spLocks noChangeArrowheads="1"/>
            </p:cNvSpPr>
            <p:nvPr/>
          </p:nvSpPr>
          <p:spPr bwMode="blackWhite">
            <a:xfrm>
              <a:off x="6497638" y="4592638"/>
              <a:ext cx="1325563" cy="1143000"/>
            </a:xfrm>
            <a:prstGeom prst="rect">
              <a:avLst/>
            </a:prstGeom>
            <a:solidFill>
              <a:srgbClr val="FFCCCC"/>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grpSp>
          <p:nvGrpSpPr>
            <p:cNvPr id="42008" name="Group 66"/>
            <p:cNvGrpSpPr>
              <a:grpSpLocks/>
            </p:cNvGrpSpPr>
            <p:nvPr/>
          </p:nvGrpSpPr>
          <p:grpSpPr bwMode="auto">
            <a:xfrm>
              <a:off x="6815137" y="4684713"/>
              <a:ext cx="692150" cy="958850"/>
              <a:chOff x="2593" y="2912"/>
              <a:chExt cx="436" cy="604"/>
            </a:xfrm>
          </p:grpSpPr>
          <p:grpSp>
            <p:nvGrpSpPr>
              <p:cNvPr id="42010" name="Group 67"/>
              <p:cNvGrpSpPr>
                <a:grpSpLocks/>
              </p:cNvGrpSpPr>
              <p:nvPr/>
            </p:nvGrpSpPr>
            <p:grpSpPr bwMode="auto">
              <a:xfrm>
                <a:off x="2593" y="3178"/>
                <a:ext cx="436" cy="338"/>
                <a:chOff x="2128" y="3492"/>
                <a:chExt cx="532" cy="412"/>
              </a:xfrm>
            </p:grpSpPr>
            <p:sp>
              <p:nvSpPr>
                <p:cNvPr id="42015" name="Rectangle 68"/>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6" name="Oval 69"/>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7" name="Oval 70"/>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42011" name="Group 71"/>
              <p:cNvGrpSpPr>
                <a:grpSpLocks/>
              </p:cNvGrpSpPr>
              <p:nvPr/>
            </p:nvGrpSpPr>
            <p:grpSpPr bwMode="auto">
              <a:xfrm>
                <a:off x="2593" y="2912"/>
                <a:ext cx="436" cy="338"/>
                <a:chOff x="2128" y="2685"/>
                <a:chExt cx="532" cy="412"/>
              </a:xfrm>
            </p:grpSpPr>
            <p:sp>
              <p:nvSpPr>
                <p:cNvPr id="42012" name="Rectangle 72"/>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3" name="Oval 73"/>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2014" name="Oval 74"/>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pic>
          <p:nvPicPr>
            <p:cNvPr id="42009" name="Picture 75" descr="Symbols: Alert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6281" y="5095299"/>
              <a:ext cx="37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650612622"/>
      </p:ext>
    </p:extLst>
  </p:cSld>
  <p:clrMapOvr>
    <a:masterClrMapping/>
  </p:clrMapOvr>
  <p:transition spd="slow"/>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p:txBody>
          <a:bodyPr/>
          <a:lstStyle/>
          <a:p>
            <a:pPr eaLnBrk="1" hangingPunct="1"/>
            <a:endParaRPr lang="en-US" altLang="en-US" dirty="0"/>
          </a:p>
        </p:txBody>
      </p:sp>
      <p:sp>
        <p:nvSpPr>
          <p:cNvPr id="43011" name="Rectangle 1027"/>
          <p:cNvSpPr>
            <a:spLocks noGrp="1" noChangeArrowheads="1"/>
          </p:cNvSpPr>
          <p:nvPr>
            <p:ph type="body" idx="1"/>
          </p:nvPr>
        </p:nvSpPr>
        <p:spPr>
          <a:xfrm>
            <a:off x="622138" y="1242485"/>
            <a:ext cx="10944549" cy="357356"/>
          </a:xfrm>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235716512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noChangeArrowheads="1"/>
          </p:cNvSpPr>
          <p:nvPr/>
        </p:nvSpPr>
        <p:spPr bwMode="blackWhite">
          <a:xfrm>
            <a:off x="6152357" y="1064491"/>
            <a:ext cx="2881474" cy="4879109"/>
          </a:xfrm>
          <a:prstGeom prst="rect">
            <a:avLst/>
          </a:prstGeom>
          <a:solidFill>
            <a:srgbClr val="FFE5E5"/>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600" b="1" dirty="0">
              <a:solidFill>
                <a:srgbClr val="000000"/>
              </a:solidFill>
            </a:endParaRPr>
          </a:p>
        </p:txBody>
      </p:sp>
      <p:sp>
        <p:nvSpPr>
          <p:cNvPr id="30" name="Round Same Side Corner Rectangle 29"/>
          <p:cNvSpPr/>
          <p:nvPr/>
        </p:nvSpPr>
        <p:spPr bwMode="auto">
          <a:xfrm>
            <a:off x="6152357" y="912091"/>
            <a:ext cx="2881474" cy="457200"/>
          </a:xfrm>
          <a:prstGeom prst="round2SameRect">
            <a:avLst/>
          </a:prstGeom>
          <a:solidFill>
            <a:schemeClr val="accent1">
              <a:lumMod val="20000"/>
              <a:lumOff val="80000"/>
            </a:schemeClr>
          </a:solidFill>
          <a:ln w="28575" cap="flat" cmpd="sng" algn="ctr">
            <a:solidFill>
              <a:schemeClr val="accent1">
                <a:lumMod val="40000"/>
                <a:lumOff val="6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27" name="Rectangle 2"/>
          <p:cNvSpPr>
            <a:spLocks noChangeArrowheads="1"/>
          </p:cNvSpPr>
          <p:nvPr/>
        </p:nvSpPr>
        <p:spPr bwMode="blackWhite">
          <a:xfrm>
            <a:off x="3098639" y="1064491"/>
            <a:ext cx="2881474" cy="4879109"/>
          </a:xfrm>
          <a:prstGeom prst="rect">
            <a:avLst/>
          </a:prstGeom>
          <a:solidFill>
            <a:schemeClr val="accent3">
              <a:lumMod val="20000"/>
              <a:lumOff val="80000"/>
            </a:schemeClr>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600" b="1" dirty="0">
              <a:solidFill>
                <a:srgbClr val="000000"/>
              </a:solidFill>
            </a:endParaRPr>
          </a:p>
        </p:txBody>
      </p:sp>
      <p:sp>
        <p:nvSpPr>
          <p:cNvPr id="28" name="Round Same Side Corner Rectangle 27"/>
          <p:cNvSpPr/>
          <p:nvPr/>
        </p:nvSpPr>
        <p:spPr bwMode="auto">
          <a:xfrm>
            <a:off x="3098639" y="912091"/>
            <a:ext cx="2881474" cy="457200"/>
          </a:xfrm>
          <a:prstGeom prst="round2SameRect">
            <a:avLst/>
          </a:prstGeom>
          <a:solidFill>
            <a:schemeClr val="accent3">
              <a:lumMod val="40000"/>
              <a:lumOff val="60000"/>
            </a:schemeClr>
          </a:solidFill>
          <a:ln w="28575" cap="flat" cmpd="sng" algn="ctr">
            <a:solidFill>
              <a:schemeClr val="accent3">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bg1"/>
              </a:solidFill>
              <a:effectLst/>
              <a:latin typeface="Arial" pitchFamily="34" charset="0"/>
            </a:endParaRPr>
          </a:p>
        </p:txBody>
      </p:sp>
      <p:sp>
        <p:nvSpPr>
          <p:cNvPr id="26" name="Rectangle 25"/>
          <p:cNvSpPr/>
          <p:nvPr/>
        </p:nvSpPr>
        <p:spPr bwMode="auto">
          <a:xfrm>
            <a:off x="179549" y="264585"/>
            <a:ext cx="8004013"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4036" name="Rectangle 2"/>
          <p:cNvSpPr>
            <a:spLocks noGrp="1" noChangeArrowheads="1"/>
          </p:cNvSpPr>
          <p:nvPr>
            <p:ph type="title"/>
          </p:nvPr>
        </p:nvSpPr>
        <p:spPr/>
        <p:txBody>
          <a:bodyPr/>
          <a:lstStyle/>
          <a:p>
            <a:pPr eaLnBrk="1" hangingPunct="1"/>
            <a:r>
              <a:rPr lang="en-US" altLang="en-US" dirty="0"/>
              <a:t>Logical and Physical Database Structures</a:t>
            </a:r>
          </a:p>
        </p:txBody>
      </p:sp>
      <p:sp>
        <p:nvSpPr>
          <p:cNvPr id="44037" name="Freeform 3"/>
          <p:cNvSpPr>
            <a:spLocks/>
          </p:cNvSpPr>
          <p:nvPr/>
        </p:nvSpPr>
        <p:spPr bwMode="blackWhite">
          <a:xfrm>
            <a:off x="4341019" y="4886325"/>
            <a:ext cx="458787"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1">
                <a:lumMod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38" name="Freeform 6"/>
          <p:cNvSpPr>
            <a:spLocks/>
          </p:cNvSpPr>
          <p:nvPr/>
        </p:nvSpPr>
        <p:spPr bwMode="blackWhite">
          <a:xfrm>
            <a:off x="4341019" y="3062287"/>
            <a:ext cx="458787"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1">
                <a:lumMod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39" name="Freeform 7"/>
          <p:cNvSpPr>
            <a:spLocks/>
          </p:cNvSpPr>
          <p:nvPr/>
        </p:nvSpPr>
        <p:spPr bwMode="blackWhite">
          <a:xfrm>
            <a:off x="4341018" y="3976687"/>
            <a:ext cx="458788"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1">
                <a:lumMod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0" name="Freeform 8"/>
          <p:cNvSpPr>
            <a:spLocks/>
          </p:cNvSpPr>
          <p:nvPr/>
        </p:nvSpPr>
        <p:spPr bwMode="blackWhite">
          <a:xfrm>
            <a:off x="4341018" y="2224087"/>
            <a:ext cx="458788" cy="228600"/>
          </a:xfrm>
          <a:custGeom>
            <a:avLst/>
            <a:gdLst>
              <a:gd name="T0" fmla="*/ 0 w 97"/>
              <a:gd name="T1" fmla="*/ 2147483647 h 74"/>
              <a:gd name="T2" fmla="*/ 2147483647 w 97"/>
              <a:gd name="T3" fmla="*/ 0 h 74"/>
              <a:gd name="T4" fmla="*/ 2147483647 w 97"/>
              <a:gd name="T5" fmla="*/ 2147483647 h 74"/>
              <a:gd name="T6" fmla="*/ 0 60000 65536"/>
              <a:gd name="T7" fmla="*/ 0 60000 65536"/>
              <a:gd name="T8" fmla="*/ 0 60000 65536"/>
              <a:gd name="T9" fmla="*/ 0 w 97"/>
              <a:gd name="T10" fmla="*/ 0 h 74"/>
              <a:gd name="T11" fmla="*/ 97 w 97"/>
              <a:gd name="T12" fmla="*/ 74 h 74"/>
            </a:gdLst>
            <a:ahLst/>
            <a:cxnLst>
              <a:cxn ang="T6">
                <a:pos x="T0" y="T1"/>
              </a:cxn>
              <a:cxn ang="T7">
                <a:pos x="T2" y="T3"/>
              </a:cxn>
              <a:cxn ang="T8">
                <a:pos x="T4" y="T5"/>
              </a:cxn>
            </a:cxnLst>
            <a:rect l="T9" t="T10" r="T11" b="T12"/>
            <a:pathLst>
              <a:path w="97" h="74">
                <a:moveTo>
                  <a:pt x="0" y="73"/>
                </a:moveTo>
                <a:lnTo>
                  <a:pt x="47" y="0"/>
                </a:lnTo>
                <a:lnTo>
                  <a:pt x="96" y="73"/>
                </a:lnTo>
              </a:path>
            </a:pathLst>
          </a:custGeom>
          <a:noFill/>
          <a:ln w="28575" cap="rnd" cmpd="sng">
            <a:solidFill>
              <a:schemeClr val="tx1">
                <a:lumMod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1" name="Line 9"/>
          <p:cNvSpPr>
            <a:spLocks noChangeShapeType="1"/>
          </p:cNvSpPr>
          <p:nvPr/>
        </p:nvSpPr>
        <p:spPr bwMode="auto">
          <a:xfrm>
            <a:off x="4570412" y="1509712"/>
            <a:ext cx="0" cy="3886200"/>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44042" name="Freeform 11"/>
          <p:cNvSpPr>
            <a:spLocks/>
          </p:cNvSpPr>
          <p:nvPr/>
        </p:nvSpPr>
        <p:spPr bwMode="blackWhite">
          <a:xfrm>
            <a:off x="4524375" y="4271963"/>
            <a:ext cx="92075" cy="180975"/>
          </a:xfrm>
          <a:custGeom>
            <a:avLst/>
            <a:gdLst>
              <a:gd name="T0" fmla="*/ 0 w 58"/>
              <a:gd name="T1" fmla="*/ 0 h 114"/>
              <a:gd name="T2" fmla="*/ 2147483647 w 58"/>
              <a:gd name="T3" fmla="*/ 2147483647 h 114"/>
              <a:gd name="T4" fmla="*/ 0 w 58"/>
              <a:gd name="T5" fmla="*/ 2147483647 h 114"/>
              <a:gd name="T6" fmla="*/ 0 60000 65536"/>
              <a:gd name="T7" fmla="*/ 0 60000 65536"/>
              <a:gd name="T8" fmla="*/ 0 60000 65536"/>
              <a:gd name="T9" fmla="*/ 0 w 58"/>
              <a:gd name="T10" fmla="*/ 0 h 114"/>
              <a:gd name="T11" fmla="*/ 58 w 58"/>
              <a:gd name="T12" fmla="*/ 114 h 114"/>
            </a:gdLst>
            <a:ahLst/>
            <a:cxnLst>
              <a:cxn ang="T6">
                <a:pos x="T0" y="T1"/>
              </a:cxn>
              <a:cxn ang="T7">
                <a:pos x="T2" y="T3"/>
              </a:cxn>
              <a:cxn ang="T8">
                <a:pos x="T4" y="T5"/>
              </a:cxn>
            </a:cxnLst>
            <a:rect l="T9" t="T10" r="T11" b="T12"/>
            <a:pathLst>
              <a:path w="58" h="114">
                <a:moveTo>
                  <a:pt x="0" y="0"/>
                </a:moveTo>
                <a:lnTo>
                  <a:pt x="57" y="56"/>
                </a:lnTo>
                <a:lnTo>
                  <a:pt x="0" y="113"/>
                </a:lnTo>
              </a:path>
            </a:pathLst>
          </a:custGeom>
          <a:noFill/>
          <a:ln w="28575" cap="rnd" cmpd="sng">
            <a:solidFill>
              <a:schemeClr val="tx2"/>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3" name="Freeform 12"/>
          <p:cNvSpPr>
            <a:spLocks/>
          </p:cNvSpPr>
          <p:nvPr/>
        </p:nvSpPr>
        <p:spPr bwMode="auto">
          <a:xfrm>
            <a:off x="6739289" y="2549701"/>
            <a:ext cx="152400" cy="228600"/>
          </a:xfrm>
          <a:custGeom>
            <a:avLst/>
            <a:gdLst>
              <a:gd name="T0" fmla="*/ 2147483647 w 97"/>
              <a:gd name="T1" fmla="*/ 0 h 97"/>
              <a:gd name="T2" fmla="*/ 0 w 97"/>
              <a:gd name="T3" fmla="*/ 2147483647 h 97"/>
              <a:gd name="T4" fmla="*/ 2147483647 w 97"/>
              <a:gd name="T5" fmla="*/ 2147483647 h 97"/>
              <a:gd name="T6" fmla="*/ 0 60000 65536"/>
              <a:gd name="T7" fmla="*/ 0 60000 65536"/>
              <a:gd name="T8" fmla="*/ 0 60000 65536"/>
              <a:gd name="T9" fmla="*/ 0 w 97"/>
              <a:gd name="T10" fmla="*/ 0 h 97"/>
              <a:gd name="T11" fmla="*/ 97 w 97"/>
              <a:gd name="T12" fmla="*/ 97 h 97"/>
            </a:gdLst>
            <a:ahLst/>
            <a:cxnLst>
              <a:cxn ang="T6">
                <a:pos x="T0" y="T1"/>
              </a:cxn>
              <a:cxn ang="T7">
                <a:pos x="T2" y="T3"/>
              </a:cxn>
              <a:cxn ang="T8">
                <a:pos x="T4" y="T5"/>
              </a:cxn>
            </a:cxnLst>
            <a:rect l="T9" t="T10" r="T11" b="T12"/>
            <a:pathLst>
              <a:path w="97" h="97">
                <a:moveTo>
                  <a:pt x="96" y="0"/>
                </a:moveTo>
                <a:lnTo>
                  <a:pt x="0" y="48"/>
                </a:lnTo>
                <a:lnTo>
                  <a:pt x="96" y="96"/>
                </a:lnTo>
              </a:path>
            </a:pathLst>
          </a:custGeom>
          <a:noFill/>
          <a:ln w="28575" cap="rnd" cmpd="sng">
            <a:solidFill>
              <a:schemeClr val="tx1">
                <a:lumMod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044" name="Line 14"/>
          <p:cNvSpPr>
            <a:spLocks noChangeShapeType="1"/>
          </p:cNvSpPr>
          <p:nvPr/>
        </p:nvSpPr>
        <p:spPr bwMode="auto">
          <a:xfrm>
            <a:off x="4151312" y="2658534"/>
            <a:ext cx="2971800" cy="0"/>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44045" name="AutoShape 16"/>
          <p:cNvSpPr>
            <a:spLocks noChangeArrowheads="1"/>
          </p:cNvSpPr>
          <p:nvPr/>
        </p:nvSpPr>
        <p:spPr bwMode="blackWhite">
          <a:xfrm>
            <a:off x="3667125" y="1447800"/>
            <a:ext cx="1806575" cy="588962"/>
          </a:xfrm>
          <a:prstGeom prst="roundRect">
            <a:avLst>
              <a:gd name="adj" fmla="val 12495"/>
            </a:avLst>
          </a:prstGeom>
          <a:solidFill>
            <a:schemeClr val="accent3">
              <a:lumMod val="60000"/>
              <a:lumOff val="40000"/>
            </a:schemeClr>
          </a:solidFill>
          <a:ln w="28575">
            <a:solidFill>
              <a:schemeClr val="accent3">
                <a:lumMod val="75000"/>
              </a:schemeClr>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Database</a:t>
            </a:r>
          </a:p>
        </p:txBody>
      </p:sp>
      <p:sp>
        <p:nvSpPr>
          <p:cNvPr id="44046" name="Rectangle 18"/>
          <p:cNvSpPr>
            <a:spLocks noChangeArrowheads="1"/>
          </p:cNvSpPr>
          <p:nvPr/>
        </p:nvSpPr>
        <p:spPr bwMode="auto">
          <a:xfrm>
            <a:off x="4042445" y="1008415"/>
            <a:ext cx="993863" cy="32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35000"/>
              </a:spcBef>
            </a:pPr>
            <a:r>
              <a:rPr lang="en-US" altLang="en-US" b="1" dirty="0">
                <a:solidFill>
                  <a:schemeClr val="accent1"/>
                </a:solidFill>
                <a:cs typeface="Times New Roman" panose="02020603050405020304" pitchFamily="18" charset="0"/>
              </a:rPr>
              <a:t>Logical</a:t>
            </a:r>
          </a:p>
        </p:txBody>
      </p:sp>
      <p:sp>
        <p:nvSpPr>
          <p:cNvPr id="44047" name="Rectangle 19"/>
          <p:cNvSpPr>
            <a:spLocks noChangeArrowheads="1"/>
          </p:cNvSpPr>
          <p:nvPr/>
        </p:nvSpPr>
        <p:spPr bwMode="auto">
          <a:xfrm>
            <a:off x="7100224" y="1008415"/>
            <a:ext cx="1122103" cy="32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346075" eaLnBrk="0" hangingPunct="0">
              <a:tabLst>
                <a:tab pos="571500"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1500"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1500"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1500" algn="l"/>
              </a:tabLs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35000"/>
              </a:spcBef>
            </a:pPr>
            <a:r>
              <a:rPr lang="en-US" altLang="en-US" b="1" dirty="0">
                <a:solidFill>
                  <a:schemeClr val="accent1"/>
                </a:solidFill>
                <a:cs typeface="Times New Roman" panose="02020603050405020304" pitchFamily="18" charset="0"/>
              </a:rPr>
              <a:t>Physical</a:t>
            </a:r>
          </a:p>
        </p:txBody>
      </p:sp>
      <p:sp>
        <p:nvSpPr>
          <p:cNvPr id="44048" name="AutoShape 20"/>
          <p:cNvSpPr>
            <a:spLocks noChangeArrowheads="1"/>
          </p:cNvSpPr>
          <p:nvPr/>
        </p:nvSpPr>
        <p:spPr bwMode="blackWhite">
          <a:xfrm>
            <a:off x="3680619" y="2354262"/>
            <a:ext cx="1779587" cy="596900"/>
          </a:xfrm>
          <a:prstGeom prst="roundRect">
            <a:avLst>
              <a:gd name="adj" fmla="val 12495"/>
            </a:avLst>
          </a:prstGeom>
          <a:solidFill>
            <a:schemeClr val="accent3">
              <a:lumMod val="60000"/>
              <a:lumOff val="40000"/>
            </a:schemeClr>
          </a:solidFill>
          <a:ln w="28575">
            <a:solidFill>
              <a:schemeClr val="accent3">
                <a:lumMod val="75000"/>
              </a:schemeClr>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Tablespace</a:t>
            </a:r>
          </a:p>
        </p:txBody>
      </p:sp>
      <p:sp>
        <p:nvSpPr>
          <p:cNvPr id="44049" name="AutoShape 23"/>
          <p:cNvSpPr>
            <a:spLocks noChangeArrowheads="1"/>
          </p:cNvSpPr>
          <p:nvPr/>
        </p:nvSpPr>
        <p:spPr bwMode="blackWhite">
          <a:xfrm>
            <a:off x="3671094" y="3192462"/>
            <a:ext cx="1798637" cy="596900"/>
          </a:xfrm>
          <a:prstGeom prst="roundRect">
            <a:avLst>
              <a:gd name="adj" fmla="val 12495"/>
            </a:avLst>
          </a:prstGeom>
          <a:solidFill>
            <a:schemeClr val="accent3">
              <a:lumMod val="60000"/>
              <a:lumOff val="40000"/>
            </a:schemeClr>
          </a:solidFill>
          <a:ln w="28575">
            <a:solidFill>
              <a:schemeClr val="accent3">
                <a:lumMod val="75000"/>
              </a:schemeClr>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Segment</a:t>
            </a:r>
          </a:p>
        </p:txBody>
      </p:sp>
      <p:sp>
        <p:nvSpPr>
          <p:cNvPr id="44050" name="AutoShape 24"/>
          <p:cNvSpPr>
            <a:spLocks noChangeArrowheads="1"/>
          </p:cNvSpPr>
          <p:nvPr/>
        </p:nvSpPr>
        <p:spPr bwMode="blackWhite">
          <a:xfrm>
            <a:off x="3671094" y="4111626"/>
            <a:ext cx="1798637" cy="592137"/>
          </a:xfrm>
          <a:prstGeom prst="roundRect">
            <a:avLst>
              <a:gd name="adj" fmla="val 12495"/>
            </a:avLst>
          </a:prstGeom>
          <a:solidFill>
            <a:schemeClr val="accent3">
              <a:lumMod val="60000"/>
              <a:lumOff val="40000"/>
            </a:schemeClr>
          </a:solidFill>
          <a:ln w="28575">
            <a:solidFill>
              <a:schemeClr val="accent3">
                <a:lumMod val="75000"/>
              </a:schemeClr>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Extent</a:t>
            </a:r>
          </a:p>
        </p:txBody>
      </p:sp>
      <p:sp>
        <p:nvSpPr>
          <p:cNvPr id="44051" name="AutoShape 25"/>
          <p:cNvSpPr>
            <a:spLocks noChangeArrowheads="1"/>
          </p:cNvSpPr>
          <p:nvPr/>
        </p:nvSpPr>
        <p:spPr bwMode="blackWhite">
          <a:xfrm>
            <a:off x="3662362" y="5026026"/>
            <a:ext cx="1816100" cy="744537"/>
          </a:xfrm>
          <a:prstGeom prst="roundRect">
            <a:avLst>
              <a:gd name="adj" fmla="val 12495"/>
            </a:avLst>
          </a:prstGeom>
          <a:solidFill>
            <a:schemeClr val="accent3">
              <a:lumMod val="60000"/>
              <a:lumOff val="40000"/>
            </a:schemeClr>
          </a:solidFill>
          <a:ln w="28575">
            <a:solidFill>
              <a:schemeClr val="accent3">
                <a:lumMod val="75000"/>
              </a:schemeClr>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dirty="0">
                <a:solidFill>
                  <a:srgbClr val="000000"/>
                </a:solidFill>
              </a:rPr>
              <a:t>Oracle data</a:t>
            </a:r>
            <a:br>
              <a:rPr lang="en-US" altLang="en-US" dirty="0">
                <a:solidFill>
                  <a:srgbClr val="000000"/>
                </a:solidFill>
              </a:rPr>
            </a:br>
            <a:r>
              <a:rPr lang="en-US" altLang="en-US" dirty="0">
                <a:solidFill>
                  <a:srgbClr val="000000"/>
                </a:solidFill>
              </a:rPr>
              <a:t>block</a:t>
            </a:r>
          </a:p>
        </p:txBody>
      </p:sp>
      <p:sp>
        <p:nvSpPr>
          <p:cNvPr id="44052" name="Line 31"/>
          <p:cNvSpPr>
            <a:spLocks noChangeShapeType="1"/>
          </p:cNvSpPr>
          <p:nvPr/>
        </p:nvSpPr>
        <p:spPr bwMode="gray">
          <a:xfrm>
            <a:off x="7618412" y="2971801"/>
            <a:ext cx="0" cy="650875"/>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44053" name="Group 23"/>
          <p:cNvGrpSpPr>
            <a:grpSpLocks/>
          </p:cNvGrpSpPr>
          <p:nvPr/>
        </p:nvGrpSpPr>
        <p:grpSpPr bwMode="auto">
          <a:xfrm>
            <a:off x="6399212" y="3623733"/>
            <a:ext cx="2438400" cy="752120"/>
            <a:chOff x="4783138" y="3927475"/>
            <a:chExt cx="2438400" cy="752120"/>
          </a:xfrm>
        </p:grpSpPr>
        <p:sp>
          <p:nvSpPr>
            <p:cNvPr id="44055" name="Rectangle 29"/>
            <p:cNvSpPr>
              <a:spLocks noChangeArrowheads="1"/>
            </p:cNvSpPr>
            <p:nvPr/>
          </p:nvSpPr>
          <p:spPr bwMode="gray">
            <a:xfrm>
              <a:off x="4783138" y="3927475"/>
              <a:ext cx="2438400" cy="752120"/>
            </a:xfrm>
            <a:prstGeom prst="rect">
              <a:avLst/>
            </a:prstGeom>
            <a:solidFill>
              <a:schemeClr val="accent2">
                <a:lumMod val="20000"/>
                <a:lumOff val="80000"/>
              </a:schemeClr>
            </a:solidFill>
            <a:ln w="28575" algn="ctr">
              <a:solidFill>
                <a:schemeClr val="accent1">
                  <a:lumMod val="75000"/>
                </a:schemeClr>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a:p>
              <a:pPr eaLnBrk="1" hangingPunct="1"/>
              <a:endParaRPr lang="en-US" altLang="en-US" dirty="0">
                <a:solidFill>
                  <a:srgbClr val="000000"/>
                </a:solidFill>
              </a:endParaRPr>
            </a:p>
          </p:txBody>
        </p:sp>
        <p:sp>
          <p:nvSpPr>
            <p:cNvPr id="44056" name="Text Box 30"/>
            <p:cNvSpPr txBox="1">
              <a:spLocks noChangeArrowheads="1"/>
            </p:cNvSpPr>
            <p:nvPr/>
          </p:nvSpPr>
          <p:spPr bwMode="gray">
            <a:xfrm>
              <a:off x="4935538" y="4125410"/>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Storage System</a:t>
              </a:r>
            </a:p>
          </p:txBody>
        </p:sp>
      </p:grpSp>
      <p:sp>
        <p:nvSpPr>
          <p:cNvPr id="2" name="AutoShape 21"/>
          <p:cNvSpPr>
            <a:spLocks noChangeArrowheads="1"/>
          </p:cNvSpPr>
          <p:nvPr/>
        </p:nvSpPr>
        <p:spPr bwMode="blackWhite">
          <a:xfrm>
            <a:off x="6900862" y="2354262"/>
            <a:ext cx="1435100" cy="612775"/>
          </a:xfrm>
          <a:prstGeom prst="roundRect">
            <a:avLst>
              <a:gd name="adj" fmla="val 12495"/>
            </a:avLst>
          </a:prstGeom>
          <a:solidFill>
            <a:schemeClr val="accent6">
              <a:lumMod val="20000"/>
              <a:lumOff val="80000"/>
            </a:schemeClr>
          </a:solidFill>
          <a:ln w="28575">
            <a:solidFill>
              <a:schemeClr val="accent1">
                <a:lumMod val="75000"/>
              </a:schemeClr>
            </a:solidFill>
            <a:round/>
            <a:headEnd/>
            <a:tailEnd/>
          </a:ln>
        </p:spPr>
        <p:txBody>
          <a:bodyPr wrap="none" lIns="46038" tIns="46038" rIns="46038" bIns="46038" anchor="ctr"/>
          <a:lstStyle/>
          <a:p>
            <a:pPr algn="ctr" defTabSz="822325" eaLnBrk="0" hangingPunct="0">
              <a:lnSpc>
                <a:spcPct val="95000"/>
              </a:lnSpc>
              <a:defRPr/>
            </a:pPr>
            <a:r>
              <a:rPr lang="en-US" dirty="0">
                <a:solidFill>
                  <a:srgbClr val="000000"/>
                </a:solidFill>
                <a:latin typeface="Arial" charset="0"/>
                <a:cs typeface="Arial" charset="0"/>
              </a:rPr>
              <a:t>Data file</a:t>
            </a:r>
          </a:p>
        </p:txBody>
      </p:sp>
    </p:spTree>
    <p:custDataLst>
      <p:tags r:id="rId1"/>
    </p:custDataLst>
    <p:extLst>
      <p:ext uri="{BB962C8B-B14F-4D97-AF65-F5344CB8AC3E}">
        <p14:creationId xmlns:p14="http://schemas.microsoft.com/office/powerpoint/2010/main" val="280060653"/>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p:txBody>
          <a:bodyPr/>
          <a:lstStyle/>
          <a:p>
            <a:pPr eaLnBrk="1" hangingPunct="1"/>
            <a:endParaRPr lang="en-US" altLang="en-US" dirty="0"/>
          </a:p>
        </p:txBody>
      </p:sp>
      <p:sp>
        <p:nvSpPr>
          <p:cNvPr id="45059" name="Rectangle 1027"/>
          <p:cNvSpPr>
            <a:spLocks noGrp="1" noChangeArrowheads="1"/>
          </p:cNvSpPr>
          <p:nvPr>
            <p:ph type="body" idx="1"/>
          </p:nvPr>
        </p:nvSpPr>
        <p:spPr>
          <a:xfrm>
            <a:off x="622138" y="1242485"/>
            <a:ext cx="10944549" cy="357356"/>
          </a:xfrm>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297391671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179550" y="1207484"/>
            <a:ext cx="7286462" cy="173904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3" name="Rectangle 22"/>
          <p:cNvSpPr/>
          <p:nvPr/>
        </p:nvSpPr>
        <p:spPr bwMode="auto">
          <a:xfrm>
            <a:off x="179550" y="264585"/>
            <a:ext cx="5914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0" name="Group 19"/>
          <p:cNvGrpSpPr/>
          <p:nvPr/>
        </p:nvGrpSpPr>
        <p:grpSpPr>
          <a:xfrm>
            <a:off x="1729269" y="3102541"/>
            <a:ext cx="8730287" cy="2917259"/>
            <a:chOff x="830654" y="1268641"/>
            <a:chExt cx="7482693" cy="3030071"/>
          </a:xfrm>
        </p:grpSpPr>
        <p:sp>
          <p:nvSpPr>
            <p:cNvPr id="21" name="Freeform 2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2" name="Rounded Rectangle 2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6082" name="Rectangle 19"/>
          <p:cNvSpPr>
            <a:spLocks noGrp="1" noChangeArrowheads="1"/>
          </p:cNvSpPr>
          <p:nvPr>
            <p:ph type="title"/>
          </p:nvPr>
        </p:nvSpPr>
        <p:spPr/>
        <p:txBody>
          <a:bodyPr/>
          <a:lstStyle/>
          <a:p>
            <a:pPr eaLnBrk="1" hangingPunct="1"/>
            <a:r>
              <a:rPr lang="en-US" altLang="en-US" dirty="0"/>
              <a:t>Segments, Extents, and Blocks</a:t>
            </a:r>
          </a:p>
        </p:txBody>
      </p:sp>
      <p:sp>
        <p:nvSpPr>
          <p:cNvPr id="46083" name="Rectangle 20"/>
          <p:cNvSpPr>
            <a:spLocks noGrp="1" noChangeArrowheads="1"/>
          </p:cNvSpPr>
          <p:nvPr>
            <p:ph type="body" idx="1"/>
          </p:nvPr>
        </p:nvSpPr>
        <p:spPr>
          <a:xfrm>
            <a:off x="622138" y="1242485"/>
            <a:ext cx="10944549" cy="1673101"/>
          </a:xfrm>
        </p:spPr>
        <p:txBody>
          <a:bodyPr/>
          <a:lstStyle/>
          <a:p>
            <a:pPr lvl="1" eaLnBrk="1" hangingPunct="1"/>
            <a:r>
              <a:rPr lang="en-US" altLang="en-US" dirty="0"/>
              <a:t>Segments exist in a tablespace.</a:t>
            </a:r>
          </a:p>
          <a:p>
            <a:pPr lvl="1" eaLnBrk="1" hangingPunct="1"/>
            <a:r>
              <a:rPr lang="en-US" altLang="en-US" dirty="0"/>
              <a:t>Segments are collections of extents.</a:t>
            </a:r>
          </a:p>
          <a:p>
            <a:pPr lvl="1" eaLnBrk="1" hangingPunct="1"/>
            <a:r>
              <a:rPr lang="en-US" altLang="en-US" dirty="0"/>
              <a:t>Extents are collections of data/undo blocks.</a:t>
            </a:r>
          </a:p>
          <a:p>
            <a:pPr lvl="1" eaLnBrk="1" hangingPunct="1"/>
            <a:r>
              <a:rPr lang="en-US" altLang="en-US" dirty="0"/>
              <a:t>Data/undo blocks are mapped to disk blocks.</a:t>
            </a:r>
          </a:p>
        </p:txBody>
      </p:sp>
      <p:grpSp>
        <p:nvGrpSpPr>
          <p:cNvPr id="2" name="Group 1"/>
          <p:cNvGrpSpPr/>
          <p:nvPr/>
        </p:nvGrpSpPr>
        <p:grpSpPr>
          <a:xfrm>
            <a:off x="2590967" y="3318933"/>
            <a:ext cx="7006891" cy="2433638"/>
            <a:chOff x="2665412" y="3657600"/>
            <a:chExt cx="7006891" cy="2433638"/>
          </a:xfrm>
        </p:grpSpPr>
        <p:pic>
          <p:nvPicPr>
            <p:cNvPr id="46084" name="Picture 4" descr="Cube: Box, Dark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2665412" y="3657600"/>
              <a:ext cx="15176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5"/>
            <p:cNvSpPr>
              <a:spLocks noChangeArrowheads="1"/>
            </p:cNvSpPr>
            <p:nvPr/>
          </p:nvSpPr>
          <p:spPr bwMode="gray">
            <a:xfrm>
              <a:off x="2776537" y="5334001"/>
              <a:ext cx="1295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Segment</a:t>
              </a:r>
            </a:p>
          </p:txBody>
        </p:sp>
        <p:grpSp>
          <p:nvGrpSpPr>
            <p:cNvPr id="46086" name="Group 6"/>
            <p:cNvGrpSpPr>
              <a:grpSpLocks/>
            </p:cNvGrpSpPr>
            <p:nvPr/>
          </p:nvGrpSpPr>
          <p:grpSpPr bwMode="auto">
            <a:xfrm>
              <a:off x="4870450" y="3657600"/>
              <a:ext cx="939800" cy="1600200"/>
              <a:chOff x="2136" y="2448"/>
              <a:chExt cx="592" cy="1008"/>
            </a:xfrm>
          </p:grpSpPr>
          <p:pic>
            <p:nvPicPr>
              <p:cNvPr id="46097" name="Picture 7" descr="Cube: Box,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136" y="2832"/>
                <a:ext cx="59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8" name="Picture 8" descr="Cube: Box, Yel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136" y="2448"/>
                <a:ext cx="59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087" name="Rectangle 9"/>
            <p:cNvSpPr>
              <a:spLocks noChangeArrowheads="1"/>
            </p:cNvSpPr>
            <p:nvPr/>
          </p:nvSpPr>
          <p:spPr bwMode="gray">
            <a:xfrm>
              <a:off x="4692650" y="5334001"/>
              <a:ext cx="12954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Extents</a:t>
              </a:r>
            </a:p>
          </p:txBody>
        </p:sp>
        <p:pic>
          <p:nvPicPr>
            <p:cNvPr id="46088" name="Picture 10"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4648200"/>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1"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4181475"/>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12" descr="Cube: Box, Dark G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819901" y="3657600"/>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Rectangle 13"/>
            <p:cNvSpPr>
              <a:spLocks noChangeArrowheads="1"/>
            </p:cNvSpPr>
            <p:nvPr/>
          </p:nvSpPr>
          <p:spPr bwMode="gray">
            <a:xfrm>
              <a:off x="6497637" y="5362576"/>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Data/undo blocks</a:t>
              </a:r>
            </a:p>
          </p:txBody>
        </p:sp>
        <p:pic>
          <p:nvPicPr>
            <p:cNvPr id="46092" name="Picture 14"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6863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3" name="Picture 15"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3434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16"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40005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5" name="Picture 17" descr="Cube: Box, Gr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8734426" y="3657600"/>
              <a:ext cx="43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6" name="Rectangle 18"/>
            <p:cNvSpPr>
              <a:spLocks noChangeArrowheads="1"/>
            </p:cNvSpPr>
            <p:nvPr/>
          </p:nvSpPr>
          <p:spPr bwMode="gray">
            <a:xfrm>
              <a:off x="8241048" y="5334000"/>
              <a:ext cx="143125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Disk blocks</a:t>
              </a:r>
            </a:p>
            <a:p>
              <a:pPr algn="ctr">
                <a:lnSpc>
                  <a:spcPct val="85000"/>
                </a:lnSpc>
              </a:pPr>
              <a:r>
                <a:rPr lang="en-US" altLang="en-US" dirty="0">
                  <a:solidFill>
                    <a:srgbClr val="000000"/>
                  </a:solidFill>
                </a:rPr>
                <a:t>(File System Storage)</a:t>
              </a:r>
            </a:p>
          </p:txBody>
        </p:sp>
      </p:grpSp>
    </p:spTree>
    <p:custDataLst>
      <p:tags r:id="rId1"/>
    </p:custDataLst>
    <p:extLst>
      <p:ext uri="{BB962C8B-B14F-4D97-AF65-F5344CB8AC3E}">
        <p14:creationId xmlns:p14="http://schemas.microsoft.com/office/powerpoint/2010/main" val="1182924198"/>
      </p:ext>
    </p:extLst>
  </p:cSld>
  <p:clrMapOvr>
    <a:masterClrMapping/>
  </p:clrMapOvr>
  <p:transition spd="slow"/>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bwMode="auto">
          <a:xfrm>
            <a:off x="2126100" y="1003549"/>
            <a:ext cx="7936625" cy="4966683"/>
          </a:xfrm>
          <a:prstGeom prst="roundRect">
            <a:avLst>
              <a:gd name="adj" fmla="val 77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7130" name="Rectangle 78"/>
          <p:cNvSpPr>
            <a:spLocks noChangeArrowheads="1"/>
          </p:cNvSpPr>
          <p:nvPr/>
        </p:nvSpPr>
        <p:spPr bwMode="gray">
          <a:xfrm>
            <a:off x="7337858" y="1246781"/>
            <a:ext cx="2286000" cy="2701636"/>
          </a:xfrm>
          <a:prstGeom prst="rect">
            <a:avLst/>
          </a:prstGeom>
          <a:solidFill>
            <a:schemeClr val="accent3">
              <a:lumMod val="20000"/>
              <a:lumOff val="80000"/>
            </a:schemeClr>
          </a:solidFill>
          <a:ln w="28575" algn="ctr">
            <a:solidFill>
              <a:schemeClr val="accent3">
                <a:lumMod val="60000"/>
                <a:lumOff val="40000"/>
              </a:schemeClr>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pic>
        <p:nvPicPr>
          <p:cNvPr id="56" name="Picture 55"/>
          <p:cNvPicPr>
            <a:picLocks noChangeAspect="1"/>
          </p:cNvPicPr>
          <p:nvPr/>
        </p:nvPicPr>
        <p:blipFill>
          <a:blip r:embed="rId4"/>
          <a:stretch>
            <a:fillRect/>
          </a:stretch>
        </p:blipFill>
        <p:spPr>
          <a:xfrm>
            <a:off x="7502754" y="1620142"/>
            <a:ext cx="2008165" cy="2116822"/>
          </a:xfrm>
          <a:prstGeom prst="rect">
            <a:avLst/>
          </a:prstGeom>
        </p:spPr>
      </p:pic>
      <p:sp>
        <p:nvSpPr>
          <p:cNvPr id="47106" name="Rectangle 52"/>
          <p:cNvSpPr>
            <a:spLocks noChangeArrowheads="1"/>
          </p:cNvSpPr>
          <p:nvPr/>
        </p:nvSpPr>
        <p:spPr bwMode="gray">
          <a:xfrm>
            <a:off x="2488767" y="1246781"/>
            <a:ext cx="4502727" cy="2701636"/>
          </a:xfrm>
          <a:prstGeom prst="rect">
            <a:avLst/>
          </a:prstGeom>
          <a:solidFill>
            <a:schemeClr val="accent3">
              <a:lumMod val="20000"/>
              <a:lumOff val="80000"/>
            </a:schemeClr>
          </a:solidFill>
          <a:ln w="28575" algn="ctr">
            <a:solidFill>
              <a:schemeClr val="accent3">
                <a:lumMod val="60000"/>
                <a:lumOff val="40000"/>
              </a:schemeClr>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pic>
        <p:nvPicPr>
          <p:cNvPr id="55" name="Picture 54"/>
          <p:cNvPicPr>
            <a:picLocks noChangeAspect="1"/>
          </p:cNvPicPr>
          <p:nvPr/>
        </p:nvPicPr>
        <p:blipFill>
          <a:blip r:embed="rId4"/>
          <a:stretch>
            <a:fillRect/>
          </a:stretch>
        </p:blipFill>
        <p:spPr>
          <a:xfrm>
            <a:off x="4799012" y="1620142"/>
            <a:ext cx="2008165" cy="2116822"/>
          </a:xfrm>
          <a:prstGeom prst="rect">
            <a:avLst/>
          </a:prstGeom>
        </p:spPr>
      </p:pic>
      <p:pic>
        <p:nvPicPr>
          <p:cNvPr id="3" name="Picture 2"/>
          <p:cNvPicPr>
            <a:picLocks noChangeAspect="1"/>
          </p:cNvPicPr>
          <p:nvPr/>
        </p:nvPicPr>
        <p:blipFill>
          <a:blip r:embed="rId4"/>
          <a:stretch>
            <a:fillRect/>
          </a:stretch>
        </p:blipFill>
        <p:spPr>
          <a:xfrm>
            <a:off x="2675782" y="1620142"/>
            <a:ext cx="2008165" cy="2116822"/>
          </a:xfrm>
          <a:prstGeom prst="rect">
            <a:avLst/>
          </a:prstGeom>
        </p:spPr>
      </p:pic>
      <p:sp>
        <p:nvSpPr>
          <p:cNvPr id="53" name="Rectangle 52"/>
          <p:cNvSpPr/>
          <p:nvPr/>
        </p:nvSpPr>
        <p:spPr bwMode="auto">
          <a:xfrm>
            <a:off x="179549" y="264585"/>
            <a:ext cx="5502995"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0" name="Freeform 49"/>
          <p:cNvSpPr/>
          <p:nvPr/>
        </p:nvSpPr>
        <p:spPr bwMode="auto">
          <a:xfrm>
            <a:off x="2312028" y="5933710"/>
            <a:ext cx="7564768" cy="75685"/>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7108" name="Rectangle 3"/>
          <p:cNvSpPr>
            <a:spLocks noGrp="1" noChangeArrowheads="1"/>
          </p:cNvSpPr>
          <p:nvPr>
            <p:ph type="title"/>
          </p:nvPr>
        </p:nvSpPr>
        <p:spPr/>
        <p:txBody>
          <a:bodyPr/>
          <a:lstStyle/>
          <a:p>
            <a:pPr eaLnBrk="1" hangingPunct="1"/>
            <a:r>
              <a:rPr lang="en-US" altLang="en-US" dirty="0"/>
              <a:t>Tablespaces and Data Files</a:t>
            </a:r>
            <a:endParaRPr lang="en-US" altLang="en-US" dirty="0">
              <a:solidFill>
                <a:srgbClr val="0000FF"/>
              </a:solidFill>
            </a:endParaRPr>
          </a:p>
        </p:txBody>
      </p:sp>
      <p:grpSp>
        <p:nvGrpSpPr>
          <p:cNvPr id="47110" name="Group 49"/>
          <p:cNvGrpSpPr>
            <a:grpSpLocks/>
          </p:cNvGrpSpPr>
          <p:nvPr/>
        </p:nvGrpSpPr>
        <p:grpSpPr bwMode="auto">
          <a:xfrm>
            <a:off x="3042968" y="2493691"/>
            <a:ext cx="1070845" cy="1109807"/>
            <a:chOff x="3338" y="2016"/>
            <a:chExt cx="742" cy="769"/>
          </a:xfrm>
        </p:grpSpPr>
        <p:sp>
          <p:nvSpPr>
            <p:cNvPr id="47145" name="Text Box 29"/>
            <p:cNvSpPr txBox="1">
              <a:spLocks noChangeArrowheads="1"/>
            </p:cNvSpPr>
            <p:nvPr/>
          </p:nvSpPr>
          <p:spPr bwMode="gray">
            <a:xfrm>
              <a:off x="3338" y="2209"/>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6" name="Text Box 30"/>
            <p:cNvSpPr txBox="1">
              <a:spLocks noChangeArrowheads="1"/>
            </p:cNvSpPr>
            <p:nvPr/>
          </p:nvSpPr>
          <p:spPr bwMode="gray">
            <a:xfrm>
              <a:off x="3721" y="2208"/>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7" name="Text Box 31"/>
            <p:cNvSpPr txBox="1">
              <a:spLocks noChangeArrowheads="1"/>
            </p:cNvSpPr>
            <p:nvPr/>
          </p:nvSpPr>
          <p:spPr bwMode="gray">
            <a:xfrm>
              <a:off x="3338" y="2016"/>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8" name="Text Box 32"/>
            <p:cNvSpPr txBox="1">
              <a:spLocks noChangeArrowheads="1"/>
            </p:cNvSpPr>
            <p:nvPr/>
          </p:nvSpPr>
          <p:spPr bwMode="gray">
            <a:xfrm>
              <a:off x="3721" y="2016"/>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9" name="Text Box 33"/>
            <p:cNvSpPr txBox="1">
              <a:spLocks noChangeArrowheads="1"/>
            </p:cNvSpPr>
            <p:nvPr/>
          </p:nvSpPr>
          <p:spPr bwMode="gray">
            <a:xfrm>
              <a:off x="3338" y="2593"/>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50" name="Text Box 34"/>
            <p:cNvSpPr txBox="1">
              <a:spLocks noChangeArrowheads="1"/>
            </p:cNvSpPr>
            <p:nvPr/>
          </p:nvSpPr>
          <p:spPr bwMode="gray">
            <a:xfrm>
              <a:off x="3721" y="2592"/>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51" name="Text Box 35"/>
            <p:cNvSpPr txBox="1">
              <a:spLocks noChangeArrowheads="1"/>
            </p:cNvSpPr>
            <p:nvPr/>
          </p:nvSpPr>
          <p:spPr bwMode="gray">
            <a:xfrm>
              <a:off x="3338" y="2400"/>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52" name="Text Box 36"/>
            <p:cNvSpPr txBox="1">
              <a:spLocks noChangeArrowheads="1"/>
            </p:cNvSpPr>
            <p:nvPr/>
          </p:nvSpPr>
          <p:spPr bwMode="gray">
            <a:xfrm>
              <a:off x="3721" y="2400"/>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grpSp>
      <p:grpSp>
        <p:nvGrpSpPr>
          <p:cNvPr id="47111" name="Group 50"/>
          <p:cNvGrpSpPr>
            <a:grpSpLocks/>
          </p:cNvGrpSpPr>
          <p:nvPr/>
        </p:nvGrpSpPr>
        <p:grpSpPr bwMode="auto">
          <a:xfrm>
            <a:off x="5180316" y="2493693"/>
            <a:ext cx="1026105" cy="1109808"/>
            <a:chOff x="4113" y="2016"/>
            <a:chExt cx="711" cy="769"/>
          </a:xfrm>
        </p:grpSpPr>
        <p:sp>
          <p:nvSpPr>
            <p:cNvPr id="47137" name="Text Box 37"/>
            <p:cNvSpPr txBox="1">
              <a:spLocks noChangeArrowheads="1"/>
            </p:cNvSpPr>
            <p:nvPr/>
          </p:nvSpPr>
          <p:spPr bwMode="gray">
            <a:xfrm>
              <a:off x="4113" y="2209"/>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38" name="Text Box 38"/>
            <p:cNvSpPr txBox="1">
              <a:spLocks noChangeArrowheads="1"/>
            </p:cNvSpPr>
            <p:nvPr/>
          </p:nvSpPr>
          <p:spPr bwMode="gray">
            <a:xfrm>
              <a:off x="4464" y="2208"/>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39" name="Text Box 39"/>
            <p:cNvSpPr txBox="1">
              <a:spLocks noChangeArrowheads="1"/>
            </p:cNvSpPr>
            <p:nvPr/>
          </p:nvSpPr>
          <p:spPr bwMode="gray">
            <a:xfrm>
              <a:off x="4113" y="2016"/>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0" name="Text Box 40"/>
            <p:cNvSpPr txBox="1">
              <a:spLocks noChangeArrowheads="1"/>
            </p:cNvSpPr>
            <p:nvPr/>
          </p:nvSpPr>
          <p:spPr bwMode="gray">
            <a:xfrm>
              <a:off x="4461" y="2016"/>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1" name="Text Box 41"/>
            <p:cNvSpPr txBox="1">
              <a:spLocks noChangeArrowheads="1"/>
            </p:cNvSpPr>
            <p:nvPr/>
          </p:nvSpPr>
          <p:spPr bwMode="gray">
            <a:xfrm>
              <a:off x="4113" y="2593"/>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2" name="Text Box 42"/>
            <p:cNvSpPr txBox="1">
              <a:spLocks noChangeArrowheads="1"/>
            </p:cNvSpPr>
            <p:nvPr/>
          </p:nvSpPr>
          <p:spPr bwMode="gray">
            <a:xfrm>
              <a:off x="4465" y="2592"/>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3" name="Text Box 43"/>
            <p:cNvSpPr txBox="1">
              <a:spLocks noChangeArrowheads="1"/>
            </p:cNvSpPr>
            <p:nvPr/>
          </p:nvSpPr>
          <p:spPr bwMode="gray">
            <a:xfrm>
              <a:off x="4113" y="2400"/>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sp>
          <p:nvSpPr>
            <p:cNvPr id="47144" name="Text Box 44"/>
            <p:cNvSpPr txBox="1">
              <a:spLocks noChangeArrowheads="1"/>
            </p:cNvSpPr>
            <p:nvPr/>
          </p:nvSpPr>
          <p:spPr bwMode="gray">
            <a:xfrm>
              <a:off x="4464" y="2400"/>
              <a:ext cx="359" cy="19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chemeClr val="bg1"/>
                  </a:solidFill>
                </a:rPr>
                <a:t>8 KB</a:t>
              </a:r>
            </a:p>
          </p:txBody>
        </p:sp>
      </p:grpSp>
      <p:sp>
        <p:nvSpPr>
          <p:cNvPr id="47112" name="Text Box 53"/>
          <p:cNvSpPr txBox="1">
            <a:spLocks noChangeArrowheads="1"/>
          </p:cNvSpPr>
          <p:nvPr/>
        </p:nvSpPr>
        <p:spPr bwMode="gray">
          <a:xfrm>
            <a:off x="2506085" y="1246781"/>
            <a:ext cx="1402773" cy="33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Tablespace 1</a:t>
            </a:r>
          </a:p>
        </p:txBody>
      </p:sp>
      <p:sp>
        <p:nvSpPr>
          <p:cNvPr id="47113" name="Text Box 54"/>
          <p:cNvSpPr txBox="1">
            <a:spLocks noChangeArrowheads="1"/>
          </p:cNvSpPr>
          <p:nvPr/>
        </p:nvSpPr>
        <p:spPr bwMode="gray">
          <a:xfrm>
            <a:off x="3102121" y="1828800"/>
            <a:ext cx="1111250" cy="33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1</a:t>
            </a:r>
          </a:p>
        </p:txBody>
      </p:sp>
      <p:sp>
        <p:nvSpPr>
          <p:cNvPr id="47114" name="Text Box 55"/>
          <p:cNvSpPr txBox="1">
            <a:spLocks noChangeArrowheads="1"/>
          </p:cNvSpPr>
          <p:nvPr/>
        </p:nvSpPr>
        <p:spPr bwMode="gray">
          <a:xfrm>
            <a:off x="5256212" y="1828800"/>
            <a:ext cx="1111250" cy="33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2</a:t>
            </a:r>
          </a:p>
        </p:txBody>
      </p:sp>
      <p:sp>
        <p:nvSpPr>
          <p:cNvPr id="47115" name="Rectangle 56"/>
          <p:cNvSpPr>
            <a:spLocks noChangeArrowheads="1"/>
          </p:cNvSpPr>
          <p:nvPr/>
        </p:nvSpPr>
        <p:spPr bwMode="gray">
          <a:xfrm>
            <a:off x="3636097" y="3671326"/>
            <a:ext cx="969818" cy="1108364"/>
          </a:xfrm>
          <a:prstGeom prst="rect">
            <a:avLst/>
          </a:prstGeom>
          <a:solidFill>
            <a:schemeClr val="accent1">
              <a:lumMod val="20000"/>
              <a:lumOff val="80000"/>
            </a:schemeClr>
          </a:solidFill>
          <a:ln w="28575" algn="ctr">
            <a:solidFill>
              <a:schemeClr val="accent2">
                <a:lumMod val="60000"/>
                <a:lumOff val="40000"/>
              </a:schemeClr>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Extent</a:t>
            </a:r>
          </a:p>
          <a:p>
            <a:pPr algn="ctr" eaLnBrk="1" hangingPunct="1"/>
            <a:r>
              <a:rPr lang="en-US" altLang="en-US" sz="1600" dirty="0">
                <a:solidFill>
                  <a:srgbClr val="000000"/>
                </a:solidFill>
              </a:rPr>
              <a:t>64 KB</a:t>
            </a:r>
          </a:p>
        </p:txBody>
      </p:sp>
      <p:sp>
        <p:nvSpPr>
          <p:cNvPr id="47116" name="Rectangle 57"/>
          <p:cNvSpPr>
            <a:spLocks noChangeArrowheads="1"/>
          </p:cNvSpPr>
          <p:nvPr/>
        </p:nvSpPr>
        <p:spPr bwMode="gray">
          <a:xfrm>
            <a:off x="5606040" y="3671326"/>
            <a:ext cx="1039091" cy="1108364"/>
          </a:xfrm>
          <a:prstGeom prst="rect">
            <a:avLst/>
          </a:prstGeom>
          <a:solidFill>
            <a:schemeClr val="accent1">
              <a:lumMod val="20000"/>
              <a:lumOff val="80000"/>
            </a:schemeClr>
          </a:solidFill>
          <a:ln w="28575" algn="ctr">
            <a:solidFill>
              <a:schemeClr val="accent2">
                <a:lumMod val="60000"/>
                <a:lumOff val="40000"/>
              </a:schemeClr>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Extent</a:t>
            </a:r>
          </a:p>
          <a:p>
            <a:pPr algn="ctr" eaLnBrk="1" hangingPunct="1"/>
            <a:r>
              <a:rPr lang="en-US" altLang="en-US" sz="1600" dirty="0">
                <a:solidFill>
                  <a:srgbClr val="000000"/>
                </a:solidFill>
              </a:rPr>
              <a:t>64 KB</a:t>
            </a:r>
          </a:p>
        </p:txBody>
      </p:sp>
      <p:sp>
        <p:nvSpPr>
          <p:cNvPr id="47117" name="Line 61"/>
          <p:cNvSpPr>
            <a:spLocks noChangeShapeType="1"/>
          </p:cNvSpPr>
          <p:nvPr/>
        </p:nvSpPr>
        <p:spPr bwMode="gray">
          <a:xfrm>
            <a:off x="3068926" y="3532781"/>
            <a:ext cx="554182" cy="124690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18" name="Line 62"/>
          <p:cNvSpPr>
            <a:spLocks noChangeShapeType="1"/>
          </p:cNvSpPr>
          <p:nvPr/>
        </p:nvSpPr>
        <p:spPr bwMode="gray">
          <a:xfrm>
            <a:off x="4102078" y="2433451"/>
            <a:ext cx="464871" cy="12378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19" name="Line 64"/>
          <p:cNvSpPr>
            <a:spLocks noChangeShapeType="1"/>
          </p:cNvSpPr>
          <p:nvPr/>
        </p:nvSpPr>
        <p:spPr bwMode="gray">
          <a:xfrm>
            <a:off x="4012767" y="3532781"/>
            <a:ext cx="69273" cy="13854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0" name="Line 65"/>
          <p:cNvSpPr>
            <a:spLocks noChangeShapeType="1"/>
          </p:cNvSpPr>
          <p:nvPr/>
        </p:nvSpPr>
        <p:spPr bwMode="gray">
          <a:xfrm>
            <a:off x="3042949" y="2493690"/>
            <a:ext cx="580159" cy="117763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1" name="Rectangle 58"/>
          <p:cNvSpPr>
            <a:spLocks noChangeArrowheads="1"/>
          </p:cNvSpPr>
          <p:nvPr/>
        </p:nvSpPr>
        <p:spPr bwMode="gray">
          <a:xfrm>
            <a:off x="3874222" y="4641144"/>
            <a:ext cx="2493818" cy="1108364"/>
          </a:xfrm>
          <a:prstGeom prst="rect">
            <a:avLst/>
          </a:prstGeom>
          <a:solidFill>
            <a:srgbClr val="FFCC99"/>
          </a:solidFill>
          <a:ln w="28575" algn="ctr">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Segment</a:t>
            </a:r>
          </a:p>
          <a:p>
            <a:pPr algn="ctr" eaLnBrk="1" hangingPunct="1"/>
            <a:r>
              <a:rPr lang="en-US" altLang="en-US" sz="1600" dirty="0">
                <a:solidFill>
                  <a:srgbClr val="000000"/>
                </a:solidFill>
              </a:rPr>
              <a:t>128 KB</a:t>
            </a:r>
          </a:p>
        </p:txBody>
      </p:sp>
      <p:sp>
        <p:nvSpPr>
          <p:cNvPr id="47122" name="Line 68"/>
          <p:cNvSpPr>
            <a:spLocks noChangeShapeType="1"/>
          </p:cNvSpPr>
          <p:nvPr/>
        </p:nvSpPr>
        <p:spPr bwMode="gray">
          <a:xfrm>
            <a:off x="3666403" y="4779690"/>
            <a:ext cx="207818" cy="90054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3" name="Line 70"/>
          <p:cNvSpPr>
            <a:spLocks noChangeShapeType="1"/>
          </p:cNvSpPr>
          <p:nvPr/>
        </p:nvSpPr>
        <p:spPr bwMode="gray">
          <a:xfrm>
            <a:off x="3666403" y="3671326"/>
            <a:ext cx="207818" cy="96981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4" name="Line 71"/>
          <p:cNvSpPr>
            <a:spLocks noChangeShapeType="1"/>
          </p:cNvSpPr>
          <p:nvPr/>
        </p:nvSpPr>
        <p:spPr bwMode="gray">
          <a:xfrm>
            <a:off x="6229494" y="2493690"/>
            <a:ext cx="415636" cy="117763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5" name="Line 72"/>
          <p:cNvSpPr>
            <a:spLocks noChangeShapeType="1"/>
          </p:cNvSpPr>
          <p:nvPr/>
        </p:nvSpPr>
        <p:spPr bwMode="gray">
          <a:xfrm>
            <a:off x="5174543" y="3578442"/>
            <a:ext cx="431497" cy="106270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6" name="Line 73"/>
          <p:cNvSpPr>
            <a:spLocks noChangeShapeType="1"/>
          </p:cNvSpPr>
          <p:nvPr/>
        </p:nvSpPr>
        <p:spPr bwMode="gray">
          <a:xfrm>
            <a:off x="5174544" y="2493690"/>
            <a:ext cx="431496" cy="117763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7" name="Line 74"/>
          <p:cNvSpPr>
            <a:spLocks noChangeShapeType="1"/>
          </p:cNvSpPr>
          <p:nvPr/>
        </p:nvSpPr>
        <p:spPr bwMode="gray">
          <a:xfrm>
            <a:off x="6229494" y="3602054"/>
            <a:ext cx="69273" cy="6927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8" name="Line 75"/>
          <p:cNvSpPr>
            <a:spLocks noChangeShapeType="1"/>
          </p:cNvSpPr>
          <p:nvPr/>
        </p:nvSpPr>
        <p:spPr bwMode="gray">
          <a:xfrm flipH="1">
            <a:off x="6368040" y="4779690"/>
            <a:ext cx="277091" cy="96981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29" name="Line 76"/>
          <p:cNvSpPr>
            <a:spLocks noChangeShapeType="1"/>
          </p:cNvSpPr>
          <p:nvPr/>
        </p:nvSpPr>
        <p:spPr bwMode="gray">
          <a:xfrm flipH="1">
            <a:off x="6368040" y="3671326"/>
            <a:ext cx="277091" cy="96981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31" name="Text Box 79"/>
          <p:cNvSpPr txBox="1">
            <a:spLocks noChangeArrowheads="1"/>
          </p:cNvSpPr>
          <p:nvPr/>
        </p:nvSpPr>
        <p:spPr bwMode="gray">
          <a:xfrm>
            <a:off x="7402803" y="1246781"/>
            <a:ext cx="2173432" cy="33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Tablespace 2 (Bigfile)</a:t>
            </a:r>
          </a:p>
        </p:txBody>
      </p:sp>
      <p:sp>
        <p:nvSpPr>
          <p:cNvPr id="47133" name="Text Box 82"/>
          <p:cNvSpPr txBox="1">
            <a:spLocks noChangeArrowheads="1"/>
          </p:cNvSpPr>
          <p:nvPr/>
        </p:nvSpPr>
        <p:spPr bwMode="gray">
          <a:xfrm>
            <a:off x="7951212" y="1828800"/>
            <a:ext cx="1111250" cy="33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 file 3</a:t>
            </a:r>
          </a:p>
        </p:txBody>
      </p:sp>
      <p:sp>
        <p:nvSpPr>
          <p:cNvPr id="47134" name="Text Box 84"/>
          <p:cNvSpPr txBox="1">
            <a:spLocks noChangeArrowheads="1"/>
          </p:cNvSpPr>
          <p:nvPr/>
        </p:nvSpPr>
        <p:spPr bwMode="gray">
          <a:xfrm>
            <a:off x="7627744" y="2632236"/>
            <a:ext cx="172354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Only 1 data file</a:t>
            </a:r>
          </a:p>
          <a:p>
            <a:pPr algn="ctr" eaLnBrk="1" hangingPunct="1"/>
            <a:r>
              <a:rPr lang="en-US" altLang="en-US" dirty="0">
                <a:solidFill>
                  <a:schemeClr val="tx1">
                    <a:lumMod val="50000"/>
                  </a:schemeClr>
                </a:solidFill>
              </a:rPr>
              <a:t>allowed</a:t>
            </a:r>
          </a:p>
          <a:p>
            <a:pPr algn="ctr" eaLnBrk="1" hangingPunct="1"/>
            <a:r>
              <a:rPr lang="en-US" altLang="en-US" dirty="0">
                <a:solidFill>
                  <a:schemeClr val="tx1">
                    <a:lumMod val="50000"/>
                  </a:schemeClr>
                </a:solidFill>
              </a:rPr>
              <a:t>&lt;= 128 TB</a:t>
            </a:r>
          </a:p>
        </p:txBody>
      </p:sp>
      <p:sp>
        <p:nvSpPr>
          <p:cNvPr id="47135" name="Line 76"/>
          <p:cNvSpPr>
            <a:spLocks noChangeShapeType="1"/>
          </p:cNvSpPr>
          <p:nvPr/>
        </p:nvSpPr>
        <p:spPr bwMode="gray">
          <a:xfrm flipH="1">
            <a:off x="5328949" y="3671326"/>
            <a:ext cx="277091" cy="96981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47136" name="Line 70"/>
          <p:cNvSpPr>
            <a:spLocks noChangeShapeType="1"/>
          </p:cNvSpPr>
          <p:nvPr/>
        </p:nvSpPr>
        <p:spPr bwMode="gray">
          <a:xfrm>
            <a:off x="4566949" y="3671326"/>
            <a:ext cx="277091" cy="96981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Tree>
    <p:custDataLst>
      <p:tags r:id="rId1"/>
    </p:custDataLst>
    <p:extLst>
      <p:ext uri="{BB962C8B-B14F-4D97-AF65-F5344CB8AC3E}">
        <p14:creationId xmlns:p14="http://schemas.microsoft.com/office/powerpoint/2010/main" val="1126626899"/>
      </p:ext>
    </p:extLst>
  </p:cSld>
  <p:clrMapOvr>
    <a:masterClrMapping/>
  </p:clrMapOvr>
  <p:transition spd="slow"/>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1041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1506" name="Rectangle 2"/>
          <p:cNvSpPr>
            <a:spLocks noGrp="1" noChangeArrowheads="1"/>
          </p:cNvSpPr>
          <p:nvPr>
            <p:ph type="title"/>
          </p:nvPr>
        </p:nvSpPr>
        <p:spPr/>
        <p:txBody>
          <a:bodyPr/>
          <a:lstStyle/>
          <a:p>
            <a:pPr eaLnBrk="1" hangingPunct="1"/>
            <a:r>
              <a:rPr lang="en-US" dirty="0"/>
              <a:t>Default Tablespaces in a Multitenant Container Database </a:t>
            </a:r>
          </a:p>
        </p:txBody>
      </p:sp>
      <p:graphicFrame>
        <p:nvGraphicFramePr>
          <p:cNvPr id="163281" name="Group 465"/>
          <p:cNvGraphicFramePr>
            <a:graphicFrameLocks noGrp="1"/>
          </p:cNvGraphicFramePr>
          <p:nvPr>
            <p:extLst/>
          </p:nvPr>
        </p:nvGraphicFramePr>
        <p:xfrm>
          <a:off x="801313" y="970597"/>
          <a:ext cx="10586198" cy="5049203"/>
        </p:xfrm>
        <a:graphic>
          <a:graphicData uri="http://schemas.openxmlformats.org/drawingml/2006/table">
            <a:tbl>
              <a:tblPr firstRow="1" firstCol="1" bandRow="1">
                <a:tableStyleId>{5FD0F851-EC5A-4D38-B0AD-8093EC10F338}</a:tableStyleId>
              </a:tblPr>
              <a:tblGrid>
                <a:gridCol w="1785556">
                  <a:extLst>
                    <a:ext uri="{9D8B030D-6E8A-4147-A177-3AD203B41FA5}">
                      <a16:colId xmlns:a16="http://schemas.microsoft.com/office/drawing/2014/main" xmlns="" val="20000"/>
                    </a:ext>
                  </a:extLst>
                </a:gridCol>
                <a:gridCol w="8800642">
                  <a:extLst>
                    <a:ext uri="{9D8B030D-6E8A-4147-A177-3AD203B41FA5}">
                      <a16:colId xmlns:a16="http://schemas.microsoft.com/office/drawing/2014/main" xmlns="" val="20001"/>
                    </a:ext>
                  </a:extLst>
                </a:gridCol>
              </a:tblGrid>
              <a:tr h="59311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Tablespace</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7780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 is used for core functionality. In the root container, it contains Oracle-supplied metadata. In a PDB, it contains user metadata.</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7780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SYSAUX</a:t>
                      </a: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SYSAUX</a:t>
                      </a:r>
                      <a:r>
                        <a:rPr kumimoji="0" lang="en-US" sz="1600" u="none" strike="noStrike" cap="none" normalizeH="0" baseline="0" dirty="0">
                          <a:ln>
                            <a:noFill/>
                          </a:ln>
                          <a:solidFill>
                            <a:srgbClr val="000000"/>
                          </a:solidFill>
                          <a:effectLst/>
                        </a:rPr>
                        <a:t> tablespace is an auxiliary tablespace to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 and helps reduce the load on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sz="1600" u="none" strike="noStrike" cap="none" normalizeH="0" baseline="0" dirty="0">
                          <a:ln>
                            <a:noFill/>
                          </a:ln>
                          <a:solidFill>
                            <a:srgbClr val="000000"/>
                          </a:solidFill>
                          <a:effectLst/>
                        </a:rPr>
                        <a:t> tablespace.</a:t>
                      </a:r>
                      <a:r>
                        <a:rPr kumimoji="0" lang="en-US" sz="1600" b="0" i="0" u="none" strike="noStrike" cap="none" normalizeH="0" baseline="0" dirty="0">
                          <a:ln>
                            <a:noFill/>
                          </a:ln>
                          <a:solidFill>
                            <a:srgbClr val="000000"/>
                          </a:solidFill>
                          <a:effectLst/>
                          <a:latin typeface="Arial" pitchFamily="34" charset="0"/>
                        </a:rPr>
                        <a:t> </a:t>
                      </a:r>
                      <a:r>
                        <a:rPr kumimoji="0" lang="en-US" sz="1600" u="none" strike="noStrike" cap="none" normalizeH="0" baseline="0" dirty="0">
                          <a:ln>
                            <a:noFill/>
                          </a:ln>
                          <a:solidFill>
                            <a:srgbClr val="000000"/>
                          </a:solidFill>
                          <a:effectLst/>
                        </a:rPr>
                        <a:t>It exists in the root container and in each PDB.</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106097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a:t>
                      </a:r>
                      <a:r>
                        <a:rPr kumimoji="0" lang="en-US" sz="1600" u="none" strike="noStrike" cap="none" normalizeH="0" baseline="0" dirty="0">
                          <a:ln>
                            <a:noFill/>
                          </a:ln>
                          <a:solidFill>
                            <a:srgbClr val="000000"/>
                          </a:solidFill>
                          <a:effectLst/>
                        </a:rPr>
                        <a:t> tablespace contains schema objects only for a session's duration. There is one default temporary tablespace for the CDB root and one for each application root, application PDB, and PDB.</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r h="106097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UNDO</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600" b="0" i="0" u="none" strike="noStrike" cap="none" normalizeH="0" baseline="0" dirty="0">
                          <a:ln>
                            <a:noFill/>
                          </a:ln>
                          <a:solidFill>
                            <a:srgbClr val="000000"/>
                          </a:solidFill>
                          <a:effectLst/>
                          <a:latin typeface="Arial" pitchFamily="34" charset="0"/>
                        </a:rPr>
                        <a:t>The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UNDO</a:t>
                      </a:r>
                      <a:r>
                        <a:rPr kumimoji="0" lang="en-US" sz="1600" b="0" i="0" u="none" strike="noStrike" cap="none" normalizeH="0" baseline="0" dirty="0">
                          <a:ln>
                            <a:noFill/>
                          </a:ln>
                          <a:solidFill>
                            <a:srgbClr val="000000"/>
                          </a:solidFill>
                          <a:effectLst/>
                          <a:latin typeface="Arial" pitchFamily="34" charset="0"/>
                        </a:rPr>
                        <a:t> tablespace stores the data needed to roll back, or undo, changes to the database. One active undo tablespace exists in the root container. It is recommended that you have a local undo tablespace in each PDB.</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207886318"/>
                  </a:ext>
                </a:extLst>
              </a:tr>
              <a:tr h="7780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600" b="0" i="0" u="none" strike="noStrike" cap="none" normalizeH="0" baseline="0" dirty="0">
                          <a:ln>
                            <a:noFill/>
                          </a:ln>
                          <a:solidFill>
                            <a:srgbClr val="000000"/>
                          </a:solidFill>
                          <a:effectLst/>
                          <a:latin typeface="Arial" pitchFamily="34" charset="0"/>
                        </a:rPr>
                        <a:t>The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USERS</a:t>
                      </a:r>
                      <a:r>
                        <a:rPr kumimoji="0" lang="en-US" sz="1600" b="0" i="0" u="none" strike="noStrike" cap="none" normalizeH="0" baseline="0" dirty="0">
                          <a:ln>
                            <a:noFill/>
                          </a:ln>
                          <a:solidFill>
                            <a:srgbClr val="000000"/>
                          </a:solidFill>
                          <a:effectLst/>
                          <a:latin typeface="Arial" pitchFamily="34" charset="0"/>
                        </a:rPr>
                        <a:t> tablespace stores user objects and data. It is created by default in the root container only.</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921080875"/>
                  </a:ext>
                </a:extLst>
              </a:tr>
            </a:tbl>
          </a:graphicData>
        </a:graphic>
      </p:graphicFrame>
    </p:spTree>
    <p:custDataLst>
      <p:tags r:id="rId1"/>
    </p:custDataLst>
    <p:extLst>
      <p:ext uri="{BB962C8B-B14F-4D97-AF65-F5344CB8AC3E}">
        <p14:creationId xmlns:p14="http://schemas.microsoft.com/office/powerpoint/2010/main" val="2320465942"/>
      </p:ext>
    </p:extLst>
  </p:cSld>
  <p:clrMapOvr>
    <a:masterClrMapping/>
  </p:clrMapOvr>
  <p:transition spd="slow"/>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4871" y="1066800"/>
            <a:ext cx="11411816" cy="27432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660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8130" name="Rectangle 2"/>
          <p:cNvSpPr>
            <a:spLocks noGrp="1" noChangeArrowheads="1"/>
          </p:cNvSpPr>
          <p:nvPr>
            <p:ph type="title"/>
          </p:nvPr>
        </p:nvSpPr>
        <p:spPr/>
        <p:txBody>
          <a:bodyPr/>
          <a:lstStyle/>
          <a:p>
            <a:pPr eaLnBrk="1" hangingPunct="1"/>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t>
            </a:r>
          </a:p>
        </p:txBody>
      </p:sp>
      <p:sp>
        <p:nvSpPr>
          <p:cNvPr id="48131" name="Content Placeholder 3"/>
          <p:cNvSpPr>
            <a:spLocks noGrp="1"/>
          </p:cNvSpPr>
          <p:nvPr>
            <p:ph idx="1"/>
          </p:nvPr>
        </p:nvSpPr>
        <p:spPr>
          <a:xfrm>
            <a:off x="622138" y="1243013"/>
            <a:ext cx="10944549" cy="3275012"/>
          </a:xfrm>
        </p:spPr>
        <p:txBody>
          <a:bodyPr/>
          <a:lstStyle/>
          <a:p>
            <a:pPr lvl="1" eaLnBrk="1" hangingPunct="1"/>
            <a:r>
              <a:rPr lang="en-US" altLang="en-US" dirty="0"/>
              <a:t>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are mandatory tablespaces that are created at the time of database creation. They must be online.</a:t>
            </a:r>
          </a:p>
          <a:p>
            <a:pPr lvl="1" eaLnBrk="1" hangingPunct="1"/>
            <a:r>
              <a:rPr lang="en-US" altLang="en-US" dirty="0"/>
              <a:t>The </a:t>
            </a:r>
            <a:r>
              <a:rPr lang="en-US" altLang="en-US" dirty="0">
                <a:latin typeface="Courier New" panose="02070309020205020404" pitchFamily="49" charset="0"/>
              </a:rPr>
              <a:t>SYSTEM</a:t>
            </a:r>
            <a:r>
              <a:rPr lang="en-US" altLang="en-US" dirty="0"/>
              <a:t> tablespace is used for core functionality (for example, data dictionary tables).</a:t>
            </a:r>
          </a:p>
          <a:p>
            <a:pPr lvl="1" eaLnBrk="1" hangingPunct="1"/>
            <a:r>
              <a:rPr lang="en-US" altLang="en-US" dirty="0"/>
              <a:t>The auxiliary </a:t>
            </a:r>
            <a:r>
              <a:rPr lang="en-US" altLang="en-US" dirty="0">
                <a:latin typeface="Courier New" panose="02070309020205020404" pitchFamily="49" charset="0"/>
              </a:rPr>
              <a:t>SYSAUX</a:t>
            </a:r>
            <a:r>
              <a:rPr lang="en-US" altLang="en-US" dirty="0"/>
              <a:t> tablespace is used for additional database components.</a:t>
            </a:r>
          </a:p>
          <a:p>
            <a:pPr lvl="1" eaLnBrk="1" hangingPunct="1"/>
            <a:r>
              <a:rPr lang="en-US" altLang="en-US" dirty="0"/>
              <a:t>The </a:t>
            </a:r>
            <a:r>
              <a:rPr lang="en-US" altLang="en-US" dirty="0">
                <a:latin typeface="Courier New" panose="02070309020205020404" pitchFamily="49" charset="0"/>
              </a:rPr>
              <a:t>SYSTEM</a:t>
            </a:r>
            <a:r>
              <a:rPr lang="en-US" altLang="en-US" dirty="0"/>
              <a:t> and </a:t>
            </a:r>
            <a:r>
              <a:rPr lang="en-US" altLang="en-US" dirty="0">
                <a:latin typeface="Courier New" panose="02070309020205020404" pitchFamily="49" charset="0"/>
              </a:rPr>
              <a:t>SYSAUX</a:t>
            </a:r>
            <a:r>
              <a:rPr lang="en-US" altLang="en-US" dirty="0"/>
              <a:t> tablespaces should not be used for application data.</a:t>
            </a:r>
          </a:p>
        </p:txBody>
      </p:sp>
    </p:spTree>
    <p:custDataLst>
      <p:tags r:id="rId1"/>
    </p:custDataLst>
    <p:extLst>
      <p:ext uri="{BB962C8B-B14F-4D97-AF65-F5344CB8AC3E}">
        <p14:creationId xmlns:p14="http://schemas.microsoft.com/office/powerpoint/2010/main" val="424930203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4612" y="1066800"/>
            <a:ext cx="9982200" cy="31263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4162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Types of Segments</a:t>
            </a:r>
            <a:endParaRPr lang="en-US" altLang="es-MX" dirty="0"/>
          </a:p>
        </p:txBody>
      </p:sp>
      <p:sp>
        <p:nvSpPr>
          <p:cNvPr id="9219" name="Content Placeholder 9"/>
          <p:cNvSpPr>
            <a:spLocks noGrp="1"/>
          </p:cNvSpPr>
          <p:nvPr>
            <p:ph idx="1"/>
          </p:nvPr>
        </p:nvSpPr>
        <p:spPr>
          <a:xfrm>
            <a:off x="622138" y="1242485"/>
            <a:ext cx="10944549" cy="2722106"/>
          </a:xfrm>
        </p:spPr>
        <p:txBody>
          <a:bodyPr/>
          <a:lstStyle/>
          <a:p>
            <a:pPr lvl="1">
              <a:buClr>
                <a:schemeClr val="accent1"/>
              </a:buClr>
              <a:defRPr/>
            </a:pPr>
            <a:r>
              <a:rPr lang="en-US" dirty="0"/>
              <a:t>A segment is a set of extents allocated for a certain logical structure.</a:t>
            </a:r>
          </a:p>
          <a:p>
            <a:pPr lvl="1">
              <a:buClr>
                <a:schemeClr val="accent1"/>
              </a:buClr>
              <a:defRPr/>
            </a:pPr>
            <a:r>
              <a:rPr lang="en-US" dirty="0"/>
              <a:t>The different types of segments include:</a:t>
            </a:r>
          </a:p>
          <a:p>
            <a:pPr lvl="2">
              <a:buClr>
                <a:schemeClr val="accent1"/>
              </a:buClr>
              <a:defRPr/>
            </a:pPr>
            <a:r>
              <a:rPr lang="en-US" dirty="0"/>
              <a:t>Table and cluster</a:t>
            </a:r>
          </a:p>
          <a:p>
            <a:pPr lvl="2">
              <a:buClr>
                <a:schemeClr val="accent1"/>
              </a:buClr>
              <a:defRPr/>
            </a:pPr>
            <a:r>
              <a:rPr lang="en-US" dirty="0"/>
              <a:t>Index</a:t>
            </a:r>
          </a:p>
          <a:p>
            <a:pPr lvl="2">
              <a:buClr>
                <a:schemeClr val="accent1"/>
              </a:buClr>
              <a:defRPr/>
            </a:pPr>
            <a:r>
              <a:rPr lang="en-US" dirty="0"/>
              <a:t>Undo</a:t>
            </a:r>
          </a:p>
          <a:p>
            <a:pPr lvl="2">
              <a:buClr>
                <a:schemeClr val="accent1"/>
              </a:buClr>
              <a:defRPr/>
            </a:pPr>
            <a:r>
              <a:rPr lang="en-US" dirty="0"/>
              <a:t>Temporary</a:t>
            </a:r>
          </a:p>
          <a:p>
            <a:pPr lvl="1">
              <a:buClr>
                <a:schemeClr val="accent1"/>
              </a:buClr>
              <a:defRPr/>
            </a:pPr>
            <a:r>
              <a:rPr lang="en-US" dirty="0"/>
              <a:t>Segments are dynamically allocated by the Oracle Database server.</a:t>
            </a:r>
          </a:p>
        </p:txBody>
      </p:sp>
    </p:spTree>
    <p:custDataLst>
      <p:tags r:id="rId1"/>
    </p:custDataLst>
    <p:extLst>
      <p:ext uri="{BB962C8B-B14F-4D97-AF65-F5344CB8AC3E}">
        <p14:creationId xmlns:p14="http://schemas.microsoft.com/office/powerpoint/2010/main" val="2977284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 Introduction </a:t>
            </a:r>
            <a:r>
              <a:rPr lang="en-US" dirty="0" smtClean="0"/>
              <a:t>to Oracle Database</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477539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79550" y="264585"/>
            <a:ext cx="5914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218" name="Rectangle 40"/>
          <p:cNvSpPr>
            <a:spLocks noGrp="1" noChangeArrowheads="1"/>
          </p:cNvSpPr>
          <p:nvPr>
            <p:ph type="title"/>
          </p:nvPr>
        </p:nvSpPr>
        <p:spPr/>
        <p:txBody>
          <a:bodyPr/>
          <a:lstStyle/>
          <a:p>
            <a:r>
              <a:rPr lang="en-US" altLang="en-US" smtClean="0"/>
              <a:t>Oracle SQL Developer: Connections</a:t>
            </a:r>
          </a:p>
        </p:txBody>
      </p:sp>
      <p:sp>
        <p:nvSpPr>
          <p:cNvPr id="9219" name="Content Placeholder 15"/>
          <p:cNvSpPr>
            <a:spLocks noGrp="1"/>
          </p:cNvSpPr>
          <p:nvPr>
            <p:ph idx="1"/>
          </p:nvPr>
        </p:nvSpPr>
        <p:spPr>
          <a:xfrm>
            <a:off x="2132012" y="1447800"/>
            <a:ext cx="7918450" cy="649744"/>
          </a:xfrm>
        </p:spPr>
        <p:txBody>
          <a:bodyPr/>
          <a:lstStyle/>
          <a:p>
            <a:r>
              <a:rPr lang="en-US" altLang="en-US" sz="2000"/>
              <a:t>Perform DBA operations in the DBA navigator by using DBA connections: </a:t>
            </a:r>
          </a:p>
        </p:txBody>
      </p:sp>
      <p:grpSp>
        <p:nvGrpSpPr>
          <p:cNvPr id="9220" name="Group 14"/>
          <p:cNvGrpSpPr>
            <a:grpSpLocks/>
          </p:cNvGrpSpPr>
          <p:nvPr/>
        </p:nvGrpSpPr>
        <p:grpSpPr bwMode="auto">
          <a:xfrm>
            <a:off x="2284412" y="2362200"/>
            <a:ext cx="7696200" cy="3352800"/>
            <a:chOff x="457200" y="2362200"/>
            <a:chExt cx="7696200" cy="3352800"/>
          </a:xfrm>
        </p:grpSpPr>
        <p:pic>
          <p:nvPicPr>
            <p:cNvPr id="61442" name="Picture 2"/>
            <p:cNvPicPr>
              <a:picLocks noChangeAspect="1" noChangeArrowheads="1"/>
            </p:cNvPicPr>
            <p:nvPr/>
          </p:nvPicPr>
          <p:blipFill>
            <a:blip r:embed="rId4"/>
            <a:srcRect/>
            <a:stretch>
              <a:fillRect/>
            </a:stretch>
          </p:blipFill>
          <p:spPr bwMode="auto">
            <a:xfrm>
              <a:off x="609600" y="2362200"/>
              <a:ext cx="7543800" cy="3352800"/>
            </a:xfrm>
            <a:prstGeom prst="rect">
              <a:avLst/>
            </a:prstGeom>
            <a:noFill/>
            <a:ln w="28575" cap="flat" cmpd="sng">
              <a:solidFill>
                <a:schemeClr val="bg1">
                  <a:lumMod val="75000"/>
                </a:schemeClr>
              </a:solidFill>
              <a:prstDash val="solid"/>
              <a:miter lim="800000"/>
              <a:headEnd type="none" w="sm" len="sm"/>
              <a:tailEnd type="none" w="sm" len="sm"/>
            </a:ln>
          </p:spPr>
        </p:pic>
        <p:sp>
          <p:nvSpPr>
            <p:cNvPr id="9222" name="Rectangle 10"/>
            <p:cNvSpPr>
              <a:spLocks noChangeArrowheads="1"/>
            </p:cNvSpPr>
            <p:nvPr/>
          </p:nvSpPr>
          <p:spPr bwMode="auto">
            <a:xfrm>
              <a:off x="609600" y="4419600"/>
              <a:ext cx="762000" cy="304800"/>
            </a:xfrm>
            <a:prstGeom prst="rect">
              <a:avLst/>
            </a:prstGeom>
            <a:noFill/>
            <a:ln w="28575" algn="ctr">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9223" name="Straight Connector 14"/>
            <p:cNvCxnSpPr>
              <a:cxnSpLocks noChangeShapeType="1"/>
            </p:cNvCxnSpPr>
            <p:nvPr/>
          </p:nvCxnSpPr>
          <p:spPr bwMode="auto">
            <a:xfrm>
              <a:off x="2133600" y="4038600"/>
              <a:ext cx="990600" cy="0"/>
            </a:xfrm>
            <a:prstGeom prst="line">
              <a:avLst/>
            </a:prstGeom>
            <a:noFill/>
            <a:ln w="28575" algn="ctr">
              <a:solidFill>
                <a:srgbClr val="0000FF"/>
              </a:solidFill>
              <a:round/>
              <a:headEnd type="none" w="sm" len="sm"/>
              <a:tailEnd type="none" w="sm" len="sm"/>
            </a:ln>
            <a:extLst>
              <a:ext uri="{909E8E84-426E-40DD-AFC4-6F175D3DCCD1}">
                <a14:hiddenFill xmlns:a14="http://schemas.microsoft.com/office/drawing/2010/main">
                  <a:noFill/>
                </a14:hiddenFill>
              </a:ext>
            </a:extLst>
          </p:spPr>
        </p:cxnSp>
        <p:cxnSp>
          <p:nvCxnSpPr>
            <p:cNvPr id="9224" name="Straight Connector 16"/>
            <p:cNvCxnSpPr>
              <a:cxnSpLocks noChangeShapeType="1"/>
            </p:cNvCxnSpPr>
            <p:nvPr/>
          </p:nvCxnSpPr>
          <p:spPr bwMode="auto">
            <a:xfrm>
              <a:off x="3124200" y="4038600"/>
              <a:ext cx="0" cy="1295400"/>
            </a:xfrm>
            <a:prstGeom prst="line">
              <a:avLst/>
            </a:prstGeom>
            <a:noFill/>
            <a:ln w="28575" algn="ctr">
              <a:solidFill>
                <a:srgbClr val="0000FF"/>
              </a:solidFill>
              <a:round/>
              <a:headEnd type="none" w="sm" len="sm"/>
              <a:tailEnd type="none" w="sm" len="sm"/>
            </a:ln>
            <a:extLst>
              <a:ext uri="{909E8E84-426E-40DD-AFC4-6F175D3DCCD1}">
                <a14:hiddenFill xmlns:a14="http://schemas.microsoft.com/office/drawing/2010/main">
                  <a:noFill/>
                </a14:hiddenFill>
              </a:ext>
            </a:extLst>
          </p:spPr>
        </p:cxnSp>
        <p:cxnSp>
          <p:nvCxnSpPr>
            <p:cNvPr id="9225" name="Straight Arrow Connector 18"/>
            <p:cNvCxnSpPr>
              <a:cxnSpLocks noChangeShapeType="1"/>
            </p:cNvCxnSpPr>
            <p:nvPr/>
          </p:nvCxnSpPr>
          <p:spPr bwMode="auto">
            <a:xfrm flipH="1">
              <a:off x="2130425" y="5318125"/>
              <a:ext cx="990600"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9226" name="Oval 19"/>
            <p:cNvSpPr>
              <a:spLocks noChangeArrowheads="1"/>
            </p:cNvSpPr>
            <p:nvPr/>
          </p:nvSpPr>
          <p:spPr bwMode="auto">
            <a:xfrm>
              <a:off x="457200" y="4724400"/>
              <a:ext cx="685800" cy="304800"/>
            </a:xfrm>
            <a:prstGeom prst="ellipse">
              <a:avLst/>
            </a:prstGeom>
            <a:noFill/>
            <a:ln w="28575" algn="ctr">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9227" name="Straight Connector 21"/>
            <p:cNvCxnSpPr>
              <a:cxnSpLocks noChangeShapeType="1"/>
            </p:cNvCxnSpPr>
            <p:nvPr/>
          </p:nvCxnSpPr>
          <p:spPr bwMode="auto">
            <a:xfrm>
              <a:off x="1143000" y="4876800"/>
              <a:ext cx="3124200" cy="0"/>
            </a:xfrm>
            <a:prstGeom prst="line">
              <a:avLst/>
            </a:prstGeom>
            <a:noFill/>
            <a:ln w="28575" algn="ctr">
              <a:solidFill>
                <a:srgbClr val="0000FF"/>
              </a:solidFill>
              <a:round/>
              <a:headEnd type="none" w="sm" len="sm"/>
              <a:tailEnd type="none" w="sm" len="sm"/>
            </a:ln>
            <a:extLst>
              <a:ext uri="{909E8E84-426E-40DD-AFC4-6F175D3DCCD1}">
                <a14:hiddenFill xmlns:a14="http://schemas.microsoft.com/office/drawing/2010/main">
                  <a:noFill/>
                </a14:hiddenFill>
              </a:ext>
            </a:extLst>
          </p:spPr>
        </p:cxnSp>
        <p:cxnSp>
          <p:nvCxnSpPr>
            <p:cNvPr id="9228" name="Straight Connector 23"/>
            <p:cNvCxnSpPr>
              <a:cxnSpLocks noChangeShapeType="1"/>
            </p:cNvCxnSpPr>
            <p:nvPr/>
          </p:nvCxnSpPr>
          <p:spPr bwMode="auto">
            <a:xfrm flipV="1">
              <a:off x="4267200" y="4572000"/>
              <a:ext cx="0" cy="304800"/>
            </a:xfrm>
            <a:prstGeom prst="line">
              <a:avLst/>
            </a:prstGeom>
            <a:noFill/>
            <a:ln w="28575" algn="ctr">
              <a:solidFill>
                <a:srgbClr val="0000FF"/>
              </a:solidFill>
              <a:round/>
              <a:headEnd type="none" w="sm" len="sm"/>
              <a:tailEnd type="none" w="sm" len="sm"/>
            </a:ln>
            <a:extLst>
              <a:ext uri="{909E8E84-426E-40DD-AFC4-6F175D3DCCD1}">
                <a14:hiddenFill xmlns:a14="http://schemas.microsoft.com/office/drawing/2010/main">
                  <a:noFill/>
                </a14:hiddenFill>
              </a:ext>
            </a:extLst>
          </p:spPr>
        </p:cxnSp>
        <p:cxnSp>
          <p:nvCxnSpPr>
            <p:cNvPr id="9229" name="Straight Arrow Connector 25"/>
            <p:cNvCxnSpPr>
              <a:cxnSpLocks noChangeShapeType="1"/>
            </p:cNvCxnSpPr>
            <p:nvPr/>
          </p:nvCxnSpPr>
          <p:spPr bwMode="auto">
            <a:xfrm>
              <a:off x="4267200" y="4572000"/>
              <a:ext cx="457200"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5198688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457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How Table Data Is Stored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277" y="919745"/>
            <a:ext cx="7874270" cy="5018510"/>
          </a:xfrm>
          <a:prstGeom prst="rect">
            <a:avLst/>
          </a:prstGeom>
        </p:spPr>
      </p:pic>
    </p:spTree>
    <p:custDataLst>
      <p:tags r:id="rId1"/>
    </p:custDataLst>
    <p:extLst>
      <p:ext uri="{BB962C8B-B14F-4D97-AF65-F5344CB8AC3E}">
        <p14:creationId xmlns:p14="http://schemas.microsoft.com/office/powerpoint/2010/main" val="300778526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2126100" y="1003549"/>
            <a:ext cx="7936625" cy="4966683"/>
          </a:xfrm>
          <a:prstGeom prst="roundRect">
            <a:avLst>
              <a:gd name="adj" fmla="val 776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ectangle 14"/>
          <p:cNvSpPr/>
          <p:nvPr/>
        </p:nvSpPr>
        <p:spPr bwMode="auto">
          <a:xfrm>
            <a:off x="179550" y="264585"/>
            <a:ext cx="5076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Database Block Content</a:t>
            </a:r>
          </a:p>
        </p:txBody>
      </p:sp>
      <p:sp>
        <p:nvSpPr>
          <p:cNvPr id="5" name="Rectangle 3"/>
          <p:cNvSpPr>
            <a:spLocks noChangeArrowheads="1"/>
          </p:cNvSpPr>
          <p:nvPr/>
        </p:nvSpPr>
        <p:spPr bwMode="auto">
          <a:xfrm>
            <a:off x="7847012" y="2141538"/>
            <a:ext cx="1676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chemeClr val="tx1">
                    <a:lumMod val="50000"/>
                  </a:schemeClr>
                </a:solidFill>
              </a:rPr>
              <a:t>Block header</a:t>
            </a:r>
          </a:p>
        </p:txBody>
      </p:sp>
      <p:sp>
        <p:nvSpPr>
          <p:cNvPr id="6" name="Rectangle 4"/>
          <p:cNvSpPr>
            <a:spLocks noChangeArrowheads="1"/>
          </p:cNvSpPr>
          <p:nvPr/>
        </p:nvSpPr>
        <p:spPr bwMode="auto">
          <a:xfrm>
            <a:off x="7847012" y="2797175"/>
            <a:ext cx="15398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chemeClr val="tx1">
                    <a:lumMod val="50000"/>
                  </a:schemeClr>
                </a:solidFill>
              </a:rPr>
              <a:t>Free space</a:t>
            </a:r>
          </a:p>
        </p:txBody>
      </p:sp>
      <p:sp>
        <p:nvSpPr>
          <p:cNvPr id="7" name="Rectangle 5"/>
          <p:cNvSpPr>
            <a:spLocks noChangeArrowheads="1"/>
          </p:cNvSpPr>
          <p:nvPr/>
        </p:nvSpPr>
        <p:spPr bwMode="auto">
          <a:xfrm>
            <a:off x="7847012" y="4343400"/>
            <a:ext cx="12684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50000"/>
              </a:spcBef>
              <a:buClrTx/>
              <a:buFontTx/>
              <a:buNone/>
            </a:pPr>
            <a:r>
              <a:rPr lang="en-US" altLang="en-US" dirty="0">
                <a:solidFill>
                  <a:schemeClr val="tx1">
                    <a:lumMod val="50000"/>
                  </a:schemeClr>
                </a:solidFill>
              </a:rPr>
              <a:t>Row data</a:t>
            </a:r>
          </a:p>
        </p:txBody>
      </p:sp>
      <p:sp>
        <p:nvSpPr>
          <p:cNvPr id="28" name="Line 26"/>
          <p:cNvSpPr>
            <a:spLocks noChangeShapeType="1"/>
          </p:cNvSpPr>
          <p:nvPr/>
        </p:nvSpPr>
        <p:spPr bwMode="auto">
          <a:xfrm flipV="1">
            <a:off x="3976687" y="3048000"/>
            <a:ext cx="0" cy="304800"/>
          </a:xfrm>
          <a:prstGeom prst="line">
            <a:avLst/>
          </a:prstGeom>
          <a:noFill/>
          <a:ln w="28575" cap="rnd">
            <a:solidFill>
              <a:srgbClr val="000000"/>
            </a:solidFill>
            <a:round/>
            <a:headEnd type="none" w="sm" len="sm"/>
            <a:tailEnd type="triangle" w="lg" len="lg"/>
          </a:ln>
        </p:spPr>
        <p:txBody>
          <a:bodyPr lIns="121899" tIns="60949" rIns="121899" bIns="60949"/>
          <a:lstStyle/>
          <a:p>
            <a:endParaRPr lang="en-US" dirty="0">
              <a:solidFill>
                <a:srgbClr val="000000"/>
              </a:solidFill>
            </a:endParaRPr>
          </a:p>
        </p:txBody>
      </p:sp>
      <p:sp>
        <p:nvSpPr>
          <p:cNvPr id="29" name="Line 27"/>
          <p:cNvSpPr>
            <a:spLocks noChangeShapeType="1"/>
          </p:cNvSpPr>
          <p:nvPr/>
        </p:nvSpPr>
        <p:spPr bwMode="auto">
          <a:xfrm>
            <a:off x="3976687" y="2667000"/>
            <a:ext cx="0" cy="304800"/>
          </a:xfrm>
          <a:prstGeom prst="line">
            <a:avLst/>
          </a:prstGeom>
          <a:noFill/>
          <a:ln w="28575" cap="rnd">
            <a:solidFill>
              <a:srgbClr val="000000"/>
            </a:solidFill>
            <a:round/>
            <a:headEnd type="none" w="sm" len="sm"/>
            <a:tailEnd type="triangle" w="lg" len="lg"/>
          </a:ln>
        </p:spPr>
        <p:txBody>
          <a:bodyPr lIns="121899" tIns="60949" rIns="121899" bIns="60949"/>
          <a:lstStyle/>
          <a:p>
            <a:endParaRPr lang="en-US" dirty="0">
              <a:solidFill>
                <a:srgbClr val="000000"/>
              </a:solidFill>
            </a:endParaRPr>
          </a:p>
        </p:txBody>
      </p:sp>
      <p:sp>
        <p:nvSpPr>
          <p:cNvPr id="31" name="Text Box 29"/>
          <p:cNvSpPr txBox="1">
            <a:spLocks noChangeArrowheads="1"/>
          </p:cNvSpPr>
          <p:nvPr/>
        </p:nvSpPr>
        <p:spPr bwMode="auto">
          <a:xfrm>
            <a:off x="2852737" y="2792412"/>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solidFill>
                  <a:schemeClr val="tx1">
                    <a:lumMod val="50000"/>
                  </a:schemeClr>
                </a:solidFill>
              </a:rPr>
              <a:t>Growth</a:t>
            </a:r>
          </a:p>
        </p:txBody>
      </p:sp>
      <p:sp>
        <p:nvSpPr>
          <p:cNvPr id="33" name="Rectangle 32"/>
          <p:cNvSpPr>
            <a:spLocks noChangeAspect="1"/>
          </p:cNvSpPr>
          <p:nvPr/>
        </p:nvSpPr>
        <p:spPr bwMode="gray">
          <a:xfrm>
            <a:off x="4488438" y="2045850"/>
            <a:ext cx="1916549" cy="621149"/>
          </a:xfrm>
          <a:prstGeom prst="rect">
            <a:avLst/>
          </a:prstGeom>
          <a:solidFill>
            <a:srgbClr val="3A913F"/>
          </a:solid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mn-lt"/>
              <a:ea typeface="Calibri" charset="0"/>
              <a:cs typeface="Calibri" charset="0"/>
            </a:endParaRPr>
          </a:p>
        </p:txBody>
      </p:sp>
      <p:sp>
        <p:nvSpPr>
          <p:cNvPr id="34" name="Rectangle 33"/>
          <p:cNvSpPr>
            <a:spLocks noChangeAspect="1"/>
          </p:cNvSpPr>
          <p:nvPr/>
        </p:nvSpPr>
        <p:spPr bwMode="gray">
          <a:xfrm>
            <a:off x="4488438" y="3373438"/>
            <a:ext cx="1916549" cy="2341562"/>
          </a:xfrm>
          <a:prstGeom prst="rect">
            <a:avLst/>
          </a:prstGeom>
          <a:solidFill>
            <a:srgbClr val="007395"/>
          </a:solid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mn-lt"/>
              <a:ea typeface="Calibri" charset="0"/>
              <a:cs typeface="Calibri" charset="0"/>
            </a:endParaRPr>
          </a:p>
        </p:txBody>
      </p:sp>
      <p:sp>
        <p:nvSpPr>
          <p:cNvPr id="35" name="Rectangle 34" descr="Approved Oracle color palette for use in your presentation"/>
          <p:cNvSpPr>
            <a:spLocks noChangeAspect="1"/>
          </p:cNvSpPr>
          <p:nvPr/>
        </p:nvSpPr>
        <p:spPr bwMode="gray">
          <a:xfrm>
            <a:off x="4482663" y="2655450"/>
            <a:ext cx="1928098" cy="697349"/>
          </a:xfrm>
          <a:prstGeom prst="rect">
            <a:avLst/>
          </a:prstGeom>
          <a:solidFill>
            <a:srgbClr val="FFFFFF"/>
          </a:solidFill>
          <a:ln w="1905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8595B"/>
              </a:solidFill>
              <a:effectLst/>
              <a:uLnTx/>
              <a:uFillTx/>
              <a:latin typeface="+mn-lt"/>
              <a:ea typeface="+mn-ea"/>
              <a:cs typeface="+mn-cs"/>
            </a:endParaRPr>
          </a:p>
        </p:txBody>
      </p:sp>
      <p:sp>
        <p:nvSpPr>
          <p:cNvPr id="18" name="Line 52"/>
          <p:cNvSpPr>
            <a:spLocks noChangeShapeType="1"/>
          </p:cNvSpPr>
          <p:nvPr/>
        </p:nvSpPr>
        <p:spPr bwMode="auto">
          <a:xfrm flipH="1">
            <a:off x="6627812" y="2320131"/>
            <a:ext cx="99034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0" name="Line 52"/>
          <p:cNvSpPr>
            <a:spLocks noChangeShapeType="1"/>
          </p:cNvSpPr>
          <p:nvPr/>
        </p:nvSpPr>
        <p:spPr bwMode="auto">
          <a:xfrm flipH="1">
            <a:off x="6627812" y="2975769"/>
            <a:ext cx="99034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
        <p:nvSpPr>
          <p:cNvPr id="21" name="Line 52"/>
          <p:cNvSpPr>
            <a:spLocks noChangeShapeType="1"/>
          </p:cNvSpPr>
          <p:nvPr/>
        </p:nvSpPr>
        <p:spPr bwMode="auto">
          <a:xfrm flipH="1">
            <a:off x="6627812" y="4521993"/>
            <a:ext cx="990342" cy="0"/>
          </a:xfrm>
          <a:prstGeom prst="line">
            <a:avLst/>
          </a:prstGeom>
          <a:noFill/>
          <a:ln w="28575" cap="rnd">
            <a:solidFill>
              <a:srgbClr val="000000"/>
            </a:solidFill>
            <a:round/>
            <a:headEnd type="none" w="sm" len="sm"/>
            <a:tailEnd type="triangle" w="lg" len="lg"/>
          </a:ln>
        </p:spPr>
        <p:txBody>
          <a:bodyPr lIns="121899" tIns="60949" rIns="121899" bIns="60949"/>
          <a:lstStyle/>
          <a:p>
            <a:pPr>
              <a:defRPr/>
            </a:pPr>
            <a:endParaRPr lang="en-US" dirty="0">
              <a:solidFill>
                <a:srgbClr val="000000"/>
              </a:solidFill>
            </a:endParaRPr>
          </a:p>
        </p:txBody>
      </p:sp>
    </p:spTree>
    <p:custDataLst>
      <p:tags r:id="rId1"/>
    </p:custDataLst>
    <p:extLst>
      <p:ext uri="{BB962C8B-B14F-4D97-AF65-F5344CB8AC3E}">
        <p14:creationId xmlns:p14="http://schemas.microsoft.com/office/powerpoint/2010/main" val="31153897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0111" y="3408363"/>
            <a:ext cx="8534400" cy="2711882"/>
            <a:chOff x="1674812" y="3408363"/>
            <a:chExt cx="8534400" cy="2711882"/>
          </a:xfrm>
        </p:grpSpPr>
        <p:sp>
          <p:nvSpPr>
            <p:cNvPr id="19" name="Rectangle 18"/>
            <p:cNvSpPr/>
            <p:nvPr/>
          </p:nvSpPr>
          <p:spPr bwMode="auto">
            <a:xfrm>
              <a:off x="6001834" y="3408363"/>
              <a:ext cx="4207378" cy="271188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8" name="Rectangle 17"/>
            <p:cNvSpPr/>
            <p:nvPr/>
          </p:nvSpPr>
          <p:spPr bwMode="auto">
            <a:xfrm flipH="1">
              <a:off x="1674812" y="3408363"/>
              <a:ext cx="4327022" cy="271188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sp>
        <p:nvSpPr>
          <p:cNvPr id="17" name="Rectangle 16"/>
          <p:cNvSpPr/>
          <p:nvPr/>
        </p:nvSpPr>
        <p:spPr bwMode="auto">
          <a:xfrm>
            <a:off x="74612" y="914400"/>
            <a:ext cx="9982200" cy="234156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6" name="Rectangle 15"/>
          <p:cNvSpPr/>
          <p:nvPr/>
        </p:nvSpPr>
        <p:spPr bwMode="auto">
          <a:xfrm>
            <a:off x="179550" y="264585"/>
            <a:ext cx="8353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170" name="Rectangle 2"/>
          <p:cNvSpPr>
            <a:spLocks noGrp="1" noChangeArrowheads="1"/>
          </p:cNvSpPr>
          <p:nvPr>
            <p:ph type="title"/>
          </p:nvPr>
        </p:nvSpPr>
        <p:spPr/>
        <p:txBody>
          <a:bodyPr/>
          <a:lstStyle/>
          <a:p>
            <a:pPr eaLnBrk="1" hangingPunct="1"/>
            <a:r>
              <a:rPr lang="en-US" altLang="en-US" dirty="0"/>
              <a:t>Understanding Deferred Segment Creation</a:t>
            </a:r>
          </a:p>
        </p:txBody>
      </p:sp>
      <p:sp>
        <p:nvSpPr>
          <p:cNvPr id="3" name="Content Placeholder 2"/>
          <p:cNvSpPr>
            <a:spLocks noGrp="1"/>
          </p:cNvSpPr>
          <p:nvPr>
            <p:ph idx="1"/>
          </p:nvPr>
        </p:nvSpPr>
        <p:spPr>
          <a:xfrm>
            <a:off x="622138" y="1090085"/>
            <a:ext cx="10944549" cy="2065432"/>
          </a:xfrm>
        </p:spPr>
        <p:txBody>
          <a:bodyPr/>
          <a:lstStyle/>
          <a:p>
            <a:pPr lvl="1">
              <a:buClr>
                <a:schemeClr val="accent1"/>
              </a:buClr>
              <a:defRPr/>
            </a:pPr>
            <a:r>
              <a:rPr lang="en-US" dirty="0">
                <a:latin typeface="Courier New" panose="02070309020205020404" pitchFamily="49" charset="0"/>
                <a:cs typeface="Courier New" panose="02070309020205020404" pitchFamily="49" charset="0"/>
              </a:rPr>
              <a:t>DEFERRED_SEGMENT_CREATION</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TRUE</a:t>
            </a:r>
            <a:r>
              <a:rPr lang="en-US" dirty="0"/>
              <a:t> is the default.</a:t>
            </a:r>
          </a:p>
          <a:p>
            <a:pPr lvl="1">
              <a:buClr>
                <a:schemeClr val="accent1"/>
              </a:buClr>
              <a:defRPr/>
            </a:pPr>
            <a:r>
              <a:rPr lang="en-US" dirty="0"/>
              <a:t>Deferred segment is the default for tables, indexes, and partitions.</a:t>
            </a:r>
          </a:p>
          <a:p>
            <a:pPr lvl="1">
              <a:buClr>
                <a:schemeClr val="accent1"/>
              </a:buClr>
              <a:defRPr/>
            </a:pPr>
            <a:r>
              <a:rPr lang="en-US" dirty="0"/>
              <a:t>Segment creation takes place as follows:</a:t>
            </a:r>
          </a:p>
          <a:p>
            <a:pPr lvl="2">
              <a:buClr>
                <a:schemeClr val="accent1"/>
              </a:buClr>
              <a:defRPr/>
            </a:pPr>
            <a:r>
              <a:rPr lang="en-US" dirty="0"/>
              <a:t>Table creation &gt; Data dictionary operation</a:t>
            </a:r>
          </a:p>
          <a:p>
            <a:pPr lvl="2">
              <a:buClr>
                <a:schemeClr val="accent1"/>
              </a:buClr>
              <a:defRPr/>
            </a:pPr>
            <a:r>
              <a:rPr lang="en-US" dirty="0"/>
              <a:t>DML &gt; Segment creation</a:t>
            </a:r>
          </a:p>
          <a:p>
            <a:endParaRPr lang="en-US" dirty="0"/>
          </a:p>
        </p:txBody>
      </p:sp>
      <p:grpSp>
        <p:nvGrpSpPr>
          <p:cNvPr id="2" name="Group 1"/>
          <p:cNvGrpSpPr/>
          <p:nvPr/>
        </p:nvGrpSpPr>
        <p:grpSpPr>
          <a:xfrm>
            <a:off x="1884362" y="3408363"/>
            <a:ext cx="9105899" cy="2562884"/>
            <a:chOff x="1018249" y="3276600"/>
            <a:chExt cx="10694142" cy="3009898"/>
          </a:xfrm>
        </p:grpSpPr>
        <p:sp>
          <p:nvSpPr>
            <p:cNvPr id="7171" name="AutoShape 4"/>
            <p:cNvSpPr>
              <a:spLocks noChangeArrowheads="1"/>
            </p:cNvSpPr>
            <p:nvPr/>
          </p:nvSpPr>
          <p:spPr bwMode="auto">
            <a:xfrm>
              <a:off x="1018249" y="4229100"/>
              <a:ext cx="10694142" cy="609599"/>
            </a:xfrm>
            <a:prstGeom prst="homePlate">
              <a:avLst>
                <a:gd name="adj" fmla="val 71181"/>
              </a:avLst>
            </a:prstGeom>
            <a:solidFill>
              <a:srgbClr val="FFFF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nvGrpSpPr>
            <p:cNvPr id="7172" name="Group 5"/>
            <p:cNvGrpSpPr>
              <a:grpSpLocks/>
            </p:cNvGrpSpPr>
            <p:nvPr/>
          </p:nvGrpSpPr>
          <p:grpSpPr bwMode="auto">
            <a:xfrm>
              <a:off x="1287470" y="3276600"/>
              <a:ext cx="2479675" cy="2933700"/>
              <a:chOff x="-148" y="2088"/>
              <a:chExt cx="1562" cy="1848"/>
            </a:xfrm>
          </p:grpSpPr>
          <p:pic>
            <p:nvPicPr>
              <p:cNvPr id="7178" name="Picture 6" descr="datab001_co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 y="3216"/>
                <a:ext cx="62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7" descr="symbo004_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 y="3120"/>
                <a:ext cx="236"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8" descr="books004_volu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 y="2088"/>
                <a:ext cx="660"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1" name="Text Box 9"/>
              <p:cNvSpPr txBox="1">
                <a:spLocks noChangeArrowheads="1"/>
              </p:cNvSpPr>
              <p:nvPr/>
            </p:nvSpPr>
            <p:spPr bwMode="auto">
              <a:xfrm>
                <a:off x="-148" y="2784"/>
                <a:ext cx="156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latin typeface="Courier New" panose="02070309020205020404" pitchFamily="49" charset="0"/>
                  </a:rPr>
                  <a:t>CREATE TABLE</a:t>
                </a:r>
              </a:p>
            </p:txBody>
          </p:sp>
        </p:grpSp>
        <p:grpSp>
          <p:nvGrpSpPr>
            <p:cNvPr id="7173" name="Group 10"/>
            <p:cNvGrpSpPr>
              <a:grpSpLocks/>
            </p:cNvGrpSpPr>
            <p:nvPr/>
          </p:nvGrpSpPr>
          <p:grpSpPr bwMode="auto">
            <a:xfrm>
              <a:off x="9207503" y="4365624"/>
              <a:ext cx="2057400" cy="1920874"/>
              <a:chOff x="4841" y="2774"/>
              <a:chExt cx="1296" cy="1210"/>
            </a:xfrm>
          </p:grpSpPr>
          <p:pic>
            <p:nvPicPr>
              <p:cNvPr id="7175" name="Picture 11" descr="curved-rows-&amp;-databa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5" y="2981"/>
                <a:ext cx="613"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symbo005_y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9" y="3075"/>
                <a:ext cx="3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 Box 13"/>
              <p:cNvSpPr txBox="1">
                <a:spLocks noChangeArrowheads="1"/>
              </p:cNvSpPr>
              <p:nvPr/>
            </p:nvSpPr>
            <p:spPr bwMode="auto">
              <a:xfrm>
                <a:off x="4841" y="2774"/>
                <a:ext cx="1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latin typeface="Courier New" panose="02070309020205020404" pitchFamily="49" charset="0"/>
                  </a:rPr>
                  <a:t>INSERT INTO</a:t>
                </a:r>
              </a:p>
            </p:txBody>
          </p:sp>
        </p:grpSp>
        <p:sp>
          <p:nvSpPr>
            <p:cNvPr id="7174" name="Text Box 14"/>
            <p:cNvSpPr txBox="1">
              <a:spLocks noChangeArrowheads="1"/>
            </p:cNvSpPr>
            <p:nvPr/>
          </p:nvSpPr>
          <p:spPr bwMode="auto">
            <a:xfrm>
              <a:off x="2686983" y="5067301"/>
              <a:ext cx="6430177" cy="7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indent="-4572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1371600" indent="-457200" defTabSz="228600" eaLnBrk="0" hangingPunct="0">
                <a:defRPr>
                  <a:solidFill>
                    <a:schemeClr val="tx1"/>
                  </a:solidFill>
                  <a:latin typeface="Arial" panose="020B0604020202020204" pitchFamily="34" charset="0"/>
                  <a:cs typeface="Arial" panose="020B0604020202020204" pitchFamily="34" charset="0"/>
                </a:defRPr>
              </a:lvl5pPr>
              <a:lvl6pPr marL="18288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860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7432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200400" indent="-4572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buClr>
                  <a:schemeClr val="accent1"/>
                </a:buClr>
                <a:buFontTx/>
                <a:buChar char="•"/>
              </a:pPr>
              <a:r>
                <a:rPr lang="en-US" altLang="en-US" dirty="0">
                  <a:solidFill>
                    <a:srgbClr val="000000"/>
                  </a:solidFill>
                </a:rPr>
                <a:t>Saving disk space</a:t>
              </a:r>
            </a:p>
            <a:p>
              <a:pPr lvl="1" eaLnBrk="1" hangingPunct="1">
                <a:buClr>
                  <a:schemeClr val="accent1"/>
                </a:buClr>
                <a:buFontTx/>
                <a:buChar char="•"/>
              </a:pPr>
              <a:r>
                <a:rPr lang="en-US" altLang="en-US" dirty="0">
                  <a:solidFill>
                    <a:srgbClr val="000000"/>
                  </a:solidFill>
                </a:rPr>
                <a:t>Improving installation time of big applications</a:t>
              </a:r>
            </a:p>
          </p:txBody>
        </p:sp>
      </p:grpSp>
    </p:spTree>
    <p:custDataLst>
      <p:tags r:id="rId1"/>
    </p:custDataLst>
    <p:extLst>
      <p:ext uri="{BB962C8B-B14F-4D97-AF65-F5344CB8AC3E}">
        <p14:creationId xmlns:p14="http://schemas.microsoft.com/office/powerpoint/2010/main" val="260006726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7210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Controlling Deferred Segment Creation</a:t>
            </a:r>
            <a:endParaRPr lang="en-US" altLang="es-MX" dirty="0"/>
          </a:p>
        </p:txBody>
      </p:sp>
      <p:sp>
        <p:nvSpPr>
          <p:cNvPr id="9219" name="Content Placeholder 9"/>
          <p:cNvSpPr>
            <a:spLocks noGrp="1"/>
          </p:cNvSpPr>
          <p:nvPr>
            <p:ph idx="1"/>
          </p:nvPr>
        </p:nvSpPr>
        <p:spPr>
          <a:xfrm>
            <a:off x="622138" y="1242485"/>
            <a:ext cx="10944549" cy="2655421"/>
          </a:xfrm>
        </p:spPr>
        <p:txBody>
          <a:bodyPr/>
          <a:lstStyle/>
          <a:p>
            <a:pPr lvl="1">
              <a:buClr>
                <a:schemeClr val="accent1"/>
              </a:buClr>
              <a:defRPr/>
            </a:pPr>
            <a:r>
              <a:rPr lang="en-US" dirty="0"/>
              <a:t>With the </a:t>
            </a:r>
            <a:r>
              <a:rPr lang="en-US" dirty="0">
                <a:latin typeface="Courier New" panose="02070309020205020404" pitchFamily="49" charset="0"/>
                <a:cs typeface="Courier New" panose="02070309020205020404" pitchFamily="49" charset="0"/>
              </a:rPr>
              <a:t>DEFERRED_SEGMENT_CREATION</a:t>
            </a:r>
            <a:r>
              <a:rPr lang="en-US" dirty="0"/>
              <a:t> parameter:</a:t>
            </a:r>
          </a:p>
          <a:p>
            <a:pPr lvl="2">
              <a:buClr>
                <a:schemeClr val="accent1"/>
              </a:buClr>
              <a:defRPr/>
            </a:pPr>
            <a:r>
              <a:rPr lang="en-US" dirty="0"/>
              <a:t>Initialization parameter file</a:t>
            </a:r>
          </a:p>
          <a:p>
            <a:pPr lvl="2">
              <a:buClr>
                <a:schemeClr val="accent1"/>
              </a:buClr>
              <a:defRPr/>
            </a:pP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command</a:t>
            </a:r>
          </a:p>
          <a:p>
            <a:pPr lvl="2">
              <a:buClr>
                <a:schemeClr val="accent1"/>
              </a:buClr>
              <a:defRPr/>
            </a:pP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a:t>
            </a:r>
          </a:p>
          <a:p>
            <a:pPr lvl="1">
              <a:buClr>
                <a:schemeClr val="accent1"/>
              </a:buClr>
              <a:defRPr/>
            </a:pPr>
            <a:r>
              <a:rPr lang="en-US" dirty="0"/>
              <a:t>With the </a:t>
            </a:r>
            <a:r>
              <a:rPr lang="en-US" dirty="0">
                <a:latin typeface="Courier New" panose="02070309020205020404" pitchFamily="49" charset="0"/>
                <a:cs typeface="Courier New" panose="02070309020205020404" pitchFamily="49" charset="0"/>
              </a:rPr>
              <a:t>SEGMENT</a:t>
            </a:r>
            <a:r>
              <a:rPr lang="en-US" dirty="0"/>
              <a:t> </a:t>
            </a:r>
            <a:r>
              <a:rPr lang="en-US" dirty="0">
                <a:latin typeface="Courier New" panose="02070309020205020404" pitchFamily="49" charset="0"/>
                <a:cs typeface="Courier New" panose="02070309020205020404" pitchFamily="49" charset="0"/>
              </a:rPr>
              <a:t>CREATION</a:t>
            </a:r>
            <a:r>
              <a:rPr lang="en-US" dirty="0"/>
              <a:t> clause:</a:t>
            </a:r>
          </a:p>
          <a:p>
            <a:pPr lvl="2">
              <a:buClr>
                <a:schemeClr val="accent1"/>
              </a:buClr>
              <a:defRPr/>
            </a:pPr>
            <a:r>
              <a:rPr lang="en-US" dirty="0">
                <a:latin typeface="Courier New" panose="02070309020205020404" pitchFamily="49" charset="0"/>
                <a:cs typeface="Courier New" panose="02070309020205020404" pitchFamily="49" charset="0"/>
              </a:rPr>
              <a:t>IMMEDIATE</a:t>
            </a:r>
          </a:p>
          <a:p>
            <a:pPr lvl="2">
              <a:buClr>
                <a:schemeClr val="accent1"/>
              </a:buClr>
              <a:defRPr/>
            </a:pPr>
            <a:r>
              <a:rPr lang="en-US" dirty="0">
                <a:latin typeface="Courier New" panose="02070309020205020404" pitchFamily="49" charset="0"/>
                <a:cs typeface="Courier New" panose="02070309020205020404" pitchFamily="49" charset="0"/>
              </a:rPr>
              <a:t>DEFERRED</a:t>
            </a:r>
            <a:r>
              <a:rPr lang="en-US" dirty="0"/>
              <a:t> (default)</a:t>
            </a:r>
          </a:p>
        </p:txBody>
      </p:sp>
      <p:sp>
        <p:nvSpPr>
          <p:cNvPr id="4" name="Content Placeholder 2"/>
          <p:cNvSpPr txBox="1">
            <a:spLocks/>
          </p:cNvSpPr>
          <p:nvPr/>
        </p:nvSpPr>
        <p:spPr bwMode="gray">
          <a:xfrm>
            <a:off x="731520" y="4217849"/>
            <a:ext cx="10750394" cy="134475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CREATE TABLE SEG_TAB3(C1 number, C2 number)</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SEGMENT CREATION IMMEDIATE TABLESPACE SEG_TBS;</a:t>
            </a:r>
          </a:p>
          <a:p>
            <a:pPr marL="609493" indent="-609493" defTabSz="533307">
              <a:tabLst>
                <a:tab pos="533307" algn="r"/>
                <a:tab pos="897310" algn="l"/>
              </a:tabLst>
              <a:defRPr/>
            </a:pPr>
            <a:r>
              <a:rPr lang="en-US" b="1" dirty="0">
                <a:solidFill>
                  <a:schemeClr val="tx1">
                    <a:lumMod val="50000"/>
                  </a:schemeClr>
                </a:solidFill>
                <a:latin typeface="Courier New" pitchFamily="49" charset="0"/>
              </a:rPr>
              <a:t>CREATE TABLE SEG_TAB4(C1 number, C2 number)</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SEGMENT CREATION DEFERRED;    </a:t>
            </a:r>
          </a:p>
        </p:txBody>
      </p:sp>
    </p:spTree>
    <p:custDataLst>
      <p:tags r:id="rId1"/>
    </p:custDataLst>
    <p:extLst>
      <p:ext uri="{BB962C8B-B14F-4D97-AF65-F5344CB8AC3E}">
        <p14:creationId xmlns:p14="http://schemas.microsoft.com/office/powerpoint/2010/main" val="92956232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179549" y="3830637"/>
            <a:ext cx="11387137" cy="234156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3" name="Rectangle 22"/>
          <p:cNvSpPr/>
          <p:nvPr/>
        </p:nvSpPr>
        <p:spPr bwMode="auto">
          <a:xfrm>
            <a:off x="179550" y="264585"/>
            <a:ext cx="696261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9" name="Group 18"/>
          <p:cNvGrpSpPr/>
          <p:nvPr/>
        </p:nvGrpSpPr>
        <p:grpSpPr>
          <a:xfrm>
            <a:off x="2909252" y="1113453"/>
            <a:ext cx="6370320" cy="2621464"/>
            <a:chOff x="830654" y="1268641"/>
            <a:chExt cx="7482693" cy="3021738"/>
          </a:xfrm>
        </p:grpSpPr>
        <p:sp>
          <p:nvSpPr>
            <p:cNvPr id="20" name="Freeform 1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1" name="Rounded Rectangle 2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Rectangle 2"/>
          <p:cNvSpPr>
            <a:spLocks noGrp="1" noChangeArrowheads="1"/>
          </p:cNvSpPr>
          <p:nvPr>
            <p:ph type="title"/>
          </p:nvPr>
        </p:nvSpPr>
        <p:spPr/>
        <p:txBody>
          <a:bodyPr/>
          <a:lstStyle/>
          <a:p>
            <a:pPr eaLnBrk="1" hangingPunct="1"/>
            <a:r>
              <a:rPr lang="en-US" altLang="en-US" dirty="0"/>
              <a:t>Monitoring Tablespace Space Usage</a:t>
            </a:r>
            <a:endParaRPr lang="en-US" altLang="en-US" dirty="0">
              <a:solidFill>
                <a:srgbClr val="FF0000"/>
              </a:solidFill>
            </a:endParaRPr>
          </a:p>
        </p:txBody>
      </p:sp>
      <p:sp>
        <p:nvSpPr>
          <p:cNvPr id="12291" name="Oval 4"/>
          <p:cNvSpPr>
            <a:spLocks noChangeArrowheads="1"/>
          </p:cNvSpPr>
          <p:nvPr/>
        </p:nvSpPr>
        <p:spPr bwMode="blackWhite">
          <a:xfrm>
            <a:off x="5440362" y="2949575"/>
            <a:ext cx="901700" cy="555625"/>
          </a:xfrm>
          <a:prstGeom prst="ellipse">
            <a:avLst/>
          </a:prstGeom>
          <a:solidFill>
            <a:srgbClr val="FFCC99"/>
          </a:solidFill>
          <a:ln w="28575">
            <a:solidFill>
              <a:schemeClr val="accent3"/>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MMON</a:t>
            </a:r>
          </a:p>
        </p:txBody>
      </p:sp>
      <p:sp>
        <p:nvSpPr>
          <p:cNvPr id="12292" name="Rectangle 5"/>
          <p:cNvSpPr>
            <a:spLocks noChangeArrowheads="1"/>
          </p:cNvSpPr>
          <p:nvPr/>
        </p:nvSpPr>
        <p:spPr bwMode="blackWhite">
          <a:xfrm>
            <a:off x="4640262" y="1616074"/>
            <a:ext cx="2501900" cy="1003300"/>
          </a:xfrm>
          <a:prstGeom prst="rect">
            <a:avLst/>
          </a:prstGeom>
          <a:solidFill>
            <a:schemeClr val="accent2">
              <a:lumMod val="20000"/>
              <a:lumOff val="80000"/>
            </a:schemeClr>
          </a:solidFill>
          <a:ln w="28575">
            <a:solidFill>
              <a:schemeClr val="accent2"/>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2293" name="Line 6"/>
          <p:cNvSpPr>
            <a:spLocks noChangeShapeType="1"/>
          </p:cNvSpPr>
          <p:nvPr/>
        </p:nvSpPr>
        <p:spPr bwMode="auto">
          <a:xfrm flipV="1">
            <a:off x="4703762" y="1806574"/>
            <a:ext cx="736600" cy="0"/>
          </a:xfrm>
          <a:prstGeom prst="line">
            <a:avLst/>
          </a:prstGeom>
          <a:noFill/>
          <a:ln w="28575" cap="rnd">
            <a:solidFill>
              <a:srgbClr val="000000"/>
            </a:solidFill>
            <a:round/>
            <a:headEnd type="none" w="sm" len="sm"/>
            <a:tailEnd type="triangle" w="lg" len="lg"/>
          </a:ln>
        </p:spPr>
        <p:txBody>
          <a:bodyPr lIns="121899" tIns="60949" rIns="121899" bIns="60949"/>
          <a:lstStyle/>
          <a:p>
            <a:endParaRPr lang="en-US" dirty="0">
              <a:solidFill>
                <a:srgbClr val="000000"/>
              </a:solidFill>
            </a:endParaRPr>
          </a:p>
        </p:txBody>
      </p:sp>
      <p:sp>
        <p:nvSpPr>
          <p:cNvPr id="12294" name="Line 7"/>
          <p:cNvSpPr>
            <a:spLocks noChangeShapeType="1"/>
          </p:cNvSpPr>
          <p:nvPr/>
        </p:nvSpPr>
        <p:spPr bwMode="auto">
          <a:xfrm flipV="1">
            <a:off x="4703762" y="2378074"/>
            <a:ext cx="755650" cy="0"/>
          </a:xfrm>
          <a:prstGeom prst="line">
            <a:avLst/>
          </a:prstGeom>
          <a:noFill/>
          <a:ln w="28575" cap="rnd">
            <a:solidFill>
              <a:srgbClr val="000000"/>
            </a:solidFill>
            <a:round/>
            <a:headEnd type="none" w="sm" len="sm"/>
            <a:tailEnd type="triangle" w="lg" len="lg"/>
          </a:ln>
        </p:spPr>
        <p:txBody>
          <a:bodyPr lIns="121899" tIns="60949" rIns="121899" bIns="60949"/>
          <a:lstStyle/>
          <a:p>
            <a:endParaRPr lang="en-US" dirty="0">
              <a:solidFill>
                <a:srgbClr val="000000"/>
              </a:solidFill>
            </a:endParaRPr>
          </a:p>
        </p:txBody>
      </p:sp>
      <p:sp>
        <p:nvSpPr>
          <p:cNvPr id="12295" name="Rectangle 8"/>
          <p:cNvSpPr>
            <a:spLocks noChangeArrowheads="1"/>
          </p:cNvSpPr>
          <p:nvPr/>
        </p:nvSpPr>
        <p:spPr bwMode="auto">
          <a:xfrm>
            <a:off x="5313362" y="2200274"/>
            <a:ext cx="18288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85% Warning</a:t>
            </a:r>
          </a:p>
        </p:txBody>
      </p:sp>
      <p:sp>
        <p:nvSpPr>
          <p:cNvPr id="12296" name="Rectangle 9"/>
          <p:cNvSpPr>
            <a:spLocks noChangeArrowheads="1"/>
          </p:cNvSpPr>
          <p:nvPr/>
        </p:nvSpPr>
        <p:spPr bwMode="auto">
          <a:xfrm>
            <a:off x="5351462" y="1628774"/>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97% Critical</a:t>
            </a:r>
          </a:p>
        </p:txBody>
      </p:sp>
      <p:sp>
        <p:nvSpPr>
          <p:cNvPr id="12297" name="Line 11"/>
          <p:cNvSpPr>
            <a:spLocks noChangeShapeType="1"/>
          </p:cNvSpPr>
          <p:nvPr/>
        </p:nvSpPr>
        <p:spPr bwMode="gray">
          <a:xfrm flipH="1" flipV="1">
            <a:off x="4348162" y="1362074"/>
            <a:ext cx="0" cy="1765300"/>
          </a:xfrm>
          <a:prstGeom prst="line">
            <a:avLst/>
          </a:prstGeom>
          <a:noFill/>
          <a:ln w="28575" cap="rnd">
            <a:solidFill>
              <a:schemeClr val="accent1"/>
            </a:solidFill>
            <a:round/>
            <a:headEnd type="none" w="sm" len="sm"/>
            <a:tailEnd type="triangle" w="lg" len="lg"/>
          </a:ln>
        </p:spPr>
        <p:txBody>
          <a:bodyPr lIns="121899" tIns="60949" rIns="121899" bIns="60949"/>
          <a:lstStyle/>
          <a:p>
            <a:endParaRPr lang="en-US" dirty="0">
              <a:solidFill>
                <a:srgbClr val="000000"/>
              </a:solidFill>
            </a:endParaRPr>
          </a:p>
        </p:txBody>
      </p:sp>
      <p:sp>
        <p:nvSpPr>
          <p:cNvPr id="12299" name="Rectangle 13"/>
          <p:cNvSpPr>
            <a:spLocks noChangeArrowheads="1"/>
          </p:cNvSpPr>
          <p:nvPr/>
        </p:nvSpPr>
        <p:spPr bwMode="auto">
          <a:xfrm>
            <a:off x="3503612" y="2753212"/>
            <a:ext cx="7493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Alert</a:t>
            </a:r>
          </a:p>
        </p:txBody>
      </p:sp>
      <p:sp>
        <p:nvSpPr>
          <p:cNvPr id="12300" name="Line 14"/>
          <p:cNvSpPr>
            <a:spLocks noChangeShapeType="1"/>
          </p:cNvSpPr>
          <p:nvPr/>
        </p:nvSpPr>
        <p:spPr bwMode="gray">
          <a:xfrm>
            <a:off x="7408862" y="1349374"/>
            <a:ext cx="0" cy="1765300"/>
          </a:xfrm>
          <a:prstGeom prst="line">
            <a:avLst/>
          </a:prstGeom>
          <a:noFill/>
          <a:ln w="28575" cap="rnd">
            <a:solidFill>
              <a:srgbClr val="000000"/>
            </a:solidFill>
            <a:round/>
            <a:headEnd type="none" w="sm" len="sm"/>
            <a:tailEnd type="triangle" w="lg" len="lg"/>
          </a:ln>
        </p:spPr>
        <p:txBody>
          <a:bodyPr lIns="121899" tIns="60949" rIns="121899" bIns="60949"/>
          <a:lstStyle/>
          <a:p>
            <a:endParaRPr lang="en-US" dirty="0">
              <a:solidFill>
                <a:srgbClr val="000000"/>
              </a:solidFill>
            </a:endParaRPr>
          </a:p>
        </p:txBody>
      </p:sp>
      <p:cxnSp>
        <p:nvCxnSpPr>
          <p:cNvPr id="12301" name="AutoShape 15"/>
          <p:cNvCxnSpPr>
            <a:cxnSpLocks noChangeShapeType="1"/>
            <a:stCxn id="12291" idx="0"/>
            <a:endCxn id="12292" idx="2"/>
          </p:cNvCxnSpPr>
          <p:nvPr/>
        </p:nvCxnSpPr>
        <p:spPr bwMode="auto">
          <a:xfrm flipV="1">
            <a:off x="5891212" y="2633663"/>
            <a:ext cx="0" cy="301625"/>
          </a:xfrm>
          <a:prstGeom prst="straightConnector1">
            <a:avLst/>
          </a:prstGeom>
          <a:noFill/>
          <a:ln w="28575" cap="rnd">
            <a:solidFill>
              <a:srgbClr val="000000"/>
            </a:solidFill>
            <a:round/>
            <a:headEnd type="none" w="sm" len="sm"/>
            <a:tailEnd type="triangle" w="lg" len="lg"/>
          </a:ln>
        </p:spPr>
      </p:cxnSp>
      <p:sp>
        <p:nvSpPr>
          <p:cNvPr id="12303" name="Rectangle 17"/>
          <p:cNvSpPr>
            <a:spLocks noChangeArrowheads="1"/>
          </p:cNvSpPr>
          <p:nvPr/>
        </p:nvSpPr>
        <p:spPr bwMode="auto">
          <a:xfrm>
            <a:off x="3503612" y="1792288"/>
            <a:ext cx="7493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Alert</a:t>
            </a:r>
          </a:p>
        </p:txBody>
      </p:sp>
      <p:sp>
        <p:nvSpPr>
          <p:cNvPr id="12305" name="Rectangle 19"/>
          <p:cNvSpPr>
            <a:spLocks noChangeArrowheads="1"/>
          </p:cNvSpPr>
          <p:nvPr/>
        </p:nvSpPr>
        <p:spPr bwMode="auto">
          <a:xfrm>
            <a:off x="7459662" y="2614612"/>
            <a:ext cx="12065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Cleared</a:t>
            </a:r>
          </a:p>
        </p:txBody>
      </p:sp>
      <p:sp>
        <p:nvSpPr>
          <p:cNvPr id="18" name="Content Placeholder 9"/>
          <p:cNvSpPr>
            <a:spLocks noGrp="1"/>
          </p:cNvSpPr>
          <p:nvPr>
            <p:ph idx="1"/>
          </p:nvPr>
        </p:nvSpPr>
        <p:spPr>
          <a:xfrm>
            <a:off x="622138" y="3986044"/>
            <a:ext cx="10944549" cy="1996266"/>
          </a:xfrm>
        </p:spPr>
        <p:txBody>
          <a:bodyPr/>
          <a:lstStyle/>
          <a:p>
            <a:pPr lvl="1">
              <a:buClr>
                <a:schemeClr val="accent1"/>
              </a:buClr>
              <a:defRPr/>
            </a:pPr>
            <a:r>
              <a:rPr lang="en-US" dirty="0"/>
              <a:t>Read-only and offline tablespaces: Do not set up alerts.</a:t>
            </a:r>
          </a:p>
          <a:p>
            <a:pPr lvl="1">
              <a:buClr>
                <a:schemeClr val="accent1"/>
              </a:buClr>
              <a:defRPr/>
            </a:pPr>
            <a:r>
              <a:rPr lang="en-US" dirty="0"/>
              <a:t>Temporary tablespace: Threshold corresponds to space currently used by sessions.</a:t>
            </a:r>
          </a:p>
          <a:p>
            <a:pPr lvl="1">
              <a:buClr>
                <a:schemeClr val="accent1"/>
              </a:buClr>
              <a:defRPr/>
            </a:pPr>
            <a:r>
              <a:rPr lang="en-US" dirty="0"/>
              <a:t>Undo tablespace: Threshold corresponds to space used by active and unexpired extents.</a:t>
            </a:r>
          </a:p>
          <a:p>
            <a:pPr lvl="1">
              <a:buClr>
                <a:schemeClr val="accent1"/>
              </a:buClr>
              <a:defRPr/>
            </a:pPr>
            <a:r>
              <a:rPr lang="en-US" dirty="0"/>
              <a:t>Auto-extensible files: Threshold is based on the maximum file size.</a:t>
            </a:r>
          </a:p>
        </p:txBody>
      </p:sp>
      <p:grpSp>
        <p:nvGrpSpPr>
          <p:cNvPr id="28" name="Group 27"/>
          <p:cNvGrpSpPr>
            <a:grpSpLocks noChangeAspect="1"/>
          </p:cNvGrpSpPr>
          <p:nvPr/>
        </p:nvGrpSpPr>
        <p:grpSpPr bwMode="auto">
          <a:xfrm>
            <a:off x="3649111" y="2339530"/>
            <a:ext cx="458302" cy="421546"/>
            <a:chOff x="346" y="178"/>
            <a:chExt cx="1808" cy="1663"/>
          </a:xfrm>
        </p:grpSpPr>
        <p:sp>
          <p:nvSpPr>
            <p:cNvPr id="29" name="Freeform 28"/>
            <p:cNvSpPr>
              <a:spLocks noChangeArrowheads="1"/>
            </p:cNvSpPr>
            <p:nvPr/>
          </p:nvSpPr>
          <p:spPr bwMode="auto">
            <a:xfrm>
              <a:off x="346" y="178"/>
              <a:ext cx="1808" cy="1663"/>
            </a:xfrm>
            <a:custGeom>
              <a:avLst/>
              <a:gdLst>
                <a:gd name="T0" fmla="*/ 4260 w 7984"/>
                <a:gd name="T1" fmla="*/ 140 h 7344"/>
                <a:gd name="T2" fmla="*/ 4205 w 7984"/>
                <a:gd name="T3" fmla="*/ 79 h 7344"/>
                <a:gd name="T4" fmla="*/ 4138 w 7984"/>
                <a:gd name="T5" fmla="*/ 33 h 7344"/>
                <a:gd name="T6" fmla="*/ 4059 w 7984"/>
                <a:gd name="T7" fmla="*/ 6 h 7344"/>
                <a:gd name="T8" fmla="*/ 3968 w 7984"/>
                <a:gd name="T9" fmla="*/ 1 h 7344"/>
                <a:gd name="T10" fmla="*/ 3883 w 7984"/>
                <a:gd name="T11" fmla="*/ 17 h 7344"/>
                <a:gd name="T12" fmla="*/ 3810 w 7984"/>
                <a:gd name="T13" fmla="*/ 54 h 7344"/>
                <a:gd name="T14" fmla="*/ 3749 w 7984"/>
                <a:gd name="T15" fmla="*/ 107 h 7344"/>
                <a:gd name="T16" fmla="*/ 23 w 7984"/>
                <a:gd name="T17" fmla="*/ 6874 h 7344"/>
                <a:gd name="T18" fmla="*/ 0 w 7984"/>
                <a:gd name="T19" fmla="*/ 7031 h 7344"/>
                <a:gd name="T20" fmla="*/ 23 w 7984"/>
                <a:gd name="T21" fmla="*/ 7187 h 7344"/>
                <a:gd name="T22" fmla="*/ 76 w 7984"/>
                <a:gd name="T23" fmla="*/ 7251 h 7344"/>
                <a:gd name="T24" fmla="*/ 141 w 7984"/>
                <a:gd name="T25" fmla="*/ 7300 h 7344"/>
                <a:gd name="T26" fmla="*/ 217 w 7984"/>
                <a:gd name="T27" fmla="*/ 7332 h 7344"/>
                <a:gd name="T28" fmla="*/ 305 w 7984"/>
                <a:gd name="T29" fmla="*/ 7343 h 7344"/>
                <a:gd name="T30" fmla="*/ 7746 w 7984"/>
                <a:gd name="T31" fmla="*/ 7337 h 7344"/>
                <a:gd name="T32" fmla="*/ 7825 w 7984"/>
                <a:gd name="T33" fmla="*/ 7310 h 7344"/>
                <a:gd name="T34" fmla="*/ 7892 w 7984"/>
                <a:gd name="T35" fmla="*/ 7265 h 7344"/>
                <a:gd name="T36" fmla="*/ 7960 w 7984"/>
                <a:gd name="T37" fmla="*/ 7187 h 7344"/>
                <a:gd name="T38" fmla="*/ 7983 w 7984"/>
                <a:gd name="T39" fmla="*/ 7031 h 7344"/>
                <a:gd name="T40" fmla="*/ 7960 w 7984"/>
                <a:gd name="T41" fmla="*/ 6874 h 7344"/>
                <a:gd name="T42" fmla="*/ 3911 w 7984"/>
                <a:gd name="T43" fmla="*/ 6241 h 7344"/>
                <a:gd name="T44" fmla="*/ 3767 w 7984"/>
                <a:gd name="T45" fmla="*/ 6179 h 7344"/>
                <a:gd name="T46" fmla="*/ 3656 w 7984"/>
                <a:gd name="T47" fmla="*/ 6068 h 7344"/>
                <a:gd name="T48" fmla="*/ 3594 w 7984"/>
                <a:gd name="T49" fmla="*/ 5924 h 7344"/>
                <a:gd name="T50" fmla="*/ 3594 w 7984"/>
                <a:gd name="T51" fmla="*/ 5763 h 7344"/>
                <a:gd name="T52" fmla="*/ 3656 w 7984"/>
                <a:gd name="T53" fmla="*/ 5619 h 7344"/>
                <a:gd name="T54" fmla="*/ 3767 w 7984"/>
                <a:gd name="T55" fmla="*/ 5508 h 7344"/>
                <a:gd name="T56" fmla="*/ 3911 w 7984"/>
                <a:gd name="T57" fmla="*/ 5446 h 7344"/>
                <a:gd name="T58" fmla="*/ 4070 w 7984"/>
                <a:gd name="T59" fmla="*/ 5446 h 7344"/>
                <a:gd name="T60" fmla="*/ 4206 w 7984"/>
                <a:gd name="T61" fmla="*/ 5508 h 7344"/>
                <a:gd name="T62" fmla="*/ 4306 w 7984"/>
                <a:gd name="T63" fmla="*/ 5619 h 7344"/>
                <a:gd name="T64" fmla="*/ 4359 w 7984"/>
                <a:gd name="T65" fmla="*/ 5763 h 7344"/>
                <a:gd name="T66" fmla="*/ 4359 w 7984"/>
                <a:gd name="T67" fmla="*/ 5924 h 7344"/>
                <a:gd name="T68" fmla="*/ 4306 w 7984"/>
                <a:gd name="T69" fmla="*/ 6068 h 7344"/>
                <a:gd name="T70" fmla="*/ 4206 w 7984"/>
                <a:gd name="T71" fmla="*/ 6179 h 7344"/>
                <a:gd name="T72" fmla="*/ 4070 w 7984"/>
                <a:gd name="T73" fmla="*/ 6241 h 7344"/>
                <a:gd name="T74" fmla="*/ 4304 w 7984"/>
                <a:gd name="T75" fmla="*/ 4843 h 7344"/>
                <a:gd name="T76" fmla="*/ 4299 w 7984"/>
                <a:gd name="T77" fmla="*/ 4885 h 7344"/>
                <a:gd name="T78" fmla="*/ 4285 w 7984"/>
                <a:gd name="T79" fmla="*/ 4914 h 7344"/>
                <a:gd name="T80" fmla="*/ 4264 w 7984"/>
                <a:gd name="T81" fmla="*/ 4932 h 7344"/>
                <a:gd name="T82" fmla="*/ 4241 w 7984"/>
                <a:gd name="T83" fmla="*/ 4937 h 7344"/>
                <a:gd name="T84" fmla="*/ 3710 w 7984"/>
                <a:gd name="T85" fmla="*/ 4934 h 7344"/>
                <a:gd name="T86" fmla="*/ 3678 w 7984"/>
                <a:gd name="T87" fmla="*/ 4920 h 7344"/>
                <a:gd name="T88" fmla="*/ 3657 w 7984"/>
                <a:gd name="T89" fmla="*/ 4893 h 7344"/>
                <a:gd name="T90" fmla="*/ 3648 w 7984"/>
                <a:gd name="T91" fmla="*/ 4855 h 7344"/>
                <a:gd name="T92" fmla="*/ 3649 w 7984"/>
                <a:gd name="T93" fmla="*/ 2634 h 7344"/>
                <a:gd name="T94" fmla="*/ 3661 w 7984"/>
                <a:gd name="T95" fmla="*/ 2599 h 7344"/>
                <a:gd name="T96" fmla="*/ 3685 w 7984"/>
                <a:gd name="T97" fmla="*/ 2576 h 7344"/>
                <a:gd name="T98" fmla="*/ 3720 w 7984"/>
                <a:gd name="T99" fmla="*/ 2564 h 7344"/>
                <a:gd name="T100" fmla="*/ 4247 w 7984"/>
                <a:gd name="T101" fmla="*/ 2563 h 7344"/>
                <a:gd name="T102" fmla="*/ 4270 w 7984"/>
                <a:gd name="T103" fmla="*/ 2572 h 7344"/>
                <a:gd name="T104" fmla="*/ 4289 w 7984"/>
                <a:gd name="T105" fmla="*/ 2592 h 7344"/>
                <a:gd name="T106" fmla="*/ 4301 w 7984"/>
                <a:gd name="T107" fmla="*/ 2625 h 7344"/>
                <a:gd name="T108" fmla="*/ 4304 w 7984"/>
                <a:gd name="T109" fmla="*/ 4843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84" h="7344">
                  <a:moveTo>
                    <a:pt x="7960" y="6874"/>
                  </a:moveTo>
                  <a:lnTo>
                    <a:pt x="7960" y="6874"/>
                  </a:lnTo>
                  <a:lnTo>
                    <a:pt x="4272" y="157"/>
                  </a:lnTo>
                  <a:lnTo>
                    <a:pt x="4260" y="140"/>
                  </a:lnTo>
                  <a:lnTo>
                    <a:pt x="4248" y="123"/>
                  </a:lnTo>
                  <a:lnTo>
                    <a:pt x="4234" y="107"/>
                  </a:lnTo>
                  <a:lnTo>
                    <a:pt x="4220" y="93"/>
                  </a:lnTo>
                  <a:lnTo>
                    <a:pt x="4205" y="79"/>
                  </a:lnTo>
                  <a:lnTo>
                    <a:pt x="4189" y="66"/>
                  </a:lnTo>
                  <a:lnTo>
                    <a:pt x="4173" y="54"/>
                  </a:lnTo>
                  <a:lnTo>
                    <a:pt x="4156" y="43"/>
                  </a:lnTo>
                  <a:lnTo>
                    <a:pt x="4138" y="33"/>
                  </a:lnTo>
                  <a:lnTo>
                    <a:pt x="4119" y="25"/>
                  </a:lnTo>
                  <a:lnTo>
                    <a:pt x="4100" y="17"/>
                  </a:lnTo>
                  <a:lnTo>
                    <a:pt x="4079" y="11"/>
                  </a:lnTo>
                  <a:lnTo>
                    <a:pt x="4059" y="6"/>
                  </a:lnTo>
                  <a:lnTo>
                    <a:pt x="4037" y="3"/>
                  </a:lnTo>
                  <a:lnTo>
                    <a:pt x="4015" y="1"/>
                  </a:lnTo>
                  <a:lnTo>
                    <a:pt x="3992" y="0"/>
                  </a:lnTo>
                  <a:lnTo>
                    <a:pt x="3968" y="1"/>
                  </a:lnTo>
                  <a:lnTo>
                    <a:pt x="3946" y="3"/>
                  </a:lnTo>
                  <a:lnTo>
                    <a:pt x="3924" y="6"/>
                  </a:lnTo>
                  <a:lnTo>
                    <a:pt x="3904" y="11"/>
                  </a:lnTo>
                  <a:lnTo>
                    <a:pt x="3883" y="17"/>
                  </a:lnTo>
                  <a:lnTo>
                    <a:pt x="3864" y="25"/>
                  </a:lnTo>
                  <a:lnTo>
                    <a:pt x="3845" y="33"/>
                  </a:lnTo>
                  <a:lnTo>
                    <a:pt x="3827" y="43"/>
                  </a:lnTo>
                  <a:lnTo>
                    <a:pt x="3810" y="54"/>
                  </a:lnTo>
                  <a:lnTo>
                    <a:pt x="3794" y="66"/>
                  </a:lnTo>
                  <a:lnTo>
                    <a:pt x="3778" y="79"/>
                  </a:lnTo>
                  <a:lnTo>
                    <a:pt x="3763" y="93"/>
                  </a:lnTo>
                  <a:lnTo>
                    <a:pt x="3749" y="107"/>
                  </a:lnTo>
                  <a:lnTo>
                    <a:pt x="3735" y="123"/>
                  </a:lnTo>
                  <a:lnTo>
                    <a:pt x="3723" y="140"/>
                  </a:lnTo>
                  <a:lnTo>
                    <a:pt x="3711" y="157"/>
                  </a:lnTo>
                  <a:lnTo>
                    <a:pt x="23" y="6874"/>
                  </a:lnTo>
                  <a:lnTo>
                    <a:pt x="13" y="6911"/>
                  </a:lnTo>
                  <a:lnTo>
                    <a:pt x="5" y="6950"/>
                  </a:lnTo>
                  <a:lnTo>
                    <a:pt x="1" y="6990"/>
                  </a:lnTo>
                  <a:lnTo>
                    <a:pt x="0" y="7031"/>
                  </a:lnTo>
                  <a:lnTo>
                    <a:pt x="1" y="7072"/>
                  </a:lnTo>
                  <a:lnTo>
                    <a:pt x="5" y="7112"/>
                  </a:lnTo>
                  <a:lnTo>
                    <a:pt x="13" y="7151"/>
                  </a:lnTo>
                  <a:lnTo>
                    <a:pt x="23" y="7187"/>
                  </a:lnTo>
                  <a:lnTo>
                    <a:pt x="35" y="7204"/>
                  </a:lnTo>
                  <a:lnTo>
                    <a:pt x="48" y="7221"/>
                  </a:lnTo>
                  <a:lnTo>
                    <a:pt x="62" y="7237"/>
                  </a:lnTo>
                  <a:lnTo>
                    <a:pt x="76" y="7251"/>
                  </a:lnTo>
                  <a:lnTo>
                    <a:pt x="91" y="7265"/>
                  </a:lnTo>
                  <a:lnTo>
                    <a:pt x="107" y="7278"/>
                  </a:lnTo>
                  <a:lnTo>
                    <a:pt x="123" y="7290"/>
                  </a:lnTo>
                  <a:lnTo>
                    <a:pt x="141" y="7300"/>
                  </a:lnTo>
                  <a:lnTo>
                    <a:pt x="159" y="7310"/>
                  </a:lnTo>
                  <a:lnTo>
                    <a:pt x="177" y="7319"/>
                  </a:lnTo>
                  <a:lnTo>
                    <a:pt x="197" y="7326"/>
                  </a:lnTo>
                  <a:lnTo>
                    <a:pt x="217" y="7332"/>
                  </a:lnTo>
                  <a:lnTo>
                    <a:pt x="238" y="7337"/>
                  </a:lnTo>
                  <a:lnTo>
                    <a:pt x="259" y="7340"/>
                  </a:lnTo>
                  <a:lnTo>
                    <a:pt x="282" y="7342"/>
                  </a:lnTo>
                  <a:lnTo>
                    <a:pt x="305" y="7343"/>
                  </a:lnTo>
                  <a:lnTo>
                    <a:pt x="7679" y="7343"/>
                  </a:lnTo>
                  <a:lnTo>
                    <a:pt x="7702" y="7342"/>
                  </a:lnTo>
                  <a:lnTo>
                    <a:pt x="7725" y="7340"/>
                  </a:lnTo>
                  <a:lnTo>
                    <a:pt x="7746" y="7337"/>
                  </a:lnTo>
                  <a:lnTo>
                    <a:pt x="7767" y="7332"/>
                  </a:lnTo>
                  <a:lnTo>
                    <a:pt x="7787" y="7326"/>
                  </a:lnTo>
                  <a:lnTo>
                    <a:pt x="7806" y="7319"/>
                  </a:lnTo>
                  <a:lnTo>
                    <a:pt x="7825" y="7310"/>
                  </a:lnTo>
                  <a:lnTo>
                    <a:pt x="7843" y="7300"/>
                  </a:lnTo>
                  <a:lnTo>
                    <a:pt x="7860" y="7290"/>
                  </a:lnTo>
                  <a:lnTo>
                    <a:pt x="7877" y="7278"/>
                  </a:lnTo>
                  <a:lnTo>
                    <a:pt x="7892" y="7265"/>
                  </a:lnTo>
                  <a:lnTo>
                    <a:pt x="7907" y="7251"/>
                  </a:lnTo>
                  <a:lnTo>
                    <a:pt x="7922" y="7237"/>
                  </a:lnTo>
                  <a:lnTo>
                    <a:pt x="7935" y="7221"/>
                  </a:lnTo>
                  <a:lnTo>
                    <a:pt x="7960" y="7187"/>
                  </a:lnTo>
                  <a:lnTo>
                    <a:pt x="7970" y="7151"/>
                  </a:lnTo>
                  <a:lnTo>
                    <a:pt x="7978" y="7112"/>
                  </a:lnTo>
                  <a:lnTo>
                    <a:pt x="7982" y="7072"/>
                  </a:lnTo>
                  <a:lnTo>
                    <a:pt x="7983" y="7031"/>
                  </a:lnTo>
                  <a:lnTo>
                    <a:pt x="7982" y="6990"/>
                  </a:lnTo>
                  <a:lnTo>
                    <a:pt x="7978" y="6950"/>
                  </a:lnTo>
                  <a:lnTo>
                    <a:pt x="7970" y="6911"/>
                  </a:lnTo>
                  <a:lnTo>
                    <a:pt x="7960" y="6874"/>
                  </a:lnTo>
                  <a:close/>
                  <a:moveTo>
                    <a:pt x="3992" y="6249"/>
                  </a:moveTo>
                  <a:lnTo>
                    <a:pt x="3992" y="6249"/>
                  </a:lnTo>
                  <a:lnTo>
                    <a:pt x="3951" y="6247"/>
                  </a:lnTo>
                  <a:lnTo>
                    <a:pt x="3911" y="6241"/>
                  </a:lnTo>
                  <a:lnTo>
                    <a:pt x="3873" y="6231"/>
                  </a:lnTo>
                  <a:lnTo>
                    <a:pt x="3836" y="6217"/>
                  </a:lnTo>
                  <a:lnTo>
                    <a:pt x="3800" y="6199"/>
                  </a:lnTo>
                  <a:lnTo>
                    <a:pt x="3767" y="6179"/>
                  </a:lnTo>
                  <a:lnTo>
                    <a:pt x="3735" y="6155"/>
                  </a:lnTo>
                  <a:lnTo>
                    <a:pt x="3706" y="6128"/>
                  </a:lnTo>
                  <a:lnTo>
                    <a:pt x="3680" y="6099"/>
                  </a:lnTo>
                  <a:lnTo>
                    <a:pt x="3656" y="6068"/>
                  </a:lnTo>
                  <a:lnTo>
                    <a:pt x="3636" y="6035"/>
                  </a:lnTo>
                  <a:lnTo>
                    <a:pt x="3618" y="5999"/>
                  </a:lnTo>
                  <a:lnTo>
                    <a:pt x="3604" y="5962"/>
                  </a:lnTo>
                  <a:lnTo>
                    <a:pt x="3594" y="5924"/>
                  </a:lnTo>
                  <a:lnTo>
                    <a:pt x="3588" y="5884"/>
                  </a:lnTo>
                  <a:lnTo>
                    <a:pt x="3586" y="5843"/>
                  </a:lnTo>
                  <a:lnTo>
                    <a:pt x="3588" y="5803"/>
                  </a:lnTo>
                  <a:lnTo>
                    <a:pt x="3594" y="5763"/>
                  </a:lnTo>
                  <a:lnTo>
                    <a:pt x="3604" y="5725"/>
                  </a:lnTo>
                  <a:lnTo>
                    <a:pt x="3618" y="5688"/>
                  </a:lnTo>
                  <a:lnTo>
                    <a:pt x="3636" y="5652"/>
                  </a:lnTo>
                  <a:lnTo>
                    <a:pt x="3656" y="5619"/>
                  </a:lnTo>
                  <a:lnTo>
                    <a:pt x="3680" y="5587"/>
                  </a:lnTo>
                  <a:lnTo>
                    <a:pt x="3706" y="5558"/>
                  </a:lnTo>
                  <a:lnTo>
                    <a:pt x="3735" y="5532"/>
                  </a:lnTo>
                  <a:lnTo>
                    <a:pt x="3767" y="5508"/>
                  </a:lnTo>
                  <a:lnTo>
                    <a:pt x="3800" y="5487"/>
                  </a:lnTo>
                  <a:lnTo>
                    <a:pt x="3836" y="5470"/>
                  </a:lnTo>
                  <a:lnTo>
                    <a:pt x="3873" y="5456"/>
                  </a:lnTo>
                  <a:lnTo>
                    <a:pt x="3911" y="5446"/>
                  </a:lnTo>
                  <a:lnTo>
                    <a:pt x="3951" y="5440"/>
                  </a:lnTo>
                  <a:lnTo>
                    <a:pt x="3992" y="5437"/>
                  </a:lnTo>
                  <a:lnTo>
                    <a:pt x="4032" y="5440"/>
                  </a:lnTo>
                  <a:lnTo>
                    <a:pt x="4070" y="5446"/>
                  </a:lnTo>
                  <a:lnTo>
                    <a:pt x="4107" y="5456"/>
                  </a:lnTo>
                  <a:lnTo>
                    <a:pt x="4142" y="5470"/>
                  </a:lnTo>
                  <a:lnTo>
                    <a:pt x="4176" y="5487"/>
                  </a:lnTo>
                  <a:lnTo>
                    <a:pt x="4206" y="5508"/>
                  </a:lnTo>
                  <a:lnTo>
                    <a:pt x="4235" y="5532"/>
                  </a:lnTo>
                  <a:lnTo>
                    <a:pt x="4261" y="5558"/>
                  </a:lnTo>
                  <a:lnTo>
                    <a:pt x="4285" y="5587"/>
                  </a:lnTo>
                  <a:lnTo>
                    <a:pt x="4306" y="5619"/>
                  </a:lnTo>
                  <a:lnTo>
                    <a:pt x="4324" y="5652"/>
                  </a:lnTo>
                  <a:lnTo>
                    <a:pt x="4339" y="5688"/>
                  </a:lnTo>
                  <a:lnTo>
                    <a:pt x="4351" y="5725"/>
                  </a:lnTo>
                  <a:lnTo>
                    <a:pt x="4359" y="5763"/>
                  </a:lnTo>
                  <a:lnTo>
                    <a:pt x="4365" y="5803"/>
                  </a:lnTo>
                  <a:lnTo>
                    <a:pt x="4366" y="5843"/>
                  </a:lnTo>
                  <a:lnTo>
                    <a:pt x="4365" y="5884"/>
                  </a:lnTo>
                  <a:lnTo>
                    <a:pt x="4359" y="5924"/>
                  </a:lnTo>
                  <a:lnTo>
                    <a:pt x="4351" y="5962"/>
                  </a:lnTo>
                  <a:lnTo>
                    <a:pt x="4339" y="5999"/>
                  </a:lnTo>
                  <a:lnTo>
                    <a:pt x="4324" y="6035"/>
                  </a:lnTo>
                  <a:lnTo>
                    <a:pt x="4306" y="6068"/>
                  </a:lnTo>
                  <a:lnTo>
                    <a:pt x="4285" y="6099"/>
                  </a:lnTo>
                  <a:lnTo>
                    <a:pt x="4261" y="6128"/>
                  </a:lnTo>
                  <a:lnTo>
                    <a:pt x="4235" y="6155"/>
                  </a:lnTo>
                  <a:lnTo>
                    <a:pt x="4206" y="6179"/>
                  </a:lnTo>
                  <a:lnTo>
                    <a:pt x="4176" y="6199"/>
                  </a:lnTo>
                  <a:lnTo>
                    <a:pt x="4142" y="6217"/>
                  </a:lnTo>
                  <a:lnTo>
                    <a:pt x="4107" y="6231"/>
                  </a:lnTo>
                  <a:lnTo>
                    <a:pt x="4070" y="6241"/>
                  </a:lnTo>
                  <a:lnTo>
                    <a:pt x="4032" y="6247"/>
                  </a:lnTo>
                  <a:lnTo>
                    <a:pt x="3992" y="6249"/>
                  </a:lnTo>
                  <a:close/>
                  <a:moveTo>
                    <a:pt x="4304" y="4843"/>
                  </a:moveTo>
                  <a:lnTo>
                    <a:pt x="4304" y="4843"/>
                  </a:lnTo>
                  <a:lnTo>
                    <a:pt x="4304" y="4855"/>
                  </a:lnTo>
                  <a:lnTo>
                    <a:pt x="4303" y="4866"/>
                  </a:lnTo>
                  <a:lnTo>
                    <a:pt x="4301" y="4875"/>
                  </a:lnTo>
                  <a:lnTo>
                    <a:pt x="4299" y="4885"/>
                  </a:lnTo>
                  <a:lnTo>
                    <a:pt x="4296" y="4893"/>
                  </a:lnTo>
                  <a:lnTo>
                    <a:pt x="4293" y="4901"/>
                  </a:lnTo>
                  <a:lnTo>
                    <a:pt x="4289" y="4908"/>
                  </a:lnTo>
                  <a:lnTo>
                    <a:pt x="4285" y="4914"/>
                  </a:lnTo>
                  <a:lnTo>
                    <a:pt x="4280" y="4920"/>
                  </a:lnTo>
                  <a:lnTo>
                    <a:pt x="4275" y="4924"/>
                  </a:lnTo>
                  <a:lnTo>
                    <a:pt x="4270" y="4928"/>
                  </a:lnTo>
                  <a:lnTo>
                    <a:pt x="4264" y="4932"/>
                  </a:lnTo>
                  <a:lnTo>
                    <a:pt x="4259" y="4934"/>
                  </a:lnTo>
                  <a:lnTo>
                    <a:pt x="4253" y="4936"/>
                  </a:lnTo>
                  <a:lnTo>
                    <a:pt x="4247" y="4937"/>
                  </a:lnTo>
                  <a:lnTo>
                    <a:pt x="4241" y="4937"/>
                  </a:lnTo>
                  <a:lnTo>
                    <a:pt x="3742" y="4937"/>
                  </a:lnTo>
                  <a:lnTo>
                    <a:pt x="3730" y="4937"/>
                  </a:lnTo>
                  <a:lnTo>
                    <a:pt x="3720" y="4936"/>
                  </a:lnTo>
                  <a:lnTo>
                    <a:pt x="3710" y="4934"/>
                  </a:lnTo>
                  <a:lnTo>
                    <a:pt x="3701" y="4932"/>
                  </a:lnTo>
                  <a:lnTo>
                    <a:pt x="3692" y="4928"/>
                  </a:lnTo>
                  <a:lnTo>
                    <a:pt x="3685" y="4924"/>
                  </a:lnTo>
                  <a:lnTo>
                    <a:pt x="3678" y="4920"/>
                  </a:lnTo>
                  <a:lnTo>
                    <a:pt x="3671" y="4914"/>
                  </a:lnTo>
                  <a:lnTo>
                    <a:pt x="3666" y="4908"/>
                  </a:lnTo>
                  <a:lnTo>
                    <a:pt x="3661" y="4901"/>
                  </a:lnTo>
                  <a:lnTo>
                    <a:pt x="3657" y="4893"/>
                  </a:lnTo>
                  <a:lnTo>
                    <a:pt x="3653" y="4885"/>
                  </a:lnTo>
                  <a:lnTo>
                    <a:pt x="3651" y="4875"/>
                  </a:lnTo>
                  <a:lnTo>
                    <a:pt x="3649" y="4866"/>
                  </a:lnTo>
                  <a:lnTo>
                    <a:pt x="3648" y="4855"/>
                  </a:lnTo>
                  <a:lnTo>
                    <a:pt x="3648" y="4843"/>
                  </a:lnTo>
                  <a:lnTo>
                    <a:pt x="3648" y="2657"/>
                  </a:lnTo>
                  <a:lnTo>
                    <a:pt x="3648" y="2645"/>
                  </a:lnTo>
                  <a:lnTo>
                    <a:pt x="3649" y="2634"/>
                  </a:lnTo>
                  <a:lnTo>
                    <a:pt x="3651" y="2625"/>
                  </a:lnTo>
                  <a:lnTo>
                    <a:pt x="3653" y="2615"/>
                  </a:lnTo>
                  <a:lnTo>
                    <a:pt x="3657" y="2607"/>
                  </a:lnTo>
                  <a:lnTo>
                    <a:pt x="3661" y="2599"/>
                  </a:lnTo>
                  <a:lnTo>
                    <a:pt x="3666" y="2592"/>
                  </a:lnTo>
                  <a:lnTo>
                    <a:pt x="3671" y="2586"/>
                  </a:lnTo>
                  <a:lnTo>
                    <a:pt x="3678" y="2580"/>
                  </a:lnTo>
                  <a:lnTo>
                    <a:pt x="3685" y="2576"/>
                  </a:lnTo>
                  <a:lnTo>
                    <a:pt x="3692" y="2572"/>
                  </a:lnTo>
                  <a:lnTo>
                    <a:pt x="3701" y="2568"/>
                  </a:lnTo>
                  <a:lnTo>
                    <a:pt x="3710" y="2566"/>
                  </a:lnTo>
                  <a:lnTo>
                    <a:pt x="3720" y="2564"/>
                  </a:lnTo>
                  <a:lnTo>
                    <a:pt x="3730" y="2563"/>
                  </a:lnTo>
                  <a:lnTo>
                    <a:pt x="3742" y="2563"/>
                  </a:lnTo>
                  <a:lnTo>
                    <a:pt x="4241" y="2563"/>
                  </a:lnTo>
                  <a:lnTo>
                    <a:pt x="4247" y="2563"/>
                  </a:lnTo>
                  <a:lnTo>
                    <a:pt x="4253" y="2564"/>
                  </a:lnTo>
                  <a:lnTo>
                    <a:pt x="4259" y="2566"/>
                  </a:lnTo>
                  <a:lnTo>
                    <a:pt x="4264" y="2568"/>
                  </a:lnTo>
                  <a:lnTo>
                    <a:pt x="4270" y="2572"/>
                  </a:lnTo>
                  <a:lnTo>
                    <a:pt x="4275" y="2576"/>
                  </a:lnTo>
                  <a:lnTo>
                    <a:pt x="4280" y="2580"/>
                  </a:lnTo>
                  <a:lnTo>
                    <a:pt x="4285" y="2586"/>
                  </a:lnTo>
                  <a:lnTo>
                    <a:pt x="4289" y="2592"/>
                  </a:lnTo>
                  <a:lnTo>
                    <a:pt x="4293" y="2599"/>
                  </a:lnTo>
                  <a:lnTo>
                    <a:pt x="4296" y="2607"/>
                  </a:lnTo>
                  <a:lnTo>
                    <a:pt x="4299" y="2615"/>
                  </a:lnTo>
                  <a:lnTo>
                    <a:pt x="4301" y="2625"/>
                  </a:lnTo>
                  <a:lnTo>
                    <a:pt x="4303" y="2634"/>
                  </a:lnTo>
                  <a:lnTo>
                    <a:pt x="4304" y="2645"/>
                  </a:lnTo>
                  <a:lnTo>
                    <a:pt x="4304" y="2657"/>
                  </a:lnTo>
                  <a:lnTo>
                    <a:pt x="4304" y="4843"/>
                  </a:lnTo>
                  <a:close/>
                </a:path>
              </a:pathLst>
            </a:custGeom>
            <a:solidFill>
              <a:srgbClr val="F800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32" name="Group 31"/>
          <p:cNvGrpSpPr>
            <a:grpSpLocks noChangeAspect="1"/>
          </p:cNvGrpSpPr>
          <p:nvPr/>
        </p:nvGrpSpPr>
        <p:grpSpPr bwMode="auto">
          <a:xfrm>
            <a:off x="3649111" y="1383546"/>
            <a:ext cx="458302" cy="421546"/>
            <a:chOff x="346" y="178"/>
            <a:chExt cx="1808" cy="1663"/>
          </a:xfrm>
        </p:grpSpPr>
        <p:sp>
          <p:nvSpPr>
            <p:cNvPr id="33" name="Freeform 32"/>
            <p:cNvSpPr>
              <a:spLocks noChangeArrowheads="1"/>
            </p:cNvSpPr>
            <p:nvPr/>
          </p:nvSpPr>
          <p:spPr bwMode="auto">
            <a:xfrm>
              <a:off x="346" y="178"/>
              <a:ext cx="1808" cy="1663"/>
            </a:xfrm>
            <a:custGeom>
              <a:avLst/>
              <a:gdLst>
                <a:gd name="T0" fmla="*/ 4260 w 7984"/>
                <a:gd name="T1" fmla="*/ 140 h 7344"/>
                <a:gd name="T2" fmla="*/ 4205 w 7984"/>
                <a:gd name="T3" fmla="*/ 79 h 7344"/>
                <a:gd name="T4" fmla="*/ 4138 w 7984"/>
                <a:gd name="T5" fmla="*/ 33 h 7344"/>
                <a:gd name="T6" fmla="*/ 4059 w 7984"/>
                <a:gd name="T7" fmla="*/ 6 h 7344"/>
                <a:gd name="T8" fmla="*/ 3968 w 7984"/>
                <a:gd name="T9" fmla="*/ 1 h 7344"/>
                <a:gd name="T10" fmla="*/ 3883 w 7984"/>
                <a:gd name="T11" fmla="*/ 17 h 7344"/>
                <a:gd name="T12" fmla="*/ 3810 w 7984"/>
                <a:gd name="T13" fmla="*/ 54 h 7344"/>
                <a:gd name="T14" fmla="*/ 3749 w 7984"/>
                <a:gd name="T15" fmla="*/ 107 h 7344"/>
                <a:gd name="T16" fmla="*/ 23 w 7984"/>
                <a:gd name="T17" fmla="*/ 6874 h 7344"/>
                <a:gd name="T18" fmla="*/ 0 w 7984"/>
                <a:gd name="T19" fmla="*/ 7031 h 7344"/>
                <a:gd name="T20" fmla="*/ 23 w 7984"/>
                <a:gd name="T21" fmla="*/ 7187 h 7344"/>
                <a:gd name="T22" fmla="*/ 76 w 7984"/>
                <a:gd name="T23" fmla="*/ 7251 h 7344"/>
                <a:gd name="T24" fmla="*/ 141 w 7984"/>
                <a:gd name="T25" fmla="*/ 7300 h 7344"/>
                <a:gd name="T26" fmla="*/ 217 w 7984"/>
                <a:gd name="T27" fmla="*/ 7332 h 7344"/>
                <a:gd name="T28" fmla="*/ 305 w 7984"/>
                <a:gd name="T29" fmla="*/ 7343 h 7344"/>
                <a:gd name="T30" fmla="*/ 7746 w 7984"/>
                <a:gd name="T31" fmla="*/ 7337 h 7344"/>
                <a:gd name="T32" fmla="*/ 7825 w 7984"/>
                <a:gd name="T33" fmla="*/ 7310 h 7344"/>
                <a:gd name="T34" fmla="*/ 7892 w 7984"/>
                <a:gd name="T35" fmla="*/ 7265 h 7344"/>
                <a:gd name="T36" fmla="*/ 7960 w 7984"/>
                <a:gd name="T37" fmla="*/ 7187 h 7344"/>
                <a:gd name="T38" fmla="*/ 7983 w 7984"/>
                <a:gd name="T39" fmla="*/ 7031 h 7344"/>
                <a:gd name="T40" fmla="*/ 7960 w 7984"/>
                <a:gd name="T41" fmla="*/ 6874 h 7344"/>
                <a:gd name="T42" fmla="*/ 3911 w 7984"/>
                <a:gd name="T43" fmla="*/ 6241 h 7344"/>
                <a:gd name="T44" fmla="*/ 3767 w 7984"/>
                <a:gd name="T45" fmla="*/ 6179 h 7344"/>
                <a:gd name="T46" fmla="*/ 3656 w 7984"/>
                <a:gd name="T47" fmla="*/ 6068 h 7344"/>
                <a:gd name="T48" fmla="*/ 3594 w 7984"/>
                <a:gd name="T49" fmla="*/ 5924 h 7344"/>
                <a:gd name="T50" fmla="*/ 3594 w 7984"/>
                <a:gd name="T51" fmla="*/ 5763 h 7344"/>
                <a:gd name="T52" fmla="*/ 3656 w 7984"/>
                <a:gd name="T53" fmla="*/ 5619 h 7344"/>
                <a:gd name="T54" fmla="*/ 3767 w 7984"/>
                <a:gd name="T55" fmla="*/ 5508 h 7344"/>
                <a:gd name="T56" fmla="*/ 3911 w 7984"/>
                <a:gd name="T57" fmla="*/ 5446 h 7344"/>
                <a:gd name="T58" fmla="*/ 4070 w 7984"/>
                <a:gd name="T59" fmla="*/ 5446 h 7344"/>
                <a:gd name="T60" fmla="*/ 4206 w 7984"/>
                <a:gd name="T61" fmla="*/ 5508 h 7344"/>
                <a:gd name="T62" fmla="*/ 4306 w 7984"/>
                <a:gd name="T63" fmla="*/ 5619 h 7344"/>
                <a:gd name="T64" fmla="*/ 4359 w 7984"/>
                <a:gd name="T65" fmla="*/ 5763 h 7344"/>
                <a:gd name="T66" fmla="*/ 4359 w 7984"/>
                <a:gd name="T67" fmla="*/ 5924 h 7344"/>
                <a:gd name="T68" fmla="*/ 4306 w 7984"/>
                <a:gd name="T69" fmla="*/ 6068 h 7344"/>
                <a:gd name="T70" fmla="*/ 4206 w 7984"/>
                <a:gd name="T71" fmla="*/ 6179 h 7344"/>
                <a:gd name="T72" fmla="*/ 4070 w 7984"/>
                <a:gd name="T73" fmla="*/ 6241 h 7344"/>
                <a:gd name="T74" fmla="*/ 4304 w 7984"/>
                <a:gd name="T75" fmla="*/ 4843 h 7344"/>
                <a:gd name="T76" fmla="*/ 4299 w 7984"/>
                <a:gd name="T77" fmla="*/ 4885 h 7344"/>
                <a:gd name="T78" fmla="*/ 4285 w 7984"/>
                <a:gd name="T79" fmla="*/ 4914 h 7344"/>
                <a:gd name="T80" fmla="*/ 4264 w 7984"/>
                <a:gd name="T81" fmla="*/ 4932 h 7344"/>
                <a:gd name="T82" fmla="*/ 4241 w 7984"/>
                <a:gd name="T83" fmla="*/ 4937 h 7344"/>
                <a:gd name="T84" fmla="*/ 3710 w 7984"/>
                <a:gd name="T85" fmla="*/ 4934 h 7344"/>
                <a:gd name="T86" fmla="*/ 3678 w 7984"/>
                <a:gd name="T87" fmla="*/ 4920 h 7344"/>
                <a:gd name="T88" fmla="*/ 3657 w 7984"/>
                <a:gd name="T89" fmla="*/ 4893 h 7344"/>
                <a:gd name="T90" fmla="*/ 3648 w 7984"/>
                <a:gd name="T91" fmla="*/ 4855 h 7344"/>
                <a:gd name="T92" fmla="*/ 3649 w 7984"/>
                <a:gd name="T93" fmla="*/ 2634 h 7344"/>
                <a:gd name="T94" fmla="*/ 3661 w 7984"/>
                <a:gd name="T95" fmla="*/ 2599 h 7344"/>
                <a:gd name="T96" fmla="*/ 3685 w 7984"/>
                <a:gd name="T97" fmla="*/ 2576 h 7344"/>
                <a:gd name="T98" fmla="*/ 3720 w 7984"/>
                <a:gd name="T99" fmla="*/ 2564 h 7344"/>
                <a:gd name="T100" fmla="*/ 4247 w 7984"/>
                <a:gd name="T101" fmla="*/ 2563 h 7344"/>
                <a:gd name="T102" fmla="*/ 4270 w 7984"/>
                <a:gd name="T103" fmla="*/ 2572 h 7344"/>
                <a:gd name="T104" fmla="*/ 4289 w 7984"/>
                <a:gd name="T105" fmla="*/ 2592 h 7344"/>
                <a:gd name="T106" fmla="*/ 4301 w 7984"/>
                <a:gd name="T107" fmla="*/ 2625 h 7344"/>
                <a:gd name="T108" fmla="*/ 4304 w 7984"/>
                <a:gd name="T109" fmla="*/ 4843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84" h="7344">
                  <a:moveTo>
                    <a:pt x="7960" y="6874"/>
                  </a:moveTo>
                  <a:lnTo>
                    <a:pt x="7960" y="6874"/>
                  </a:lnTo>
                  <a:lnTo>
                    <a:pt x="4272" y="157"/>
                  </a:lnTo>
                  <a:lnTo>
                    <a:pt x="4260" y="140"/>
                  </a:lnTo>
                  <a:lnTo>
                    <a:pt x="4248" y="123"/>
                  </a:lnTo>
                  <a:lnTo>
                    <a:pt x="4234" y="107"/>
                  </a:lnTo>
                  <a:lnTo>
                    <a:pt x="4220" y="93"/>
                  </a:lnTo>
                  <a:lnTo>
                    <a:pt x="4205" y="79"/>
                  </a:lnTo>
                  <a:lnTo>
                    <a:pt x="4189" y="66"/>
                  </a:lnTo>
                  <a:lnTo>
                    <a:pt x="4173" y="54"/>
                  </a:lnTo>
                  <a:lnTo>
                    <a:pt x="4156" y="43"/>
                  </a:lnTo>
                  <a:lnTo>
                    <a:pt x="4138" y="33"/>
                  </a:lnTo>
                  <a:lnTo>
                    <a:pt x="4119" y="25"/>
                  </a:lnTo>
                  <a:lnTo>
                    <a:pt x="4100" y="17"/>
                  </a:lnTo>
                  <a:lnTo>
                    <a:pt x="4079" y="11"/>
                  </a:lnTo>
                  <a:lnTo>
                    <a:pt x="4059" y="6"/>
                  </a:lnTo>
                  <a:lnTo>
                    <a:pt x="4037" y="3"/>
                  </a:lnTo>
                  <a:lnTo>
                    <a:pt x="4015" y="1"/>
                  </a:lnTo>
                  <a:lnTo>
                    <a:pt x="3992" y="0"/>
                  </a:lnTo>
                  <a:lnTo>
                    <a:pt x="3968" y="1"/>
                  </a:lnTo>
                  <a:lnTo>
                    <a:pt x="3946" y="3"/>
                  </a:lnTo>
                  <a:lnTo>
                    <a:pt x="3924" y="6"/>
                  </a:lnTo>
                  <a:lnTo>
                    <a:pt x="3904" y="11"/>
                  </a:lnTo>
                  <a:lnTo>
                    <a:pt x="3883" y="17"/>
                  </a:lnTo>
                  <a:lnTo>
                    <a:pt x="3864" y="25"/>
                  </a:lnTo>
                  <a:lnTo>
                    <a:pt x="3845" y="33"/>
                  </a:lnTo>
                  <a:lnTo>
                    <a:pt x="3827" y="43"/>
                  </a:lnTo>
                  <a:lnTo>
                    <a:pt x="3810" y="54"/>
                  </a:lnTo>
                  <a:lnTo>
                    <a:pt x="3794" y="66"/>
                  </a:lnTo>
                  <a:lnTo>
                    <a:pt x="3778" y="79"/>
                  </a:lnTo>
                  <a:lnTo>
                    <a:pt x="3763" y="93"/>
                  </a:lnTo>
                  <a:lnTo>
                    <a:pt x="3749" y="107"/>
                  </a:lnTo>
                  <a:lnTo>
                    <a:pt x="3735" y="123"/>
                  </a:lnTo>
                  <a:lnTo>
                    <a:pt x="3723" y="140"/>
                  </a:lnTo>
                  <a:lnTo>
                    <a:pt x="3711" y="157"/>
                  </a:lnTo>
                  <a:lnTo>
                    <a:pt x="23" y="6874"/>
                  </a:lnTo>
                  <a:lnTo>
                    <a:pt x="13" y="6911"/>
                  </a:lnTo>
                  <a:lnTo>
                    <a:pt x="5" y="6950"/>
                  </a:lnTo>
                  <a:lnTo>
                    <a:pt x="1" y="6990"/>
                  </a:lnTo>
                  <a:lnTo>
                    <a:pt x="0" y="7031"/>
                  </a:lnTo>
                  <a:lnTo>
                    <a:pt x="1" y="7072"/>
                  </a:lnTo>
                  <a:lnTo>
                    <a:pt x="5" y="7112"/>
                  </a:lnTo>
                  <a:lnTo>
                    <a:pt x="13" y="7151"/>
                  </a:lnTo>
                  <a:lnTo>
                    <a:pt x="23" y="7187"/>
                  </a:lnTo>
                  <a:lnTo>
                    <a:pt x="35" y="7204"/>
                  </a:lnTo>
                  <a:lnTo>
                    <a:pt x="48" y="7221"/>
                  </a:lnTo>
                  <a:lnTo>
                    <a:pt x="62" y="7237"/>
                  </a:lnTo>
                  <a:lnTo>
                    <a:pt x="76" y="7251"/>
                  </a:lnTo>
                  <a:lnTo>
                    <a:pt x="91" y="7265"/>
                  </a:lnTo>
                  <a:lnTo>
                    <a:pt x="107" y="7278"/>
                  </a:lnTo>
                  <a:lnTo>
                    <a:pt x="123" y="7290"/>
                  </a:lnTo>
                  <a:lnTo>
                    <a:pt x="141" y="7300"/>
                  </a:lnTo>
                  <a:lnTo>
                    <a:pt x="159" y="7310"/>
                  </a:lnTo>
                  <a:lnTo>
                    <a:pt x="177" y="7319"/>
                  </a:lnTo>
                  <a:lnTo>
                    <a:pt x="197" y="7326"/>
                  </a:lnTo>
                  <a:lnTo>
                    <a:pt x="217" y="7332"/>
                  </a:lnTo>
                  <a:lnTo>
                    <a:pt x="238" y="7337"/>
                  </a:lnTo>
                  <a:lnTo>
                    <a:pt x="259" y="7340"/>
                  </a:lnTo>
                  <a:lnTo>
                    <a:pt x="282" y="7342"/>
                  </a:lnTo>
                  <a:lnTo>
                    <a:pt x="305" y="7343"/>
                  </a:lnTo>
                  <a:lnTo>
                    <a:pt x="7679" y="7343"/>
                  </a:lnTo>
                  <a:lnTo>
                    <a:pt x="7702" y="7342"/>
                  </a:lnTo>
                  <a:lnTo>
                    <a:pt x="7725" y="7340"/>
                  </a:lnTo>
                  <a:lnTo>
                    <a:pt x="7746" y="7337"/>
                  </a:lnTo>
                  <a:lnTo>
                    <a:pt x="7767" y="7332"/>
                  </a:lnTo>
                  <a:lnTo>
                    <a:pt x="7787" y="7326"/>
                  </a:lnTo>
                  <a:lnTo>
                    <a:pt x="7806" y="7319"/>
                  </a:lnTo>
                  <a:lnTo>
                    <a:pt x="7825" y="7310"/>
                  </a:lnTo>
                  <a:lnTo>
                    <a:pt x="7843" y="7300"/>
                  </a:lnTo>
                  <a:lnTo>
                    <a:pt x="7860" y="7290"/>
                  </a:lnTo>
                  <a:lnTo>
                    <a:pt x="7877" y="7278"/>
                  </a:lnTo>
                  <a:lnTo>
                    <a:pt x="7892" y="7265"/>
                  </a:lnTo>
                  <a:lnTo>
                    <a:pt x="7907" y="7251"/>
                  </a:lnTo>
                  <a:lnTo>
                    <a:pt x="7922" y="7237"/>
                  </a:lnTo>
                  <a:lnTo>
                    <a:pt x="7935" y="7221"/>
                  </a:lnTo>
                  <a:lnTo>
                    <a:pt x="7960" y="7187"/>
                  </a:lnTo>
                  <a:lnTo>
                    <a:pt x="7970" y="7151"/>
                  </a:lnTo>
                  <a:lnTo>
                    <a:pt x="7978" y="7112"/>
                  </a:lnTo>
                  <a:lnTo>
                    <a:pt x="7982" y="7072"/>
                  </a:lnTo>
                  <a:lnTo>
                    <a:pt x="7983" y="7031"/>
                  </a:lnTo>
                  <a:lnTo>
                    <a:pt x="7982" y="6990"/>
                  </a:lnTo>
                  <a:lnTo>
                    <a:pt x="7978" y="6950"/>
                  </a:lnTo>
                  <a:lnTo>
                    <a:pt x="7970" y="6911"/>
                  </a:lnTo>
                  <a:lnTo>
                    <a:pt x="7960" y="6874"/>
                  </a:lnTo>
                  <a:close/>
                  <a:moveTo>
                    <a:pt x="3992" y="6249"/>
                  </a:moveTo>
                  <a:lnTo>
                    <a:pt x="3992" y="6249"/>
                  </a:lnTo>
                  <a:lnTo>
                    <a:pt x="3951" y="6247"/>
                  </a:lnTo>
                  <a:lnTo>
                    <a:pt x="3911" y="6241"/>
                  </a:lnTo>
                  <a:lnTo>
                    <a:pt x="3873" y="6231"/>
                  </a:lnTo>
                  <a:lnTo>
                    <a:pt x="3836" y="6217"/>
                  </a:lnTo>
                  <a:lnTo>
                    <a:pt x="3800" y="6199"/>
                  </a:lnTo>
                  <a:lnTo>
                    <a:pt x="3767" y="6179"/>
                  </a:lnTo>
                  <a:lnTo>
                    <a:pt x="3735" y="6155"/>
                  </a:lnTo>
                  <a:lnTo>
                    <a:pt x="3706" y="6128"/>
                  </a:lnTo>
                  <a:lnTo>
                    <a:pt x="3680" y="6099"/>
                  </a:lnTo>
                  <a:lnTo>
                    <a:pt x="3656" y="6068"/>
                  </a:lnTo>
                  <a:lnTo>
                    <a:pt x="3636" y="6035"/>
                  </a:lnTo>
                  <a:lnTo>
                    <a:pt x="3618" y="5999"/>
                  </a:lnTo>
                  <a:lnTo>
                    <a:pt x="3604" y="5962"/>
                  </a:lnTo>
                  <a:lnTo>
                    <a:pt x="3594" y="5924"/>
                  </a:lnTo>
                  <a:lnTo>
                    <a:pt x="3588" y="5884"/>
                  </a:lnTo>
                  <a:lnTo>
                    <a:pt x="3586" y="5843"/>
                  </a:lnTo>
                  <a:lnTo>
                    <a:pt x="3588" y="5803"/>
                  </a:lnTo>
                  <a:lnTo>
                    <a:pt x="3594" y="5763"/>
                  </a:lnTo>
                  <a:lnTo>
                    <a:pt x="3604" y="5725"/>
                  </a:lnTo>
                  <a:lnTo>
                    <a:pt x="3618" y="5688"/>
                  </a:lnTo>
                  <a:lnTo>
                    <a:pt x="3636" y="5652"/>
                  </a:lnTo>
                  <a:lnTo>
                    <a:pt x="3656" y="5619"/>
                  </a:lnTo>
                  <a:lnTo>
                    <a:pt x="3680" y="5587"/>
                  </a:lnTo>
                  <a:lnTo>
                    <a:pt x="3706" y="5558"/>
                  </a:lnTo>
                  <a:lnTo>
                    <a:pt x="3735" y="5532"/>
                  </a:lnTo>
                  <a:lnTo>
                    <a:pt x="3767" y="5508"/>
                  </a:lnTo>
                  <a:lnTo>
                    <a:pt x="3800" y="5487"/>
                  </a:lnTo>
                  <a:lnTo>
                    <a:pt x="3836" y="5470"/>
                  </a:lnTo>
                  <a:lnTo>
                    <a:pt x="3873" y="5456"/>
                  </a:lnTo>
                  <a:lnTo>
                    <a:pt x="3911" y="5446"/>
                  </a:lnTo>
                  <a:lnTo>
                    <a:pt x="3951" y="5440"/>
                  </a:lnTo>
                  <a:lnTo>
                    <a:pt x="3992" y="5437"/>
                  </a:lnTo>
                  <a:lnTo>
                    <a:pt x="4032" y="5440"/>
                  </a:lnTo>
                  <a:lnTo>
                    <a:pt x="4070" y="5446"/>
                  </a:lnTo>
                  <a:lnTo>
                    <a:pt x="4107" y="5456"/>
                  </a:lnTo>
                  <a:lnTo>
                    <a:pt x="4142" y="5470"/>
                  </a:lnTo>
                  <a:lnTo>
                    <a:pt x="4176" y="5487"/>
                  </a:lnTo>
                  <a:lnTo>
                    <a:pt x="4206" y="5508"/>
                  </a:lnTo>
                  <a:lnTo>
                    <a:pt x="4235" y="5532"/>
                  </a:lnTo>
                  <a:lnTo>
                    <a:pt x="4261" y="5558"/>
                  </a:lnTo>
                  <a:lnTo>
                    <a:pt x="4285" y="5587"/>
                  </a:lnTo>
                  <a:lnTo>
                    <a:pt x="4306" y="5619"/>
                  </a:lnTo>
                  <a:lnTo>
                    <a:pt x="4324" y="5652"/>
                  </a:lnTo>
                  <a:lnTo>
                    <a:pt x="4339" y="5688"/>
                  </a:lnTo>
                  <a:lnTo>
                    <a:pt x="4351" y="5725"/>
                  </a:lnTo>
                  <a:lnTo>
                    <a:pt x="4359" y="5763"/>
                  </a:lnTo>
                  <a:lnTo>
                    <a:pt x="4365" y="5803"/>
                  </a:lnTo>
                  <a:lnTo>
                    <a:pt x="4366" y="5843"/>
                  </a:lnTo>
                  <a:lnTo>
                    <a:pt x="4365" y="5884"/>
                  </a:lnTo>
                  <a:lnTo>
                    <a:pt x="4359" y="5924"/>
                  </a:lnTo>
                  <a:lnTo>
                    <a:pt x="4351" y="5962"/>
                  </a:lnTo>
                  <a:lnTo>
                    <a:pt x="4339" y="5999"/>
                  </a:lnTo>
                  <a:lnTo>
                    <a:pt x="4324" y="6035"/>
                  </a:lnTo>
                  <a:lnTo>
                    <a:pt x="4306" y="6068"/>
                  </a:lnTo>
                  <a:lnTo>
                    <a:pt x="4285" y="6099"/>
                  </a:lnTo>
                  <a:lnTo>
                    <a:pt x="4261" y="6128"/>
                  </a:lnTo>
                  <a:lnTo>
                    <a:pt x="4235" y="6155"/>
                  </a:lnTo>
                  <a:lnTo>
                    <a:pt x="4206" y="6179"/>
                  </a:lnTo>
                  <a:lnTo>
                    <a:pt x="4176" y="6199"/>
                  </a:lnTo>
                  <a:lnTo>
                    <a:pt x="4142" y="6217"/>
                  </a:lnTo>
                  <a:lnTo>
                    <a:pt x="4107" y="6231"/>
                  </a:lnTo>
                  <a:lnTo>
                    <a:pt x="4070" y="6241"/>
                  </a:lnTo>
                  <a:lnTo>
                    <a:pt x="4032" y="6247"/>
                  </a:lnTo>
                  <a:lnTo>
                    <a:pt x="3992" y="6249"/>
                  </a:lnTo>
                  <a:close/>
                  <a:moveTo>
                    <a:pt x="4304" y="4843"/>
                  </a:moveTo>
                  <a:lnTo>
                    <a:pt x="4304" y="4843"/>
                  </a:lnTo>
                  <a:lnTo>
                    <a:pt x="4304" y="4855"/>
                  </a:lnTo>
                  <a:lnTo>
                    <a:pt x="4303" y="4866"/>
                  </a:lnTo>
                  <a:lnTo>
                    <a:pt x="4301" y="4875"/>
                  </a:lnTo>
                  <a:lnTo>
                    <a:pt x="4299" y="4885"/>
                  </a:lnTo>
                  <a:lnTo>
                    <a:pt x="4296" y="4893"/>
                  </a:lnTo>
                  <a:lnTo>
                    <a:pt x="4293" y="4901"/>
                  </a:lnTo>
                  <a:lnTo>
                    <a:pt x="4289" y="4908"/>
                  </a:lnTo>
                  <a:lnTo>
                    <a:pt x="4285" y="4914"/>
                  </a:lnTo>
                  <a:lnTo>
                    <a:pt x="4280" y="4920"/>
                  </a:lnTo>
                  <a:lnTo>
                    <a:pt x="4275" y="4924"/>
                  </a:lnTo>
                  <a:lnTo>
                    <a:pt x="4270" y="4928"/>
                  </a:lnTo>
                  <a:lnTo>
                    <a:pt x="4264" y="4932"/>
                  </a:lnTo>
                  <a:lnTo>
                    <a:pt x="4259" y="4934"/>
                  </a:lnTo>
                  <a:lnTo>
                    <a:pt x="4253" y="4936"/>
                  </a:lnTo>
                  <a:lnTo>
                    <a:pt x="4247" y="4937"/>
                  </a:lnTo>
                  <a:lnTo>
                    <a:pt x="4241" y="4937"/>
                  </a:lnTo>
                  <a:lnTo>
                    <a:pt x="3742" y="4937"/>
                  </a:lnTo>
                  <a:lnTo>
                    <a:pt x="3730" y="4937"/>
                  </a:lnTo>
                  <a:lnTo>
                    <a:pt x="3720" y="4936"/>
                  </a:lnTo>
                  <a:lnTo>
                    <a:pt x="3710" y="4934"/>
                  </a:lnTo>
                  <a:lnTo>
                    <a:pt x="3701" y="4932"/>
                  </a:lnTo>
                  <a:lnTo>
                    <a:pt x="3692" y="4928"/>
                  </a:lnTo>
                  <a:lnTo>
                    <a:pt x="3685" y="4924"/>
                  </a:lnTo>
                  <a:lnTo>
                    <a:pt x="3678" y="4920"/>
                  </a:lnTo>
                  <a:lnTo>
                    <a:pt x="3671" y="4914"/>
                  </a:lnTo>
                  <a:lnTo>
                    <a:pt x="3666" y="4908"/>
                  </a:lnTo>
                  <a:lnTo>
                    <a:pt x="3661" y="4901"/>
                  </a:lnTo>
                  <a:lnTo>
                    <a:pt x="3657" y="4893"/>
                  </a:lnTo>
                  <a:lnTo>
                    <a:pt x="3653" y="4885"/>
                  </a:lnTo>
                  <a:lnTo>
                    <a:pt x="3651" y="4875"/>
                  </a:lnTo>
                  <a:lnTo>
                    <a:pt x="3649" y="4866"/>
                  </a:lnTo>
                  <a:lnTo>
                    <a:pt x="3648" y="4855"/>
                  </a:lnTo>
                  <a:lnTo>
                    <a:pt x="3648" y="4843"/>
                  </a:lnTo>
                  <a:lnTo>
                    <a:pt x="3648" y="2657"/>
                  </a:lnTo>
                  <a:lnTo>
                    <a:pt x="3648" y="2645"/>
                  </a:lnTo>
                  <a:lnTo>
                    <a:pt x="3649" y="2634"/>
                  </a:lnTo>
                  <a:lnTo>
                    <a:pt x="3651" y="2625"/>
                  </a:lnTo>
                  <a:lnTo>
                    <a:pt x="3653" y="2615"/>
                  </a:lnTo>
                  <a:lnTo>
                    <a:pt x="3657" y="2607"/>
                  </a:lnTo>
                  <a:lnTo>
                    <a:pt x="3661" y="2599"/>
                  </a:lnTo>
                  <a:lnTo>
                    <a:pt x="3666" y="2592"/>
                  </a:lnTo>
                  <a:lnTo>
                    <a:pt x="3671" y="2586"/>
                  </a:lnTo>
                  <a:lnTo>
                    <a:pt x="3678" y="2580"/>
                  </a:lnTo>
                  <a:lnTo>
                    <a:pt x="3685" y="2576"/>
                  </a:lnTo>
                  <a:lnTo>
                    <a:pt x="3692" y="2572"/>
                  </a:lnTo>
                  <a:lnTo>
                    <a:pt x="3701" y="2568"/>
                  </a:lnTo>
                  <a:lnTo>
                    <a:pt x="3710" y="2566"/>
                  </a:lnTo>
                  <a:lnTo>
                    <a:pt x="3720" y="2564"/>
                  </a:lnTo>
                  <a:lnTo>
                    <a:pt x="3730" y="2563"/>
                  </a:lnTo>
                  <a:lnTo>
                    <a:pt x="3742" y="2563"/>
                  </a:lnTo>
                  <a:lnTo>
                    <a:pt x="4241" y="2563"/>
                  </a:lnTo>
                  <a:lnTo>
                    <a:pt x="4247" y="2563"/>
                  </a:lnTo>
                  <a:lnTo>
                    <a:pt x="4253" y="2564"/>
                  </a:lnTo>
                  <a:lnTo>
                    <a:pt x="4259" y="2566"/>
                  </a:lnTo>
                  <a:lnTo>
                    <a:pt x="4264" y="2568"/>
                  </a:lnTo>
                  <a:lnTo>
                    <a:pt x="4270" y="2572"/>
                  </a:lnTo>
                  <a:lnTo>
                    <a:pt x="4275" y="2576"/>
                  </a:lnTo>
                  <a:lnTo>
                    <a:pt x="4280" y="2580"/>
                  </a:lnTo>
                  <a:lnTo>
                    <a:pt x="4285" y="2586"/>
                  </a:lnTo>
                  <a:lnTo>
                    <a:pt x="4289" y="2592"/>
                  </a:lnTo>
                  <a:lnTo>
                    <a:pt x="4293" y="2599"/>
                  </a:lnTo>
                  <a:lnTo>
                    <a:pt x="4296" y="2607"/>
                  </a:lnTo>
                  <a:lnTo>
                    <a:pt x="4299" y="2615"/>
                  </a:lnTo>
                  <a:lnTo>
                    <a:pt x="4301" y="2625"/>
                  </a:lnTo>
                  <a:lnTo>
                    <a:pt x="4303" y="2634"/>
                  </a:lnTo>
                  <a:lnTo>
                    <a:pt x="4304" y="2645"/>
                  </a:lnTo>
                  <a:lnTo>
                    <a:pt x="4304" y="2657"/>
                  </a:lnTo>
                  <a:lnTo>
                    <a:pt x="4304" y="4843"/>
                  </a:lnTo>
                  <a:close/>
                </a:path>
              </a:pathLst>
            </a:custGeom>
            <a:solidFill>
              <a:srgbClr val="F800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35" name="Rectangle 19"/>
          <p:cNvSpPr>
            <a:spLocks noChangeArrowheads="1"/>
          </p:cNvSpPr>
          <p:nvPr/>
        </p:nvSpPr>
        <p:spPr bwMode="auto">
          <a:xfrm>
            <a:off x="7405156" y="1792287"/>
            <a:ext cx="12065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Cleared</a:t>
            </a:r>
          </a:p>
        </p:txBody>
      </p:sp>
    </p:spTree>
    <p:custDataLst>
      <p:tags r:id="rId1"/>
    </p:custDataLst>
    <p:extLst>
      <p:ext uri="{BB962C8B-B14F-4D97-AF65-F5344CB8AC3E}">
        <p14:creationId xmlns:p14="http://schemas.microsoft.com/office/powerpoint/2010/main" val="827160627"/>
      </p:ext>
    </p:extLst>
  </p:cSld>
  <p:clrMapOvr>
    <a:masterClrMapping/>
  </p:clrMapOvr>
  <p:transition spd="slow"/>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11782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a:xfrm>
            <a:off x="622138" y="264585"/>
            <a:ext cx="11492074" cy="497415"/>
          </a:xfrm>
        </p:spPr>
        <p:txBody>
          <a:bodyPr/>
          <a:lstStyle/>
          <a:p>
            <a:r>
              <a:rPr lang="en-US" dirty="0"/>
              <a:t>Oracle Database Storage Structures: Interactive Architecture Diagram</a:t>
            </a:r>
          </a:p>
        </p:txBody>
      </p:sp>
      <p:grpSp>
        <p:nvGrpSpPr>
          <p:cNvPr id="5" name="Group 4"/>
          <p:cNvGrpSpPr/>
          <p:nvPr/>
        </p:nvGrpSpPr>
        <p:grpSpPr>
          <a:xfrm>
            <a:off x="1291696" y="1524000"/>
            <a:ext cx="9603316" cy="2667000"/>
            <a:chOff x="830654" y="1268641"/>
            <a:chExt cx="7482693" cy="3030071"/>
          </a:xfrm>
        </p:grpSpPr>
        <p:sp>
          <p:nvSpPr>
            <p:cNvPr id="6" name="Freeform 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 name="Rounded Rectangle 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 name="Content Placeholder 2"/>
          <p:cNvSpPr>
            <a:spLocks noGrp="1"/>
          </p:cNvSpPr>
          <p:nvPr>
            <p:ph idx="1"/>
          </p:nvPr>
        </p:nvSpPr>
        <p:spPr>
          <a:xfrm>
            <a:off x="2671417" y="1945740"/>
            <a:ext cx="6843874" cy="1650018"/>
          </a:xfrm>
        </p:spPr>
        <p:txBody>
          <a:bodyPr/>
          <a:lstStyle/>
          <a:p>
            <a:pPr algn="ctr"/>
            <a:r>
              <a:rPr lang="en-US" dirty="0"/>
              <a:t>Access the Interactive Architecture Diagram on the Oracle Help Center Oracle Database “What’s New” page</a:t>
            </a:r>
            <a:r>
              <a:rPr lang="en-US" dirty="0" smtClean="0"/>
              <a:t>.</a:t>
            </a:r>
            <a:br>
              <a:rPr lang="en-US" dirty="0" smtClean="0"/>
            </a:br>
            <a:r>
              <a:rPr lang="en-US" dirty="0" smtClean="0"/>
              <a:t/>
            </a:r>
            <a:br>
              <a:rPr lang="en-US" dirty="0" smtClean="0"/>
            </a:br>
            <a:r>
              <a:rPr lang="en-US" dirty="0" smtClean="0"/>
              <a:t/>
            </a:r>
            <a:br>
              <a:rPr lang="en-US" dirty="0" smtClean="0"/>
            </a:br>
            <a:r>
              <a:rPr lang="en-US" b="1" dirty="0"/>
              <a:t>https://tinyurl.com/yyepn9ma</a:t>
            </a:r>
            <a:endParaRPr lang="en-US" dirty="0"/>
          </a:p>
        </p:txBody>
      </p:sp>
    </p:spTree>
    <p:extLst>
      <p:ext uri="{BB962C8B-B14F-4D97-AF65-F5344CB8AC3E}">
        <p14:creationId xmlns:p14="http://schemas.microsoft.com/office/powerpoint/2010/main" val="166701621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Describe logical and physical storage structures in an Oracle database</a:t>
            </a:r>
          </a:p>
          <a:p>
            <a:pPr lvl="1"/>
            <a:r>
              <a:rPr lang="en-US" dirty="0"/>
              <a:t>Describe the purpose of each of the default tablespaces</a:t>
            </a:r>
          </a:p>
          <a:p>
            <a:pPr lvl="1"/>
            <a:r>
              <a:rPr lang="en-US" dirty="0"/>
              <a:t>Describe the storage of data in blocks</a:t>
            </a:r>
          </a:p>
          <a:p>
            <a:pPr lvl="1"/>
            <a:r>
              <a:rPr lang="en-US" dirty="0"/>
              <a:t>List the advantages of deferred segment creation</a:t>
            </a:r>
          </a:p>
        </p:txBody>
      </p:sp>
    </p:spTree>
    <p:custDataLst>
      <p:tags r:id="rId1"/>
    </p:custDataLst>
    <p:extLst>
      <p:ext uri="{BB962C8B-B14F-4D97-AF65-F5344CB8AC3E}">
        <p14:creationId xmlns:p14="http://schemas.microsoft.com/office/powerpoint/2010/main" val="256331878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16. Creating </a:t>
            </a:r>
            <a:r>
              <a:rPr lang="en-US" dirty="0" smtClean="0"/>
              <a:t>and Managing Tablespaces</a:t>
            </a:r>
            <a:endParaRPr lang="en-US" dirty="0"/>
          </a:p>
        </p:txBody>
      </p:sp>
      <p:sp>
        <p:nvSpPr>
          <p:cNvPr id="4" name="Subtitle 3"/>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5073311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Create, alter, and drop tablespaces</a:t>
            </a:r>
          </a:p>
          <a:p>
            <a:pPr lvl="1"/>
            <a:r>
              <a:rPr lang="en-US" dirty="0"/>
              <a:t>View tablespace information</a:t>
            </a:r>
          </a:p>
          <a:p>
            <a:pPr lvl="1"/>
            <a:r>
              <a:rPr lang="en-US" dirty="0"/>
              <a:t>Implement Oracle Managed Files (OMF)</a:t>
            </a:r>
          </a:p>
          <a:p>
            <a:pPr lvl="1"/>
            <a:r>
              <a:rPr lang="en-US" dirty="0"/>
              <a:t>Move and rename online data files</a:t>
            </a:r>
          </a:p>
        </p:txBody>
      </p:sp>
    </p:spTree>
    <p:custDataLst>
      <p:tags r:id="rId1"/>
    </p:custDataLst>
    <p:extLst>
      <p:ext uri="{BB962C8B-B14F-4D97-AF65-F5344CB8AC3E}">
        <p14:creationId xmlns:p14="http://schemas.microsoft.com/office/powerpoint/2010/main" val="145372193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812" y="891823"/>
            <a:ext cx="11201400" cy="3984978"/>
            <a:chOff x="830654" y="1268641"/>
            <a:chExt cx="7482693" cy="3030071"/>
          </a:xfrm>
        </p:grpSpPr>
        <p:sp>
          <p:nvSpPr>
            <p:cNvPr id="6" name="Freeform 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 name="Rounded Rectangle 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 name="Rectangle 3"/>
          <p:cNvSpPr/>
          <p:nvPr/>
        </p:nvSpPr>
        <p:spPr bwMode="auto">
          <a:xfrm>
            <a:off x="179550" y="264585"/>
            <a:ext cx="4771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Creating Tablespaces</a:t>
            </a:r>
            <a:endParaRPr lang="en-US" altLang="es-MX" dirty="0"/>
          </a:p>
        </p:txBody>
      </p:sp>
      <p:sp>
        <p:nvSpPr>
          <p:cNvPr id="9219" name="Content Placeholder 9"/>
          <p:cNvSpPr>
            <a:spLocks noGrp="1"/>
          </p:cNvSpPr>
          <p:nvPr>
            <p:ph idx="1"/>
          </p:nvPr>
        </p:nvSpPr>
        <p:spPr>
          <a:xfrm>
            <a:off x="622138" y="1242485"/>
            <a:ext cx="10944549" cy="3273539"/>
          </a:xfrm>
        </p:spPr>
        <p:txBody>
          <a:bodyPr/>
          <a:lstStyle/>
          <a:p>
            <a:pPr lvl="1">
              <a:buClr>
                <a:schemeClr val="accent1"/>
              </a:buClr>
              <a:defRPr/>
            </a:pPr>
            <a:r>
              <a:rPr lang="en-US" dirty="0"/>
              <a:t>A tablespace is an allocation of space in the database that can contain schema objects.</a:t>
            </a:r>
          </a:p>
          <a:p>
            <a:pPr lvl="1">
              <a:buClr>
                <a:schemeClr val="accent1"/>
              </a:buClr>
              <a:defRPr/>
            </a:pPr>
            <a:r>
              <a:rPr lang="en-US" dirty="0"/>
              <a:t>Create a tablespace with the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TABLESPACE</a:t>
            </a:r>
            <a:r>
              <a:rPr lang="en-US" dirty="0"/>
              <a:t>  statement or use a graphical tool.</a:t>
            </a:r>
          </a:p>
          <a:p>
            <a:pPr lvl="1">
              <a:buClr>
                <a:schemeClr val="accent1"/>
              </a:buClr>
              <a:defRPr/>
            </a:pPr>
            <a:r>
              <a:rPr lang="en-US" dirty="0"/>
              <a:t>You can create three types of tablespaces:</a:t>
            </a:r>
          </a:p>
          <a:p>
            <a:pPr lvl="2">
              <a:buClr>
                <a:schemeClr val="accent1"/>
              </a:buClr>
              <a:defRPr/>
            </a:pPr>
            <a:r>
              <a:rPr lang="en-US" dirty="0"/>
              <a:t>Permanent tablespace: Contains persistent schema objects. Objects in permanent tablespaces are stored in data files.</a:t>
            </a:r>
          </a:p>
          <a:p>
            <a:pPr lvl="2">
              <a:buClr>
                <a:schemeClr val="accent1"/>
              </a:buClr>
              <a:defRPr/>
            </a:pPr>
            <a:r>
              <a:rPr lang="en-US" dirty="0"/>
              <a:t>Undo tablespace: Is a type of permanent tablespace used by Oracle Database to manage undo data in automatic undo management mode</a:t>
            </a:r>
          </a:p>
          <a:p>
            <a:pPr lvl="2">
              <a:buClr>
                <a:schemeClr val="accent1"/>
              </a:buClr>
              <a:defRPr/>
            </a:pPr>
            <a:r>
              <a:rPr lang="en-US" dirty="0"/>
              <a:t>Temporary tablespace: Contains schema objects only for the duration of a session. Objects in temporary tablespaces are stored in temp files.</a:t>
            </a:r>
          </a:p>
        </p:txBody>
      </p:sp>
    </p:spTree>
    <p:custDataLst>
      <p:tags r:id="rId1"/>
    </p:custDataLst>
    <p:extLst>
      <p:ext uri="{BB962C8B-B14F-4D97-AF65-F5344CB8AC3E}">
        <p14:creationId xmlns:p14="http://schemas.microsoft.com/office/powerpoint/2010/main" val="3040539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79550" y="264585"/>
            <a:ext cx="5838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0242" name="Rectangle 40"/>
          <p:cNvSpPr>
            <a:spLocks noGrp="1" noChangeArrowheads="1"/>
          </p:cNvSpPr>
          <p:nvPr>
            <p:ph type="title"/>
          </p:nvPr>
        </p:nvSpPr>
        <p:spPr/>
        <p:txBody>
          <a:bodyPr/>
          <a:lstStyle/>
          <a:p>
            <a:r>
              <a:rPr lang="en-US" altLang="en-US" smtClean="0"/>
              <a:t>Oracle SQL Developer: DBA Actions</a:t>
            </a:r>
          </a:p>
        </p:txBody>
      </p:sp>
      <p:pic>
        <p:nvPicPr>
          <p:cNvPr id="61446" name="Picture 6"/>
          <p:cNvPicPr>
            <a:picLocks noChangeAspect="1" noChangeArrowheads="1"/>
          </p:cNvPicPr>
          <p:nvPr/>
        </p:nvPicPr>
        <p:blipFill>
          <a:blip r:embed="rId4"/>
          <a:srcRect/>
          <a:stretch>
            <a:fillRect/>
          </a:stretch>
        </p:blipFill>
        <p:spPr bwMode="auto">
          <a:xfrm>
            <a:off x="4875212" y="2286000"/>
            <a:ext cx="5486400" cy="3886200"/>
          </a:xfrm>
          <a:prstGeom prst="rect">
            <a:avLst/>
          </a:prstGeom>
          <a:noFill/>
          <a:ln w="28575" cap="flat" cmpd="sng">
            <a:solidFill>
              <a:schemeClr val="bg1">
                <a:lumMod val="75000"/>
              </a:schemeClr>
            </a:solidFill>
            <a:prstDash val="solid"/>
            <a:miter lim="800000"/>
            <a:headEnd type="none" w="sm" len="sm"/>
            <a:tailEnd type="none" w="sm" len="sm"/>
          </a:ln>
        </p:spPr>
      </p:pic>
      <p:pic>
        <p:nvPicPr>
          <p:cNvPr id="62466" name="Picture 2"/>
          <p:cNvPicPr>
            <a:picLocks noChangeAspect="1" noChangeArrowheads="1"/>
          </p:cNvPicPr>
          <p:nvPr/>
        </p:nvPicPr>
        <p:blipFill>
          <a:blip r:embed="rId5"/>
          <a:srcRect/>
          <a:stretch>
            <a:fillRect/>
          </a:stretch>
        </p:blipFill>
        <p:spPr bwMode="auto">
          <a:xfrm>
            <a:off x="2179638" y="1371600"/>
            <a:ext cx="2466975" cy="4953000"/>
          </a:xfrm>
          <a:prstGeom prst="rect">
            <a:avLst/>
          </a:prstGeom>
          <a:noFill/>
          <a:ln w="28575" cap="flat" cmpd="sng">
            <a:solidFill>
              <a:schemeClr val="bg1">
                <a:lumMod val="75000"/>
              </a:schemeClr>
            </a:solidFill>
            <a:prstDash val="solid"/>
            <a:miter lim="800000"/>
            <a:headEnd type="none" w="sm" len="sm"/>
            <a:tailEnd type="none" w="sm" len="sm"/>
          </a:ln>
        </p:spPr>
      </p:pic>
      <p:cxnSp>
        <p:nvCxnSpPr>
          <p:cNvPr id="10245" name="Straight Arrow Connector 34"/>
          <p:cNvCxnSpPr>
            <a:cxnSpLocks noChangeShapeType="1"/>
          </p:cNvCxnSpPr>
          <p:nvPr/>
        </p:nvCxnSpPr>
        <p:spPr bwMode="auto">
          <a:xfrm>
            <a:off x="1979613" y="2395538"/>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46" name="Straight Arrow Connector 35"/>
          <p:cNvCxnSpPr>
            <a:cxnSpLocks noChangeShapeType="1"/>
          </p:cNvCxnSpPr>
          <p:nvPr/>
        </p:nvCxnSpPr>
        <p:spPr bwMode="auto">
          <a:xfrm>
            <a:off x="1979613" y="2838450"/>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47" name="Straight Arrow Connector 36"/>
          <p:cNvCxnSpPr>
            <a:cxnSpLocks noChangeShapeType="1"/>
          </p:cNvCxnSpPr>
          <p:nvPr/>
        </p:nvCxnSpPr>
        <p:spPr bwMode="auto">
          <a:xfrm>
            <a:off x="1979613" y="3789363"/>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48" name="Straight Arrow Connector 37"/>
          <p:cNvCxnSpPr>
            <a:cxnSpLocks noChangeShapeType="1"/>
          </p:cNvCxnSpPr>
          <p:nvPr/>
        </p:nvCxnSpPr>
        <p:spPr bwMode="auto">
          <a:xfrm>
            <a:off x="1979613" y="3941763"/>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49" name="Straight Arrow Connector 38"/>
          <p:cNvCxnSpPr>
            <a:cxnSpLocks noChangeShapeType="1"/>
          </p:cNvCxnSpPr>
          <p:nvPr/>
        </p:nvCxnSpPr>
        <p:spPr bwMode="auto">
          <a:xfrm>
            <a:off x="1979613" y="4078288"/>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50" name="Straight Arrow Connector 39"/>
          <p:cNvCxnSpPr>
            <a:cxnSpLocks noChangeShapeType="1"/>
          </p:cNvCxnSpPr>
          <p:nvPr/>
        </p:nvCxnSpPr>
        <p:spPr bwMode="auto">
          <a:xfrm>
            <a:off x="1979613" y="5016500"/>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51" name="Straight Arrow Connector 40"/>
          <p:cNvCxnSpPr>
            <a:cxnSpLocks noChangeShapeType="1"/>
          </p:cNvCxnSpPr>
          <p:nvPr/>
        </p:nvCxnSpPr>
        <p:spPr bwMode="auto">
          <a:xfrm>
            <a:off x="1979613" y="5168900"/>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52" name="Straight Arrow Connector 41"/>
          <p:cNvCxnSpPr>
            <a:cxnSpLocks noChangeShapeType="1"/>
          </p:cNvCxnSpPr>
          <p:nvPr/>
        </p:nvCxnSpPr>
        <p:spPr bwMode="auto">
          <a:xfrm>
            <a:off x="1979613" y="5300663"/>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253" name="Straight Arrow Connector 42"/>
          <p:cNvCxnSpPr>
            <a:cxnSpLocks noChangeShapeType="1"/>
          </p:cNvCxnSpPr>
          <p:nvPr/>
        </p:nvCxnSpPr>
        <p:spPr bwMode="auto">
          <a:xfrm>
            <a:off x="1979613" y="6096000"/>
            <a:ext cx="365125" cy="0"/>
          </a:xfrm>
          <a:prstGeom prst="straightConnector1">
            <a:avLst/>
          </a:prstGeom>
          <a:noFill/>
          <a:ln w="28575" algn="ctr">
            <a:solidFill>
              <a:srgbClr val="0000FF"/>
            </a:solidFill>
            <a:round/>
            <a:headEnd/>
            <a:tailEnd type="triangle" w="med" len="med"/>
          </a:ln>
          <a:extLst>
            <a:ext uri="{909E8E84-426E-40DD-AFC4-6F175D3DCCD1}">
              <a14:hiddenFill xmlns:a14="http://schemas.microsoft.com/office/drawing/2010/main">
                <a:noFill/>
              </a14:hiddenFill>
            </a:ext>
          </a:extLst>
        </p:spPr>
      </p:cxnSp>
      <p:sp>
        <p:nvSpPr>
          <p:cNvPr id="10254" name="Rectangle 26"/>
          <p:cNvSpPr>
            <a:spLocks noChangeArrowheads="1"/>
          </p:cNvSpPr>
          <p:nvPr/>
        </p:nvSpPr>
        <p:spPr bwMode="auto">
          <a:xfrm>
            <a:off x="4799012" y="4114800"/>
            <a:ext cx="762000" cy="304800"/>
          </a:xfrm>
          <a:prstGeom prst="rect">
            <a:avLst/>
          </a:prstGeom>
          <a:noFill/>
          <a:ln w="28575" algn="ctr">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5" name="Rectangle 27"/>
          <p:cNvSpPr>
            <a:spLocks noChangeArrowheads="1"/>
          </p:cNvSpPr>
          <p:nvPr/>
        </p:nvSpPr>
        <p:spPr bwMode="auto">
          <a:xfrm>
            <a:off x="2132012" y="1371600"/>
            <a:ext cx="762000" cy="304800"/>
          </a:xfrm>
          <a:prstGeom prst="rect">
            <a:avLst/>
          </a:prstGeom>
          <a:noFill/>
          <a:ln w="28575" algn="ctr">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6" name="Oval 28"/>
          <p:cNvSpPr>
            <a:spLocks noChangeArrowheads="1"/>
          </p:cNvSpPr>
          <p:nvPr/>
        </p:nvSpPr>
        <p:spPr bwMode="auto">
          <a:xfrm>
            <a:off x="7085012" y="4572000"/>
            <a:ext cx="2438400" cy="304800"/>
          </a:xfrm>
          <a:prstGeom prst="ellipse">
            <a:avLst/>
          </a:prstGeom>
          <a:noFill/>
          <a:ln w="28575"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7" name="Oval 29"/>
          <p:cNvSpPr>
            <a:spLocks noChangeArrowheads="1"/>
          </p:cNvSpPr>
          <p:nvPr/>
        </p:nvSpPr>
        <p:spPr bwMode="auto">
          <a:xfrm>
            <a:off x="7085012" y="4267200"/>
            <a:ext cx="533400" cy="304800"/>
          </a:xfrm>
          <a:prstGeom prst="ellipse">
            <a:avLst/>
          </a:prstGeom>
          <a:noFill/>
          <a:ln w="28575"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258" name="Rectangle 1027"/>
          <p:cNvSpPr txBox="1">
            <a:spLocks noChangeArrowheads="1"/>
          </p:cNvSpPr>
          <p:nvPr/>
        </p:nvSpPr>
        <p:spPr bwMode="gray">
          <a:xfrm>
            <a:off x="2132012" y="935038"/>
            <a:ext cx="80772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marL="574675"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25"/>
              </a:spcBef>
            </a:pPr>
            <a:r>
              <a:rPr lang="en-US" altLang="en-US" sz="2400"/>
              <a:t>Using DBA features through DBA navigator</a:t>
            </a:r>
          </a:p>
          <a:p>
            <a:pPr eaLnBrk="1" hangingPunct="1">
              <a:spcBef>
                <a:spcPts val="525"/>
              </a:spcBef>
            </a:pPr>
            <a:endParaRPr lang="en-US" altLang="en-US" sz="2400"/>
          </a:p>
          <a:p>
            <a:pPr eaLnBrk="1" hangingPunct="1">
              <a:spcBef>
                <a:spcPts val="525"/>
              </a:spcBef>
            </a:pPr>
            <a:r>
              <a:rPr lang="en-US" altLang="en-US" sz="2400"/>
              <a:t>                                Performing DBA actions</a:t>
            </a:r>
          </a:p>
        </p:txBody>
      </p:sp>
    </p:spTree>
    <p:custDataLst>
      <p:tags r:id="rId1"/>
    </p:custDataLst>
    <p:extLst>
      <p:ext uri="{BB962C8B-B14F-4D97-AF65-F5344CB8AC3E}">
        <p14:creationId xmlns:p14="http://schemas.microsoft.com/office/powerpoint/2010/main" val="14019544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6067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Creating a Tablespace: Clauses </a:t>
            </a:r>
            <a:endParaRPr lang="en-US" altLang="es-MX" dirty="0"/>
          </a:p>
        </p:txBody>
      </p:sp>
      <p:sp>
        <p:nvSpPr>
          <p:cNvPr id="9219" name="Content Placeholder 9"/>
          <p:cNvSpPr>
            <a:spLocks noGrp="1"/>
          </p:cNvSpPr>
          <p:nvPr>
            <p:ph idx="1"/>
          </p:nvPr>
        </p:nvSpPr>
        <p:spPr>
          <a:xfrm>
            <a:off x="622137" y="962207"/>
            <a:ext cx="10944549" cy="357356"/>
          </a:xfrm>
        </p:spPr>
        <p:txBody>
          <a:bodyPr/>
          <a:lstStyle/>
          <a:p>
            <a:pPr>
              <a:buClr>
                <a:schemeClr val="accent1"/>
              </a:buClr>
              <a:defRPr/>
            </a:pPr>
            <a:r>
              <a:rPr lang="en-US" dirty="0"/>
              <a:t>Include one or more of the following clauses to define various aspects of the tablespace:</a:t>
            </a:r>
          </a:p>
        </p:txBody>
      </p:sp>
      <p:graphicFrame>
        <p:nvGraphicFramePr>
          <p:cNvPr id="4" name="Group 465"/>
          <p:cNvGraphicFramePr>
            <a:graphicFrameLocks noGrp="1"/>
          </p:cNvGraphicFramePr>
          <p:nvPr>
            <p:extLst/>
          </p:nvPr>
        </p:nvGraphicFramePr>
        <p:xfrm>
          <a:off x="1155562" y="1459620"/>
          <a:ext cx="9877700" cy="4581396"/>
        </p:xfrm>
        <a:graphic>
          <a:graphicData uri="http://schemas.openxmlformats.org/drawingml/2006/table">
            <a:tbl>
              <a:tblPr firstRow="1" firstCol="1" bandRow="1">
                <a:tableStyleId>{5FD0F851-EC5A-4D38-B0AD-8093EC10F338}</a:tableStyleId>
              </a:tblPr>
              <a:tblGrid>
                <a:gridCol w="3416340">
                  <a:extLst>
                    <a:ext uri="{9D8B030D-6E8A-4147-A177-3AD203B41FA5}">
                      <a16:colId xmlns="" xmlns:a16="http://schemas.microsoft.com/office/drawing/2014/main" val="20000"/>
                    </a:ext>
                  </a:extLst>
                </a:gridCol>
                <a:gridCol w="6461360">
                  <a:extLst>
                    <a:ext uri="{9D8B030D-6E8A-4147-A177-3AD203B41FA5}">
                      <a16:colId xmlns="" xmlns:a16="http://schemas.microsoft.com/office/drawing/2014/main" val="20001"/>
                    </a:ext>
                  </a:extLst>
                </a:gridCol>
              </a:tblGrid>
              <a:tr h="50816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Clause</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66660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DATAFILE</a:t>
                      </a:r>
                      <a:r>
                        <a:rPr kumimoji="0" lang="en-US" sz="1900" b="0" u="none" strike="noStrike" cap="none" normalizeH="0" baseline="0" dirty="0">
                          <a:ln>
                            <a:noFill/>
                          </a:ln>
                          <a:solidFill>
                            <a:srgbClr val="000000"/>
                          </a:solidFill>
                          <a:effectLst/>
                          <a:latin typeface="+mn-lt"/>
                          <a:cs typeface="Courier New" panose="02070309020205020404" pitchFamily="49" charset="0"/>
                        </a:rPr>
                        <a:t> </a:t>
                      </a:r>
                      <a:r>
                        <a:rPr kumimoji="0" lang="en-US" sz="1600" b="0" u="none" strike="noStrike" cap="none" normalizeH="0" baseline="0" dirty="0">
                          <a:ln>
                            <a:noFill/>
                          </a:ln>
                          <a:solidFill>
                            <a:srgbClr val="000000"/>
                          </a:solidFill>
                          <a:effectLst/>
                          <a:latin typeface="+mn-lt"/>
                          <a:cs typeface="Courier New" panose="02070309020205020404" pitchFamily="49" charset="0"/>
                        </a:rPr>
                        <a:t>or</a:t>
                      </a:r>
                      <a:r>
                        <a:rPr kumimoji="0" lang="en-US" sz="1900" b="0" u="none" strike="noStrike" cap="none" normalizeH="0" baseline="0" dirty="0">
                          <a:ln>
                            <a:noFill/>
                          </a:ln>
                          <a:solidFill>
                            <a:srgbClr val="000000"/>
                          </a:solidFill>
                          <a:effectLst/>
                          <a:latin typeface="+mn-lt"/>
                          <a:cs typeface="Courier New" panose="02070309020205020404" pitchFamily="49" charset="0"/>
                        </a:rPr>
                        <a:t> </a:t>
                      </a: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TEMPFILE</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Used to specify the name, location, and initial size of the data file or temp file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66660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ONLINE</a:t>
                      </a:r>
                      <a:r>
                        <a:rPr kumimoji="0" lang="en-US" sz="1900" b="0" u="none" strike="noStrike" cap="none" normalizeH="0" baseline="0" dirty="0">
                          <a:ln>
                            <a:noFill/>
                          </a:ln>
                          <a:solidFill>
                            <a:srgbClr val="000000"/>
                          </a:solidFill>
                          <a:effectLst/>
                          <a:latin typeface="+mn-lt"/>
                          <a:cs typeface="Courier New" panose="02070309020205020404" pitchFamily="49" charset="0"/>
                        </a:rPr>
                        <a:t> </a:t>
                      </a:r>
                      <a:r>
                        <a:rPr kumimoji="0" lang="en-US" sz="1600" b="0" u="none" strike="noStrike" cap="none" normalizeH="0" baseline="0" dirty="0">
                          <a:ln>
                            <a:noFill/>
                          </a:ln>
                          <a:solidFill>
                            <a:srgbClr val="000000"/>
                          </a:solidFill>
                          <a:effectLst/>
                          <a:latin typeface="+mn-lt"/>
                          <a:cs typeface="Courier New" panose="02070309020205020404" pitchFamily="49" charset="0"/>
                        </a:rPr>
                        <a:t>or</a:t>
                      </a:r>
                      <a:r>
                        <a:rPr kumimoji="0" lang="en-US" sz="1900" b="0" u="none" strike="noStrike" cap="none" normalizeH="0" baseline="0" dirty="0">
                          <a:ln>
                            <a:noFill/>
                          </a:ln>
                          <a:solidFill>
                            <a:srgbClr val="000000"/>
                          </a:solidFill>
                          <a:effectLst/>
                          <a:latin typeface="+mn-lt"/>
                          <a:cs typeface="Courier New" panose="02070309020205020404" pitchFamily="49" charset="0"/>
                        </a:rPr>
                        <a:t> </a:t>
                      </a: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OFFLINE</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Used to make the tablespace available (or not available) immediately after creation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659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BLOCKSIZE</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Used to specify a nonstandard block size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r h="909006">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EXTENT MANAGEMENT</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Used to specify how the extents of the tablespace will be managed and where the metadata for allocated and unallocated extents is to be stored</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3785738146"/>
                  </a:ext>
                </a:extLst>
              </a:tr>
              <a:tr h="66660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LOGGING</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Used to specify the default logging attributes of objects in the tablespace </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466034206"/>
                  </a:ext>
                </a:extLst>
              </a:tr>
              <a:tr h="66660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SEGMENT MANAGEMENT</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Used to specify how free space in the segments in the tablespace should be tracked (bitmaps or free lists)</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880301879"/>
                  </a:ext>
                </a:extLst>
              </a:tr>
            </a:tbl>
          </a:graphicData>
        </a:graphic>
      </p:graphicFrame>
    </p:spTree>
    <p:custDataLst>
      <p:tags r:id="rId1"/>
    </p:custDataLst>
    <p:extLst>
      <p:ext uri="{BB962C8B-B14F-4D97-AF65-F5344CB8AC3E}">
        <p14:creationId xmlns:p14="http://schemas.microsoft.com/office/powerpoint/2010/main" val="37671842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338769300"/>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5319643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9550" y="264585"/>
            <a:ext cx="8048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146" name="Title 1"/>
          <p:cNvSpPr>
            <a:spLocks noGrp="1"/>
          </p:cNvSpPr>
          <p:nvPr>
            <p:ph type="title"/>
          </p:nvPr>
        </p:nvSpPr>
        <p:spPr/>
        <p:txBody>
          <a:bodyPr/>
          <a:lstStyle/>
          <a:p>
            <a:r>
              <a:rPr lang="en-US" altLang="en-US" dirty="0"/>
              <a:t>Creating Permanent Tablespaces in a CDB</a:t>
            </a:r>
          </a:p>
        </p:txBody>
      </p:sp>
      <p:sp>
        <p:nvSpPr>
          <p:cNvPr id="5" name="Content Placeholder 4"/>
          <p:cNvSpPr>
            <a:spLocks noGrp="1"/>
          </p:cNvSpPr>
          <p:nvPr>
            <p:ph idx="1"/>
          </p:nvPr>
        </p:nvSpPr>
        <p:spPr>
          <a:xfrm>
            <a:off x="622138" y="1066800"/>
            <a:ext cx="10944549" cy="4917579"/>
          </a:xfrm>
        </p:spPr>
        <p:txBody>
          <a:bodyPr/>
          <a:lstStyle/>
          <a:p>
            <a:pPr lvl="1"/>
            <a:r>
              <a:rPr lang="en-US" altLang="en-US" dirty="0"/>
              <a:t>Tablespace creation during CDB creation: </a:t>
            </a:r>
          </a:p>
          <a:p>
            <a:pPr marL="1279525" lvl="2" indent="-365125"/>
            <a:r>
              <a:rPr lang="en-US" altLang="en-US" dirty="0"/>
              <a:t>With DBCA: </a:t>
            </a:r>
            <a:r>
              <a:rPr lang="en-US" altLang="en-US" dirty="0">
                <a:latin typeface="Courier New" panose="02070309020205020404" pitchFamily="49" charset="0"/>
                <a:cs typeface="Courier New" panose="02070309020205020404" pitchFamily="49" charset="0"/>
              </a:rPr>
              <a:t>USERS</a:t>
            </a:r>
            <a:r>
              <a:rPr lang="en-US" altLang="en-US" dirty="0"/>
              <a:t> tablespace created in the CDB root</a:t>
            </a:r>
          </a:p>
          <a:p>
            <a:pPr marL="1279525" lvl="2" indent="-365125"/>
            <a:r>
              <a:rPr lang="en-US" altLang="en-US" dirty="0"/>
              <a:t>With </a:t>
            </a:r>
            <a:r>
              <a:rPr lang="en-US" altLang="en-US" dirty="0">
                <a:latin typeface="Courier New" panose="02070309020205020404" pitchFamily="49" charset="0"/>
                <a:cs typeface="Courier New" panose="02070309020205020404" pitchFamily="49" charset="0"/>
              </a:rPr>
              <a:t>CREATE DATABASE </a:t>
            </a:r>
            <a:r>
              <a:rPr lang="en-US" altLang="en-US" dirty="0">
                <a:cs typeface="Courier New" panose="02070309020205020404" pitchFamily="49" charset="0"/>
              </a:rPr>
              <a:t>statement with </a:t>
            </a:r>
            <a:r>
              <a:rPr lang="en-US" altLang="en-US" dirty="0">
                <a:latin typeface="Courier New" panose="02070309020205020404" pitchFamily="49" charset="0"/>
                <a:cs typeface="Courier New" panose="02070309020205020404" pitchFamily="49" charset="0"/>
              </a:rPr>
              <a:t>USER_DATA TABLESPACE </a:t>
            </a:r>
            <a:r>
              <a:rPr lang="en-US" altLang="en-US" dirty="0">
                <a:cs typeface="Courier New" panose="02070309020205020404" pitchFamily="49" charset="0"/>
              </a:rPr>
              <a:t>clause: Your defined tablespace </a:t>
            </a:r>
            <a:r>
              <a:rPr lang="en-US" altLang="en-US" dirty="0"/>
              <a:t>created in the CDB root</a:t>
            </a:r>
          </a:p>
          <a:p>
            <a:pPr lvl="1"/>
            <a:r>
              <a:rPr lang="en-US" altLang="en-US" dirty="0"/>
              <a:t>Create a permanent tablespace in the CDB </a:t>
            </a:r>
            <a:r>
              <a:rPr lang="en-US" altLang="en-US" dirty="0">
                <a:cs typeface="Courier New" panose="02070309020205020404" pitchFamily="49" charset="0"/>
              </a:rPr>
              <a:t>root</a:t>
            </a:r>
            <a:r>
              <a:rPr lang="en-US" altLang="en-US" dirty="0"/>
              <a:t>:</a:t>
            </a:r>
          </a:p>
          <a:p>
            <a:pPr lvl="1"/>
            <a:endParaRPr lang="en-US" altLang="en-US" dirty="0"/>
          </a:p>
          <a:p>
            <a:pPr lvl="1"/>
            <a:endParaRPr lang="en-US" altLang="en-US" dirty="0"/>
          </a:p>
          <a:p>
            <a:pPr lvl="1"/>
            <a:endParaRPr lang="en-US" altLang="en-US" dirty="0"/>
          </a:p>
          <a:p>
            <a:pPr lvl="1"/>
            <a:r>
              <a:rPr lang="en-US" altLang="en-US" dirty="0"/>
              <a:t>Create a permanent tablespace in a PDB:</a:t>
            </a:r>
          </a:p>
          <a:p>
            <a:pPr lvl="1"/>
            <a:endParaRPr lang="fr-FR" altLang="en-US" dirty="0"/>
          </a:p>
          <a:p>
            <a:pPr lvl="1"/>
            <a:endParaRPr lang="fr-FR" altLang="en-US" dirty="0"/>
          </a:p>
          <a:p>
            <a:pPr lvl="1"/>
            <a:endParaRPr lang="fr-FR" altLang="en-US" dirty="0"/>
          </a:p>
        </p:txBody>
      </p:sp>
      <p:sp>
        <p:nvSpPr>
          <p:cNvPr id="6" name="Content Placeholder 2"/>
          <p:cNvSpPr txBox="1">
            <a:spLocks/>
          </p:cNvSpPr>
          <p:nvPr/>
        </p:nvSpPr>
        <p:spPr bwMode="gray">
          <a:xfrm>
            <a:off x="994636" y="3013751"/>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CONNECT system@cdb1</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CREATE TABLESPACE tbs_CDB_users </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            DATAFILE '/u1/app/oracle/oradata/cdb/cdb_users01.dbf' SIZE 100M;</a:t>
            </a:r>
          </a:p>
        </p:txBody>
      </p:sp>
      <p:sp>
        <p:nvSpPr>
          <p:cNvPr id="7" name="Content Placeholder 2"/>
          <p:cNvSpPr txBox="1">
            <a:spLocks/>
          </p:cNvSpPr>
          <p:nvPr/>
        </p:nvSpPr>
        <p:spPr bwMode="gray">
          <a:xfrm>
            <a:off x="989012" y="4761734"/>
            <a:ext cx="10750394" cy="102790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CONNECT system@PDB1</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CREATE TABLESPACE tbs_PDB1_users </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            DATAFILE '/u1/app/oracle/oradata/cdb/pdb1/users01.dbf‘ SIZE 100M;</a:t>
            </a:r>
          </a:p>
        </p:txBody>
      </p:sp>
    </p:spTree>
    <p:custDataLst>
      <p:tags r:id="rId1"/>
    </p:custDataLst>
    <p:extLst>
      <p:ext uri="{BB962C8B-B14F-4D97-AF65-F5344CB8AC3E}">
        <p14:creationId xmlns:p14="http://schemas.microsoft.com/office/powerpoint/2010/main" val="281604160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179550" y="264585"/>
            <a:ext cx="7362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Defining Default Permanent Tablespaces</a:t>
            </a:r>
          </a:p>
        </p:txBody>
      </p:sp>
      <p:sp>
        <p:nvSpPr>
          <p:cNvPr id="3" name="Content Placeholder 2"/>
          <p:cNvSpPr>
            <a:spLocks noGrp="1"/>
          </p:cNvSpPr>
          <p:nvPr>
            <p:ph idx="1"/>
          </p:nvPr>
        </p:nvSpPr>
        <p:spPr>
          <a:xfrm>
            <a:off x="622138" y="3733800"/>
            <a:ext cx="10944549" cy="1673101"/>
          </a:xfrm>
        </p:spPr>
        <p:txBody>
          <a:bodyPr/>
          <a:lstStyle/>
          <a:p>
            <a:pPr lvl="1"/>
            <a:r>
              <a:rPr lang="en-US" dirty="0"/>
              <a:t>In the CDB</a:t>
            </a:r>
          </a:p>
          <a:p>
            <a:pPr lvl="1"/>
            <a:endParaRPr lang="en-US" dirty="0"/>
          </a:p>
          <a:p>
            <a:pPr lvl="1"/>
            <a:endParaRPr lang="en-US" dirty="0"/>
          </a:p>
          <a:p>
            <a:pPr lvl="1"/>
            <a:r>
              <a:rPr lang="en-US" dirty="0"/>
              <a:t>In the PDB</a:t>
            </a:r>
          </a:p>
        </p:txBody>
      </p:sp>
      <p:grpSp>
        <p:nvGrpSpPr>
          <p:cNvPr id="4" name="Group 1"/>
          <p:cNvGrpSpPr>
            <a:grpSpLocks/>
          </p:cNvGrpSpPr>
          <p:nvPr/>
        </p:nvGrpSpPr>
        <p:grpSpPr bwMode="auto">
          <a:xfrm>
            <a:off x="3148013" y="797826"/>
            <a:ext cx="5892800" cy="3088374"/>
            <a:chOff x="3046413" y="797826"/>
            <a:chExt cx="5892800" cy="2859774"/>
          </a:xfrm>
        </p:grpSpPr>
        <p:sp>
          <p:nvSpPr>
            <p:cNvPr id="5" name="Rectangle 4"/>
            <p:cNvSpPr/>
            <p:nvPr/>
          </p:nvSpPr>
          <p:spPr bwMode="auto">
            <a:xfrm>
              <a:off x="3046413" y="797826"/>
              <a:ext cx="5892800" cy="2859774"/>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a:lstStyle/>
            <a:p>
              <a:pPr defTabSz="228600" eaLnBrk="1" hangingPunct="1">
                <a:buFont typeface="Arial" pitchFamily="34" charset="0"/>
                <a:buNone/>
                <a:defRPr/>
              </a:pPr>
              <a:endParaRPr lang="en-US" dirty="0">
                <a:cs typeface="Arial" charset="0"/>
              </a:endParaRPr>
            </a:p>
          </p:txBody>
        </p:sp>
        <p:sp>
          <p:nvSpPr>
            <p:cNvPr id="6" name="Text Box 58"/>
            <p:cNvSpPr txBox="1">
              <a:spLocks noChangeArrowheads="1"/>
            </p:cNvSpPr>
            <p:nvPr/>
          </p:nvSpPr>
          <p:spPr bwMode="blackWhite">
            <a:xfrm>
              <a:off x="3084890" y="843956"/>
              <a:ext cx="5588000" cy="265113"/>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400" b="1" dirty="0">
                  <a:solidFill>
                    <a:schemeClr val="bg2">
                      <a:lumMod val="10000"/>
                    </a:schemeClr>
                  </a:solidFill>
                  <a:latin typeface="Arial" charset="0"/>
                  <a:cs typeface="Arial" charset="0"/>
                </a:rPr>
                <a:t>Multitenant Container Database CDB1</a:t>
              </a:r>
            </a:p>
          </p:txBody>
        </p:sp>
        <p:sp>
          <p:nvSpPr>
            <p:cNvPr id="7" name="Rectangle 2"/>
            <p:cNvSpPr>
              <a:spLocks noChangeArrowheads="1"/>
            </p:cNvSpPr>
            <p:nvPr/>
          </p:nvSpPr>
          <p:spPr bwMode="blackWhite">
            <a:xfrm>
              <a:off x="3503613" y="1088750"/>
              <a:ext cx="4978400" cy="820057"/>
            </a:xfrm>
            <a:prstGeom prst="rect">
              <a:avLst/>
            </a:prstGeom>
            <a:solidFill>
              <a:schemeClr val="accent6">
                <a:lumMod val="60000"/>
                <a:lumOff val="40000"/>
              </a:schemeClr>
            </a:solidFill>
            <a:ln w="28575">
              <a:solidFill>
                <a:schemeClr val="tx1"/>
              </a:solidFill>
              <a:miter lim="800000"/>
              <a:headEnd/>
              <a:tailEnd/>
            </a:ln>
          </p:spPr>
          <p:txBody>
            <a:bodyPr wrap="none" lIns="92075" tIns="46038" rIns="92075" bIns="46038" anchor="b"/>
            <a:lstStyle/>
            <a:p>
              <a:pPr defTabSz="1041400">
                <a:lnSpc>
                  <a:spcPct val="85000"/>
                </a:lnSpc>
                <a:spcBef>
                  <a:spcPct val="50000"/>
                </a:spcBef>
                <a:defRPr/>
              </a:pPr>
              <a:r>
                <a:rPr lang="en-US" sz="1400" b="1" dirty="0">
                  <a:solidFill>
                    <a:schemeClr val="bg2">
                      <a:lumMod val="10000"/>
                    </a:schemeClr>
                  </a:solidFill>
                  <a:latin typeface="Arial" charset="0"/>
                  <a:cs typeface="Arial" charset="0"/>
                </a:rPr>
                <a:t>CDB root</a:t>
              </a:r>
            </a:p>
          </p:txBody>
        </p:sp>
        <p:sp>
          <p:nvSpPr>
            <p:cNvPr id="8" name="PPTShape_1"/>
            <p:cNvSpPr>
              <a:spLocks noChangeArrowheads="1"/>
            </p:cNvSpPr>
            <p:nvPr/>
          </p:nvSpPr>
          <p:spPr bwMode="blackWhite">
            <a:xfrm>
              <a:off x="3509963" y="1969956"/>
              <a:ext cx="4965700" cy="821634"/>
            </a:xfrm>
            <a:prstGeom prst="rect">
              <a:avLst/>
            </a:prstGeom>
            <a:solidFill>
              <a:schemeClr val="accent3">
                <a:lumMod val="40000"/>
                <a:lumOff val="60000"/>
              </a:schemeClr>
            </a:solidFill>
            <a:ln w="28575">
              <a:solidFill>
                <a:schemeClr val="accent3"/>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8000"/>
                  </a:solidFill>
                </a:rPr>
                <a:t>PDBHR</a:t>
              </a:r>
            </a:p>
          </p:txBody>
        </p:sp>
        <p:sp>
          <p:nvSpPr>
            <p:cNvPr id="9" name="PPTShape_2"/>
            <p:cNvSpPr>
              <a:spLocks noChangeArrowheads="1"/>
            </p:cNvSpPr>
            <p:nvPr/>
          </p:nvSpPr>
          <p:spPr bwMode="blackWhite">
            <a:xfrm>
              <a:off x="3503613" y="2852741"/>
              <a:ext cx="4978400" cy="717550"/>
            </a:xfrm>
            <a:prstGeom prst="rect">
              <a:avLst/>
            </a:prstGeom>
            <a:solidFill>
              <a:schemeClr val="accent1">
                <a:lumMod val="40000"/>
                <a:lumOff val="60000"/>
              </a:schemeClr>
            </a:solidFill>
            <a:ln w="28575">
              <a:solidFill>
                <a:schemeClr val="accent1">
                  <a:lumMod val="75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chemeClr val="accent2"/>
                  </a:solidFill>
                </a:rPr>
                <a:t>PDBdev</a:t>
              </a:r>
            </a:p>
          </p:txBody>
        </p:sp>
        <p:sp>
          <p:nvSpPr>
            <p:cNvPr id="10" name="Can 9"/>
            <p:cNvSpPr/>
            <p:nvPr/>
          </p:nvSpPr>
          <p:spPr bwMode="auto">
            <a:xfrm>
              <a:off x="4882530" y="1176125"/>
              <a:ext cx="752475" cy="457200"/>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1" name="PPTShape_14"/>
            <p:cNvSpPr txBox="1">
              <a:spLocks noChangeArrowheads="1"/>
            </p:cNvSpPr>
            <p:nvPr/>
          </p:nvSpPr>
          <p:spPr bwMode="blackWhite">
            <a:xfrm>
              <a:off x="4751655" y="1623885"/>
              <a:ext cx="1014224" cy="29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SYSTEM </a:t>
              </a:r>
            </a:p>
          </p:txBody>
        </p:sp>
        <p:sp>
          <p:nvSpPr>
            <p:cNvPr id="12" name="Can 11"/>
            <p:cNvSpPr/>
            <p:nvPr/>
          </p:nvSpPr>
          <p:spPr bwMode="auto">
            <a:xfrm>
              <a:off x="4882530" y="2043049"/>
              <a:ext cx="752475" cy="457200"/>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3" name="PPTShape_14"/>
            <p:cNvSpPr txBox="1">
              <a:spLocks noChangeArrowheads="1"/>
            </p:cNvSpPr>
            <p:nvPr/>
          </p:nvSpPr>
          <p:spPr bwMode="blackWhite">
            <a:xfrm>
              <a:off x="4762634" y="2463054"/>
              <a:ext cx="992266" cy="28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SYSTEM </a:t>
              </a:r>
            </a:p>
          </p:txBody>
        </p:sp>
        <p:sp>
          <p:nvSpPr>
            <p:cNvPr id="14" name="Can 13"/>
            <p:cNvSpPr/>
            <p:nvPr/>
          </p:nvSpPr>
          <p:spPr bwMode="auto">
            <a:xfrm>
              <a:off x="4882530" y="2918161"/>
              <a:ext cx="752475" cy="457200"/>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5" name="PPTShape_14"/>
            <p:cNvSpPr txBox="1">
              <a:spLocks noChangeArrowheads="1"/>
            </p:cNvSpPr>
            <p:nvPr/>
          </p:nvSpPr>
          <p:spPr bwMode="blackWhite">
            <a:xfrm>
              <a:off x="4762634" y="3322069"/>
              <a:ext cx="992266" cy="29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SYSTEM </a:t>
              </a:r>
            </a:p>
          </p:txBody>
        </p:sp>
        <p:sp>
          <p:nvSpPr>
            <p:cNvPr id="16" name="Can 15"/>
            <p:cNvSpPr/>
            <p:nvPr/>
          </p:nvSpPr>
          <p:spPr bwMode="auto">
            <a:xfrm>
              <a:off x="6581775" y="1176125"/>
              <a:ext cx="752475" cy="457200"/>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7" name="Can 16"/>
            <p:cNvSpPr/>
            <p:nvPr/>
          </p:nvSpPr>
          <p:spPr bwMode="auto">
            <a:xfrm>
              <a:off x="6581775" y="2043049"/>
              <a:ext cx="752475" cy="457200"/>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8" name="PPTShape_14"/>
            <p:cNvSpPr txBox="1">
              <a:spLocks noChangeArrowheads="1"/>
            </p:cNvSpPr>
            <p:nvPr/>
          </p:nvSpPr>
          <p:spPr bwMode="blackWhite">
            <a:xfrm>
              <a:off x="6119591" y="1629566"/>
              <a:ext cx="1829243" cy="28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0000"/>
                  </a:solidFill>
                </a:rPr>
                <a:t>TBS_CDB_USERS </a:t>
              </a:r>
            </a:p>
          </p:txBody>
        </p:sp>
        <p:sp>
          <p:nvSpPr>
            <p:cNvPr id="19" name="PPTShape_14"/>
            <p:cNvSpPr txBox="1">
              <a:spLocks noChangeArrowheads="1"/>
            </p:cNvSpPr>
            <p:nvPr/>
          </p:nvSpPr>
          <p:spPr bwMode="blackWhite">
            <a:xfrm>
              <a:off x="6208713" y="2463054"/>
              <a:ext cx="1650999" cy="28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PDBHR_USERS</a:t>
              </a:r>
            </a:p>
          </p:txBody>
        </p:sp>
      </p:grpSp>
      <p:sp>
        <p:nvSpPr>
          <p:cNvPr id="20" name="Content Placeholder 2"/>
          <p:cNvSpPr txBox="1">
            <a:spLocks/>
          </p:cNvSpPr>
          <p:nvPr/>
        </p:nvSpPr>
        <p:spPr bwMode="gray">
          <a:xfrm>
            <a:off x="731520" y="4191000"/>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CONNECT system@cdb1</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ALTER DATABASE DEFAULT TABLESPACE tbs_CDB_users;</a:t>
            </a:r>
          </a:p>
        </p:txBody>
      </p:sp>
      <p:sp>
        <p:nvSpPr>
          <p:cNvPr id="21" name="Content Placeholder 2"/>
          <p:cNvSpPr txBox="1">
            <a:spLocks/>
          </p:cNvSpPr>
          <p:nvPr/>
        </p:nvSpPr>
        <p:spPr bwMode="gray">
          <a:xfrm>
            <a:off x="741938" y="5442727"/>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CONNECT pdb1_admin@</a:t>
            </a:r>
            <a:r>
              <a:rPr lang="en-US" b="1" dirty="0">
                <a:solidFill>
                  <a:srgbClr val="00B050"/>
                </a:solidFill>
                <a:latin typeface="Courier New" pitchFamily="49" charset="0"/>
                <a:cs typeface="Arial" charset="0"/>
              </a:rPr>
              <a:t>pdbhr</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ALTER PLUGGABLE DATABASE DEFAULT TABLESPACE pdbhr_users;</a:t>
            </a:r>
          </a:p>
        </p:txBody>
      </p:sp>
    </p:spTree>
    <p:extLst>
      <p:ext uri="{BB962C8B-B14F-4D97-AF65-F5344CB8AC3E}">
        <p14:creationId xmlns:p14="http://schemas.microsoft.com/office/powerpoint/2010/main" val="192259192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79550" y="264585"/>
            <a:ext cx="5229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Temporary Tablespaces</a:t>
            </a:r>
          </a:p>
        </p:txBody>
      </p:sp>
      <p:sp>
        <p:nvSpPr>
          <p:cNvPr id="3" name="Content Placeholder 2"/>
          <p:cNvSpPr>
            <a:spLocks noGrp="1"/>
          </p:cNvSpPr>
          <p:nvPr>
            <p:ph idx="1"/>
          </p:nvPr>
        </p:nvSpPr>
        <p:spPr>
          <a:xfrm>
            <a:off x="622138" y="3947081"/>
            <a:ext cx="10944549" cy="1234519"/>
          </a:xfrm>
        </p:spPr>
        <p:txBody>
          <a:bodyPr/>
          <a:lstStyle/>
          <a:p>
            <a:pPr lvl="1"/>
            <a:r>
              <a:rPr lang="en-US" altLang="en-US" dirty="0"/>
              <a:t>Only one default temporary tablespace or tablespace group is allowed per CDB or PDB.</a:t>
            </a:r>
          </a:p>
          <a:p>
            <a:pPr lvl="1"/>
            <a:r>
              <a:rPr lang="en-US" altLang="en-US" dirty="0"/>
              <a:t>Each PDB can have temporary tablespaces or tablespace groups.</a:t>
            </a:r>
          </a:p>
          <a:p>
            <a:pPr lvl="1"/>
            <a:r>
              <a:rPr lang="en-US" altLang="en-US" dirty="0"/>
              <a:t>Define the default temporary tablespace in a PDB:</a:t>
            </a:r>
          </a:p>
        </p:txBody>
      </p:sp>
      <p:sp>
        <p:nvSpPr>
          <p:cNvPr id="4" name="Content Placeholder 2"/>
          <p:cNvSpPr txBox="1">
            <a:spLocks/>
          </p:cNvSpPr>
          <p:nvPr/>
        </p:nvSpPr>
        <p:spPr bwMode="gray">
          <a:xfrm>
            <a:off x="741938" y="5257800"/>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CONNECT pdb1_admin@</a:t>
            </a:r>
            <a:r>
              <a:rPr lang="en-US" b="1" dirty="0">
                <a:solidFill>
                  <a:srgbClr val="00B050"/>
                </a:solidFill>
                <a:latin typeface="Courier New" pitchFamily="49" charset="0"/>
                <a:cs typeface="Arial" charset="0"/>
              </a:rPr>
              <a:t>pdbhr</a:t>
            </a:r>
          </a:p>
          <a:p>
            <a:pPr marL="457200" indent="-457200" defTabSz="400050">
              <a:tabLst>
                <a:tab pos="400050" algn="r"/>
                <a:tab pos="673100" algn="l"/>
              </a:tabLst>
              <a:defRPr/>
            </a:pPr>
            <a:r>
              <a:rPr lang="en-US" b="1" dirty="0">
                <a:solidFill>
                  <a:schemeClr val="tx1">
                    <a:lumMod val="50000"/>
                  </a:schemeClr>
                </a:solidFill>
                <a:latin typeface="Courier New" pitchFamily="49" charset="0"/>
                <a:cs typeface="Arial" charset="0"/>
              </a:rPr>
              <a:t>SQL&gt; ALTER DATABASE DEFAULT TEMPORARY TABLESPACE local_temp;</a:t>
            </a:r>
          </a:p>
        </p:txBody>
      </p:sp>
      <p:sp>
        <p:nvSpPr>
          <p:cNvPr id="6" name="Rectangle 5"/>
          <p:cNvSpPr/>
          <p:nvPr/>
        </p:nvSpPr>
        <p:spPr bwMode="auto">
          <a:xfrm>
            <a:off x="3549650" y="838199"/>
            <a:ext cx="5087938" cy="3072901"/>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a:lstStyle/>
          <a:p>
            <a:pPr defTabSz="228600" eaLnBrk="1" hangingPunct="1">
              <a:defRPr/>
            </a:pPr>
            <a:endParaRPr lang="en-US" dirty="0"/>
          </a:p>
        </p:txBody>
      </p:sp>
      <p:sp>
        <p:nvSpPr>
          <p:cNvPr id="7" name="Text Box 58"/>
          <p:cNvSpPr txBox="1">
            <a:spLocks noChangeArrowheads="1"/>
          </p:cNvSpPr>
          <p:nvPr/>
        </p:nvSpPr>
        <p:spPr bwMode="blackWhite">
          <a:xfrm>
            <a:off x="3568696" y="860714"/>
            <a:ext cx="3406775" cy="316151"/>
          </a:xfrm>
          <a:prstGeom prst="rect">
            <a:avLst/>
          </a:prstGeom>
          <a:noFill/>
          <a:ln w="28575">
            <a:noFill/>
            <a:miter lim="800000"/>
            <a:headEnd/>
            <a:tailEnd/>
          </a:ln>
        </p:spPr>
        <p:txBody>
          <a:bodyPr lIns="92075" tIns="46038" rIns="92075" bIns="46038">
            <a:spAutoFit/>
          </a:bodyPr>
          <a:lstStyle/>
          <a:p>
            <a:pPr defTabSz="228600">
              <a:lnSpc>
                <a:spcPct val="80000"/>
              </a:lnSpc>
              <a:defRPr/>
            </a:pPr>
            <a:r>
              <a:rPr lang="en-US" sz="1400" b="1" dirty="0">
                <a:solidFill>
                  <a:schemeClr val="bg2">
                    <a:lumMod val="10000"/>
                  </a:schemeClr>
                </a:solidFill>
                <a:latin typeface="Arial" charset="0"/>
                <a:cs typeface="Arial" charset="0"/>
              </a:rPr>
              <a:t>Multitenant Container Database CDB1</a:t>
            </a:r>
          </a:p>
        </p:txBody>
      </p:sp>
      <p:sp>
        <p:nvSpPr>
          <p:cNvPr id="8" name="Rectangle 2"/>
          <p:cNvSpPr>
            <a:spLocks noChangeArrowheads="1"/>
          </p:cNvSpPr>
          <p:nvPr/>
        </p:nvSpPr>
        <p:spPr bwMode="blackWhite">
          <a:xfrm>
            <a:off x="4065588" y="1113539"/>
            <a:ext cx="4092575" cy="825326"/>
          </a:xfrm>
          <a:prstGeom prst="rect">
            <a:avLst/>
          </a:prstGeom>
          <a:solidFill>
            <a:schemeClr val="accent6">
              <a:lumMod val="60000"/>
              <a:lumOff val="40000"/>
            </a:schemeClr>
          </a:solidFill>
          <a:ln w="28575">
            <a:solidFill>
              <a:schemeClr val="tx1"/>
            </a:solidFill>
            <a:miter lim="800000"/>
            <a:headEnd/>
            <a:tailEnd/>
          </a:ln>
        </p:spPr>
        <p:txBody>
          <a:bodyPr wrap="none" lIns="92075" tIns="46038" rIns="92075" bIns="46038" anchor="b"/>
          <a:lstStyle/>
          <a:p>
            <a:pPr defTabSz="1041400">
              <a:lnSpc>
                <a:spcPct val="85000"/>
              </a:lnSpc>
              <a:spcBef>
                <a:spcPct val="50000"/>
              </a:spcBef>
            </a:pPr>
            <a:r>
              <a:rPr lang="en-US" altLang="en-US" sz="1400" b="1" dirty="0">
                <a:solidFill>
                  <a:schemeClr val="bg2">
                    <a:lumMod val="10000"/>
                  </a:schemeClr>
                </a:solidFill>
              </a:rPr>
              <a:t>CDB root</a:t>
            </a:r>
          </a:p>
        </p:txBody>
      </p:sp>
      <p:sp>
        <p:nvSpPr>
          <p:cNvPr id="9" name="PPTShape_0"/>
          <p:cNvSpPr>
            <a:spLocks noChangeArrowheads="1"/>
          </p:cNvSpPr>
          <p:nvPr/>
        </p:nvSpPr>
        <p:spPr bwMode="blackWhite">
          <a:xfrm>
            <a:off x="4065588" y="1990557"/>
            <a:ext cx="4092575" cy="825326"/>
          </a:xfrm>
          <a:prstGeom prst="rect">
            <a:avLst/>
          </a:prstGeom>
          <a:solidFill>
            <a:srgbClr val="FFCC99"/>
          </a:solidFill>
          <a:ln w="28575">
            <a:solidFill>
              <a:schemeClr val="tx1"/>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chemeClr val="bg2"/>
              </a:solidFill>
            </a:endParaRPr>
          </a:p>
          <a:p>
            <a:pPr>
              <a:lnSpc>
                <a:spcPct val="85000"/>
              </a:lnSpc>
              <a:spcBef>
                <a:spcPct val="50000"/>
              </a:spcBef>
            </a:pPr>
            <a:endParaRPr lang="en-US" altLang="en-US" sz="1400" dirty="0">
              <a:solidFill>
                <a:schemeClr val="bg2"/>
              </a:solidFill>
            </a:endParaRPr>
          </a:p>
          <a:p>
            <a:r>
              <a:rPr lang="en-US" altLang="en-US" sz="1400" b="1" dirty="0">
                <a:solidFill>
                  <a:srgbClr val="0000FF"/>
                </a:solidFill>
              </a:rPr>
              <a:t>PDBtest</a:t>
            </a:r>
          </a:p>
        </p:txBody>
      </p:sp>
      <p:sp>
        <p:nvSpPr>
          <p:cNvPr id="10" name="PPTShape_1"/>
          <p:cNvSpPr>
            <a:spLocks noChangeArrowheads="1"/>
          </p:cNvSpPr>
          <p:nvPr/>
        </p:nvSpPr>
        <p:spPr bwMode="blackWhite">
          <a:xfrm>
            <a:off x="4075113" y="2867576"/>
            <a:ext cx="4081462" cy="917029"/>
          </a:xfrm>
          <a:prstGeom prst="rect">
            <a:avLst/>
          </a:prstGeom>
          <a:solidFill>
            <a:schemeClr val="accent3">
              <a:lumMod val="40000"/>
              <a:lumOff val="60000"/>
            </a:schemeClr>
          </a:solidFill>
          <a:ln w="28575">
            <a:solidFill>
              <a:schemeClr val="accent3"/>
            </a:solidFill>
            <a:miter lim="800000"/>
            <a:headEnd/>
            <a:tailEnd/>
          </a:ln>
        </p:spPr>
        <p:txBody>
          <a:bodyPr wrap="none" lIns="92075" tIns="46038" rIns="92075" bIns="46038" anchor="b"/>
          <a:lstStyle/>
          <a:p>
            <a:pPr defTabSz="1041400">
              <a:lnSpc>
                <a:spcPct val="85000"/>
              </a:lnSpc>
              <a:spcBef>
                <a:spcPct val="50000"/>
              </a:spcBef>
            </a:pPr>
            <a:endParaRPr lang="en-US" altLang="en-US" sz="1400" dirty="0">
              <a:solidFill>
                <a:schemeClr val="bg2"/>
              </a:solidFill>
              <a:latin typeface="Arial" panose="020B0604020202020204" pitchFamily="34" charset="0"/>
              <a:cs typeface="Arial" panose="020B0604020202020204" pitchFamily="34" charset="0"/>
            </a:endParaRPr>
          </a:p>
          <a:p>
            <a:pPr defTabSz="1041400">
              <a:lnSpc>
                <a:spcPct val="85000"/>
              </a:lnSpc>
              <a:spcBef>
                <a:spcPct val="50000"/>
              </a:spcBef>
            </a:pPr>
            <a:endParaRPr lang="en-US" altLang="en-US" sz="1400" dirty="0">
              <a:solidFill>
                <a:schemeClr val="bg2"/>
              </a:solidFill>
              <a:latin typeface="Arial" panose="020B0604020202020204" pitchFamily="34" charset="0"/>
              <a:cs typeface="Arial" panose="020B0604020202020204" pitchFamily="34" charset="0"/>
            </a:endParaRPr>
          </a:p>
          <a:p>
            <a:pPr defTabSz="1041400">
              <a:lnSpc>
                <a:spcPct val="85000"/>
              </a:lnSpc>
              <a:spcBef>
                <a:spcPct val="50000"/>
              </a:spcBef>
            </a:pPr>
            <a:r>
              <a:rPr lang="en-US" altLang="en-US" sz="1400" b="1" dirty="0">
                <a:solidFill>
                  <a:srgbClr val="008000"/>
                </a:solidFill>
                <a:latin typeface="Arial" panose="020B0604020202020204" pitchFamily="34" charset="0"/>
                <a:cs typeface="Arial" panose="020B0604020202020204" pitchFamily="34" charset="0"/>
              </a:rPr>
              <a:t>PDBHR</a:t>
            </a:r>
          </a:p>
        </p:txBody>
      </p:sp>
      <p:sp>
        <p:nvSpPr>
          <p:cNvPr id="11" name="PPTShape_10"/>
          <p:cNvSpPr>
            <a:spLocks noChangeArrowheads="1"/>
          </p:cNvSpPr>
          <p:nvPr/>
        </p:nvSpPr>
        <p:spPr bwMode="auto">
          <a:xfrm>
            <a:off x="7064374" y="2057400"/>
            <a:ext cx="768350" cy="465706"/>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2" name="PPTShape_13"/>
          <p:cNvSpPr txBox="1">
            <a:spLocks noChangeArrowheads="1"/>
          </p:cNvSpPr>
          <p:nvPr/>
        </p:nvSpPr>
        <p:spPr bwMode="blackWhite">
          <a:xfrm>
            <a:off x="6992937" y="2511148"/>
            <a:ext cx="9112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TEMP </a:t>
            </a:r>
          </a:p>
        </p:txBody>
      </p:sp>
      <p:sp>
        <p:nvSpPr>
          <p:cNvPr id="13" name="PPTShape_10"/>
          <p:cNvSpPr>
            <a:spLocks noChangeArrowheads="1"/>
          </p:cNvSpPr>
          <p:nvPr/>
        </p:nvSpPr>
        <p:spPr bwMode="auto">
          <a:xfrm>
            <a:off x="5811574" y="2917576"/>
            <a:ext cx="731837" cy="545217"/>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4" name="PPTShape_13"/>
          <p:cNvSpPr txBox="1">
            <a:spLocks noChangeArrowheads="1"/>
          </p:cNvSpPr>
          <p:nvPr/>
        </p:nvSpPr>
        <p:spPr bwMode="blackWhite">
          <a:xfrm>
            <a:off x="5475818" y="3446353"/>
            <a:ext cx="1403349"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LOCAL_TEMP</a:t>
            </a:r>
            <a:endParaRPr lang="en-US" altLang="en-US" sz="1400" dirty="0">
              <a:solidFill>
                <a:srgbClr val="000000"/>
              </a:solidFill>
            </a:endParaRPr>
          </a:p>
        </p:txBody>
      </p:sp>
      <p:sp>
        <p:nvSpPr>
          <p:cNvPr id="15" name="PPTShape_10"/>
          <p:cNvSpPr>
            <a:spLocks noChangeArrowheads="1"/>
          </p:cNvSpPr>
          <p:nvPr/>
        </p:nvSpPr>
        <p:spPr bwMode="auto">
          <a:xfrm>
            <a:off x="5708386" y="1185874"/>
            <a:ext cx="731838" cy="488837"/>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fr-FR" altLang="en-US" dirty="0"/>
          </a:p>
        </p:txBody>
      </p:sp>
      <p:sp>
        <p:nvSpPr>
          <p:cNvPr id="16" name="PPTShape_13"/>
          <p:cNvSpPr txBox="1">
            <a:spLocks noChangeArrowheads="1"/>
          </p:cNvSpPr>
          <p:nvPr/>
        </p:nvSpPr>
        <p:spPr bwMode="blackWhite">
          <a:xfrm>
            <a:off x="5109105" y="1643165"/>
            <a:ext cx="1930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sz="1400" b="1" dirty="0">
                <a:solidFill>
                  <a:srgbClr val="000000"/>
                </a:solidFill>
              </a:rPr>
              <a:t>TEMP_ROOT</a:t>
            </a:r>
            <a:endParaRPr lang="en-US" altLang="en-US" sz="1400" b="1" dirty="0">
              <a:solidFill>
                <a:srgbClr val="000000"/>
              </a:solidFill>
            </a:endParaRPr>
          </a:p>
        </p:txBody>
      </p:sp>
      <p:sp>
        <p:nvSpPr>
          <p:cNvPr id="17" name="PPTShape_10"/>
          <p:cNvSpPr>
            <a:spLocks noChangeArrowheads="1"/>
          </p:cNvSpPr>
          <p:nvPr/>
        </p:nvSpPr>
        <p:spPr bwMode="auto">
          <a:xfrm>
            <a:off x="7064374" y="2938138"/>
            <a:ext cx="768350" cy="463814"/>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8" name="PPTShape_13"/>
          <p:cNvSpPr txBox="1">
            <a:spLocks noChangeArrowheads="1"/>
          </p:cNvSpPr>
          <p:nvPr/>
        </p:nvSpPr>
        <p:spPr bwMode="blackWhite">
          <a:xfrm>
            <a:off x="6897687" y="3438984"/>
            <a:ext cx="1101725"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TEMP2 </a:t>
            </a:r>
          </a:p>
        </p:txBody>
      </p:sp>
    </p:spTree>
    <p:extLst>
      <p:ext uri="{BB962C8B-B14F-4D97-AF65-F5344CB8AC3E}">
        <p14:creationId xmlns:p14="http://schemas.microsoft.com/office/powerpoint/2010/main" val="6563251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829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Altering and Dropping Tablespaces</a:t>
            </a:r>
            <a:endParaRPr lang="en-US" altLang="es-MX" dirty="0"/>
          </a:p>
        </p:txBody>
      </p:sp>
      <p:sp>
        <p:nvSpPr>
          <p:cNvPr id="2" name="Content Placeholder 1"/>
          <p:cNvSpPr>
            <a:spLocks noGrp="1"/>
          </p:cNvSpPr>
          <p:nvPr>
            <p:ph idx="1"/>
          </p:nvPr>
        </p:nvSpPr>
        <p:spPr>
          <a:xfrm>
            <a:off x="622139" y="996754"/>
            <a:ext cx="10577674" cy="5175446"/>
          </a:xfrm>
        </p:spPr>
        <p:txBody>
          <a:bodyPr/>
          <a:lstStyle/>
          <a:p>
            <a:pPr lvl="1">
              <a:buClr>
                <a:schemeClr val="accent1"/>
              </a:buClr>
              <a:defRPr/>
            </a:pPr>
            <a:r>
              <a:rPr lang="en-US" dirty="0"/>
              <a:t>When you create a tablespace, it is initially a read/write tablespace.</a:t>
            </a:r>
          </a:p>
          <a:p>
            <a:pPr lvl="1">
              <a:buClr>
                <a:schemeClr val="accent1"/>
              </a:buClr>
              <a:defRPr/>
            </a:pPr>
            <a:r>
              <a:rPr lang="en-US" dirty="0"/>
              <a:t>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TABLESPACE</a:t>
            </a:r>
            <a:r>
              <a:rPr lang="en-US" dirty="0"/>
              <a:t> statement to take a tablespace offline or online, add data files or temp files to it, or make it a read-only tablespace.</a:t>
            </a:r>
          </a:p>
          <a:p>
            <a:pPr lvl="1">
              <a:spcBef>
                <a:spcPts val="700"/>
              </a:spcBef>
              <a:buClr>
                <a:schemeClr val="accent1"/>
              </a:buClr>
              <a:defRPr/>
            </a:pPr>
            <a:r>
              <a:rPr lang="en-US" dirty="0"/>
              <a:t>A tablespace can be in one of three different statuses or states:</a:t>
            </a:r>
          </a:p>
          <a:p>
            <a:pPr lvl="2">
              <a:buClr>
                <a:schemeClr val="accent1"/>
              </a:buClr>
              <a:defRPr/>
            </a:pPr>
            <a:r>
              <a:rPr lang="en-US" dirty="0"/>
              <a:t>Read Write</a:t>
            </a:r>
          </a:p>
          <a:p>
            <a:pPr lvl="2">
              <a:buClr>
                <a:schemeClr val="accent1"/>
              </a:buClr>
              <a:defRPr/>
            </a:pPr>
            <a:r>
              <a:rPr lang="en-US" dirty="0"/>
              <a:t>Read Only</a:t>
            </a:r>
          </a:p>
          <a:p>
            <a:pPr lvl="2">
              <a:buClr>
                <a:schemeClr val="accent1"/>
              </a:buClr>
              <a:defRPr/>
            </a:pPr>
            <a:r>
              <a:rPr lang="en-US" dirty="0"/>
              <a:t>Offline with one of the following options:</a:t>
            </a:r>
          </a:p>
          <a:p>
            <a:pPr lvl="3">
              <a:buClr>
                <a:schemeClr val="accent1"/>
              </a:buClr>
              <a:defRPr/>
            </a:pPr>
            <a:r>
              <a:rPr lang="en-US" dirty="0">
                <a:latin typeface="Courier New" panose="02070309020205020404" pitchFamily="49" charset="0"/>
                <a:cs typeface="Courier New" panose="02070309020205020404" pitchFamily="49" charset="0"/>
              </a:rPr>
              <a:t>NORMAL</a:t>
            </a:r>
          </a:p>
          <a:p>
            <a:pPr lvl="3">
              <a:buClr>
                <a:schemeClr val="accent1"/>
              </a:buClr>
              <a:defRPr/>
            </a:pPr>
            <a:r>
              <a:rPr lang="en-US" dirty="0">
                <a:latin typeface="Courier New" panose="02070309020205020404" pitchFamily="49" charset="0"/>
                <a:cs typeface="Courier New" panose="02070309020205020404" pitchFamily="49" charset="0"/>
              </a:rPr>
              <a:t>TEMPORARY</a:t>
            </a:r>
          </a:p>
          <a:p>
            <a:pPr lvl="3">
              <a:buClr>
                <a:schemeClr val="accent1"/>
              </a:buClr>
              <a:defRPr/>
            </a:pPr>
            <a:r>
              <a:rPr lang="en-US" dirty="0">
                <a:latin typeface="Courier New" panose="02070309020205020404" pitchFamily="49" charset="0"/>
                <a:cs typeface="Courier New" panose="02070309020205020404" pitchFamily="49" charset="0"/>
              </a:rPr>
              <a:t>IMMEDIATE</a:t>
            </a:r>
          </a:p>
          <a:p>
            <a:pPr lvl="1">
              <a:spcBef>
                <a:spcPts val="700"/>
              </a:spcBef>
              <a:buClr>
                <a:schemeClr val="accent1"/>
              </a:buClr>
              <a:defRPr/>
            </a:pPr>
            <a:r>
              <a:rPr lang="en-US" dirty="0"/>
              <a:t>Add space to an existing tablespace by either adding data files to the tablespace or changing the size of an existing data file. </a:t>
            </a:r>
          </a:p>
          <a:p>
            <a:pPr lvl="1">
              <a:spcBef>
                <a:spcPts val="700"/>
              </a:spcBef>
              <a:buClr>
                <a:schemeClr val="accent1"/>
              </a:buClr>
              <a:defRPr/>
            </a:pPr>
            <a:r>
              <a:rPr lang="en-US" dirty="0"/>
              <a:t>Use the </a:t>
            </a:r>
            <a:r>
              <a:rPr lang="en-US" dirty="0">
                <a:latin typeface="Courier New" panose="02070309020205020404" pitchFamily="49" charset="0"/>
                <a:cs typeface="Courier New" panose="02070309020205020404" pitchFamily="49" charset="0"/>
              </a:rPr>
              <a:t>DROP</a:t>
            </a:r>
            <a:r>
              <a:rPr lang="en-US" dirty="0"/>
              <a:t> </a:t>
            </a:r>
            <a:r>
              <a:rPr lang="en-US" dirty="0">
                <a:latin typeface="Courier New" panose="02070309020205020404" pitchFamily="49" charset="0"/>
                <a:cs typeface="Courier New" panose="02070309020205020404" pitchFamily="49" charset="0"/>
              </a:rPr>
              <a:t>TABLESPACE</a:t>
            </a:r>
            <a:r>
              <a:rPr lang="en-US" dirty="0"/>
              <a:t> statement to drop a tablespace and its contents from the database if you no longer need its content.</a:t>
            </a:r>
          </a:p>
          <a:p>
            <a:endParaRPr lang="en-US" dirty="0"/>
          </a:p>
        </p:txBody>
      </p:sp>
    </p:spTree>
    <p:custDataLst>
      <p:tags r:id="rId1"/>
    </p:custDataLst>
    <p:extLst>
      <p:ext uri="{BB962C8B-B14F-4D97-AF65-F5344CB8AC3E}">
        <p14:creationId xmlns:p14="http://schemas.microsoft.com/office/powerpoint/2010/main" val="414128927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09264087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067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Viewing Tablespace Information</a:t>
            </a:r>
            <a:endParaRPr lang="en-US" altLang="es-MX" dirty="0"/>
          </a:p>
        </p:txBody>
      </p:sp>
      <p:sp>
        <p:nvSpPr>
          <p:cNvPr id="9219" name="Content Placeholder 9"/>
          <p:cNvSpPr>
            <a:spLocks noGrp="1"/>
          </p:cNvSpPr>
          <p:nvPr>
            <p:ph idx="1"/>
          </p:nvPr>
        </p:nvSpPr>
        <p:spPr>
          <a:xfrm>
            <a:off x="622138" y="1242485"/>
            <a:ext cx="10944549" cy="4714959"/>
          </a:xfrm>
        </p:spPr>
        <p:txBody>
          <a:bodyPr/>
          <a:lstStyle/>
          <a:p>
            <a:pPr>
              <a:defRPr/>
            </a:pPr>
            <a:r>
              <a:rPr lang="en-US" dirty="0">
                <a:latin typeface="+mn-lt"/>
              </a:rPr>
              <a:t>Tablespace and data file information can be obtained by querying the following views:</a:t>
            </a:r>
          </a:p>
          <a:p>
            <a:pPr lvl="1">
              <a:defRPr/>
            </a:pPr>
            <a:r>
              <a:rPr lang="en-US" dirty="0"/>
              <a:t>Tablespace information:</a:t>
            </a:r>
          </a:p>
          <a:p>
            <a:pPr lvl="2">
              <a:defRPr/>
            </a:pPr>
            <a:r>
              <a:rPr lang="en-US" dirty="0">
                <a:latin typeface="Courier New" panose="02070309020205020404" pitchFamily="49" charset="0"/>
                <a:cs typeface="Courier New" panose="02070309020205020404" pitchFamily="49" charset="0"/>
              </a:rPr>
              <a:t>CDB_TABLESPACES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DBA_TABLESPACES</a:t>
            </a:r>
          </a:p>
          <a:p>
            <a:pPr lvl="2">
              <a:defRPr/>
            </a:pPr>
            <a:r>
              <a:rPr lang="en-US" dirty="0">
                <a:latin typeface="Courier New" panose="02070309020205020404" pitchFamily="49" charset="0"/>
                <a:cs typeface="Courier New" panose="02070309020205020404" pitchFamily="49" charset="0"/>
              </a:rPr>
              <a:t>V$TABLESPACE</a:t>
            </a:r>
          </a:p>
          <a:p>
            <a:pPr lvl="1">
              <a:defRPr/>
            </a:pPr>
            <a:r>
              <a:rPr lang="en-US" dirty="0"/>
              <a:t>Data file information:</a:t>
            </a:r>
          </a:p>
          <a:p>
            <a:pPr lvl="2">
              <a:defRPr/>
            </a:pPr>
            <a:r>
              <a:rPr lang="en-US" dirty="0">
                <a:latin typeface="Courier New" panose="02070309020205020404" pitchFamily="49" charset="0"/>
                <a:cs typeface="Courier New" panose="02070309020205020404" pitchFamily="49" charset="0"/>
              </a:rPr>
              <a:t>CDB_DATA_FILES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DBA_DATA_FILES</a:t>
            </a:r>
          </a:p>
          <a:p>
            <a:pPr lvl="2">
              <a:defRPr/>
            </a:pPr>
            <a:r>
              <a:rPr lang="en-US" dirty="0">
                <a:latin typeface="Courier New" panose="02070309020205020404" pitchFamily="49" charset="0"/>
                <a:cs typeface="Courier New" panose="02070309020205020404" pitchFamily="49" charset="0"/>
              </a:rPr>
              <a:t>V$DATAFILE</a:t>
            </a:r>
          </a:p>
          <a:p>
            <a:pPr lvl="1">
              <a:defRPr/>
            </a:pPr>
            <a:r>
              <a:rPr lang="en-US" dirty="0"/>
              <a:t>Temp file information:</a:t>
            </a:r>
          </a:p>
          <a:p>
            <a:pPr lvl="2">
              <a:defRPr/>
            </a:pPr>
            <a:r>
              <a:rPr lang="en-US" dirty="0">
                <a:latin typeface="Courier New" panose="02070309020205020404" pitchFamily="49" charset="0"/>
                <a:cs typeface="Courier New" panose="02070309020205020404" pitchFamily="49" charset="0"/>
              </a:rPr>
              <a:t>CDB_TEMP_FILES</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DBA_TEMP_FILES</a:t>
            </a:r>
          </a:p>
          <a:p>
            <a:pPr lvl="2">
              <a:defRPr/>
            </a:pPr>
            <a:r>
              <a:rPr lang="en-US" dirty="0">
                <a:latin typeface="Courier New" panose="02070309020205020404" pitchFamily="49" charset="0"/>
                <a:cs typeface="Courier New" panose="02070309020205020404" pitchFamily="49" charset="0"/>
              </a:rPr>
              <a:t>V$TEMPFILE</a:t>
            </a:r>
          </a:p>
          <a:p>
            <a:pPr lvl="1">
              <a:defRPr/>
            </a:pPr>
            <a:r>
              <a:rPr lang="en-US" dirty="0"/>
              <a:t>Tables in a tablespace:</a:t>
            </a:r>
          </a:p>
          <a:p>
            <a:pPr lvl="2">
              <a:defRPr/>
            </a:pPr>
            <a:r>
              <a:rPr lang="en-US" dirty="0">
                <a:latin typeface="Courier New" panose="02070309020205020404" pitchFamily="49" charset="0"/>
                <a:cs typeface="Courier New" panose="02070309020205020404" pitchFamily="49" charset="0"/>
              </a:rPr>
              <a:t>ALL_TABLES</a:t>
            </a:r>
          </a:p>
        </p:txBody>
      </p:sp>
    </p:spTree>
    <p:custDataLst>
      <p:tags r:id="rId1"/>
    </p:custDataLst>
    <p:extLst>
      <p:ext uri="{BB962C8B-B14F-4D97-AF65-F5344CB8AC3E}">
        <p14:creationId xmlns:p14="http://schemas.microsoft.com/office/powerpoint/2010/main" val="225524166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8581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Implementing Oracle Managed Files (OMF)</a:t>
            </a:r>
            <a:endParaRPr lang="en-US" altLang="es-MX" dirty="0"/>
          </a:p>
        </p:txBody>
      </p:sp>
      <p:sp>
        <p:nvSpPr>
          <p:cNvPr id="9219" name="Content Placeholder 9"/>
          <p:cNvSpPr>
            <a:spLocks noGrp="1"/>
          </p:cNvSpPr>
          <p:nvPr>
            <p:ph idx="1"/>
          </p:nvPr>
        </p:nvSpPr>
        <p:spPr>
          <a:xfrm>
            <a:off x="622138" y="1242485"/>
            <a:ext cx="10944549" cy="3427427"/>
          </a:xfrm>
        </p:spPr>
        <p:txBody>
          <a:bodyPr/>
          <a:lstStyle/>
          <a:p>
            <a:pPr lvl="1">
              <a:buClr>
                <a:schemeClr val="accent1"/>
              </a:buClr>
              <a:defRPr/>
            </a:pPr>
            <a:r>
              <a:rPr lang="en-US" dirty="0"/>
              <a:t>Specify file operations in terms of database objects rather than file names.</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Example:</a:t>
            </a:r>
          </a:p>
        </p:txBody>
      </p:sp>
      <p:graphicFrame>
        <p:nvGraphicFramePr>
          <p:cNvPr id="4" name="Group 465"/>
          <p:cNvGraphicFramePr>
            <a:graphicFrameLocks noGrp="1"/>
          </p:cNvGraphicFramePr>
          <p:nvPr>
            <p:extLst/>
          </p:nvPr>
        </p:nvGraphicFramePr>
        <p:xfrm>
          <a:off x="1093512" y="1706562"/>
          <a:ext cx="10052798" cy="2140585"/>
        </p:xfrm>
        <a:graphic>
          <a:graphicData uri="http://schemas.openxmlformats.org/drawingml/2006/table">
            <a:tbl>
              <a:tblPr firstRow="1" firstCol="1" bandRow="1">
                <a:tableStyleId>{5FD0F851-EC5A-4D38-B0AD-8093EC10F338}</a:tableStyleId>
              </a:tblPr>
              <a:tblGrid>
                <a:gridCol w="4261598">
                  <a:extLst>
                    <a:ext uri="{9D8B030D-6E8A-4147-A177-3AD203B41FA5}">
                      <a16:colId xmlns="" xmlns:a16="http://schemas.microsoft.com/office/drawing/2014/main" val="20000"/>
                    </a:ext>
                  </a:extLst>
                </a:gridCol>
                <a:gridCol w="5791200">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Parameter</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DB_CREATE_FILE_DEST</a:t>
                      </a:r>
                      <a:endParaRPr kumimoji="0" lang="en-US" sz="19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of the default file system directory for data files and temporary files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DB_CREATE_ONLINE_LOG_DEST_n</a:t>
                      </a:r>
                      <a:endParaRPr kumimoji="0" lang="en-US" sz="19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Defines the location for redo log files and control file creation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rPr>
                        <a:t>DB_RECOVERY_FILE_DEST</a:t>
                      </a:r>
                      <a:endParaRPr kumimoji="0" lang="en-US" sz="1900" b="0" i="0" u="none" strike="noStrike" cap="none" normalizeH="0" baseline="0" dirty="0">
                        <a:ln>
                          <a:noFill/>
                        </a:ln>
                        <a:solidFill>
                          <a:schemeClr val="tx1">
                            <a:lumMod val="50000"/>
                          </a:schemeClr>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Gives the default location for the fast recovery area</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sp>
        <p:nvSpPr>
          <p:cNvPr id="5" name="Content Placeholder 2"/>
          <p:cNvSpPr txBox="1">
            <a:spLocks/>
          </p:cNvSpPr>
          <p:nvPr/>
        </p:nvSpPr>
        <p:spPr bwMode="gray">
          <a:xfrm>
            <a:off x="1093512" y="4814709"/>
            <a:ext cx="10052798"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SYSTEM SET DB_CREATE_FILE_DEST='/u01/app/oracle/oradata';</a:t>
            </a:r>
          </a:p>
          <a:p>
            <a:pPr marL="609493" indent="-609493" defTabSz="533307">
              <a:tabLst>
                <a:tab pos="533307" algn="r"/>
                <a:tab pos="897310" algn="l"/>
              </a:tabLst>
              <a:defRPr/>
            </a:pPr>
            <a:r>
              <a:rPr lang="en-US" b="1" dirty="0">
                <a:solidFill>
                  <a:schemeClr val="tx1">
                    <a:lumMod val="50000"/>
                  </a:schemeClr>
                </a:solidFill>
                <a:latin typeface="Courier New" pitchFamily="49" charset="0"/>
              </a:rPr>
              <a:t>SQL&gt; CREATE TABLESPACE tbs_1; </a:t>
            </a:r>
          </a:p>
        </p:txBody>
      </p:sp>
    </p:spTree>
    <p:custDataLst>
      <p:tags r:id="rId1"/>
    </p:custDataLst>
    <p:extLst>
      <p:ext uri="{BB962C8B-B14F-4D97-AF65-F5344CB8AC3E}">
        <p14:creationId xmlns:p14="http://schemas.microsoft.com/office/powerpoint/2010/main" val="382916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flipH="1">
            <a:off x="9752011" y="4582580"/>
            <a:ext cx="2385931" cy="13716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7819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r>
              <a:rPr lang="en-US" dirty="0"/>
              <a:t>Database Configuration Assistant (DBCA)</a:t>
            </a:r>
            <a:endParaRPr lang="en-US" altLang="es-MX" dirty="0"/>
          </a:p>
        </p:txBody>
      </p:sp>
      <p:sp>
        <p:nvSpPr>
          <p:cNvPr id="9219" name="Content Placeholder 9"/>
          <p:cNvSpPr>
            <a:spLocks noGrp="1"/>
          </p:cNvSpPr>
          <p:nvPr>
            <p:ph idx="1"/>
          </p:nvPr>
        </p:nvSpPr>
        <p:spPr>
          <a:xfrm>
            <a:off x="622138" y="1242485"/>
            <a:ext cx="10944549" cy="2301478"/>
          </a:xfrm>
        </p:spPr>
        <p:txBody>
          <a:bodyPr/>
          <a:lstStyle/>
          <a:p>
            <a:pPr lvl="1">
              <a:buClr>
                <a:schemeClr val="accent1"/>
              </a:buClr>
              <a:defRPr/>
            </a:pPr>
            <a:r>
              <a:rPr lang="en-US" dirty="0"/>
              <a:t>DBCA is a tool for creating and configuring an Oracle database.</a:t>
            </a:r>
          </a:p>
          <a:p>
            <a:pPr lvl="1">
              <a:buClr>
                <a:schemeClr val="accent1"/>
              </a:buClr>
              <a:defRPr/>
            </a:pPr>
            <a:r>
              <a:rPr lang="en-US" dirty="0"/>
              <a:t>DBCA has two modes:</a:t>
            </a:r>
          </a:p>
          <a:p>
            <a:pPr lvl="2">
              <a:buClr>
                <a:schemeClr val="accent1"/>
              </a:buClr>
              <a:defRPr/>
            </a:pPr>
            <a:r>
              <a:rPr lang="en-US" dirty="0"/>
              <a:t>Interactive: Provides a graphical interface and guided workflow</a:t>
            </a:r>
          </a:p>
          <a:p>
            <a:pPr lvl="2">
              <a:buClr>
                <a:schemeClr val="accent1"/>
              </a:buClr>
              <a:defRPr/>
            </a:pPr>
            <a:r>
              <a:rPr lang="en-US" dirty="0"/>
              <a:t>Noninteractive/silent: Uses command-line arguments, a response file, or both</a:t>
            </a:r>
          </a:p>
          <a:p>
            <a:pPr lvl="1">
              <a:buClr>
                <a:schemeClr val="accent1"/>
              </a:buClr>
              <a:defRPr/>
            </a:pPr>
            <a:r>
              <a:rPr lang="en-US" dirty="0"/>
              <a:t>DBCA can be launched by the Oracle Universal Installer or invoked after the software is installed.</a:t>
            </a:r>
          </a:p>
        </p:txBody>
      </p:sp>
      <p:pic>
        <p:nvPicPr>
          <p:cNvPr id="5" name="Picture 12" descr="database_big.png"/>
          <p:cNvPicPr>
            <a:picLocks noChangeAspect="1"/>
          </p:cNvPicPr>
          <p:nvPr/>
        </p:nvPicPr>
        <p:blipFill>
          <a:blip r:embed="rId4" cstate="print"/>
          <a:srcRect/>
          <a:stretch>
            <a:fillRect/>
          </a:stretch>
        </p:blipFill>
        <p:spPr bwMode="auto">
          <a:xfrm>
            <a:off x="10535317" y="4648200"/>
            <a:ext cx="914400" cy="1240360"/>
          </a:xfrm>
          <a:prstGeom prst="rect">
            <a:avLst/>
          </a:prstGeom>
          <a:noFill/>
          <a:ln w="9525">
            <a:noFill/>
            <a:miter lim="800000"/>
            <a:headEnd/>
            <a:tailEnd/>
          </a:ln>
        </p:spPr>
      </p:pic>
      <p:pic>
        <p:nvPicPr>
          <p:cNvPr id="7" name="Picture 6"/>
          <p:cNvPicPr>
            <a:picLocks noChangeAspect="1"/>
          </p:cNvPicPr>
          <p:nvPr/>
        </p:nvPicPr>
        <p:blipFill>
          <a:blip r:embed="rId5" cstate="print">
            <a:grayscl/>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rot="21310288">
            <a:off x="10164627" y="5136239"/>
            <a:ext cx="651904" cy="778661"/>
          </a:xfrm>
          <a:prstGeom prst="rect">
            <a:avLst/>
          </a:prstGeom>
        </p:spPr>
      </p:pic>
    </p:spTree>
    <p:custDataLst>
      <p:tags r:id="rId1"/>
    </p:custDataLst>
    <p:extLst>
      <p:ext uri="{BB962C8B-B14F-4D97-AF65-F5344CB8AC3E}">
        <p14:creationId xmlns:p14="http://schemas.microsoft.com/office/powerpoint/2010/main" val="43389311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04510970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5713" y="1147765"/>
            <a:ext cx="11582399" cy="262572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1" name="Rounded Rectangle 40"/>
          <p:cNvSpPr/>
          <p:nvPr/>
        </p:nvSpPr>
        <p:spPr bwMode="auto">
          <a:xfrm>
            <a:off x="3198812" y="3657600"/>
            <a:ext cx="5861050" cy="2378075"/>
          </a:xfrm>
          <a:prstGeom prst="roundRect">
            <a:avLst>
              <a:gd name="adj" fmla="val 6790"/>
            </a:avLst>
          </a:prstGeom>
          <a:solidFill>
            <a:schemeClr val="accent3">
              <a:lumMod val="40000"/>
              <a:lumOff val="60000"/>
            </a:schemeClr>
          </a:solidFill>
          <a:ln w="28575" cap="flat" cmpd="sng" algn="ctr">
            <a:solidFill>
              <a:schemeClr val="accent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23" name="Rectangle 22"/>
          <p:cNvSpPr/>
          <p:nvPr/>
        </p:nvSpPr>
        <p:spPr bwMode="auto">
          <a:xfrm>
            <a:off x="179550" y="264585"/>
            <a:ext cx="467661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Enlarging the Database</a:t>
            </a:r>
          </a:p>
        </p:txBody>
      </p:sp>
      <p:sp>
        <p:nvSpPr>
          <p:cNvPr id="3" name="Content Placeholder 2"/>
          <p:cNvSpPr>
            <a:spLocks noGrp="1"/>
          </p:cNvSpPr>
          <p:nvPr>
            <p:ph idx="1"/>
          </p:nvPr>
        </p:nvSpPr>
        <p:spPr>
          <a:xfrm>
            <a:off x="622138" y="1242485"/>
            <a:ext cx="10944549" cy="2111682"/>
          </a:xfrm>
        </p:spPr>
        <p:txBody>
          <a:bodyPr/>
          <a:lstStyle/>
          <a:p>
            <a:r>
              <a:rPr lang="en-US" altLang="en-US" dirty="0"/>
              <a:t>You can enlarge the database in the following ways:</a:t>
            </a:r>
          </a:p>
          <a:p>
            <a:pPr lvl="1"/>
            <a:r>
              <a:rPr lang="en-US" altLang="en-US" dirty="0"/>
              <a:t>Create a new tablespace.</a:t>
            </a:r>
          </a:p>
          <a:p>
            <a:pPr lvl="1"/>
            <a:r>
              <a:rPr lang="en-US" altLang="en-US" dirty="0"/>
              <a:t>Add a data file to an existing smallfile tablespace.</a:t>
            </a:r>
          </a:p>
          <a:p>
            <a:pPr lvl="1"/>
            <a:r>
              <a:rPr lang="en-US" altLang="en-US" dirty="0"/>
              <a:t>Increase the size of a data file.</a:t>
            </a:r>
          </a:p>
          <a:p>
            <a:pPr lvl="1"/>
            <a:r>
              <a:rPr lang="en-US" altLang="en-US" dirty="0"/>
              <a:t>Provide for the dynamic growth of a data file.</a:t>
            </a:r>
          </a:p>
        </p:txBody>
      </p:sp>
      <p:grpSp>
        <p:nvGrpSpPr>
          <p:cNvPr id="6" name="Group 5"/>
          <p:cNvGrpSpPr>
            <a:grpSpLocks/>
          </p:cNvGrpSpPr>
          <p:nvPr/>
        </p:nvGrpSpPr>
        <p:grpSpPr bwMode="auto">
          <a:xfrm>
            <a:off x="3651250" y="4051300"/>
            <a:ext cx="1003300" cy="863600"/>
            <a:chOff x="1488" y="2304"/>
            <a:chExt cx="1248" cy="1344"/>
          </a:xfrm>
        </p:grpSpPr>
        <p:sp>
          <p:nvSpPr>
            <p:cNvPr id="20" name="Rectangle 6"/>
            <p:cNvSpPr>
              <a:spLocks noChangeArrowheads="1"/>
            </p:cNvSpPr>
            <p:nvPr/>
          </p:nvSpPr>
          <p:spPr bwMode="gray">
            <a:xfrm>
              <a:off x="1488" y="2578"/>
              <a:ext cx="1248" cy="803"/>
            </a:xfrm>
            <a:prstGeom prst="rect">
              <a:avLst/>
            </a:prstGeom>
            <a:solidFill>
              <a:srgbClr val="9999FF"/>
            </a:solidFill>
            <a:ln w="3175">
              <a:solidFill>
                <a:srgbClr val="9999FF"/>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1" name="Oval 7"/>
            <p:cNvSpPr>
              <a:spLocks noChangeArrowheads="1"/>
            </p:cNvSpPr>
            <p:nvPr/>
          </p:nvSpPr>
          <p:spPr bwMode="gray">
            <a:xfrm>
              <a:off x="1488" y="2304"/>
              <a:ext cx="1248" cy="515"/>
            </a:xfrm>
            <a:prstGeom prst="ellipse">
              <a:avLst/>
            </a:prstGeom>
            <a:solidFill>
              <a:srgbClr val="CCCC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2" name="Oval 8"/>
            <p:cNvSpPr>
              <a:spLocks noChangeArrowheads="1"/>
            </p:cNvSpPr>
            <p:nvPr/>
          </p:nvSpPr>
          <p:spPr bwMode="gray">
            <a:xfrm>
              <a:off x="1488" y="3133"/>
              <a:ext cx="1248" cy="515"/>
            </a:xfrm>
            <a:prstGeom prst="ellipse">
              <a:avLst/>
            </a:prstGeom>
            <a:solidFill>
              <a:srgbClr val="9999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
        <p:nvSpPr>
          <p:cNvPr id="7" name="Line 9"/>
          <p:cNvSpPr>
            <a:spLocks noChangeShapeType="1"/>
          </p:cNvSpPr>
          <p:nvPr/>
        </p:nvSpPr>
        <p:spPr bwMode="gray">
          <a:xfrm>
            <a:off x="3489325" y="5932488"/>
            <a:ext cx="5257800" cy="0"/>
          </a:xfrm>
          <a:prstGeom prst="line">
            <a:avLst/>
          </a:prstGeom>
          <a:noFill/>
          <a:ln w="28575">
            <a:solidFill>
              <a:schemeClr val="tx1">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8" name="Line 10"/>
          <p:cNvSpPr>
            <a:spLocks noChangeShapeType="1"/>
          </p:cNvSpPr>
          <p:nvPr/>
        </p:nvSpPr>
        <p:spPr bwMode="gray">
          <a:xfrm>
            <a:off x="3502025" y="3887788"/>
            <a:ext cx="5229225" cy="0"/>
          </a:xfrm>
          <a:prstGeom prst="line">
            <a:avLst/>
          </a:prstGeom>
          <a:noFill/>
          <a:ln w="28575">
            <a:solidFill>
              <a:schemeClr val="tx1">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9" name="Line 11"/>
          <p:cNvSpPr>
            <a:spLocks noChangeShapeType="1"/>
          </p:cNvSpPr>
          <p:nvPr/>
        </p:nvSpPr>
        <p:spPr bwMode="gray">
          <a:xfrm flipV="1">
            <a:off x="3400425" y="3836988"/>
            <a:ext cx="0" cy="2095500"/>
          </a:xfrm>
          <a:prstGeom prst="line">
            <a:avLst/>
          </a:prstGeom>
          <a:noFill/>
          <a:ln w="28575">
            <a:solidFill>
              <a:schemeClr val="tx1">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0" name="Line 12"/>
          <p:cNvSpPr>
            <a:spLocks noChangeShapeType="1"/>
          </p:cNvSpPr>
          <p:nvPr/>
        </p:nvSpPr>
        <p:spPr bwMode="gray">
          <a:xfrm flipV="1">
            <a:off x="8831262" y="3836988"/>
            <a:ext cx="0" cy="2095500"/>
          </a:xfrm>
          <a:prstGeom prst="line">
            <a:avLst/>
          </a:prstGeom>
          <a:noFill/>
          <a:ln w="28575">
            <a:solidFill>
              <a:schemeClr val="tx1">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1" name="Rectangle 13"/>
          <p:cNvSpPr>
            <a:spLocks noChangeArrowheads="1"/>
          </p:cNvSpPr>
          <p:nvPr/>
        </p:nvSpPr>
        <p:spPr bwMode="gray">
          <a:xfrm>
            <a:off x="3905250" y="5349875"/>
            <a:ext cx="154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chemeClr val="tx1">
                    <a:lumMod val="50000"/>
                  </a:schemeClr>
                </a:solidFill>
                <a:latin typeface="Courier New" panose="02070309020205020404" pitchFamily="49" charset="0"/>
              </a:rPr>
              <a:t>SYSTEM </a:t>
            </a:r>
          </a:p>
          <a:p>
            <a:pPr algn="ctr">
              <a:lnSpc>
                <a:spcPct val="85000"/>
              </a:lnSpc>
            </a:pPr>
            <a:r>
              <a:rPr lang="en-US" altLang="en-US" dirty="0">
                <a:solidFill>
                  <a:schemeClr val="tx1">
                    <a:lumMod val="50000"/>
                  </a:schemeClr>
                </a:solidFill>
              </a:rPr>
              <a:t>tablespace</a:t>
            </a:r>
          </a:p>
        </p:txBody>
      </p:sp>
      <p:sp>
        <p:nvSpPr>
          <p:cNvPr id="12" name="Line 14"/>
          <p:cNvSpPr>
            <a:spLocks noChangeShapeType="1"/>
          </p:cNvSpPr>
          <p:nvPr/>
        </p:nvSpPr>
        <p:spPr bwMode="gray">
          <a:xfrm flipH="1" flipV="1">
            <a:off x="6105525" y="3913188"/>
            <a:ext cx="11113" cy="1955800"/>
          </a:xfrm>
          <a:prstGeom prst="line">
            <a:avLst/>
          </a:prstGeom>
          <a:noFill/>
          <a:ln w="28575">
            <a:solidFill>
              <a:schemeClr val="tx1">
                <a:lumMod val="50000"/>
              </a:schemeClr>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 name="Rectangle 15"/>
          <p:cNvSpPr>
            <a:spLocks noChangeArrowheads="1"/>
          </p:cNvSpPr>
          <p:nvPr/>
        </p:nvSpPr>
        <p:spPr bwMode="gray">
          <a:xfrm>
            <a:off x="6724650" y="5349875"/>
            <a:ext cx="154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chemeClr val="tx1">
                    <a:lumMod val="50000"/>
                  </a:schemeClr>
                </a:solidFill>
                <a:latin typeface="Courier New" panose="02070309020205020404" pitchFamily="49" charset="0"/>
              </a:rPr>
              <a:t>INVENTORY </a:t>
            </a:r>
          </a:p>
          <a:p>
            <a:pPr algn="ctr">
              <a:lnSpc>
                <a:spcPct val="85000"/>
              </a:lnSpc>
            </a:pPr>
            <a:r>
              <a:rPr lang="en-US" altLang="en-US" dirty="0">
                <a:solidFill>
                  <a:schemeClr val="tx1">
                    <a:lumMod val="50000"/>
                  </a:schemeClr>
                </a:solidFill>
              </a:rPr>
              <a:t>tablespace</a:t>
            </a:r>
          </a:p>
        </p:txBody>
      </p:sp>
      <p:graphicFrame>
        <p:nvGraphicFramePr>
          <p:cNvPr id="14" name="Object 0"/>
          <p:cNvGraphicFramePr>
            <a:graphicFrameLocks noChangeAspect="1"/>
          </p:cNvGraphicFramePr>
          <p:nvPr/>
        </p:nvGraphicFramePr>
        <p:xfrm>
          <a:off x="6969125" y="4114800"/>
          <a:ext cx="1028700" cy="1171575"/>
        </p:xfrm>
        <a:graphic>
          <a:graphicData uri="http://schemas.openxmlformats.org/presentationml/2006/ole">
            <mc:AlternateContent xmlns:mc="http://schemas.openxmlformats.org/markup-compatibility/2006">
              <mc:Choice xmlns:v="urn:schemas-microsoft-com:vml" Requires="v">
                <p:oleObj spid="_x0000_s1033" name="Photo Editor Photo" r:id="rId4" imgW="1028844" imgH="1171429" progId="MSPhotoEd.3">
                  <p:embed/>
                </p:oleObj>
              </mc:Choice>
              <mc:Fallback>
                <p:oleObj name="Photo Editor Photo" r:id="rId4" imgW="1028844" imgH="117142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969125" y="4114800"/>
                        <a:ext cx="10287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 name="Group 17"/>
          <p:cNvGrpSpPr>
            <a:grpSpLocks/>
          </p:cNvGrpSpPr>
          <p:nvPr/>
        </p:nvGrpSpPr>
        <p:grpSpPr bwMode="auto">
          <a:xfrm>
            <a:off x="4849812" y="4051300"/>
            <a:ext cx="1003300" cy="1298575"/>
            <a:chOff x="1488" y="2304"/>
            <a:chExt cx="1248" cy="1344"/>
          </a:xfrm>
        </p:grpSpPr>
        <p:sp>
          <p:nvSpPr>
            <p:cNvPr id="17" name="Rectangle 18"/>
            <p:cNvSpPr>
              <a:spLocks noChangeArrowheads="1"/>
            </p:cNvSpPr>
            <p:nvPr/>
          </p:nvSpPr>
          <p:spPr bwMode="gray">
            <a:xfrm>
              <a:off x="1488" y="2578"/>
              <a:ext cx="1248" cy="803"/>
            </a:xfrm>
            <a:prstGeom prst="rect">
              <a:avLst/>
            </a:prstGeom>
            <a:solidFill>
              <a:srgbClr val="9999FF"/>
            </a:solidFill>
            <a:ln w="3175">
              <a:solidFill>
                <a:srgbClr val="9999FF"/>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8" name="Oval 19"/>
            <p:cNvSpPr>
              <a:spLocks noChangeArrowheads="1"/>
            </p:cNvSpPr>
            <p:nvPr/>
          </p:nvSpPr>
          <p:spPr bwMode="gray">
            <a:xfrm>
              <a:off x="1488" y="2304"/>
              <a:ext cx="1248" cy="515"/>
            </a:xfrm>
            <a:prstGeom prst="ellipse">
              <a:avLst/>
            </a:prstGeom>
            <a:solidFill>
              <a:srgbClr val="CCCC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9" name="Oval 20"/>
            <p:cNvSpPr>
              <a:spLocks noChangeArrowheads="1"/>
            </p:cNvSpPr>
            <p:nvPr/>
          </p:nvSpPr>
          <p:spPr bwMode="gray">
            <a:xfrm>
              <a:off x="1488" y="3133"/>
              <a:ext cx="1248" cy="515"/>
            </a:xfrm>
            <a:prstGeom prst="ellipse">
              <a:avLst/>
            </a:prstGeom>
            <a:solidFill>
              <a:srgbClr val="9999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
        <p:nvSpPr>
          <p:cNvPr id="42" name="Round Same Side Corner Rectangle 41"/>
          <p:cNvSpPr/>
          <p:nvPr/>
        </p:nvSpPr>
        <p:spPr bwMode="auto">
          <a:xfrm>
            <a:off x="3198812" y="3361823"/>
            <a:ext cx="5861049" cy="413223"/>
          </a:xfrm>
          <a:prstGeom prst="round2SameRect">
            <a:avLst/>
          </a:prstGeom>
          <a:solidFill>
            <a:schemeClr val="accent3">
              <a:lumMod val="40000"/>
              <a:lumOff val="60000"/>
            </a:schemeClr>
          </a:solidFill>
          <a:ln w="28575" cap="flat" cmpd="sng" algn="ctr">
            <a:solidFill>
              <a:schemeClr val="accent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bg1"/>
              </a:solidFill>
              <a:effectLst/>
              <a:latin typeface="Arial" pitchFamily="34" charset="0"/>
            </a:endParaRPr>
          </a:p>
        </p:txBody>
      </p:sp>
      <p:sp>
        <p:nvSpPr>
          <p:cNvPr id="16" name="Text Box 22"/>
          <p:cNvSpPr txBox="1">
            <a:spLocks noChangeArrowheads="1"/>
          </p:cNvSpPr>
          <p:nvPr/>
        </p:nvSpPr>
        <p:spPr bwMode="gray">
          <a:xfrm>
            <a:off x="5520872" y="3380017"/>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rPr>
              <a:t>Database</a:t>
            </a:r>
          </a:p>
        </p:txBody>
      </p:sp>
    </p:spTree>
    <p:extLst>
      <p:ext uri="{BB962C8B-B14F-4D97-AF65-F5344CB8AC3E}">
        <p14:creationId xmlns:p14="http://schemas.microsoft.com/office/powerpoint/2010/main" val="298379085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7591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Moving or Renaming Online Data Files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012" y="1295400"/>
            <a:ext cx="8312727" cy="4624718"/>
          </a:xfrm>
          <a:prstGeom prst="rect">
            <a:avLst/>
          </a:prstGeom>
        </p:spPr>
      </p:pic>
    </p:spTree>
    <p:custDataLst>
      <p:tags r:id="rId1"/>
    </p:custDataLst>
    <p:extLst>
      <p:ext uri="{BB962C8B-B14F-4D97-AF65-F5344CB8AC3E}">
        <p14:creationId xmlns:p14="http://schemas.microsoft.com/office/powerpoint/2010/main" val="134391084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9550" y="264585"/>
            <a:ext cx="9420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Examples: Moving and Renaming Online Data Files</a:t>
            </a:r>
            <a:endParaRPr lang="en-US" altLang="es-MX" dirty="0"/>
          </a:p>
        </p:txBody>
      </p:sp>
      <p:sp>
        <p:nvSpPr>
          <p:cNvPr id="9219" name="Content Placeholder 9"/>
          <p:cNvSpPr>
            <a:spLocks noGrp="1"/>
          </p:cNvSpPr>
          <p:nvPr>
            <p:ph idx="1"/>
          </p:nvPr>
        </p:nvSpPr>
        <p:spPr>
          <a:xfrm>
            <a:off x="622138" y="1242484"/>
            <a:ext cx="10944549" cy="3862915"/>
          </a:xfrm>
        </p:spPr>
        <p:txBody>
          <a:bodyPr/>
          <a:lstStyle/>
          <a:p>
            <a:pPr lvl="1">
              <a:buClr>
                <a:schemeClr val="accent1"/>
              </a:buClr>
              <a:defRPr/>
            </a:pPr>
            <a:r>
              <a:rPr lang="en-US" dirty="0"/>
              <a:t>Relocating an online data file:</a:t>
            </a:r>
          </a:p>
          <a:p>
            <a:pPr lvl="1">
              <a:buClr>
                <a:schemeClr val="accent1"/>
              </a:buClr>
              <a:defRPr/>
            </a:pPr>
            <a:endParaRPr lang="en-US" dirty="0"/>
          </a:p>
          <a:p>
            <a:pPr lvl="1">
              <a:buClr>
                <a:schemeClr val="accent1"/>
              </a:buClr>
              <a:defRPr/>
            </a:pPr>
            <a:endParaRPr lang="en-US" dirty="0"/>
          </a:p>
          <a:p>
            <a:pPr lvl="1">
              <a:buClr>
                <a:schemeClr val="accent1"/>
              </a:buClr>
              <a:defRPr/>
            </a:pPr>
            <a:r>
              <a:rPr lang="en-US" dirty="0"/>
              <a:t>Copying a data file from a file system to Automatic Storage Management (ASM):</a:t>
            </a:r>
          </a:p>
          <a:p>
            <a:pPr lvl="1">
              <a:buClr>
                <a:schemeClr val="accent1"/>
              </a:buClr>
              <a:defRPr/>
            </a:pPr>
            <a:endParaRPr lang="en-US" dirty="0"/>
          </a:p>
          <a:p>
            <a:pPr marL="91440" lvl="1" indent="0">
              <a:buClr>
                <a:schemeClr val="accent1"/>
              </a:buClr>
              <a:buNone/>
              <a:defRPr/>
            </a:pPr>
            <a:endParaRPr lang="en-US" dirty="0"/>
          </a:p>
          <a:p>
            <a:pPr lvl="1">
              <a:buClr>
                <a:schemeClr val="accent1"/>
              </a:buClr>
              <a:defRPr/>
            </a:pPr>
            <a:r>
              <a:rPr lang="en-US" dirty="0"/>
              <a:t>Renaming an online data file:</a:t>
            </a:r>
          </a:p>
        </p:txBody>
      </p:sp>
      <p:sp>
        <p:nvSpPr>
          <p:cNvPr id="4" name="Content Placeholder 2"/>
          <p:cNvSpPr txBox="1">
            <a:spLocks/>
          </p:cNvSpPr>
          <p:nvPr/>
        </p:nvSpPr>
        <p:spPr bwMode="gray">
          <a:xfrm>
            <a:off x="1059018" y="1690509"/>
            <a:ext cx="102169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DATABASE MOVE DATAFILE '/disk1/myexample01.dbf'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2  TO '/disk2/myexample01.dbf'; </a:t>
            </a:r>
          </a:p>
        </p:txBody>
      </p:sp>
      <p:sp>
        <p:nvSpPr>
          <p:cNvPr id="5" name="Content Placeholder 2"/>
          <p:cNvSpPr txBox="1">
            <a:spLocks/>
          </p:cNvSpPr>
          <p:nvPr/>
        </p:nvSpPr>
        <p:spPr bwMode="gray">
          <a:xfrm>
            <a:off x="1059018" y="2992279"/>
            <a:ext cx="102169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DATABASE MOVE DATAFILE '/disk1/myexample01.dbf'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2  TO '+DiskGroup2' KEEP; </a:t>
            </a:r>
          </a:p>
        </p:txBody>
      </p:sp>
      <p:sp>
        <p:nvSpPr>
          <p:cNvPr id="6" name="Content Placeholder 2"/>
          <p:cNvSpPr txBox="1">
            <a:spLocks/>
          </p:cNvSpPr>
          <p:nvPr/>
        </p:nvSpPr>
        <p:spPr bwMode="gray">
          <a:xfrm>
            <a:off x="1059018" y="4267200"/>
            <a:ext cx="102169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DATABASE MOVE DATAFILE '/disk1/myexample01.dbf‘</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2  TO '/disk1/myexample02.dbf'; </a:t>
            </a:r>
          </a:p>
        </p:txBody>
      </p:sp>
    </p:spTree>
    <p:custDataLst>
      <p:tags r:id="rId1"/>
    </p:custDataLst>
    <p:extLst>
      <p:ext uri="{BB962C8B-B14F-4D97-AF65-F5344CB8AC3E}">
        <p14:creationId xmlns:p14="http://schemas.microsoft.com/office/powerpoint/2010/main" val="25715661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Create, alter, and drop tablespaces</a:t>
            </a:r>
          </a:p>
          <a:p>
            <a:pPr lvl="1"/>
            <a:r>
              <a:rPr lang="en-US" dirty="0"/>
              <a:t>View tablespace information</a:t>
            </a:r>
          </a:p>
          <a:p>
            <a:pPr lvl="1"/>
            <a:r>
              <a:rPr lang="en-US" dirty="0"/>
              <a:t>Implement Oracle Managed Files (OMF)</a:t>
            </a:r>
          </a:p>
          <a:p>
            <a:pPr lvl="1"/>
            <a:r>
              <a:rPr lang="en-US" dirty="0"/>
              <a:t>Move and rename online data files</a:t>
            </a:r>
          </a:p>
        </p:txBody>
      </p:sp>
    </p:spTree>
    <p:custDataLst>
      <p:tags r:id="rId1"/>
    </p:custDataLst>
    <p:extLst>
      <p:ext uri="{BB962C8B-B14F-4D97-AF65-F5344CB8AC3E}">
        <p14:creationId xmlns:p14="http://schemas.microsoft.com/office/powerpoint/2010/main" val="336253187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009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1234519"/>
          </a:xfrm>
        </p:spPr>
        <p:txBody>
          <a:bodyPr/>
          <a:lstStyle/>
          <a:p>
            <a:pPr lvl="1"/>
            <a:r>
              <a:rPr lang="en-US" dirty="0"/>
              <a:t>Viewing Tablespace Information</a:t>
            </a:r>
          </a:p>
          <a:p>
            <a:pPr lvl="1"/>
            <a:r>
              <a:rPr lang="en-US" dirty="0"/>
              <a:t>Creating a Tablespace</a:t>
            </a:r>
          </a:p>
          <a:p>
            <a:pPr lvl="1"/>
            <a:r>
              <a:rPr lang="en-US" dirty="0"/>
              <a:t>Managing Temporary and Permanent Tablespaces</a:t>
            </a:r>
          </a:p>
        </p:txBody>
      </p:sp>
    </p:spTree>
    <p:extLst>
      <p:ext uri="{BB962C8B-B14F-4D97-AF65-F5344CB8AC3E}">
        <p14:creationId xmlns:p14="http://schemas.microsoft.com/office/powerpoint/2010/main" val="302980679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17. Improving </a:t>
            </a:r>
            <a:r>
              <a:rPr lang="en-US" dirty="0" smtClean="0"/>
              <a:t>Space Usage</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407974323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Describe and use Oracle Database features that save space</a:t>
            </a:r>
          </a:p>
          <a:p>
            <a:pPr lvl="1"/>
            <a:r>
              <a:rPr lang="en-US" dirty="0"/>
              <a:t>Create private temporary tables </a:t>
            </a:r>
          </a:p>
          <a:p>
            <a:pPr lvl="1"/>
            <a:r>
              <a:rPr lang="en-US" dirty="0"/>
              <a:t>Save space by using compression</a:t>
            </a:r>
          </a:p>
          <a:p>
            <a:pPr lvl="1"/>
            <a:r>
              <a:rPr lang="en-US" dirty="0"/>
              <a:t>Reclaim wasted space from tables and indexes by using the segment shrink functionality</a:t>
            </a:r>
          </a:p>
          <a:p>
            <a:pPr lvl="1"/>
            <a:r>
              <a:rPr lang="en-US" dirty="0"/>
              <a:t>Manage resumable space allocation</a:t>
            </a:r>
          </a:p>
        </p:txBody>
      </p:sp>
    </p:spTree>
    <p:custDataLst>
      <p:tags r:id="rId1"/>
    </p:custDataLst>
    <p:extLst>
      <p:ext uri="{BB962C8B-B14F-4D97-AF65-F5344CB8AC3E}">
        <p14:creationId xmlns:p14="http://schemas.microsoft.com/office/powerpoint/2010/main" val="192314808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610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Space Management Features</a:t>
            </a:r>
            <a:endParaRPr lang="en-US" altLang="es-MX" dirty="0"/>
          </a:p>
        </p:txBody>
      </p:sp>
      <p:sp>
        <p:nvSpPr>
          <p:cNvPr id="9219" name="Content Placeholder 9"/>
          <p:cNvSpPr>
            <a:spLocks noGrp="1"/>
          </p:cNvSpPr>
          <p:nvPr>
            <p:ph idx="1"/>
          </p:nvPr>
        </p:nvSpPr>
        <p:spPr>
          <a:xfrm>
            <a:off x="622138" y="1242485"/>
            <a:ext cx="10944549" cy="3286363"/>
          </a:xfrm>
        </p:spPr>
        <p:txBody>
          <a:bodyPr/>
          <a:lstStyle/>
          <a:p>
            <a:pPr lvl="1">
              <a:buClr>
                <a:schemeClr val="accent1"/>
              </a:buClr>
              <a:defRPr/>
            </a:pPr>
            <a:r>
              <a:rPr lang="en-US" dirty="0"/>
              <a:t>Space is automatically managed by the Oracle Database server. It generates alerts about potential problems and recommends possible solutions. </a:t>
            </a:r>
          </a:p>
          <a:p>
            <a:pPr lvl="1">
              <a:buClr>
                <a:schemeClr val="accent1"/>
              </a:buClr>
              <a:defRPr/>
            </a:pPr>
            <a:r>
              <a:rPr lang="en-US" dirty="0"/>
              <a:t>Space management features include:</a:t>
            </a:r>
          </a:p>
          <a:p>
            <a:pPr lvl="2">
              <a:buClr>
                <a:schemeClr val="accent1"/>
              </a:buClr>
              <a:defRPr/>
            </a:pPr>
            <a:r>
              <a:rPr lang="en-US" dirty="0"/>
              <a:t>Oracle Managed Files (OMF)</a:t>
            </a:r>
          </a:p>
          <a:p>
            <a:pPr lvl="2">
              <a:buClr>
                <a:schemeClr val="accent1"/>
              </a:buClr>
              <a:defRPr/>
            </a:pPr>
            <a:r>
              <a:rPr lang="en-US" dirty="0"/>
              <a:t>Free-space management with bitmaps (“locally managed”) and automatic data file extension</a:t>
            </a:r>
          </a:p>
          <a:p>
            <a:pPr lvl="2">
              <a:buClr>
                <a:schemeClr val="accent1"/>
              </a:buClr>
              <a:defRPr/>
            </a:pPr>
            <a:r>
              <a:rPr lang="en-US" dirty="0"/>
              <a:t>Proactive space management (default thresholds and server-generated alerts)</a:t>
            </a:r>
          </a:p>
          <a:p>
            <a:pPr lvl="2">
              <a:buClr>
                <a:schemeClr val="accent1"/>
              </a:buClr>
              <a:defRPr/>
            </a:pPr>
            <a:r>
              <a:rPr lang="en-US" dirty="0"/>
              <a:t>Space reclamation (shrinking segments, online table redefinition)</a:t>
            </a:r>
          </a:p>
          <a:p>
            <a:pPr lvl="2">
              <a:buClr>
                <a:schemeClr val="accent1"/>
              </a:buClr>
              <a:defRPr/>
            </a:pPr>
            <a:r>
              <a:rPr lang="en-US" dirty="0"/>
              <a:t>Capacity planning (growth reports)</a:t>
            </a:r>
          </a:p>
        </p:txBody>
      </p:sp>
    </p:spTree>
    <p:custDataLst>
      <p:tags r:id="rId1"/>
    </p:custDataLst>
    <p:extLst>
      <p:ext uri="{BB962C8B-B14F-4D97-AF65-F5344CB8AC3E}">
        <p14:creationId xmlns:p14="http://schemas.microsoft.com/office/powerpoint/2010/main" val="410150314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179550" y="264585"/>
            <a:ext cx="53433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1" name="Freeform 50"/>
          <p:cNvSpPr/>
          <p:nvPr/>
        </p:nvSpPr>
        <p:spPr bwMode="auto">
          <a:xfrm>
            <a:off x="1518736" y="5905954"/>
            <a:ext cx="9151354" cy="77292"/>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2" name="Rounded Rectangle 51"/>
          <p:cNvSpPr/>
          <p:nvPr/>
        </p:nvSpPr>
        <p:spPr bwMode="auto">
          <a:xfrm>
            <a:off x="1293813" y="874755"/>
            <a:ext cx="9601199" cy="5072103"/>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098" name="Rectangle 1026"/>
          <p:cNvSpPr>
            <a:spLocks noGrp="1" noChangeArrowheads="1"/>
          </p:cNvSpPr>
          <p:nvPr>
            <p:ph type="title"/>
          </p:nvPr>
        </p:nvSpPr>
        <p:spPr/>
        <p:txBody>
          <a:bodyPr/>
          <a:lstStyle/>
          <a:p>
            <a:pPr eaLnBrk="1" hangingPunct="1"/>
            <a:r>
              <a:rPr lang="en-US" altLang="en-US" dirty="0"/>
              <a:t>Block Space Management</a:t>
            </a:r>
          </a:p>
        </p:txBody>
      </p:sp>
      <p:sp>
        <p:nvSpPr>
          <p:cNvPr id="4099" name="Text Box 1027"/>
          <p:cNvSpPr txBox="1">
            <a:spLocks noChangeArrowheads="1"/>
          </p:cNvSpPr>
          <p:nvPr/>
        </p:nvSpPr>
        <p:spPr bwMode="auto">
          <a:xfrm>
            <a:off x="5027612" y="1216466"/>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latin typeface="Courier New" panose="02070309020205020404" pitchFamily="49" charset="0"/>
              </a:rPr>
              <a:t>PCTFREE = 10</a:t>
            </a:r>
            <a:endParaRPr lang="en-US" altLang="en-US" b="1" dirty="0">
              <a:solidFill>
                <a:schemeClr val="tx1">
                  <a:lumMod val="50000"/>
                </a:schemeClr>
              </a:solidFill>
              <a:latin typeface="Courier New" panose="02070309020205020404" pitchFamily="49" charset="0"/>
            </a:endParaRPr>
          </a:p>
        </p:txBody>
      </p:sp>
      <p:sp>
        <p:nvSpPr>
          <p:cNvPr id="4100" name="Line 1028"/>
          <p:cNvSpPr>
            <a:spLocks noChangeShapeType="1"/>
          </p:cNvSpPr>
          <p:nvPr/>
        </p:nvSpPr>
        <p:spPr bwMode="auto">
          <a:xfrm>
            <a:off x="3122612" y="4112065"/>
            <a:ext cx="990600"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1" name="Line 1029"/>
          <p:cNvSpPr>
            <a:spLocks noChangeShapeType="1"/>
          </p:cNvSpPr>
          <p:nvPr/>
        </p:nvSpPr>
        <p:spPr bwMode="auto">
          <a:xfrm>
            <a:off x="5402262" y="4112065"/>
            <a:ext cx="1365250"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2" name="Text Box 1030"/>
          <p:cNvSpPr txBox="1">
            <a:spLocks noChangeArrowheads="1"/>
          </p:cNvSpPr>
          <p:nvPr/>
        </p:nvSpPr>
        <p:spPr bwMode="auto">
          <a:xfrm>
            <a:off x="5484812" y="4264466"/>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chemeClr val="tx1">
                    <a:lumMod val="50000"/>
                  </a:schemeClr>
                </a:solidFill>
              </a:rPr>
              <a:t>Deletes</a:t>
            </a:r>
          </a:p>
        </p:txBody>
      </p:sp>
      <p:sp>
        <p:nvSpPr>
          <p:cNvPr id="4107" name="Rectangle 1035"/>
          <p:cNvSpPr>
            <a:spLocks noChangeArrowheads="1"/>
          </p:cNvSpPr>
          <p:nvPr/>
        </p:nvSpPr>
        <p:spPr bwMode="auto">
          <a:xfrm>
            <a:off x="2436812" y="1749865"/>
            <a:ext cx="1295400" cy="533400"/>
          </a:xfrm>
          <a:prstGeom prst="rect">
            <a:avLst/>
          </a:prstGeom>
          <a:solidFill>
            <a:srgbClr val="FFFFFF"/>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8" name="Rectangle 1036"/>
          <p:cNvSpPr>
            <a:spLocks noChangeArrowheads="1"/>
          </p:cNvSpPr>
          <p:nvPr/>
        </p:nvSpPr>
        <p:spPr bwMode="auto">
          <a:xfrm>
            <a:off x="2436812" y="1216465"/>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6" name="Rectangle 1034"/>
          <p:cNvSpPr>
            <a:spLocks noChangeArrowheads="1"/>
          </p:cNvSpPr>
          <p:nvPr/>
        </p:nvSpPr>
        <p:spPr bwMode="auto">
          <a:xfrm>
            <a:off x="2436812" y="2283265"/>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3" name="Rectangle 1031"/>
          <p:cNvSpPr>
            <a:spLocks noChangeArrowheads="1"/>
          </p:cNvSpPr>
          <p:nvPr/>
        </p:nvSpPr>
        <p:spPr bwMode="blackWhite">
          <a:xfrm>
            <a:off x="2436812" y="2511865"/>
            <a:ext cx="1295400" cy="838200"/>
          </a:xfrm>
          <a:prstGeom prst="rect">
            <a:avLst/>
          </a:prstGeom>
          <a:solidFill>
            <a:schemeClr val="accent1"/>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4" name="Line 1032"/>
          <p:cNvSpPr>
            <a:spLocks noChangeShapeType="1"/>
          </p:cNvSpPr>
          <p:nvPr/>
        </p:nvSpPr>
        <p:spPr bwMode="auto">
          <a:xfrm>
            <a:off x="2438400" y="1454590"/>
            <a:ext cx="1293812"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05" name="Rectangle 1033"/>
          <p:cNvSpPr>
            <a:spLocks noChangeArrowheads="1"/>
          </p:cNvSpPr>
          <p:nvPr/>
        </p:nvSpPr>
        <p:spPr bwMode="auto">
          <a:xfrm>
            <a:off x="2436812" y="28166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09" name="Line 1037"/>
          <p:cNvSpPr>
            <a:spLocks noChangeShapeType="1"/>
          </p:cNvSpPr>
          <p:nvPr/>
        </p:nvSpPr>
        <p:spPr bwMode="auto">
          <a:xfrm flipV="1">
            <a:off x="3137634" y="3375465"/>
            <a:ext cx="0" cy="736600"/>
          </a:xfrm>
          <a:prstGeom prst="line">
            <a:avLst/>
          </a:prstGeom>
          <a:noFill/>
          <a:ln w="28575">
            <a:solidFill>
              <a:schemeClr val="tx1">
                <a:lumMod val="50000"/>
              </a:schemeClr>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0" name="Line 1038"/>
          <p:cNvSpPr>
            <a:spLocks noChangeShapeType="1"/>
          </p:cNvSpPr>
          <p:nvPr/>
        </p:nvSpPr>
        <p:spPr bwMode="auto">
          <a:xfrm flipV="1">
            <a:off x="8075612" y="4110507"/>
            <a:ext cx="1076974" cy="1558"/>
          </a:xfrm>
          <a:prstGeom prst="line">
            <a:avLst/>
          </a:prstGeom>
          <a:noFill/>
          <a:ln w="28575">
            <a:solidFill>
              <a:schemeClr val="tx1">
                <a:lumMod val="50000"/>
              </a:schemeClr>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8" name="Rectangle 1046"/>
          <p:cNvSpPr>
            <a:spLocks noChangeArrowheads="1"/>
          </p:cNvSpPr>
          <p:nvPr/>
        </p:nvSpPr>
        <p:spPr bwMode="auto">
          <a:xfrm>
            <a:off x="4113212" y="3045265"/>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1" name="Line 1039"/>
          <p:cNvSpPr>
            <a:spLocks noChangeShapeType="1"/>
          </p:cNvSpPr>
          <p:nvPr/>
        </p:nvSpPr>
        <p:spPr bwMode="auto">
          <a:xfrm flipV="1">
            <a:off x="9139710" y="3376053"/>
            <a:ext cx="0" cy="73660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2" name="Rectangle 1040"/>
          <p:cNvSpPr>
            <a:spLocks noChangeArrowheads="1"/>
          </p:cNvSpPr>
          <p:nvPr/>
        </p:nvSpPr>
        <p:spPr bwMode="blackWhite">
          <a:xfrm>
            <a:off x="4113212" y="3197665"/>
            <a:ext cx="1295400" cy="1981200"/>
          </a:xfrm>
          <a:prstGeom prst="rect">
            <a:avLst/>
          </a:prstGeom>
          <a:solidFill>
            <a:schemeClr val="accent1"/>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3" name="Line 1041"/>
          <p:cNvSpPr>
            <a:spLocks noChangeShapeType="1"/>
          </p:cNvSpPr>
          <p:nvPr/>
        </p:nvSpPr>
        <p:spPr bwMode="auto">
          <a:xfrm flipV="1">
            <a:off x="4113212" y="3291328"/>
            <a:ext cx="1295400" cy="0"/>
          </a:xfrm>
          <a:prstGeom prst="line">
            <a:avLst/>
          </a:prstGeom>
          <a:noFill/>
          <a:ln w="28575">
            <a:solidFill>
              <a:schemeClr val="bg1"/>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14" name="Text Box 1042"/>
          <p:cNvSpPr txBox="1">
            <a:spLocks noChangeArrowheads="1"/>
          </p:cNvSpPr>
          <p:nvPr/>
        </p:nvSpPr>
        <p:spPr bwMode="auto">
          <a:xfrm>
            <a:off x="4049712" y="5229666"/>
            <a:ext cx="147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rPr>
              <a:t>Full block</a:t>
            </a:r>
            <a:endParaRPr lang="en-US" altLang="en-US" b="1" dirty="0">
              <a:solidFill>
                <a:schemeClr val="tx1">
                  <a:lumMod val="50000"/>
                </a:schemeClr>
              </a:solidFill>
            </a:endParaRPr>
          </a:p>
        </p:txBody>
      </p:sp>
      <p:sp>
        <p:nvSpPr>
          <p:cNvPr id="4115" name="Rectangle 1043"/>
          <p:cNvSpPr>
            <a:spLocks noChangeArrowheads="1"/>
          </p:cNvSpPr>
          <p:nvPr/>
        </p:nvSpPr>
        <p:spPr bwMode="auto">
          <a:xfrm>
            <a:off x="4113212" y="46454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6" name="Rectangle 1044"/>
          <p:cNvSpPr>
            <a:spLocks noChangeArrowheads="1"/>
          </p:cNvSpPr>
          <p:nvPr/>
        </p:nvSpPr>
        <p:spPr bwMode="auto">
          <a:xfrm>
            <a:off x="4113212" y="41120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7" name="Rectangle 1045"/>
          <p:cNvSpPr>
            <a:spLocks noChangeArrowheads="1"/>
          </p:cNvSpPr>
          <p:nvPr/>
        </p:nvSpPr>
        <p:spPr bwMode="auto">
          <a:xfrm>
            <a:off x="4113212" y="35786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19" name="Text Box 1047"/>
          <p:cNvSpPr txBox="1">
            <a:spLocks noChangeArrowheads="1"/>
          </p:cNvSpPr>
          <p:nvPr/>
        </p:nvSpPr>
        <p:spPr bwMode="auto">
          <a:xfrm>
            <a:off x="2824162" y="4156515"/>
            <a:ext cx="106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chemeClr val="tx1">
                    <a:lumMod val="50000"/>
                  </a:schemeClr>
                </a:solidFill>
              </a:rPr>
              <a:t>Inserts,</a:t>
            </a:r>
            <a:br>
              <a:rPr lang="en-US" altLang="en-US" b="1" dirty="0">
                <a:solidFill>
                  <a:schemeClr val="tx1">
                    <a:lumMod val="50000"/>
                  </a:schemeClr>
                </a:solidFill>
              </a:rPr>
            </a:br>
            <a:r>
              <a:rPr lang="en-US" altLang="en-US" b="1" dirty="0">
                <a:solidFill>
                  <a:schemeClr val="tx1">
                    <a:lumMod val="50000"/>
                  </a:schemeClr>
                </a:solidFill>
              </a:rPr>
              <a:t>updates</a:t>
            </a:r>
          </a:p>
        </p:txBody>
      </p:sp>
      <p:sp>
        <p:nvSpPr>
          <p:cNvPr id="4125" name="Rectangle 1053"/>
          <p:cNvSpPr>
            <a:spLocks noChangeArrowheads="1"/>
          </p:cNvSpPr>
          <p:nvPr/>
        </p:nvSpPr>
        <p:spPr bwMode="auto">
          <a:xfrm>
            <a:off x="6780212" y="3045265"/>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0" name="Rectangle 1048"/>
          <p:cNvSpPr>
            <a:spLocks noChangeArrowheads="1"/>
          </p:cNvSpPr>
          <p:nvPr/>
        </p:nvSpPr>
        <p:spPr bwMode="blackWhite">
          <a:xfrm>
            <a:off x="6780212" y="3426265"/>
            <a:ext cx="1295400" cy="1752600"/>
          </a:xfrm>
          <a:prstGeom prst="rect">
            <a:avLst/>
          </a:prstGeom>
          <a:solidFill>
            <a:schemeClr val="accent1"/>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1" name="Line 1049"/>
          <p:cNvSpPr>
            <a:spLocks noChangeShapeType="1"/>
          </p:cNvSpPr>
          <p:nvPr/>
        </p:nvSpPr>
        <p:spPr bwMode="auto">
          <a:xfrm flipV="1">
            <a:off x="6780212" y="3291328"/>
            <a:ext cx="1284288"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22" name="Rectangle 1050"/>
          <p:cNvSpPr>
            <a:spLocks noChangeArrowheads="1"/>
          </p:cNvSpPr>
          <p:nvPr/>
        </p:nvSpPr>
        <p:spPr bwMode="auto">
          <a:xfrm>
            <a:off x="6780212" y="46454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3" name="Rectangle 1051"/>
          <p:cNvSpPr>
            <a:spLocks noChangeArrowheads="1"/>
          </p:cNvSpPr>
          <p:nvPr/>
        </p:nvSpPr>
        <p:spPr bwMode="auto">
          <a:xfrm>
            <a:off x="6780212" y="41120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4" name="Rectangle 1052"/>
          <p:cNvSpPr>
            <a:spLocks noChangeArrowheads="1"/>
          </p:cNvSpPr>
          <p:nvPr/>
        </p:nvSpPr>
        <p:spPr bwMode="auto">
          <a:xfrm>
            <a:off x="6780212" y="35786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0" name="Rectangle 1058"/>
          <p:cNvSpPr>
            <a:spLocks noChangeArrowheads="1"/>
          </p:cNvSpPr>
          <p:nvPr/>
        </p:nvSpPr>
        <p:spPr bwMode="auto">
          <a:xfrm>
            <a:off x="8456612" y="1749865"/>
            <a:ext cx="1295400" cy="533400"/>
          </a:xfrm>
          <a:prstGeom prst="rect">
            <a:avLst/>
          </a:prstGeom>
          <a:solidFill>
            <a:srgbClr val="FFFFFF"/>
          </a:solidFill>
          <a:ln w="28575">
            <a:solidFill>
              <a:schemeClr val="tx1"/>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1" name="Rectangle 1059"/>
          <p:cNvSpPr>
            <a:spLocks noChangeArrowheads="1"/>
          </p:cNvSpPr>
          <p:nvPr/>
        </p:nvSpPr>
        <p:spPr bwMode="auto">
          <a:xfrm>
            <a:off x="8456612" y="1216465"/>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6" name="Rectangle 1054"/>
          <p:cNvSpPr>
            <a:spLocks noChangeArrowheads="1"/>
          </p:cNvSpPr>
          <p:nvPr/>
        </p:nvSpPr>
        <p:spPr bwMode="blackWhite">
          <a:xfrm>
            <a:off x="8456612" y="1902265"/>
            <a:ext cx="1295400" cy="1447800"/>
          </a:xfrm>
          <a:prstGeom prst="rect">
            <a:avLst/>
          </a:prstGeom>
          <a:solidFill>
            <a:schemeClr val="accent1"/>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7" name="Line 1055"/>
          <p:cNvSpPr>
            <a:spLocks noChangeShapeType="1"/>
          </p:cNvSpPr>
          <p:nvPr/>
        </p:nvSpPr>
        <p:spPr bwMode="auto">
          <a:xfrm flipV="1">
            <a:off x="8456612" y="1454590"/>
            <a:ext cx="1295400"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128" name="Rectangle 1056"/>
          <p:cNvSpPr>
            <a:spLocks noChangeArrowheads="1"/>
          </p:cNvSpPr>
          <p:nvPr/>
        </p:nvSpPr>
        <p:spPr bwMode="auto">
          <a:xfrm>
            <a:off x="8456612" y="2816665"/>
            <a:ext cx="1295400" cy="533400"/>
          </a:xfrm>
          <a:prstGeom prst="rect">
            <a:avLst/>
          </a:prstGeom>
          <a:noFill/>
          <a:ln w="28575">
            <a:solidFill>
              <a:schemeClr val="tx1"/>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29" name="Rectangle 1057"/>
          <p:cNvSpPr>
            <a:spLocks noChangeArrowheads="1"/>
          </p:cNvSpPr>
          <p:nvPr/>
        </p:nvSpPr>
        <p:spPr bwMode="auto">
          <a:xfrm>
            <a:off x="8456612" y="2283265"/>
            <a:ext cx="1295400" cy="533400"/>
          </a:xfrm>
          <a:prstGeom prst="rect">
            <a:avLst/>
          </a:prstGeom>
          <a:noFill/>
          <a:ln w="28575">
            <a:solidFill>
              <a:schemeClr val="tx1">
                <a:lumMod val="50000"/>
              </a:schemeClr>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b="1" dirty="0"/>
          </a:p>
        </p:txBody>
      </p:sp>
      <p:sp>
        <p:nvSpPr>
          <p:cNvPr id="4132" name="Text Box 1060"/>
          <p:cNvSpPr txBox="1">
            <a:spLocks noChangeArrowheads="1"/>
          </p:cNvSpPr>
          <p:nvPr/>
        </p:nvSpPr>
        <p:spPr bwMode="auto">
          <a:xfrm>
            <a:off x="8151812" y="4264466"/>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chemeClr val="tx1">
                    <a:lumMod val="50000"/>
                  </a:schemeClr>
                </a:solidFill>
              </a:rPr>
              <a:t>Deletes</a:t>
            </a:r>
          </a:p>
        </p:txBody>
      </p:sp>
      <p:sp>
        <p:nvSpPr>
          <p:cNvPr id="4133" name="Text Box 1061"/>
          <p:cNvSpPr txBox="1">
            <a:spLocks noChangeArrowheads="1"/>
          </p:cNvSpPr>
          <p:nvPr/>
        </p:nvSpPr>
        <p:spPr bwMode="auto">
          <a:xfrm>
            <a:off x="7694612" y="185146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rPr>
              <a:t>FS2</a:t>
            </a:r>
            <a:endParaRPr lang="en-US" altLang="en-US" b="1" dirty="0">
              <a:solidFill>
                <a:schemeClr val="tx1">
                  <a:lumMod val="50000"/>
                </a:schemeClr>
              </a:solidFill>
            </a:endParaRPr>
          </a:p>
        </p:txBody>
      </p:sp>
      <p:sp>
        <p:nvSpPr>
          <p:cNvPr id="4134" name="AutoShape 1062"/>
          <p:cNvSpPr>
            <a:spLocks/>
          </p:cNvSpPr>
          <p:nvPr/>
        </p:nvSpPr>
        <p:spPr bwMode="auto">
          <a:xfrm flipH="1">
            <a:off x="8266112" y="1753041"/>
            <a:ext cx="165100" cy="549275"/>
          </a:xfrm>
          <a:prstGeom prst="rightBrace">
            <a:avLst>
              <a:gd name="adj1" fmla="val 27724"/>
              <a:gd name="adj2" fmla="val 50000"/>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35" name="AutoShape 1063"/>
          <p:cNvSpPr>
            <a:spLocks/>
          </p:cNvSpPr>
          <p:nvPr/>
        </p:nvSpPr>
        <p:spPr bwMode="auto">
          <a:xfrm>
            <a:off x="3744912" y="2283266"/>
            <a:ext cx="165100" cy="549275"/>
          </a:xfrm>
          <a:prstGeom prst="rightBrace">
            <a:avLst>
              <a:gd name="adj1" fmla="val 27724"/>
              <a:gd name="adj2" fmla="val 50000"/>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36" name="Text Box 1064"/>
          <p:cNvSpPr txBox="1">
            <a:spLocks noChangeArrowheads="1"/>
          </p:cNvSpPr>
          <p:nvPr/>
        </p:nvSpPr>
        <p:spPr bwMode="auto">
          <a:xfrm>
            <a:off x="3795712" y="237216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rPr>
              <a:t>FS3</a:t>
            </a:r>
            <a:endParaRPr lang="en-US" altLang="en-US" b="1" dirty="0">
              <a:solidFill>
                <a:schemeClr val="tx1">
                  <a:lumMod val="50000"/>
                </a:schemeClr>
              </a:solidFill>
            </a:endParaRPr>
          </a:p>
        </p:txBody>
      </p:sp>
      <p:sp>
        <p:nvSpPr>
          <p:cNvPr id="7209" name="Text Box 1065"/>
          <p:cNvSpPr txBox="1">
            <a:spLocks noChangeArrowheads="1"/>
          </p:cNvSpPr>
          <p:nvPr/>
        </p:nvSpPr>
        <p:spPr bwMode="auto">
          <a:xfrm>
            <a:off x="4459287" y="3246878"/>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FS1</a:t>
            </a:r>
          </a:p>
        </p:txBody>
      </p:sp>
      <p:sp>
        <p:nvSpPr>
          <p:cNvPr id="7210" name="Text Box 1066"/>
          <p:cNvSpPr txBox="1">
            <a:spLocks noChangeArrowheads="1"/>
          </p:cNvSpPr>
          <p:nvPr/>
        </p:nvSpPr>
        <p:spPr bwMode="auto">
          <a:xfrm>
            <a:off x="4459287" y="3773928"/>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FS2</a:t>
            </a:r>
          </a:p>
        </p:txBody>
      </p:sp>
      <p:sp>
        <p:nvSpPr>
          <p:cNvPr id="7211" name="Text Box 1067"/>
          <p:cNvSpPr txBox="1">
            <a:spLocks noChangeArrowheads="1"/>
          </p:cNvSpPr>
          <p:nvPr/>
        </p:nvSpPr>
        <p:spPr bwMode="auto">
          <a:xfrm>
            <a:off x="4459287" y="4316853"/>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FS3</a:t>
            </a:r>
          </a:p>
        </p:txBody>
      </p:sp>
      <p:sp>
        <p:nvSpPr>
          <p:cNvPr id="7212" name="Text Box 1068"/>
          <p:cNvSpPr txBox="1">
            <a:spLocks noChangeArrowheads="1"/>
          </p:cNvSpPr>
          <p:nvPr/>
        </p:nvSpPr>
        <p:spPr bwMode="auto">
          <a:xfrm>
            <a:off x="4459287" y="4850253"/>
            <a:ext cx="603250" cy="366712"/>
          </a:xfrm>
          <a:prstGeom prst="rect">
            <a:avLst/>
          </a:prstGeom>
          <a:noFill/>
          <a:ln w="28575">
            <a:noFill/>
            <a:miter lim="800000"/>
            <a:headEnd type="none" w="sm" len="sm"/>
            <a:tailEnd type="none" w="sm" len="sm"/>
          </a:ln>
        </p:spPr>
        <p:txBody>
          <a:bodyPr wrap="none">
            <a:spAutoFit/>
          </a:bodyPr>
          <a:lstStyle/>
          <a:p>
            <a:pPr algn="ctr" defTabSz="228600">
              <a:defRPr/>
            </a:pPr>
            <a:r>
              <a:rPr lang="en-US" b="1" i="1" dirty="0">
                <a:solidFill>
                  <a:schemeClr val="bg1"/>
                </a:solidFill>
              </a:rPr>
              <a:t>FS4</a:t>
            </a:r>
          </a:p>
        </p:txBody>
      </p:sp>
      <p:sp>
        <p:nvSpPr>
          <p:cNvPr id="4141" name="AutoShape 1069"/>
          <p:cNvSpPr>
            <a:spLocks/>
          </p:cNvSpPr>
          <p:nvPr/>
        </p:nvSpPr>
        <p:spPr bwMode="auto">
          <a:xfrm>
            <a:off x="5421312" y="3032566"/>
            <a:ext cx="165100" cy="549275"/>
          </a:xfrm>
          <a:prstGeom prst="rightBrace">
            <a:avLst>
              <a:gd name="adj1" fmla="val 27724"/>
              <a:gd name="adj2" fmla="val 50000"/>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42" name="Text Box 1070"/>
          <p:cNvSpPr txBox="1">
            <a:spLocks noChangeArrowheads="1"/>
          </p:cNvSpPr>
          <p:nvPr/>
        </p:nvSpPr>
        <p:spPr bwMode="auto">
          <a:xfrm>
            <a:off x="5726112" y="3121466"/>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rPr>
              <a:t>FS1</a:t>
            </a:r>
            <a:endParaRPr lang="en-US" altLang="en-US" b="1" dirty="0">
              <a:solidFill>
                <a:schemeClr val="tx1">
                  <a:lumMod val="50000"/>
                </a:schemeClr>
              </a:solidFill>
            </a:endParaRPr>
          </a:p>
        </p:txBody>
      </p:sp>
      <p:sp>
        <p:nvSpPr>
          <p:cNvPr id="4143" name="AutoShape 1071"/>
          <p:cNvSpPr>
            <a:spLocks/>
          </p:cNvSpPr>
          <p:nvPr/>
        </p:nvSpPr>
        <p:spPr bwMode="auto">
          <a:xfrm flipH="1">
            <a:off x="6602412" y="3032566"/>
            <a:ext cx="165100" cy="549275"/>
          </a:xfrm>
          <a:prstGeom prst="rightBrace">
            <a:avLst>
              <a:gd name="adj1" fmla="val 27724"/>
              <a:gd name="adj2" fmla="val 50000"/>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44" name="Text Box 1072"/>
          <p:cNvSpPr txBox="1">
            <a:spLocks noChangeArrowheads="1"/>
          </p:cNvSpPr>
          <p:nvPr/>
        </p:nvSpPr>
        <p:spPr bwMode="auto">
          <a:xfrm>
            <a:off x="6691312" y="5191566"/>
            <a:ext cx="147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med" len="lg"/>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fr-FR" altLang="en-US" b="1" dirty="0">
                <a:solidFill>
                  <a:schemeClr val="tx1">
                    <a:lumMod val="50000"/>
                  </a:schemeClr>
                </a:solidFill>
              </a:rPr>
              <a:t>Full block</a:t>
            </a:r>
            <a:endParaRPr lang="en-US" altLang="en-US" b="1" dirty="0">
              <a:solidFill>
                <a:schemeClr val="tx1">
                  <a:lumMod val="50000"/>
                </a:schemeClr>
              </a:solidFill>
            </a:endParaRPr>
          </a:p>
        </p:txBody>
      </p:sp>
    </p:spTree>
    <p:custDataLst>
      <p:tags r:id="rId1"/>
    </p:custDataLst>
    <p:extLst>
      <p:ext uri="{BB962C8B-B14F-4D97-AF65-F5344CB8AC3E}">
        <p14:creationId xmlns:p14="http://schemas.microsoft.com/office/powerpoint/2010/main" val="438703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938012" y="2189692"/>
            <a:ext cx="10414200" cy="3792008"/>
          </a:xfrm>
          <a:prstGeom prst="roundRect">
            <a:avLst>
              <a:gd name="adj" fmla="val 9296"/>
            </a:avLst>
          </a:prstGeom>
          <a:solidFill>
            <a:schemeClr val="accent5">
              <a:lumMod val="40000"/>
              <a:lumOff val="60000"/>
            </a:schemeClr>
          </a:solidFill>
          <a:ln w="28575" algn="ctr">
            <a:solidFill>
              <a:schemeClr val="accent5"/>
            </a:solidFill>
            <a:round/>
            <a:headEnd type="none" w="sm" len="sm"/>
            <a:tailEnd type="none" w="sm" len="sm"/>
          </a:ln>
        </p:spPr>
        <p:txBody>
          <a:bodyPr anchor="ctr"/>
          <a:lstStyle/>
          <a:p>
            <a:pPr algn="ctr" defTabSz="228600"/>
            <a:endParaRPr lang="en-US" dirty="0">
              <a:solidFill>
                <a:srgbClr val="000000"/>
              </a:solidFill>
              <a:latin typeface="Arial" panose="020B0604020202020204" pitchFamily="34" charset="0"/>
              <a:cs typeface="Arial" panose="020B0604020202020204" pitchFamily="34" charset="0"/>
            </a:endParaRPr>
          </a:p>
        </p:txBody>
      </p:sp>
      <p:sp>
        <p:nvSpPr>
          <p:cNvPr id="12313" name="Rectangle 24"/>
          <p:cNvSpPr>
            <a:spLocks noChangeArrowheads="1"/>
          </p:cNvSpPr>
          <p:nvPr/>
        </p:nvSpPr>
        <p:spPr bwMode="auto">
          <a:xfrm>
            <a:off x="4151312" y="3467101"/>
            <a:ext cx="2743200" cy="2270125"/>
          </a:xfrm>
          <a:prstGeom prst="rect">
            <a:avLst/>
          </a:prstGeom>
          <a:solidFill>
            <a:schemeClr val="bg2">
              <a:lumMod val="90000"/>
            </a:schemeClr>
          </a:solidFill>
          <a:ln w="28575" algn="ctr">
            <a:solidFill>
              <a:schemeClr val="tx1">
                <a:lumMod val="75000"/>
              </a:schemeClr>
            </a:solid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12314" name="TextBox 25"/>
          <p:cNvSpPr txBox="1">
            <a:spLocks noChangeArrowheads="1"/>
          </p:cNvSpPr>
          <p:nvPr/>
        </p:nvSpPr>
        <p:spPr bwMode="auto">
          <a:xfrm>
            <a:off x="4451625" y="3543292"/>
            <a:ext cx="214257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Oracle Web Server</a:t>
            </a:r>
          </a:p>
        </p:txBody>
      </p:sp>
      <p:sp>
        <p:nvSpPr>
          <p:cNvPr id="12315" name="Rectangle 26"/>
          <p:cNvSpPr>
            <a:spLocks noChangeArrowheads="1"/>
          </p:cNvSpPr>
          <p:nvPr/>
        </p:nvSpPr>
        <p:spPr bwMode="auto">
          <a:xfrm>
            <a:off x="4341812" y="4404301"/>
            <a:ext cx="2362200" cy="1142051"/>
          </a:xfrm>
          <a:prstGeom prst="rect">
            <a:avLst/>
          </a:prstGeom>
          <a:solidFill>
            <a:schemeClr val="accent3">
              <a:lumMod val="20000"/>
              <a:lumOff val="80000"/>
            </a:schemeClr>
          </a:solidFill>
          <a:ln w="28575" algn="ctr">
            <a:noFill/>
            <a:round/>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8" name="Round Same Side Corner Rectangle 7"/>
          <p:cNvSpPr/>
          <p:nvPr/>
        </p:nvSpPr>
        <p:spPr bwMode="auto">
          <a:xfrm>
            <a:off x="4341812" y="4072851"/>
            <a:ext cx="2362200" cy="376476"/>
          </a:xfrm>
          <a:prstGeom prst="round2SameRect">
            <a:avLst/>
          </a:prstGeom>
          <a:solidFill>
            <a:schemeClr val="accent3">
              <a:lumMod val="40000"/>
              <a:lumOff val="60000"/>
            </a:schemeClr>
          </a:solidFill>
          <a:ln w="28575">
            <a:solidFill>
              <a:schemeClr val="accent3"/>
            </a:solidFill>
            <a:miter lim="800000"/>
            <a:headEnd/>
            <a:tailEnd/>
          </a:ln>
        </p:spPr>
        <p:txBody>
          <a:bodyPr wrap="square" anchor="ctr">
            <a:spAutoFit/>
          </a:bodyPr>
          <a:lstStyle/>
          <a:p>
            <a:pPr algn="ctr"/>
            <a:endParaRPr lang="en-US" dirty="0">
              <a:solidFill>
                <a:srgbClr val="000000"/>
              </a:solidFill>
              <a:latin typeface="Arial" panose="020B0604020202020204" pitchFamily="34" charset="0"/>
              <a:cs typeface="Arial" panose="020B0604020202020204" pitchFamily="34" charset="0"/>
            </a:endParaRPr>
          </a:p>
        </p:txBody>
      </p:sp>
      <p:sp>
        <p:nvSpPr>
          <p:cNvPr id="12301" name="Line 52"/>
          <p:cNvSpPr>
            <a:spLocks noChangeShapeType="1"/>
          </p:cNvSpPr>
          <p:nvPr/>
        </p:nvSpPr>
        <p:spPr bwMode="auto">
          <a:xfrm flipH="1">
            <a:off x="2632971" y="2937266"/>
            <a:ext cx="2288156" cy="0"/>
          </a:xfrm>
          <a:prstGeom prst="line">
            <a:avLst/>
          </a:prstGeom>
          <a:noFill/>
          <a:ln w="28575" cap="rnd">
            <a:solidFill>
              <a:schemeClr val="tx1">
                <a:lumMod val="50000"/>
              </a:schemeClr>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99" name="Line 52"/>
          <p:cNvSpPr>
            <a:spLocks noChangeShapeType="1"/>
          </p:cNvSpPr>
          <p:nvPr/>
        </p:nvSpPr>
        <p:spPr bwMode="auto">
          <a:xfrm>
            <a:off x="5547492" y="1355782"/>
            <a:ext cx="5309" cy="1371600"/>
          </a:xfrm>
          <a:prstGeom prst="line">
            <a:avLst/>
          </a:prstGeom>
          <a:noFill/>
          <a:ln w="28575" cap="rnd">
            <a:solidFill>
              <a:schemeClr val="tx1">
                <a:lumMod val="50000"/>
              </a:schemeClr>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98" name="TextBox 3"/>
          <p:cNvSpPr txBox="1">
            <a:spLocks noChangeArrowheads="1"/>
          </p:cNvSpPr>
          <p:nvPr/>
        </p:nvSpPr>
        <p:spPr bwMode="auto">
          <a:xfrm>
            <a:off x="1885594" y="1361483"/>
            <a:ext cx="1086726" cy="383072"/>
          </a:xfrm>
          <a:prstGeom prst="rect">
            <a:avLst/>
          </a:prstGeom>
          <a:gradFill>
            <a:gsLst>
              <a:gs pos="0">
                <a:schemeClr val="accent3">
                  <a:lumMod val="40000"/>
                  <a:lumOff val="60000"/>
                </a:schemeClr>
              </a:gs>
              <a:gs pos="100000">
                <a:schemeClr val="bg1"/>
              </a:gs>
            </a:gsLst>
            <a:lin ang="0" scaled="1"/>
          </a:gradFill>
          <a:ln w="28575">
            <a:noFill/>
            <a:miter lim="800000"/>
            <a:headEnd/>
            <a:tailEnd/>
          </a:ln>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2" name="Rectangle 31"/>
          <p:cNvSpPr/>
          <p:nvPr/>
        </p:nvSpPr>
        <p:spPr bwMode="auto">
          <a:xfrm>
            <a:off x="179549" y="264585"/>
            <a:ext cx="8146887"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2290" name="Title 1"/>
          <p:cNvSpPr>
            <a:spLocks noGrp="1"/>
          </p:cNvSpPr>
          <p:nvPr>
            <p:ph type="title"/>
          </p:nvPr>
        </p:nvSpPr>
        <p:spPr/>
        <p:txBody>
          <a:bodyPr/>
          <a:lstStyle/>
          <a:p>
            <a:pPr eaLnBrk="1" hangingPunct="1"/>
            <a:r>
              <a:rPr lang="en-US" altLang="en-US" dirty="0"/>
              <a:t>Oracle Enterprise Manager Database Express</a:t>
            </a:r>
          </a:p>
        </p:txBody>
      </p:sp>
      <p:sp>
        <p:nvSpPr>
          <p:cNvPr id="12292" name="TextBox 3"/>
          <p:cNvSpPr txBox="1">
            <a:spLocks noChangeArrowheads="1"/>
          </p:cNvSpPr>
          <p:nvPr/>
        </p:nvSpPr>
        <p:spPr bwMode="auto">
          <a:xfrm>
            <a:off x="5016499" y="1314450"/>
            <a:ext cx="1004888" cy="369888"/>
          </a:xfrm>
          <a:prstGeom prst="rect">
            <a:avLst/>
          </a:prstGeom>
          <a:solidFill>
            <a:schemeClr val="accent3">
              <a:lumMod val="40000"/>
              <a:lumOff val="60000"/>
            </a:schemeClr>
          </a:solidFill>
          <a:ln w="28575">
            <a:solidFill>
              <a:schemeClr val="accent3"/>
            </a:solidFill>
            <a:miter lim="800000"/>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Listener</a:t>
            </a:r>
          </a:p>
        </p:txBody>
      </p:sp>
      <p:sp>
        <p:nvSpPr>
          <p:cNvPr id="12293" name="TextBox 4"/>
          <p:cNvSpPr txBox="1">
            <a:spLocks noChangeArrowheads="1"/>
          </p:cNvSpPr>
          <p:nvPr/>
        </p:nvSpPr>
        <p:spPr bwMode="auto">
          <a:xfrm>
            <a:off x="4875212" y="2743200"/>
            <a:ext cx="1287463" cy="369888"/>
          </a:xfrm>
          <a:prstGeom prst="rect">
            <a:avLst/>
          </a:prstGeom>
          <a:solidFill>
            <a:schemeClr val="accent3">
              <a:lumMod val="40000"/>
              <a:lumOff val="60000"/>
            </a:schemeClr>
          </a:solidFill>
          <a:ln w="28575">
            <a:solidFill>
              <a:schemeClr val="accent3"/>
            </a:solidFill>
            <a:miter lim="800000"/>
            <a:headEnd/>
            <a:tailEnd/>
          </a:ln>
        </p:spPr>
        <p:txBody>
          <a:bodyPr wrap="none" anchor="ctr">
            <a:spAutoFit/>
          </a:bodyPr>
          <a:lstStyle>
            <a:defPPr>
              <a:defRPr lang="en-US"/>
            </a:defPPr>
            <a:lvl1pPr algn="ctr" eaLnBrk="1" hangingPunct="1">
              <a:defRPr>
                <a:solidFill>
                  <a:srgbClr val="000000"/>
                </a:solidFill>
                <a:latin typeface="Arial" panose="020B0604020202020204" pitchFamily="34" charset="0"/>
                <a:cs typeface="Arial" panose="020B0604020202020204" pitchFamily="34" charset="0"/>
              </a:defRPr>
            </a:lvl1pPr>
            <a:lvl2pPr marL="742950" indent="-285750" eaLnBrk="0" hangingPunct="0">
              <a:defRPr>
                <a:latin typeface="Arial" panose="020B0604020202020204" pitchFamily="34" charset="0"/>
                <a:cs typeface="Arial" panose="020B0604020202020204" pitchFamily="34" charset="0"/>
              </a:defRPr>
            </a:lvl2pPr>
            <a:lvl3pPr marL="1143000" indent="-228600" eaLnBrk="0" hangingPunct="0">
              <a:defRPr>
                <a:latin typeface="Arial" panose="020B0604020202020204" pitchFamily="34" charset="0"/>
                <a:cs typeface="Arial" panose="020B0604020202020204" pitchFamily="34" charset="0"/>
              </a:defRPr>
            </a:lvl3pPr>
            <a:lvl4pPr marL="1600200" indent="-228600" eaLnBrk="0" hangingPunct="0">
              <a:defRPr>
                <a:latin typeface="Arial" panose="020B0604020202020204" pitchFamily="34" charset="0"/>
                <a:cs typeface="Arial" panose="020B0604020202020204" pitchFamily="34" charset="0"/>
              </a:defRPr>
            </a:lvl4pPr>
            <a:lvl5pPr marL="2057400" indent="-228600" eaLnBrk="0" hangingPunct="0">
              <a:defRPr>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cs typeface="Arial" panose="020B0604020202020204" pitchFamily="34" charset="0"/>
              </a:defRPr>
            </a:lvl9pPr>
          </a:lstStyle>
          <a:p>
            <a:r>
              <a:rPr lang="en-US" altLang="en-US" dirty="0"/>
              <a:t>Dispatcher</a:t>
            </a:r>
          </a:p>
        </p:txBody>
      </p:sp>
      <p:sp>
        <p:nvSpPr>
          <p:cNvPr id="12299" name="Line 52"/>
          <p:cNvSpPr>
            <a:spLocks noChangeShapeType="1"/>
          </p:cNvSpPr>
          <p:nvPr/>
        </p:nvSpPr>
        <p:spPr bwMode="auto">
          <a:xfrm>
            <a:off x="4044949" y="1499556"/>
            <a:ext cx="971550" cy="0"/>
          </a:xfrm>
          <a:prstGeom prst="line">
            <a:avLst/>
          </a:prstGeom>
          <a:noFill/>
          <a:ln w="28575" cap="rnd">
            <a:solidFill>
              <a:schemeClr val="tx1">
                <a:lumMod val="50000"/>
              </a:schemeClr>
            </a:solidFill>
            <a:round/>
            <a:headEnd type="none" w="sm" len="sm"/>
            <a:tailEnd type="triangle" w="lg" len="lg"/>
          </a:ln>
          <a:extLst>
            <a:ext uri="{909E8E84-426E-40DD-AFC4-6F175D3DCCD1}">
              <a14:hiddenFill xmlns:a14="http://schemas.microsoft.com/office/drawing/2010/main">
                <a:noFill/>
              </a14:hiddenFill>
            </a:ext>
          </a:extLst>
        </p:spPr>
        <p:txBody>
          <a:bodyPr anchor="ctr"/>
          <a:lstStyle/>
          <a:p>
            <a:endParaRPr lang="en-US" dirty="0">
              <a:solidFill>
                <a:srgbClr val="000000"/>
              </a:solidFill>
            </a:endParaRPr>
          </a:p>
        </p:txBody>
      </p:sp>
      <p:sp>
        <p:nvSpPr>
          <p:cNvPr id="12302" name="Freeform 51"/>
          <p:cNvSpPr>
            <a:spLocks/>
          </p:cNvSpPr>
          <p:nvPr/>
        </p:nvSpPr>
        <p:spPr bwMode="auto">
          <a:xfrm>
            <a:off x="2127248" y="3459690"/>
            <a:ext cx="2024064" cy="1150409"/>
          </a:xfrm>
          <a:custGeom>
            <a:avLst/>
            <a:gdLst>
              <a:gd name="T0" fmla="*/ 0 w 309"/>
              <a:gd name="T1" fmla="*/ 0 h 381"/>
              <a:gd name="T2" fmla="*/ 0 w 309"/>
              <a:gd name="T3" fmla="*/ 2147483647 h 381"/>
              <a:gd name="T4" fmla="*/ 2147483647 w 309"/>
              <a:gd name="T5" fmla="*/ 2147483647 h 381"/>
              <a:gd name="T6" fmla="*/ 0 60000 65536"/>
              <a:gd name="T7" fmla="*/ 0 60000 65536"/>
              <a:gd name="T8" fmla="*/ 0 60000 65536"/>
              <a:gd name="T9" fmla="*/ 0 w 309"/>
              <a:gd name="T10" fmla="*/ 0 h 381"/>
              <a:gd name="T11" fmla="*/ 309 w 309"/>
              <a:gd name="T12" fmla="*/ 381 h 381"/>
            </a:gdLst>
            <a:ahLst/>
            <a:cxnLst>
              <a:cxn ang="T6">
                <a:pos x="T0" y="T1"/>
              </a:cxn>
              <a:cxn ang="T7">
                <a:pos x="T2" y="T3"/>
              </a:cxn>
              <a:cxn ang="T8">
                <a:pos x="T4" y="T5"/>
              </a:cxn>
            </a:cxnLst>
            <a:rect l="T9" t="T10" r="T11" b="T12"/>
            <a:pathLst>
              <a:path w="309" h="381">
                <a:moveTo>
                  <a:pt x="0" y="0"/>
                </a:moveTo>
                <a:lnTo>
                  <a:pt x="0" y="380"/>
                </a:lnTo>
                <a:lnTo>
                  <a:pt x="308" y="380"/>
                </a:lnTo>
              </a:path>
            </a:pathLst>
          </a:custGeom>
          <a:noFill/>
          <a:ln w="28575" cap="rnd" cmpd="sng">
            <a:solidFill>
              <a:srgbClr val="000000"/>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23" name="TextBox 42"/>
          <p:cNvSpPr txBox="1">
            <a:spLocks noChangeArrowheads="1"/>
          </p:cNvSpPr>
          <p:nvPr/>
        </p:nvSpPr>
        <p:spPr bwMode="auto">
          <a:xfrm>
            <a:off x="1606718" y="3782640"/>
            <a:ext cx="1043876" cy="369332"/>
          </a:xfrm>
          <a:prstGeom prst="rect">
            <a:avLst/>
          </a:prstGeom>
          <a:solidFill>
            <a:schemeClr val="accent3">
              <a:lumMod val="40000"/>
              <a:lumOff val="60000"/>
            </a:schemeClr>
          </a:solidFill>
          <a:ln w="28575">
            <a:solidFill>
              <a:schemeClr val="accent3"/>
            </a:solidFill>
            <a:miter lim="800000"/>
            <a:headEnd/>
            <a:tailEnd/>
          </a:ln>
        </p:spPr>
        <p:txBody>
          <a:bodyPr wrap="none" anchor="ctr">
            <a:spAutoFit/>
          </a:bodyPr>
          <a:lstStyle>
            <a:defPPr>
              <a:defRPr lang="en-US"/>
            </a:defPPr>
            <a:lvl1pPr algn="ctr" eaLnBrk="1" hangingPunct="1">
              <a:defRPr>
                <a:solidFill>
                  <a:srgbClr val="000000"/>
                </a:solidFill>
                <a:latin typeface="Arial" panose="020B0604020202020204" pitchFamily="34" charset="0"/>
                <a:cs typeface="Arial" panose="020B0604020202020204" pitchFamily="34" charset="0"/>
              </a:defRPr>
            </a:lvl1pPr>
            <a:lvl2pPr marL="742950" indent="-285750" eaLnBrk="0" hangingPunct="0">
              <a:defRPr>
                <a:latin typeface="Arial" panose="020B0604020202020204" pitchFamily="34" charset="0"/>
                <a:cs typeface="Arial" panose="020B0604020202020204" pitchFamily="34" charset="0"/>
              </a:defRPr>
            </a:lvl2pPr>
            <a:lvl3pPr marL="1143000" indent="-228600" eaLnBrk="0" hangingPunct="0">
              <a:defRPr>
                <a:latin typeface="Arial" panose="020B0604020202020204" pitchFamily="34" charset="0"/>
                <a:cs typeface="Arial" panose="020B0604020202020204" pitchFamily="34" charset="0"/>
              </a:defRPr>
            </a:lvl3pPr>
            <a:lvl4pPr marL="1600200" indent="-228600" eaLnBrk="0" hangingPunct="0">
              <a:defRPr>
                <a:latin typeface="Arial" panose="020B0604020202020204" pitchFamily="34" charset="0"/>
                <a:cs typeface="Arial" panose="020B0604020202020204" pitchFamily="34" charset="0"/>
              </a:defRPr>
            </a:lvl4pPr>
            <a:lvl5pPr marL="2057400" indent="-228600" eaLnBrk="0" hangingPunct="0">
              <a:defRPr>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cs typeface="Arial" panose="020B0604020202020204" pitchFamily="34" charset="0"/>
              </a:defRPr>
            </a:lvl9pPr>
          </a:lstStyle>
          <a:p>
            <a:r>
              <a:rPr lang="en-US" dirty="0"/>
              <a:t>Request</a:t>
            </a:r>
          </a:p>
        </p:txBody>
      </p:sp>
      <p:sp>
        <p:nvSpPr>
          <p:cNvPr id="12304" name="TextBox 43"/>
          <p:cNvSpPr txBox="1">
            <a:spLocks noChangeArrowheads="1"/>
          </p:cNvSpPr>
          <p:nvPr/>
        </p:nvSpPr>
        <p:spPr bwMode="auto">
          <a:xfrm>
            <a:off x="8342312" y="3009901"/>
            <a:ext cx="2400299" cy="923925"/>
          </a:xfrm>
          <a:prstGeom prst="rect">
            <a:avLst/>
          </a:prstGeom>
          <a:solidFill>
            <a:schemeClr val="accent1">
              <a:lumMod val="20000"/>
              <a:lumOff val="80000"/>
            </a:schemeClr>
          </a:solidFill>
          <a:ln w="28575">
            <a:solidFill>
              <a:schemeClr val="accent1">
                <a:lumMod val="60000"/>
                <a:lumOff val="40000"/>
              </a:schemeClr>
            </a:solidFill>
            <a:miter lim="800000"/>
            <a:headEnd/>
            <a:tailEnd/>
          </a:ln>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Common</a:t>
            </a:r>
          </a:p>
          <a:p>
            <a:pPr algn="ctr" eaLnBrk="1" hangingPunct="1"/>
            <a:r>
              <a:rPr lang="en-US" altLang="en-US" dirty="0">
                <a:solidFill>
                  <a:srgbClr val="000000"/>
                </a:solidFill>
              </a:rPr>
              <a:t>Reporting</a:t>
            </a:r>
          </a:p>
          <a:p>
            <a:pPr algn="ctr" eaLnBrk="1" hangingPunct="1"/>
            <a:r>
              <a:rPr lang="en-US" altLang="en-US" dirty="0">
                <a:solidFill>
                  <a:srgbClr val="000000"/>
                </a:solidFill>
              </a:rPr>
              <a:t>Framework</a:t>
            </a:r>
          </a:p>
        </p:txBody>
      </p:sp>
      <p:sp>
        <p:nvSpPr>
          <p:cNvPr id="12305" name="TextBox 44"/>
          <p:cNvSpPr txBox="1">
            <a:spLocks noChangeArrowheads="1"/>
          </p:cNvSpPr>
          <p:nvPr/>
        </p:nvSpPr>
        <p:spPr bwMode="auto">
          <a:xfrm>
            <a:off x="8342312" y="5101823"/>
            <a:ext cx="2400300" cy="369332"/>
          </a:xfrm>
          <a:prstGeom prst="rect">
            <a:avLst/>
          </a:prstGeom>
          <a:solidFill>
            <a:schemeClr val="accent1">
              <a:lumMod val="20000"/>
              <a:lumOff val="80000"/>
            </a:schemeClr>
          </a:solidFill>
          <a:ln w="28575">
            <a:solidFill>
              <a:schemeClr val="accent1">
                <a:lumMod val="60000"/>
                <a:lumOff val="40000"/>
              </a:schemeClr>
            </a:solidFill>
            <a:miter lim="800000"/>
            <a:headEnd/>
            <a:tailEnd/>
          </a:ln>
        </p:spPr>
        <p:txBody>
          <a:bodyPr wrap="squar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File Manager</a:t>
            </a:r>
          </a:p>
        </p:txBody>
      </p:sp>
      <p:sp>
        <p:nvSpPr>
          <p:cNvPr id="12306" name="Freeform 95"/>
          <p:cNvSpPr>
            <a:spLocks/>
          </p:cNvSpPr>
          <p:nvPr/>
        </p:nvSpPr>
        <p:spPr bwMode="auto">
          <a:xfrm rot="16200000">
            <a:off x="7381874" y="2979738"/>
            <a:ext cx="457200" cy="1431924"/>
          </a:xfrm>
          <a:custGeom>
            <a:avLst/>
            <a:gdLst>
              <a:gd name="T0" fmla="*/ 0 w 288"/>
              <a:gd name="T1" fmla="*/ 0 h 624"/>
              <a:gd name="T2" fmla="*/ 0 w 288"/>
              <a:gd name="T3" fmla="*/ 2147483647 h 624"/>
              <a:gd name="T4" fmla="*/ 2147483647 w 288"/>
              <a:gd name="T5" fmla="*/ 2147483647 h 624"/>
              <a:gd name="T6" fmla="*/ 2147483647 w 288"/>
              <a:gd name="T7" fmla="*/ 2147483647 h 624"/>
              <a:gd name="T8" fmla="*/ 0 60000 65536"/>
              <a:gd name="T9" fmla="*/ 0 60000 65536"/>
              <a:gd name="T10" fmla="*/ 0 60000 65536"/>
              <a:gd name="T11" fmla="*/ 0 60000 65536"/>
              <a:gd name="T12" fmla="*/ 0 w 288"/>
              <a:gd name="T13" fmla="*/ 0 h 624"/>
              <a:gd name="T14" fmla="*/ 288 w 288"/>
              <a:gd name="T15" fmla="*/ 624 h 624"/>
            </a:gdLst>
            <a:ahLst/>
            <a:cxnLst>
              <a:cxn ang="T8">
                <a:pos x="T0" y="T1"/>
              </a:cxn>
              <a:cxn ang="T9">
                <a:pos x="T2" y="T3"/>
              </a:cxn>
              <a:cxn ang="T10">
                <a:pos x="T4" y="T5"/>
              </a:cxn>
              <a:cxn ang="T11">
                <a:pos x="T6" y="T7"/>
              </a:cxn>
            </a:cxnLst>
            <a:rect l="T12" t="T13" r="T14" b="T15"/>
            <a:pathLst>
              <a:path w="288" h="624">
                <a:moveTo>
                  <a:pt x="0" y="0"/>
                </a:moveTo>
                <a:lnTo>
                  <a:pt x="0" y="240"/>
                </a:lnTo>
                <a:lnTo>
                  <a:pt x="288" y="240"/>
                </a:lnTo>
                <a:lnTo>
                  <a:pt x="288" y="624"/>
                </a:lnTo>
              </a:path>
            </a:pathLst>
          </a:custGeom>
          <a:noFill/>
          <a:ln w="28575" cap="flat" cmpd="sng">
            <a:solidFill>
              <a:schemeClr val="tx1">
                <a:lumMod val="50000"/>
              </a:schemeClr>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12307" name="Freeform 95"/>
          <p:cNvSpPr>
            <a:spLocks/>
          </p:cNvSpPr>
          <p:nvPr/>
        </p:nvSpPr>
        <p:spPr bwMode="auto">
          <a:xfrm rot="5400000" flipV="1">
            <a:off x="7381874" y="4351338"/>
            <a:ext cx="457200" cy="1431924"/>
          </a:xfrm>
          <a:custGeom>
            <a:avLst/>
            <a:gdLst>
              <a:gd name="T0" fmla="*/ 0 w 288"/>
              <a:gd name="T1" fmla="*/ 0 h 624"/>
              <a:gd name="T2" fmla="*/ 0 w 288"/>
              <a:gd name="T3" fmla="*/ 2147483647 h 624"/>
              <a:gd name="T4" fmla="*/ 2147483647 w 288"/>
              <a:gd name="T5" fmla="*/ 2147483647 h 624"/>
              <a:gd name="T6" fmla="*/ 2147483647 w 288"/>
              <a:gd name="T7" fmla="*/ 2147483647 h 624"/>
              <a:gd name="T8" fmla="*/ 0 60000 65536"/>
              <a:gd name="T9" fmla="*/ 0 60000 65536"/>
              <a:gd name="T10" fmla="*/ 0 60000 65536"/>
              <a:gd name="T11" fmla="*/ 0 60000 65536"/>
              <a:gd name="T12" fmla="*/ 0 w 288"/>
              <a:gd name="T13" fmla="*/ 0 h 624"/>
              <a:gd name="T14" fmla="*/ 288 w 288"/>
              <a:gd name="T15" fmla="*/ 624 h 624"/>
            </a:gdLst>
            <a:ahLst/>
            <a:cxnLst>
              <a:cxn ang="T8">
                <a:pos x="T0" y="T1"/>
              </a:cxn>
              <a:cxn ang="T9">
                <a:pos x="T2" y="T3"/>
              </a:cxn>
              <a:cxn ang="T10">
                <a:pos x="T4" y="T5"/>
              </a:cxn>
              <a:cxn ang="T11">
                <a:pos x="T6" y="T7"/>
              </a:cxn>
            </a:cxnLst>
            <a:rect l="T12" t="T13" r="T14" b="T15"/>
            <a:pathLst>
              <a:path w="288" h="624">
                <a:moveTo>
                  <a:pt x="0" y="0"/>
                </a:moveTo>
                <a:lnTo>
                  <a:pt x="0" y="240"/>
                </a:lnTo>
                <a:lnTo>
                  <a:pt x="288" y="240"/>
                </a:lnTo>
                <a:lnTo>
                  <a:pt x="288" y="624"/>
                </a:lnTo>
              </a:path>
            </a:pathLst>
          </a:custGeom>
          <a:noFill/>
          <a:ln w="28575" cap="flat" cmpd="sng">
            <a:solidFill>
              <a:schemeClr val="tx1">
                <a:lumMod val="50000"/>
              </a:schemeClr>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en-US" dirty="0">
              <a:solidFill>
                <a:srgbClr val="000000"/>
              </a:solidFill>
            </a:endParaRPr>
          </a:p>
        </p:txBody>
      </p:sp>
      <p:sp>
        <p:nvSpPr>
          <p:cNvPr id="12308" name="TextBox 47"/>
          <p:cNvSpPr txBox="1">
            <a:spLocks noChangeArrowheads="1"/>
          </p:cNvSpPr>
          <p:nvPr/>
        </p:nvSpPr>
        <p:spPr bwMode="auto">
          <a:xfrm>
            <a:off x="6947694" y="3024626"/>
            <a:ext cx="1189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Get Report</a:t>
            </a:r>
          </a:p>
        </p:txBody>
      </p:sp>
      <p:sp>
        <p:nvSpPr>
          <p:cNvPr id="12309" name="TextBox 49"/>
          <p:cNvSpPr txBox="1">
            <a:spLocks noChangeArrowheads="1"/>
          </p:cNvSpPr>
          <p:nvPr/>
        </p:nvSpPr>
        <p:spPr bwMode="auto">
          <a:xfrm>
            <a:off x="6910387" y="53816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Get shell files</a:t>
            </a:r>
          </a:p>
        </p:txBody>
      </p:sp>
      <p:sp>
        <p:nvSpPr>
          <p:cNvPr id="12310" name="TextBox 28"/>
          <p:cNvSpPr txBox="1">
            <a:spLocks noChangeArrowheads="1"/>
          </p:cNvSpPr>
          <p:nvPr/>
        </p:nvSpPr>
        <p:spPr bwMode="auto">
          <a:xfrm>
            <a:off x="1929033" y="1374667"/>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tx1">
                    <a:lumMod val="50000"/>
                  </a:schemeClr>
                </a:solidFill>
              </a:rPr>
              <a:t>Console</a:t>
            </a:r>
          </a:p>
        </p:txBody>
      </p:sp>
      <p:sp>
        <p:nvSpPr>
          <p:cNvPr id="4" name="Rectangle 3"/>
          <p:cNvSpPr/>
          <p:nvPr/>
        </p:nvSpPr>
        <p:spPr>
          <a:xfrm>
            <a:off x="8342311" y="3980289"/>
            <a:ext cx="2400300" cy="646331"/>
          </a:xfrm>
          <a:prstGeom prst="rect">
            <a:avLst/>
          </a:prstGeom>
        </p:spPr>
        <p:txBody>
          <a:bodyPr wrap="square">
            <a:spAutoFit/>
          </a:bodyPr>
          <a:lstStyle/>
          <a:p>
            <a:pPr algn="ctr" eaLnBrk="1" hangingPunct="1"/>
            <a:r>
              <a:rPr lang="en-US" altLang="en-US" dirty="0">
                <a:solidFill>
                  <a:srgbClr val="000000"/>
                </a:solidFill>
              </a:rPr>
              <a:t>Oracle Database </a:t>
            </a:r>
          </a:p>
          <a:p>
            <a:pPr algn="ctr" eaLnBrk="1" hangingPunct="1"/>
            <a:r>
              <a:rPr lang="en-US" altLang="en-US" dirty="0">
                <a:solidFill>
                  <a:srgbClr val="000000"/>
                </a:solidFill>
              </a:rPr>
              <a:t>Instance</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27282" y="837140"/>
            <a:ext cx="1320554" cy="1320554"/>
          </a:xfrm>
          <a:prstGeom prst="rect">
            <a:avLst/>
          </a:prstGeom>
        </p:spPr>
      </p:pic>
      <p:grpSp>
        <p:nvGrpSpPr>
          <p:cNvPr id="6" name="Group 5"/>
          <p:cNvGrpSpPr/>
          <p:nvPr/>
        </p:nvGrpSpPr>
        <p:grpSpPr>
          <a:xfrm>
            <a:off x="1402454" y="2238093"/>
            <a:ext cx="1230517" cy="1221598"/>
            <a:chOff x="-535241" y="1732491"/>
            <a:chExt cx="2115810" cy="2100476"/>
          </a:xfrm>
        </p:grpSpPr>
        <p:sp>
          <p:nvSpPr>
            <p:cNvPr id="5" name="Oval 4"/>
            <p:cNvSpPr/>
            <p:nvPr/>
          </p:nvSpPr>
          <p:spPr bwMode="auto">
            <a:xfrm>
              <a:off x="-315640" y="1732491"/>
              <a:ext cx="1371600" cy="1371600"/>
            </a:xfrm>
            <a:prstGeom prst="ellipse">
              <a:avLst/>
            </a:prstGeom>
            <a:solidFill>
              <a:schemeClr val="accent4">
                <a:lumMod val="20000"/>
                <a:lumOff val="80000"/>
              </a:schemeClr>
            </a:solidFill>
            <a:ln w="28575" cap="flat" cmpd="sng" algn="ctr">
              <a:solidFill>
                <a:schemeClr val="accent4">
                  <a:lumMod val="40000"/>
                  <a:lumOff val="6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93" name="Oval 92"/>
            <p:cNvSpPr/>
            <p:nvPr/>
          </p:nvSpPr>
          <p:spPr bwMode="auto">
            <a:xfrm>
              <a:off x="-535241" y="1961091"/>
              <a:ext cx="1333752" cy="1371599"/>
            </a:xfrm>
            <a:prstGeom prst="ellipse">
              <a:avLst/>
            </a:prstGeom>
            <a:solidFill>
              <a:schemeClr val="accent4">
                <a:lumMod val="20000"/>
                <a:lumOff val="80000"/>
              </a:schemeClr>
            </a:solidFill>
            <a:ln w="28575" cap="flat" cmpd="sng" algn="ctr">
              <a:solidFill>
                <a:schemeClr val="accent4">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buFont typeface="Arial" pitchFamily="34" charset="0"/>
                <a:buNone/>
              </a:pPr>
              <a:endParaRPr lang="en-US" dirty="0">
                <a:latin typeface="Arial" pitchFamily="34" charset="0"/>
              </a:endParaRPr>
            </a:p>
          </p:txBody>
        </p:sp>
        <p:sp>
          <p:nvSpPr>
            <p:cNvPr id="94" name="Oval 93"/>
            <p:cNvSpPr/>
            <p:nvPr/>
          </p:nvSpPr>
          <p:spPr bwMode="auto">
            <a:xfrm>
              <a:off x="-534988" y="2286000"/>
              <a:ext cx="1371600" cy="1371600"/>
            </a:xfrm>
            <a:prstGeom prst="ellipse">
              <a:avLst/>
            </a:prstGeom>
            <a:solidFill>
              <a:schemeClr val="accent4">
                <a:lumMod val="20000"/>
                <a:lumOff val="80000"/>
              </a:schemeClr>
            </a:solidFill>
            <a:ln w="28575" cap="flat" cmpd="sng" algn="ctr">
              <a:solidFill>
                <a:schemeClr val="accent4">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95" name="Oval 94"/>
            <p:cNvSpPr/>
            <p:nvPr/>
          </p:nvSpPr>
          <p:spPr bwMode="auto">
            <a:xfrm>
              <a:off x="-215999" y="2036400"/>
              <a:ext cx="1796568" cy="1796567"/>
            </a:xfrm>
            <a:prstGeom prst="ellipse">
              <a:avLst/>
            </a:prstGeom>
            <a:solidFill>
              <a:schemeClr val="accent4">
                <a:lumMod val="20000"/>
                <a:lumOff val="80000"/>
              </a:schemeClr>
            </a:solidFill>
            <a:ln w="28575"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1" hangingPunct="1"/>
              <a:r>
                <a:rPr lang="en-US" altLang="en-US" sz="1200" dirty="0">
                  <a:solidFill>
                    <a:schemeClr val="tx1">
                      <a:lumMod val="50000"/>
                    </a:schemeClr>
                  </a:solidFill>
                </a:rPr>
                <a:t>Shared</a:t>
              </a:r>
            </a:p>
            <a:p>
              <a:pPr algn="ctr" eaLnBrk="1" hangingPunct="1"/>
              <a:r>
                <a:rPr lang="en-US" altLang="en-US" sz="1200" dirty="0">
                  <a:solidFill>
                    <a:schemeClr val="tx1">
                      <a:lumMod val="50000"/>
                    </a:schemeClr>
                  </a:solidFill>
                </a:rPr>
                <a:t>Server</a:t>
              </a:r>
            </a:p>
          </p:txBody>
        </p:sp>
      </p:grpSp>
      <p:sp>
        <p:nvSpPr>
          <p:cNvPr id="11292" name="TextBox 27"/>
          <p:cNvSpPr txBox="1">
            <a:spLocks noChangeArrowheads="1"/>
          </p:cNvSpPr>
          <p:nvPr/>
        </p:nvSpPr>
        <p:spPr bwMode="auto">
          <a:xfrm>
            <a:off x="4395131" y="4117876"/>
            <a:ext cx="2255562" cy="1354217"/>
          </a:xfrm>
          <a:prstGeom prst="rect">
            <a:avLst/>
          </a:prstGeom>
          <a:noFill/>
          <a:ln w="9525">
            <a:noFill/>
            <a:miter lim="800000"/>
            <a:headEnd/>
            <a:tailEnd/>
          </a:ln>
        </p:spPr>
        <p:txBody>
          <a:bodyPr wrap="square" anchor="ctr">
            <a:spAutoFit/>
          </a:bodyPr>
          <a:lstStyle/>
          <a:p>
            <a:pPr algn="ctr">
              <a:defRPr/>
            </a:pPr>
            <a:r>
              <a:rPr lang="en-US" sz="1600" dirty="0">
                <a:solidFill>
                  <a:srgbClr val="000000"/>
                </a:solidFill>
              </a:rPr>
              <a:t>EM Express Servlet</a:t>
            </a:r>
          </a:p>
          <a:p>
            <a:pPr marL="234950" indent="-123825">
              <a:spcBef>
                <a:spcPts val="1200"/>
              </a:spcBef>
              <a:buClr>
                <a:schemeClr val="accent1"/>
              </a:buClr>
              <a:buFont typeface="Arial" pitchFamily="34" charset="0"/>
              <a:buChar char="•"/>
              <a:defRPr/>
            </a:pPr>
            <a:r>
              <a:rPr lang="en-US" sz="1400" dirty="0">
                <a:solidFill>
                  <a:srgbClr val="000000"/>
                </a:solidFill>
              </a:rPr>
              <a:t>Authentication</a:t>
            </a:r>
          </a:p>
          <a:p>
            <a:pPr marL="234950" indent="-123825">
              <a:buClr>
                <a:schemeClr val="accent1"/>
              </a:buClr>
              <a:buFont typeface="Arial" pitchFamily="34" charset="0"/>
              <a:buChar char="•"/>
              <a:defRPr/>
            </a:pPr>
            <a:r>
              <a:rPr lang="en-US" sz="1400" dirty="0">
                <a:solidFill>
                  <a:srgbClr val="000000"/>
                </a:solidFill>
              </a:rPr>
              <a:t>Session Management</a:t>
            </a:r>
          </a:p>
          <a:p>
            <a:pPr marL="234950" indent="-123825">
              <a:buClr>
                <a:schemeClr val="accent1"/>
              </a:buClr>
              <a:buFont typeface="Arial" pitchFamily="34" charset="0"/>
              <a:buChar char="•"/>
              <a:defRPr/>
            </a:pPr>
            <a:r>
              <a:rPr lang="en-US" sz="1400" dirty="0">
                <a:solidFill>
                  <a:srgbClr val="000000"/>
                </a:solidFill>
              </a:rPr>
              <a:t>Compression</a:t>
            </a:r>
          </a:p>
          <a:p>
            <a:pPr marL="234950" indent="-123825">
              <a:buClr>
                <a:schemeClr val="accent1"/>
              </a:buClr>
              <a:buFont typeface="Arial" pitchFamily="34" charset="0"/>
              <a:buChar char="•"/>
              <a:defRPr/>
            </a:pPr>
            <a:r>
              <a:rPr lang="en-US" sz="1400" dirty="0">
                <a:solidFill>
                  <a:srgbClr val="000000"/>
                </a:solidFill>
              </a:rPr>
              <a:t>Caching</a:t>
            </a:r>
            <a:endParaRPr lang="en-US" sz="1600" dirty="0">
              <a:solidFill>
                <a:srgbClr val="000000"/>
              </a:solidFill>
            </a:endParaRPr>
          </a:p>
        </p:txBody>
      </p:sp>
    </p:spTree>
    <p:custDataLst>
      <p:tags r:id="rId1"/>
    </p:custDataLst>
    <p:extLst>
      <p:ext uri="{BB962C8B-B14F-4D97-AF65-F5344CB8AC3E}">
        <p14:creationId xmlns:p14="http://schemas.microsoft.com/office/powerpoint/2010/main" val="371946270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79550" y="264585"/>
            <a:ext cx="53433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5" name="Group 14"/>
          <p:cNvGrpSpPr/>
          <p:nvPr/>
        </p:nvGrpSpPr>
        <p:grpSpPr>
          <a:xfrm>
            <a:off x="7320545" y="762000"/>
            <a:ext cx="3955467" cy="5108491"/>
            <a:chOff x="830654" y="1268641"/>
            <a:chExt cx="7482693" cy="3021738"/>
          </a:xfrm>
        </p:grpSpPr>
        <p:sp>
          <p:nvSpPr>
            <p:cNvPr id="16" name="Freeform 1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123" name="Rectangle 3"/>
          <p:cNvSpPr>
            <a:spLocks noGrp="1" noChangeArrowheads="1"/>
          </p:cNvSpPr>
          <p:nvPr>
            <p:ph type="title"/>
          </p:nvPr>
        </p:nvSpPr>
        <p:spPr/>
        <p:txBody>
          <a:bodyPr/>
          <a:lstStyle/>
          <a:p>
            <a:pPr eaLnBrk="1" hangingPunct="1"/>
            <a:r>
              <a:rPr lang="en-US" altLang="en-US" dirty="0"/>
              <a:t>Row Chaining and Migration</a:t>
            </a:r>
          </a:p>
        </p:txBody>
      </p:sp>
      <p:grpSp>
        <p:nvGrpSpPr>
          <p:cNvPr id="2" name="Group 1"/>
          <p:cNvGrpSpPr/>
          <p:nvPr/>
        </p:nvGrpSpPr>
        <p:grpSpPr>
          <a:xfrm>
            <a:off x="8336254" y="1433511"/>
            <a:ext cx="1924049" cy="3595689"/>
            <a:chOff x="8894763" y="1498189"/>
            <a:chExt cx="1924049" cy="3595689"/>
          </a:xfrm>
        </p:grpSpPr>
        <p:sp>
          <p:nvSpPr>
            <p:cNvPr id="5122" name="Rectangle 2"/>
            <p:cNvSpPr>
              <a:spLocks noChangeArrowheads="1"/>
            </p:cNvSpPr>
            <p:nvPr/>
          </p:nvSpPr>
          <p:spPr bwMode="auto">
            <a:xfrm>
              <a:off x="9371012" y="1498189"/>
              <a:ext cx="1295400" cy="533400"/>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24" name="Rectangle 5"/>
            <p:cNvSpPr>
              <a:spLocks noChangeArrowheads="1"/>
            </p:cNvSpPr>
            <p:nvPr/>
          </p:nvSpPr>
          <p:spPr bwMode="blackWhite">
            <a:xfrm>
              <a:off x="9371012" y="1650589"/>
              <a:ext cx="1295400" cy="1041400"/>
            </a:xfrm>
            <a:prstGeom prst="rect">
              <a:avLst/>
            </a:prstGeom>
            <a:solidFill>
              <a:schemeClr val="accent1"/>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25" name="Line 6"/>
            <p:cNvSpPr>
              <a:spLocks noChangeShapeType="1"/>
            </p:cNvSpPr>
            <p:nvPr/>
          </p:nvSpPr>
          <p:spPr bwMode="auto">
            <a:xfrm flipV="1">
              <a:off x="9371012" y="1744252"/>
              <a:ext cx="1295400" cy="0"/>
            </a:xfrm>
            <a:prstGeom prst="line">
              <a:avLst/>
            </a:prstGeom>
            <a:noFill/>
            <a:ln w="28575">
              <a:solidFill>
                <a:schemeClr val="bg1"/>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5126" name="Rectangle 7"/>
            <p:cNvSpPr>
              <a:spLocks noChangeArrowheads="1"/>
            </p:cNvSpPr>
            <p:nvPr/>
          </p:nvSpPr>
          <p:spPr bwMode="auto">
            <a:xfrm>
              <a:off x="9371012" y="2031590"/>
              <a:ext cx="533400" cy="231775"/>
            </a:xfrm>
            <a:prstGeom prst="rect">
              <a:avLst/>
            </a:prstGeom>
            <a:solidFill>
              <a:srgbClr val="FFFFCC"/>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chemeClr val="tx1">
                      <a:lumMod val="50000"/>
                    </a:schemeClr>
                  </a:solidFill>
                </a:rPr>
                <a:t>Old</a:t>
              </a:r>
            </a:p>
          </p:txBody>
        </p:sp>
        <p:sp>
          <p:nvSpPr>
            <p:cNvPr id="5127" name="Text Box 8"/>
            <p:cNvSpPr txBox="1">
              <a:spLocks noChangeArrowheads="1"/>
            </p:cNvSpPr>
            <p:nvPr/>
          </p:nvSpPr>
          <p:spPr bwMode="auto">
            <a:xfrm>
              <a:off x="9224962" y="2669765"/>
              <a:ext cx="1593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Original block with pointer to migrated row</a:t>
              </a:r>
            </a:p>
          </p:txBody>
        </p:sp>
        <p:grpSp>
          <p:nvGrpSpPr>
            <p:cNvPr id="5128" name="Group 9"/>
            <p:cNvGrpSpPr>
              <a:grpSpLocks/>
            </p:cNvGrpSpPr>
            <p:nvPr/>
          </p:nvGrpSpPr>
          <p:grpSpPr bwMode="auto">
            <a:xfrm>
              <a:off x="9371012" y="3927065"/>
              <a:ext cx="1295400" cy="1166813"/>
              <a:chOff x="4376" y="2146"/>
              <a:chExt cx="816" cy="735"/>
            </a:xfrm>
          </p:grpSpPr>
          <p:sp>
            <p:nvSpPr>
              <p:cNvPr id="5131" name="Rectangle 11"/>
              <p:cNvSpPr>
                <a:spLocks noChangeArrowheads="1"/>
              </p:cNvSpPr>
              <p:nvPr/>
            </p:nvSpPr>
            <p:spPr bwMode="gray">
              <a:xfrm>
                <a:off x="4376" y="2146"/>
                <a:ext cx="816" cy="734"/>
              </a:xfrm>
              <a:prstGeom prst="rect">
                <a:avLst/>
              </a:prstGeom>
              <a:solidFill>
                <a:srgbClr val="FFFFFF"/>
              </a:solidFill>
              <a:ln w="28575">
                <a:solidFill>
                  <a:schemeClr val="tx1">
                    <a:lumMod val="50000"/>
                  </a:schemeClr>
                </a:solidFill>
                <a:miter lim="800000"/>
                <a:headEnd/>
                <a:tailEnd type="none" w="med" len="lg"/>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Clr>
                    <a:srgbClr val="000000"/>
                  </a:buClr>
                </a:pPr>
                <a:endParaRPr lang="en-US" altLang="en-US" dirty="0"/>
              </a:p>
            </p:txBody>
          </p:sp>
          <p:sp>
            <p:nvSpPr>
              <p:cNvPr id="5130" name="Rectangle 10"/>
              <p:cNvSpPr>
                <a:spLocks noChangeArrowheads="1"/>
              </p:cNvSpPr>
              <p:nvPr/>
            </p:nvSpPr>
            <p:spPr bwMode="gray">
              <a:xfrm>
                <a:off x="4376" y="2435"/>
                <a:ext cx="816" cy="446"/>
              </a:xfrm>
              <a:prstGeom prst="rect">
                <a:avLst/>
              </a:prstGeom>
              <a:solidFill>
                <a:srgbClr val="FFFFCC"/>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chemeClr val="tx1">
                        <a:lumMod val="50000"/>
                      </a:schemeClr>
                    </a:solidFill>
                  </a:rPr>
                  <a:t>New data</a:t>
                </a:r>
              </a:p>
            </p:txBody>
          </p:sp>
          <p:sp>
            <p:nvSpPr>
              <p:cNvPr id="5132" name="Line 12"/>
              <p:cNvSpPr>
                <a:spLocks noChangeShapeType="1"/>
              </p:cNvSpPr>
              <p:nvPr/>
            </p:nvSpPr>
            <p:spPr bwMode="gray">
              <a:xfrm flipV="1">
                <a:off x="4376" y="2315"/>
                <a:ext cx="816" cy="0"/>
              </a:xfrm>
              <a:prstGeom prst="line">
                <a:avLst/>
              </a:prstGeom>
              <a:noFill/>
              <a:ln w="28575">
                <a:solidFill>
                  <a:schemeClr val="hlink"/>
                </a:solidFill>
                <a:prstDash val="dash"/>
                <a:round/>
                <a:headEnd/>
                <a:tailEnd type="none" w="med"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5129" name="Freeform 13"/>
            <p:cNvSpPr>
              <a:spLocks/>
            </p:cNvSpPr>
            <p:nvPr/>
          </p:nvSpPr>
          <p:spPr bwMode="auto">
            <a:xfrm>
              <a:off x="8894763" y="2161765"/>
              <a:ext cx="481013" cy="2392363"/>
            </a:xfrm>
            <a:custGeom>
              <a:avLst/>
              <a:gdLst>
                <a:gd name="T0" fmla="*/ 2147483647 w 118"/>
                <a:gd name="T1" fmla="*/ 0 h 1507"/>
                <a:gd name="T2" fmla="*/ 0 w 118"/>
                <a:gd name="T3" fmla="*/ 0 h 1507"/>
                <a:gd name="T4" fmla="*/ 0 w 118"/>
                <a:gd name="T5" fmla="*/ 2147483647 h 1507"/>
                <a:gd name="T6" fmla="*/ 2147483647 w 118"/>
                <a:gd name="T7" fmla="*/ 2147483647 h 1507"/>
                <a:gd name="T8" fmla="*/ 0 60000 65536"/>
                <a:gd name="T9" fmla="*/ 0 60000 65536"/>
                <a:gd name="T10" fmla="*/ 0 60000 65536"/>
                <a:gd name="T11" fmla="*/ 0 60000 65536"/>
                <a:gd name="T12" fmla="*/ 0 w 118"/>
                <a:gd name="T13" fmla="*/ 0 h 1507"/>
                <a:gd name="T14" fmla="*/ 118 w 118"/>
                <a:gd name="T15" fmla="*/ 1507 h 1507"/>
              </a:gdLst>
              <a:ahLst/>
              <a:cxnLst>
                <a:cxn ang="T8">
                  <a:pos x="T0" y="T1"/>
                </a:cxn>
                <a:cxn ang="T9">
                  <a:pos x="T2" y="T3"/>
                </a:cxn>
                <a:cxn ang="T10">
                  <a:pos x="T4" y="T5"/>
                </a:cxn>
                <a:cxn ang="T11">
                  <a:pos x="T6" y="T7"/>
                </a:cxn>
              </a:cxnLst>
              <a:rect l="T12" t="T13" r="T14" b="T15"/>
              <a:pathLst>
                <a:path w="118" h="1507">
                  <a:moveTo>
                    <a:pt x="118" y="0"/>
                  </a:moveTo>
                  <a:lnTo>
                    <a:pt x="0" y="0"/>
                  </a:lnTo>
                  <a:lnTo>
                    <a:pt x="0" y="1507"/>
                  </a:lnTo>
                  <a:lnTo>
                    <a:pt x="110" y="1507"/>
                  </a:lnTo>
                </a:path>
              </a:pathLst>
            </a:custGeom>
            <a:noFill/>
            <a:ln w="28575" cap="flat" cmpd="sng">
              <a:solidFill>
                <a:schemeClr val="tx1">
                  <a:lumMod val="50000"/>
                </a:schemeClr>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grpSp>
      <p:sp>
        <p:nvSpPr>
          <p:cNvPr id="13" name="Content Placeholder 9"/>
          <p:cNvSpPr>
            <a:spLocks noGrp="1"/>
          </p:cNvSpPr>
          <p:nvPr>
            <p:ph idx="1"/>
          </p:nvPr>
        </p:nvSpPr>
        <p:spPr>
          <a:xfrm>
            <a:off x="622139" y="1242484"/>
            <a:ext cx="6081873" cy="4167715"/>
          </a:xfrm>
        </p:spPr>
        <p:txBody>
          <a:bodyPr/>
          <a:lstStyle/>
          <a:p>
            <a:pPr lvl="1">
              <a:buClr>
                <a:schemeClr val="accent1"/>
              </a:buClr>
              <a:defRPr/>
            </a:pPr>
            <a:r>
              <a:rPr lang="en-US" dirty="0"/>
              <a:t>On update: Row length increases, exceeding the available free space in the block.</a:t>
            </a:r>
          </a:p>
          <a:p>
            <a:pPr lvl="1">
              <a:buClr>
                <a:schemeClr val="accent1"/>
              </a:buClr>
              <a:defRPr/>
            </a:pPr>
            <a:r>
              <a:rPr lang="en-US" dirty="0"/>
              <a:t>Data needs to be stored in a new block.</a:t>
            </a:r>
          </a:p>
          <a:p>
            <a:pPr lvl="1">
              <a:buClr>
                <a:schemeClr val="accent1"/>
              </a:buClr>
              <a:defRPr/>
            </a:pPr>
            <a:r>
              <a:rPr lang="en-US" dirty="0"/>
              <a:t>Original physical identifier of row (</a:t>
            </a:r>
            <a:r>
              <a:rPr lang="en-US" dirty="0">
                <a:latin typeface="Courier New" panose="02070309020205020404" pitchFamily="49" charset="0"/>
                <a:cs typeface="Courier New" panose="02070309020205020404" pitchFamily="49" charset="0"/>
              </a:rPr>
              <a:t>ROWID</a:t>
            </a:r>
            <a:r>
              <a:rPr lang="en-US" dirty="0"/>
              <a:t>) is preserved.</a:t>
            </a:r>
          </a:p>
          <a:p>
            <a:pPr lvl="1">
              <a:buClr>
                <a:schemeClr val="accent1"/>
              </a:buClr>
              <a:defRPr/>
            </a:pPr>
            <a:r>
              <a:rPr lang="en-US" dirty="0"/>
              <a:t>The Oracle Database server needs to read two blocks to retrieve data.</a:t>
            </a:r>
          </a:p>
          <a:p>
            <a:pPr lvl="1">
              <a:buClr>
                <a:schemeClr val="accent1"/>
              </a:buClr>
              <a:defRPr/>
            </a:pPr>
            <a:r>
              <a:rPr lang="en-US" dirty="0"/>
              <a:t>Segment Advisor finds segments containing the migrated rows.</a:t>
            </a:r>
          </a:p>
          <a:p>
            <a:pPr lvl="1">
              <a:buClr>
                <a:schemeClr val="accent1"/>
              </a:buClr>
              <a:defRPr/>
            </a:pPr>
            <a:r>
              <a:rPr lang="en-US" dirty="0"/>
              <a:t>There is automatic coalescing of fragmented free space inside the block.</a:t>
            </a:r>
          </a:p>
        </p:txBody>
      </p:sp>
    </p:spTree>
    <p:custDataLst>
      <p:tags r:id="rId1"/>
    </p:custDataLst>
    <p:extLst>
      <p:ext uri="{BB962C8B-B14F-4D97-AF65-F5344CB8AC3E}">
        <p14:creationId xmlns:p14="http://schemas.microsoft.com/office/powerpoint/2010/main" val="375673651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flipH="1">
            <a:off x="4213224" y="1726673"/>
            <a:ext cx="7823359" cy="330252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5" name="Rectangle 54"/>
          <p:cNvSpPr/>
          <p:nvPr/>
        </p:nvSpPr>
        <p:spPr bwMode="auto">
          <a:xfrm>
            <a:off x="179550" y="264585"/>
            <a:ext cx="8048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146" name="Rectangle 2"/>
          <p:cNvSpPr>
            <a:spLocks noGrp="1" noChangeArrowheads="1"/>
          </p:cNvSpPr>
          <p:nvPr>
            <p:ph type="title"/>
          </p:nvPr>
        </p:nvSpPr>
        <p:spPr/>
        <p:txBody>
          <a:bodyPr/>
          <a:lstStyle/>
          <a:p>
            <a:pPr eaLnBrk="1" hangingPunct="1"/>
            <a:r>
              <a:rPr lang="en-US" altLang="en-US" dirty="0"/>
              <a:t>Free Space Management Within Segments</a:t>
            </a:r>
          </a:p>
        </p:txBody>
      </p:sp>
      <p:grpSp>
        <p:nvGrpSpPr>
          <p:cNvPr id="3" name="Group 2"/>
          <p:cNvGrpSpPr/>
          <p:nvPr/>
        </p:nvGrpSpPr>
        <p:grpSpPr>
          <a:xfrm>
            <a:off x="1775780" y="1140885"/>
            <a:ext cx="3976688" cy="4843463"/>
            <a:chOff x="1141412" y="1140885"/>
            <a:chExt cx="3976688" cy="4843463"/>
          </a:xfrm>
        </p:grpSpPr>
        <p:sp>
          <p:nvSpPr>
            <p:cNvPr id="6147" name="Rectangle 4"/>
            <p:cNvSpPr>
              <a:spLocks noChangeArrowheads="1"/>
            </p:cNvSpPr>
            <p:nvPr/>
          </p:nvSpPr>
          <p:spPr bwMode="blackWhite">
            <a:xfrm rot="16140000">
              <a:off x="4257675" y="4838172"/>
              <a:ext cx="4699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GB" altLang="en-US" sz="7600" dirty="0">
                  <a:solidFill>
                    <a:srgbClr val="000000"/>
                  </a:solidFill>
                  <a:latin typeface="Courier New" panose="02070309020205020404" pitchFamily="49" charset="0"/>
                </a:rPr>
                <a:t>{</a:t>
              </a:r>
            </a:p>
          </p:txBody>
        </p:sp>
        <p:sp>
          <p:nvSpPr>
            <p:cNvPr id="6148" name="Rectangle 5"/>
            <p:cNvSpPr>
              <a:spLocks noChangeArrowheads="1"/>
            </p:cNvSpPr>
            <p:nvPr/>
          </p:nvSpPr>
          <p:spPr bwMode="auto">
            <a:xfrm>
              <a:off x="4071937" y="5349347"/>
              <a:ext cx="1028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GB" altLang="en-US" b="1" dirty="0">
                  <a:solidFill>
                    <a:srgbClr val="000000"/>
                  </a:solidFill>
                </a:rPr>
                <a:t>Extent</a:t>
              </a:r>
            </a:p>
          </p:txBody>
        </p:sp>
        <p:grpSp>
          <p:nvGrpSpPr>
            <p:cNvPr id="6149" name="Group 6"/>
            <p:cNvGrpSpPr>
              <a:grpSpLocks/>
            </p:cNvGrpSpPr>
            <p:nvPr/>
          </p:nvGrpSpPr>
          <p:grpSpPr bwMode="auto">
            <a:xfrm>
              <a:off x="2079625" y="4226984"/>
              <a:ext cx="711200" cy="990600"/>
              <a:chOff x="1353" y="3035"/>
              <a:chExt cx="448" cy="624"/>
            </a:xfrm>
          </p:grpSpPr>
          <p:sp>
            <p:nvSpPr>
              <p:cNvPr id="6196" name="Rectangle 7"/>
              <p:cNvSpPr>
                <a:spLocks noChangeArrowheads="1"/>
              </p:cNvSpPr>
              <p:nvPr/>
            </p:nvSpPr>
            <p:spPr bwMode="blackWhite">
              <a:xfrm>
                <a:off x="1353" y="3035"/>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97" name="Rectangle 8"/>
              <p:cNvSpPr>
                <a:spLocks noChangeArrowheads="1"/>
              </p:cNvSpPr>
              <p:nvPr/>
            </p:nvSpPr>
            <p:spPr bwMode="blackWhite">
              <a:xfrm>
                <a:off x="1353" y="3347"/>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grpSp>
        <p:grpSp>
          <p:nvGrpSpPr>
            <p:cNvPr id="6150" name="Group 9"/>
            <p:cNvGrpSpPr>
              <a:grpSpLocks/>
            </p:cNvGrpSpPr>
            <p:nvPr/>
          </p:nvGrpSpPr>
          <p:grpSpPr bwMode="auto">
            <a:xfrm>
              <a:off x="2917825" y="1218672"/>
              <a:ext cx="711200" cy="2419350"/>
              <a:chOff x="1649" y="1020"/>
              <a:chExt cx="448" cy="1546"/>
            </a:xfrm>
          </p:grpSpPr>
          <p:sp>
            <p:nvSpPr>
              <p:cNvPr id="6191" name="Rectangle 10"/>
              <p:cNvSpPr>
                <a:spLocks noChangeArrowheads="1"/>
              </p:cNvSpPr>
              <p:nvPr/>
            </p:nvSpPr>
            <p:spPr bwMode="blackWhite">
              <a:xfrm>
                <a:off x="1649" y="1020"/>
                <a:ext cx="448" cy="312"/>
              </a:xfrm>
              <a:prstGeom prst="rect">
                <a:avLst/>
              </a:prstGeom>
              <a:solidFill>
                <a:srgbClr val="CCECFF"/>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GB" altLang="en-US" b="1" dirty="0">
                    <a:solidFill>
                      <a:srgbClr val="000000"/>
                    </a:solidFill>
                  </a:rPr>
                  <a:t>BMB</a:t>
                </a:r>
                <a:endParaRPr lang="en-US" altLang="en-US" b="1" dirty="0">
                  <a:solidFill>
                    <a:srgbClr val="000000"/>
                  </a:solidFill>
                </a:endParaRPr>
              </a:p>
            </p:txBody>
          </p:sp>
          <p:sp>
            <p:nvSpPr>
              <p:cNvPr id="6192" name="Rectangle 11"/>
              <p:cNvSpPr>
                <a:spLocks noChangeArrowheads="1"/>
              </p:cNvSpPr>
              <p:nvPr/>
            </p:nvSpPr>
            <p:spPr bwMode="blackWhite">
              <a:xfrm>
                <a:off x="1649" y="1318"/>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3" name="Rectangle 12"/>
              <p:cNvSpPr>
                <a:spLocks noChangeArrowheads="1"/>
              </p:cNvSpPr>
              <p:nvPr/>
            </p:nvSpPr>
            <p:spPr bwMode="blackWhite">
              <a:xfrm>
                <a:off x="1649" y="1630"/>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4" name="Rectangle 13"/>
              <p:cNvSpPr>
                <a:spLocks noChangeArrowheads="1"/>
              </p:cNvSpPr>
              <p:nvPr/>
            </p:nvSpPr>
            <p:spPr bwMode="blackWhite">
              <a:xfrm>
                <a:off x="1649" y="1942"/>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5" name="Rectangle 14"/>
              <p:cNvSpPr>
                <a:spLocks noChangeArrowheads="1"/>
              </p:cNvSpPr>
              <p:nvPr/>
            </p:nvSpPr>
            <p:spPr bwMode="blackWhite">
              <a:xfrm>
                <a:off x="1649" y="2254"/>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grpSp>
          <p:nvGrpSpPr>
            <p:cNvPr id="6151" name="Group 15"/>
            <p:cNvGrpSpPr>
              <a:grpSpLocks/>
            </p:cNvGrpSpPr>
            <p:nvPr/>
          </p:nvGrpSpPr>
          <p:grpSpPr bwMode="auto">
            <a:xfrm>
              <a:off x="2917825" y="4226984"/>
              <a:ext cx="711200" cy="990600"/>
              <a:chOff x="1881" y="3035"/>
              <a:chExt cx="448" cy="624"/>
            </a:xfrm>
          </p:grpSpPr>
          <p:sp>
            <p:nvSpPr>
              <p:cNvPr id="6189" name="Rectangle 16"/>
              <p:cNvSpPr>
                <a:spLocks noChangeArrowheads="1"/>
              </p:cNvSpPr>
              <p:nvPr/>
            </p:nvSpPr>
            <p:spPr bwMode="blackWhite">
              <a:xfrm>
                <a:off x="1881" y="3035"/>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90" name="Rectangle 17"/>
              <p:cNvSpPr>
                <a:spLocks noChangeArrowheads="1"/>
              </p:cNvSpPr>
              <p:nvPr/>
            </p:nvSpPr>
            <p:spPr bwMode="blackWhite">
              <a:xfrm>
                <a:off x="1881" y="3347"/>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sp>
          <p:nvSpPr>
            <p:cNvPr id="6152" name="Rectangle 18"/>
            <p:cNvSpPr>
              <a:spLocks noChangeArrowheads="1"/>
            </p:cNvSpPr>
            <p:nvPr/>
          </p:nvSpPr>
          <p:spPr bwMode="blackWhite">
            <a:xfrm>
              <a:off x="4175125" y="1218673"/>
              <a:ext cx="711200" cy="485775"/>
            </a:xfrm>
            <a:prstGeom prst="rect">
              <a:avLst/>
            </a:prstGeom>
            <a:solidFill>
              <a:srgbClr val="CCECFF"/>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GB" altLang="en-US" b="1" dirty="0">
                  <a:solidFill>
                    <a:srgbClr val="000000"/>
                  </a:solidFill>
                </a:rPr>
                <a:t>BMB</a:t>
              </a:r>
              <a:endParaRPr lang="en-US" altLang="en-US" b="1" dirty="0">
                <a:solidFill>
                  <a:srgbClr val="000000"/>
                </a:solidFill>
              </a:endParaRPr>
            </a:p>
          </p:txBody>
        </p:sp>
        <p:sp>
          <p:nvSpPr>
            <p:cNvPr id="6153" name="Rectangle 19"/>
            <p:cNvSpPr>
              <a:spLocks noChangeArrowheads="1"/>
            </p:cNvSpPr>
            <p:nvPr/>
          </p:nvSpPr>
          <p:spPr bwMode="blackWhite">
            <a:xfrm>
              <a:off x="4175125" y="1693335"/>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4" name="Rectangle 20"/>
            <p:cNvSpPr>
              <a:spLocks noChangeArrowheads="1"/>
            </p:cNvSpPr>
            <p:nvPr/>
          </p:nvSpPr>
          <p:spPr bwMode="blackWhite">
            <a:xfrm>
              <a:off x="4175125" y="2179110"/>
              <a:ext cx="711200" cy="487363"/>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5" name="Rectangle 21"/>
            <p:cNvSpPr>
              <a:spLocks noChangeArrowheads="1"/>
            </p:cNvSpPr>
            <p:nvPr/>
          </p:nvSpPr>
          <p:spPr bwMode="blackWhite">
            <a:xfrm>
              <a:off x="4175125" y="2666473"/>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56" name="Rectangle 22"/>
            <p:cNvSpPr>
              <a:spLocks noChangeArrowheads="1"/>
            </p:cNvSpPr>
            <p:nvPr/>
          </p:nvSpPr>
          <p:spPr bwMode="blackWhite">
            <a:xfrm>
              <a:off x="4175125" y="3152248"/>
              <a:ext cx="711200" cy="485775"/>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nvGrpSpPr>
            <p:cNvPr id="6157" name="Group 23"/>
            <p:cNvGrpSpPr>
              <a:grpSpLocks/>
            </p:cNvGrpSpPr>
            <p:nvPr/>
          </p:nvGrpSpPr>
          <p:grpSpPr bwMode="auto">
            <a:xfrm>
              <a:off x="4175125" y="4226984"/>
              <a:ext cx="711200" cy="990600"/>
              <a:chOff x="2673" y="3027"/>
              <a:chExt cx="448" cy="624"/>
            </a:xfrm>
          </p:grpSpPr>
          <p:sp>
            <p:nvSpPr>
              <p:cNvPr id="6187" name="Rectangle 24"/>
              <p:cNvSpPr>
                <a:spLocks noChangeArrowheads="1"/>
              </p:cNvSpPr>
              <p:nvPr/>
            </p:nvSpPr>
            <p:spPr bwMode="blackWhite">
              <a:xfrm>
                <a:off x="2673" y="3027"/>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sp>
            <p:nvSpPr>
              <p:cNvPr id="6188" name="Rectangle 25"/>
              <p:cNvSpPr>
                <a:spLocks noChangeArrowheads="1"/>
              </p:cNvSpPr>
              <p:nvPr/>
            </p:nvSpPr>
            <p:spPr bwMode="blackWhite">
              <a:xfrm>
                <a:off x="2673" y="3339"/>
                <a:ext cx="448" cy="312"/>
              </a:xfrm>
              <a:prstGeom prst="rect">
                <a:avLst/>
              </a:prstGeom>
              <a:solidFill>
                <a:schemeClr val="accent1"/>
              </a:solidFill>
              <a:ln w="28575">
                <a:solidFill>
                  <a:schemeClr val="tx1"/>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endParaRPr lang="en-US" altLang="en-US" dirty="0">
                  <a:solidFill>
                    <a:srgbClr val="000000"/>
                  </a:solidFill>
                </a:endParaRPr>
              </a:p>
            </p:txBody>
          </p:sp>
        </p:grpSp>
        <p:sp>
          <p:nvSpPr>
            <p:cNvPr id="6158" name="Rectangle 26"/>
            <p:cNvSpPr>
              <a:spLocks noChangeArrowheads="1"/>
            </p:cNvSpPr>
            <p:nvPr/>
          </p:nvSpPr>
          <p:spPr bwMode="blackWhite">
            <a:xfrm>
              <a:off x="1141412" y="1140885"/>
              <a:ext cx="3860800" cy="45196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grpSp>
          <p:nvGrpSpPr>
            <p:cNvPr id="6159" name="Group 27"/>
            <p:cNvGrpSpPr>
              <a:grpSpLocks/>
            </p:cNvGrpSpPr>
            <p:nvPr/>
          </p:nvGrpSpPr>
          <p:grpSpPr bwMode="auto">
            <a:xfrm>
              <a:off x="1195387" y="4226984"/>
              <a:ext cx="757238" cy="990600"/>
              <a:chOff x="564" y="2915"/>
              <a:chExt cx="477" cy="624"/>
            </a:xfrm>
          </p:grpSpPr>
          <p:sp>
            <p:nvSpPr>
              <p:cNvPr id="6184" name="Rectangle 28"/>
              <p:cNvSpPr>
                <a:spLocks noChangeArrowheads="1"/>
              </p:cNvSpPr>
              <p:nvPr/>
            </p:nvSpPr>
            <p:spPr bwMode="blackWhite">
              <a:xfrm>
                <a:off x="593" y="2915"/>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85" name="Rectangle 29"/>
              <p:cNvSpPr>
                <a:spLocks noChangeArrowheads="1"/>
              </p:cNvSpPr>
              <p:nvPr/>
            </p:nvSpPr>
            <p:spPr bwMode="blackWhite">
              <a:xfrm>
                <a:off x="593" y="3227"/>
                <a:ext cx="448" cy="3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11307" name="Rectangle 30"/>
              <p:cNvSpPr>
                <a:spLocks noChangeArrowheads="1"/>
              </p:cNvSpPr>
              <p:nvPr/>
            </p:nvSpPr>
            <p:spPr bwMode="blackWhite">
              <a:xfrm>
                <a:off x="564" y="3196"/>
                <a:ext cx="452" cy="308"/>
              </a:xfrm>
              <a:prstGeom prst="rect">
                <a:avLst/>
              </a:prstGeom>
              <a:noFill/>
              <a:ln w="28575">
                <a:noFill/>
                <a:miter lim="800000"/>
                <a:headEnd/>
                <a:tailEnd/>
              </a:ln>
            </p:spPr>
            <p:txBody>
              <a:bodyPr wrap="none" lIns="92075" tIns="46038" rIns="92075" bIns="46038"/>
              <a:lstStyle/>
              <a:p>
                <a:pPr eaLnBrk="0" hangingPunct="0">
                  <a:lnSpc>
                    <a:spcPct val="95000"/>
                  </a:lnSpc>
                  <a:defRPr/>
                </a:pPr>
                <a:r>
                  <a:rPr lang="en-GB" sz="1600" b="1" dirty="0">
                    <a:solidFill>
                      <a:schemeClr val="bg1"/>
                    </a:solidFill>
                  </a:rPr>
                  <a:t>Data</a:t>
                </a:r>
              </a:p>
              <a:p>
                <a:pPr eaLnBrk="0" hangingPunct="0">
                  <a:lnSpc>
                    <a:spcPct val="95000"/>
                  </a:lnSpc>
                  <a:defRPr/>
                </a:pPr>
                <a:r>
                  <a:rPr lang="en-GB" sz="1600" b="1" dirty="0">
                    <a:solidFill>
                      <a:schemeClr val="bg1"/>
                    </a:solidFill>
                  </a:rPr>
                  <a:t>block</a:t>
                </a:r>
              </a:p>
            </p:txBody>
          </p:sp>
        </p:grpSp>
        <p:sp>
          <p:nvSpPr>
            <p:cNvPr id="6160" name="Text Box 31"/>
            <p:cNvSpPr txBox="1">
              <a:spLocks noChangeArrowheads="1"/>
            </p:cNvSpPr>
            <p:nvPr/>
          </p:nvSpPr>
          <p:spPr bwMode="blackWhite">
            <a:xfrm>
              <a:off x="14398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1" name="Text Box 32"/>
            <p:cNvSpPr txBox="1">
              <a:spLocks noChangeArrowheads="1"/>
            </p:cNvSpPr>
            <p:nvPr/>
          </p:nvSpPr>
          <p:spPr bwMode="blackWhite">
            <a:xfrm>
              <a:off x="22907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2" name="Text Box 33"/>
            <p:cNvSpPr txBox="1">
              <a:spLocks noChangeArrowheads="1"/>
            </p:cNvSpPr>
            <p:nvPr/>
          </p:nvSpPr>
          <p:spPr bwMode="blackWhite">
            <a:xfrm>
              <a:off x="3128962" y="37459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63" name="Text Box 34"/>
            <p:cNvSpPr txBox="1">
              <a:spLocks noChangeArrowheads="1"/>
            </p:cNvSpPr>
            <p:nvPr/>
          </p:nvSpPr>
          <p:spPr bwMode="blackWhite">
            <a:xfrm>
              <a:off x="4386262" y="3733273"/>
              <a:ext cx="25400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nvGrpSpPr>
            <p:cNvPr id="6164" name="Group 35"/>
            <p:cNvGrpSpPr>
              <a:grpSpLocks/>
            </p:cNvGrpSpPr>
            <p:nvPr/>
          </p:nvGrpSpPr>
          <p:grpSpPr bwMode="auto">
            <a:xfrm>
              <a:off x="3773487" y="4396848"/>
              <a:ext cx="254000" cy="820737"/>
              <a:chOff x="2420" y="3052"/>
              <a:chExt cx="160" cy="517"/>
            </a:xfrm>
          </p:grpSpPr>
          <p:sp>
            <p:nvSpPr>
              <p:cNvPr id="6182" name="Text Box 36"/>
              <p:cNvSpPr txBox="1">
                <a:spLocks noChangeArrowheads="1"/>
              </p:cNvSpPr>
              <p:nvPr/>
            </p:nvSpPr>
            <p:spPr bwMode="blackWhite">
              <a:xfrm>
                <a:off x="2420" y="338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3" name="Text Box 37"/>
              <p:cNvSpPr txBox="1">
                <a:spLocks noChangeArrowheads="1"/>
              </p:cNvSpPr>
              <p:nvPr/>
            </p:nvSpPr>
            <p:spPr bwMode="blackWhite">
              <a:xfrm>
                <a:off x="2420" y="3052"/>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grpSp>
          <p:nvGrpSpPr>
            <p:cNvPr id="6165" name="Group 38"/>
            <p:cNvGrpSpPr>
              <a:grpSpLocks/>
            </p:cNvGrpSpPr>
            <p:nvPr/>
          </p:nvGrpSpPr>
          <p:grpSpPr bwMode="auto">
            <a:xfrm>
              <a:off x="3773487" y="1218673"/>
              <a:ext cx="254000" cy="2332037"/>
              <a:chOff x="2420" y="1140"/>
              <a:chExt cx="160" cy="1469"/>
            </a:xfrm>
          </p:grpSpPr>
          <p:sp>
            <p:nvSpPr>
              <p:cNvPr id="6177" name="Text Box 39"/>
              <p:cNvSpPr txBox="1">
                <a:spLocks noChangeArrowheads="1"/>
              </p:cNvSpPr>
              <p:nvPr/>
            </p:nvSpPr>
            <p:spPr bwMode="blackWhite">
              <a:xfrm>
                <a:off x="2420" y="242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78" name="Text Box 40"/>
              <p:cNvSpPr txBox="1">
                <a:spLocks noChangeArrowheads="1"/>
              </p:cNvSpPr>
              <p:nvPr/>
            </p:nvSpPr>
            <p:spPr bwMode="blackWhite">
              <a:xfrm>
                <a:off x="2420" y="2108"/>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79" name="Text Box 41"/>
              <p:cNvSpPr txBox="1">
                <a:spLocks noChangeArrowheads="1"/>
              </p:cNvSpPr>
              <p:nvPr/>
            </p:nvSpPr>
            <p:spPr bwMode="blackWhite">
              <a:xfrm>
                <a:off x="2420" y="178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0" name="Text Box 42"/>
              <p:cNvSpPr txBox="1">
                <a:spLocks noChangeArrowheads="1"/>
              </p:cNvSpPr>
              <p:nvPr/>
            </p:nvSpPr>
            <p:spPr bwMode="blackWhite">
              <a:xfrm>
                <a:off x="2420" y="146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sp>
            <p:nvSpPr>
              <p:cNvPr id="6181" name="Text Box 43"/>
              <p:cNvSpPr txBox="1">
                <a:spLocks noChangeArrowheads="1"/>
              </p:cNvSpPr>
              <p:nvPr/>
            </p:nvSpPr>
            <p:spPr bwMode="blackWhite">
              <a:xfrm>
                <a:off x="2420" y="1140"/>
                <a:ext cx="16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txBody>
              <a:bodyPr wrap="none" lIns="12700" tIns="12700" rIns="12700" bIns="12700">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pPr>
                <a:r>
                  <a:rPr lang="en-US" altLang="en-US" b="1" dirty="0">
                    <a:solidFill>
                      <a:srgbClr val="000000"/>
                    </a:solidFill>
                  </a:rPr>
                  <a:t>…</a:t>
                </a:r>
              </a:p>
            </p:txBody>
          </p:sp>
        </p:grpSp>
        <p:sp>
          <p:nvSpPr>
            <p:cNvPr id="6166" name="Rectangle 44"/>
            <p:cNvSpPr>
              <a:spLocks noChangeArrowheads="1"/>
            </p:cNvSpPr>
            <p:nvPr/>
          </p:nvSpPr>
          <p:spPr bwMode="blackWhite">
            <a:xfrm>
              <a:off x="2070101" y="1217085"/>
              <a:ext cx="712787" cy="481013"/>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67" name="Rectangle 45"/>
            <p:cNvSpPr>
              <a:spLocks noChangeArrowheads="1"/>
            </p:cNvSpPr>
            <p:nvPr/>
          </p:nvSpPr>
          <p:spPr bwMode="blackWhite">
            <a:xfrm>
              <a:off x="2070100" y="2194985"/>
              <a:ext cx="711200" cy="481013"/>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68" name="Rectangle 46"/>
            <p:cNvSpPr>
              <a:spLocks noChangeArrowheads="1"/>
            </p:cNvSpPr>
            <p:nvPr/>
          </p:nvSpPr>
          <p:spPr bwMode="blackWhite">
            <a:xfrm>
              <a:off x="2070100" y="2675997"/>
              <a:ext cx="711200" cy="481012"/>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69" name="Rectangle 47"/>
            <p:cNvSpPr>
              <a:spLocks noChangeArrowheads="1"/>
            </p:cNvSpPr>
            <p:nvPr/>
          </p:nvSpPr>
          <p:spPr bwMode="blackWhite">
            <a:xfrm>
              <a:off x="2070100" y="3157010"/>
              <a:ext cx="711200" cy="481013"/>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0" name="Rectangle 48"/>
            <p:cNvSpPr>
              <a:spLocks noChangeArrowheads="1"/>
            </p:cNvSpPr>
            <p:nvPr/>
          </p:nvSpPr>
          <p:spPr bwMode="blackWhite">
            <a:xfrm>
              <a:off x="2071687" y="1693335"/>
              <a:ext cx="711200" cy="506413"/>
            </a:xfrm>
            <a:prstGeom prst="rect">
              <a:avLst/>
            </a:prstGeom>
            <a:solidFill>
              <a:srgbClr val="99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1" name="Rectangle 49"/>
            <p:cNvSpPr>
              <a:spLocks noChangeArrowheads="1"/>
            </p:cNvSpPr>
            <p:nvPr/>
          </p:nvSpPr>
          <p:spPr bwMode="blackWhite">
            <a:xfrm>
              <a:off x="1235075" y="2664884"/>
              <a:ext cx="711200" cy="490538"/>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2" name="Rectangle 50"/>
            <p:cNvSpPr>
              <a:spLocks noChangeArrowheads="1"/>
            </p:cNvSpPr>
            <p:nvPr/>
          </p:nvSpPr>
          <p:spPr bwMode="blackWhite">
            <a:xfrm>
              <a:off x="1235075" y="1713973"/>
              <a:ext cx="711200" cy="490537"/>
            </a:xfrm>
            <a:prstGeom prst="rect">
              <a:avLst/>
            </a:prstGeom>
            <a:solidFill>
              <a:srgbClr val="99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3" name="Rectangle 51"/>
            <p:cNvSpPr>
              <a:spLocks noChangeArrowheads="1"/>
            </p:cNvSpPr>
            <p:nvPr/>
          </p:nvSpPr>
          <p:spPr bwMode="blackWhite">
            <a:xfrm>
              <a:off x="1235075" y="3147484"/>
              <a:ext cx="711200" cy="490538"/>
            </a:xfrm>
            <a:prstGeom prst="rect">
              <a:avLst/>
            </a:prstGeom>
            <a:solidFill>
              <a:schemeClr val="accent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dirty="0">
                <a:solidFill>
                  <a:srgbClr val="000000"/>
                </a:solidFill>
                <a:latin typeface="Times New Roman" panose="02020603050405020304" pitchFamily="18" charset="0"/>
              </a:endParaRPr>
            </a:p>
          </p:txBody>
        </p:sp>
        <p:sp>
          <p:nvSpPr>
            <p:cNvPr id="6174" name="Rectangle 52"/>
            <p:cNvSpPr>
              <a:spLocks noChangeArrowheads="1"/>
            </p:cNvSpPr>
            <p:nvPr/>
          </p:nvSpPr>
          <p:spPr bwMode="blackWhite">
            <a:xfrm>
              <a:off x="1239837" y="1242484"/>
              <a:ext cx="711200" cy="465138"/>
            </a:xfrm>
            <a:prstGeom prst="rect">
              <a:avLst/>
            </a:prstGeom>
            <a:solidFill>
              <a:srgbClr val="CCE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5" name="Rectangle 53"/>
            <p:cNvSpPr>
              <a:spLocks noChangeArrowheads="1"/>
            </p:cNvSpPr>
            <p:nvPr/>
          </p:nvSpPr>
          <p:spPr bwMode="blackWhite">
            <a:xfrm>
              <a:off x="1241425" y="2174348"/>
              <a:ext cx="711200" cy="490537"/>
            </a:xfrm>
            <a:prstGeom prst="rect">
              <a:avLst/>
            </a:prstGeom>
            <a:solidFill>
              <a:srgbClr val="3399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b="1" dirty="0">
                  <a:solidFill>
                    <a:srgbClr val="000000"/>
                  </a:solidFill>
                </a:rPr>
                <a:t>BMB</a:t>
              </a:r>
              <a:endParaRPr lang="en-US" altLang="en-US" b="1" dirty="0">
                <a:solidFill>
                  <a:srgbClr val="000000"/>
                </a:solidFill>
              </a:endParaRPr>
            </a:p>
          </p:txBody>
        </p:sp>
        <p:sp>
          <p:nvSpPr>
            <p:cNvPr id="6176" name="Text Box 54"/>
            <p:cNvSpPr txBox="1">
              <a:spLocks noChangeArrowheads="1"/>
            </p:cNvSpPr>
            <p:nvPr/>
          </p:nvSpPr>
          <p:spPr bwMode="auto">
            <a:xfrm>
              <a:off x="2493962" y="5617635"/>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Segment</a:t>
              </a:r>
            </a:p>
          </p:txBody>
        </p:sp>
      </p:grpSp>
      <p:sp>
        <p:nvSpPr>
          <p:cNvPr id="54" name="Content Placeholder 9"/>
          <p:cNvSpPr>
            <a:spLocks noGrp="1"/>
          </p:cNvSpPr>
          <p:nvPr>
            <p:ph idx="1"/>
          </p:nvPr>
        </p:nvSpPr>
        <p:spPr>
          <a:xfrm>
            <a:off x="5973762" y="2100442"/>
            <a:ext cx="5091275" cy="2219404"/>
          </a:xfrm>
        </p:spPr>
        <p:txBody>
          <a:bodyPr/>
          <a:lstStyle/>
          <a:p>
            <a:pPr lvl="1">
              <a:buClr>
                <a:schemeClr val="accent1"/>
              </a:buClr>
              <a:defRPr/>
            </a:pPr>
            <a:r>
              <a:rPr lang="en-US" dirty="0"/>
              <a:t>Tracked by bitmaps in segments</a:t>
            </a:r>
          </a:p>
          <a:p>
            <a:pPr lvl="1">
              <a:buClr>
                <a:schemeClr val="accent1"/>
              </a:buClr>
              <a:defRPr/>
            </a:pPr>
            <a:r>
              <a:rPr lang="en-US" dirty="0"/>
              <a:t>Benefits:</a:t>
            </a:r>
          </a:p>
          <a:p>
            <a:pPr lvl="2">
              <a:buClr>
                <a:schemeClr val="accent1"/>
              </a:buClr>
              <a:defRPr/>
            </a:pPr>
            <a:r>
              <a:rPr lang="en-US" dirty="0"/>
              <a:t>More flexible space utilization</a:t>
            </a:r>
          </a:p>
          <a:p>
            <a:pPr lvl="2">
              <a:buClr>
                <a:schemeClr val="accent1"/>
              </a:buClr>
              <a:defRPr/>
            </a:pPr>
            <a:r>
              <a:rPr lang="en-US" dirty="0"/>
              <a:t>Runtime adjustment</a:t>
            </a:r>
          </a:p>
          <a:p>
            <a:pPr lvl="2">
              <a:buClr>
                <a:schemeClr val="accent1"/>
              </a:buClr>
              <a:defRPr/>
            </a:pPr>
            <a:r>
              <a:rPr lang="en-US" dirty="0"/>
              <a:t>Multiple process search of bitmap blocks (BMBs)</a:t>
            </a:r>
          </a:p>
        </p:txBody>
      </p:sp>
    </p:spTree>
    <p:custDataLst>
      <p:tags r:id="rId1"/>
    </p:custDataLst>
    <p:extLst>
      <p:ext uri="{BB962C8B-B14F-4D97-AF65-F5344CB8AC3E}">
        <p14:creationId xmlns:p14="http://schemas.microsoft.com/office/powerpoint/2010/main" val="387268418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9056" y="1066800"/>
            <a:ext cx="11640356" cy="330252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4314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Allocating Extents</a:t>
            </a:r>
            <a:endParaRPr lang="en-US" altLang="es-MX" dirty="0"/>
          </a:p>
        </p:txBody>
      </p:sp>
      <p:sp>
        <p:nvSpPr>
          <p:cNvPr id="9219" name="Content Placeholder 9"/>
          <p:cNvSpPr>
            <a:spLocks noGrp="1"/>
          </p:cNvSpPr>
          <p:nvPr>
            <p:ph idx="1"/>
          </p:nvPr>
        </p:nvSpPr>
        <p:spPr>
          <a:xfrm>
            <a:off x="622138" y="1242485"/>
            <a:ext cx="10944549" cy="2416894"/>
          </a:xfrm>
        </p:spPr>
        <p:txBody>
          <a:bodyPr/>
          <a:lstStyle/>
          <a:p>
            <a:pPr lvl="1">
              <a:buClr>
                <a:schemeClr val="accent1"/>
              </a:buClr>
              <a:defRPr/>
            </a:pPr>
            <a:r>
              <a:rPr lang="en-US" dirty="0"/>
              <a:t>Searching the data file’s bitmap for the required number of adjacent free blocks</a:t>
            </a:r>
          </a:p>
          <a:p>
            <a:pPr lvl="1">
              <a:buClr>
                <a:schemeClr val="accent1"/>
              </a:buClr>
              <a:defRPr/>
            </a:pPr>
            <a:r>
              <a:rPr lang="en-US" dirty="0"/>
              <a:t>Sizing extents with storage clauses:</a:t>
            </a:r>
          </a:p>
          <a:p>
            <a:pPr lvl="2">
              <a:buClr>
                <a:schemeClr val="accent1"/>
              </a:buClr>
              <a:defRPr/>
            </a:pPr>
            <a:r>
              <a:rPr lang="en-US" dirty="0">
                <a:latin typeface="Courier New" panose="02070309020205020404" pitchFamily="49" charset="0"/>
                <a:cs typeface="Courier New" panose="02070309020205020404" pitchFamily="49" charset="0"/>
              </a:rPr>
              <a:t>UNIFORM</a:t>
            </a:r>
          </a:p>
          <a:p>
            <a:pPr lvl="2">
              <a:buClr>
                <a:schemeClr val="accent1"/>
              </a:buClr>
              <a:defRPr/>
            </a:pPr>
            <a:r>
              <a:rPr lang="en-US" dirty="0">
                <a:latin typeface="Courier New" panose="02070309020205020404" pitchFamily="49" charset="0"/>
                <a:cs typeface="Courier New" panose="02070309020205020404" pitchFamily="49" charset="0"/>
              </a:rPr>
              <a:t>AUTOALLOCATE</a:t>
            </a:r>
          </a:p>
          <a:p>
            <a:pPr lvl="1">
              <a:buClr>
                <a:schemeClr val="accent1"/>
              </a:buClr>
              <a:defRPr/>
            </a:pPr>
            <a:r>
              <a:rPr lang="en-US" dirty="0"/>
              <a:t>Viewing the extent map</a:t>
            </a:r>
          </a:p>
          <a:p>
            <a:pPr lvl="1">
              <a:buClr>
                <a:schemeClr val="accent1"/>
              </a:buClr>
              <a:defRPr/>
            </a:pPr>
            <a:r>
              <a:rPr lang="en-US" dirty="0"/>
              <a:t>Obtaining deallocation advice</a:t>
            </a:r>
          </a:p>
        </p:txBody>
      </p:sp>
    </p:spTree>
    <p:custDataLst>
      <p:tags r:id="rId1"/>
    </p:custDataLst>
    <p:extLst>
      <p:ext uri="{BB962C8B-B14F-4D97-AF65-F5344CB8AC3E}">
        <p14:creationId xmlns:p14="http://schemas.microsoft.com/office/powerpoint/2010/main" val="389945523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9550" y="264585"/>
            <a:ext cx="4924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Using Unusable Indexes</a:t>
            </a:r>
            <a:endParaRPr lang="en-US" altLang="es-MX" dirty="0">
              <a:solidFill>
                <a:srgbClr val="FF0000"/>
              </a:solidFill>
            </a:endParaRPr>
          </a:p>
        </p:txBody>
      </p:sp>
      <p:sp>
        <p:nvSpPr>
          <p:cNvPr id="9219" name="Content Placeholder 9"/>
          <p:cNvSpPr>
            <a:spLocks noGrp="1"/>
          </p:cNvSpPr>
          <p:nvPr>
            <p:ph idx="1"/>
          </p:nvPr>
        </p:nvSpPr>
        <p:spPr>
          <a:xfrm>
            <a:off x="622138" y="1242485"/>
            <a:ext cx="10944549" cy="3427427"/>
          </a:xfrm>
        </p:spPr>
        <p:txBody>
          <a:bodyPr/>
          <a:lstStyle/>
          <a:p>
            <a:pPr lvl="1">
              <a:buClr>
                <a:schemeClr val="accent1"/>
              </a:buClr>
              <a:defRPr/>
            </a:pPr>
            <a:r>
              <a:rPr lang="en-US" dirty="0"/>
              <a:t>Consider using unusable indexes to improve the performance of bulk loads.</a:t>
            </a:r>
          </a:p>
          <a:p>
            <a:pPr lvl="1">
              <a:buClr>
                <a:schemeClr val="accent1"/>
              </a:buClr>
              <a:defRPr/>
            </a:pPr>
            <a:r>
              <a:rPr lang="en-US" dirty="0"/>
              <a:t>Unusable indexes are ignored by the optimizer.</a:t>
            </a:r>
          </a:p>
          <a:p>
            <a:pPr lvl="1">
              <a:buClr>
                <a:schemeClr val="accent1"/>
              </a:buClr>
              <a:defRPr/>
            </a:pPr>
            <a:r>
              <a:rPr lang="en-US" dirty="0"/>
              <a:t>When an unusable index is created, no segment is created:</a:t>
            </a:r>
          </a:p>
          <a:p>
            <a:pPr lvl="1">
              <a:buClr>
                <a:schemeClr val="accent1"/>
              </a:buClr>
              <a:defRPr/>
            </a:pPr>
            <a:endParaRPr lang="en-US" dirty="0"/>
          </a:p>
          <a:p>
            <a:pPr lvl="1">
              <a:buClr>
                <a:schemeClr val="accent1"/>
              </a:buClr>
              <a:defRPr/>
            </a:pPr>
            <a:r>
              <a:rPr lang="en-US" dirty="0"/>
              <a:t>When an existing index is altered to unusable, the segment is dropped:</a:t>
            </a:r>
          </a:p>
          <a:p>
            <a:pPr lvl="1">
              <a:buClr>
                <a:schemeClr val="accent1"/>
              </a:buClr>
              <a:defRPr/>
            </a:pPr>
            <a:endParaRPr lang="en-US" dirty="0"/>
          </a:p>
          <a:p>
            <a:pPr lvl="1">
              <a:buClr>
                <a:schemeClr val="accent1"/>
              </a:buClr>
              <a:defRPr/>
            </a:pPr>
            <a:r>
              <a:rPr lang="en-US" dirty="0"/>
              <a:t>An unusable index can be rebuilt to make it valid again:</a:t>
            </a:r>
          </a:p>
          <a:p>
            <a:pPr lvl="1">
              <a:buClr>
                <a:schemeClr val="accent1"/>
              </a:buClr>
              <a:defRPr/>
            </a:pPr>
            <a:endParaRPr lang="en-US" dirty="0"/>
          </a:p>
        </p:txBody>
      </p:sp>
      <p:sp>
        <p:nvSpPr>
          <p:cNvPr id="9" name="Content Placeholder 2"/>
          <p:cNvSpPr txBox="1">
            <a:spLocks/>
          </p:cNvSpPr>
          <p:nvPr/>
        </p:nvSpPr>
        <p:spPr bwMode="gray">
          <a:xfrm>
            <a:off x="1099335" y="2522339"/>
            <a:ext cx="10024277"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CREATE INDEX test_i1 ON seg_test(c) UNUSABLE</a:t>
            </a:r>
          </a:p>
        </p:txBody>
      </p:sp>
      <p:sp>
        <p:nvSpPr>
          <p:cNvPr id="10" name="Content Placeholder 2"/>
          <p:cNvSpPr txBox="1">
            <a:spLocks/>
          </p:cNvSpPr>
          <p:nvPr/>
        </p:nvSpPr>
        <p:spPr bwMode="gray">
          <a:xfrm>
            <a:off x="1135218" y="3360539"/>
            <a:ext cx="9988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ALTER INDEX test_i UNUSABLE</a:t>
            </a:r>
          </a:p>
        </p:txBody>
      </p:sp>
      <p:sp>
        <p:nvSpPr>
          <p:cNvPr id="11" name="Content Placeholder 2"/>
          <p:cNvSpPr txBox="1">
            <a:spLocks/>
          </p:cNvSpPr>
          <p:nvPr/>
        </p:nvSpPr>
        <p:spPr bwMode="gray">
          <a:xfrm>
            <a:off x="1135218" y="4198739"/>
            <a:ext cx="9988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ALTER INDEX test_i REBUILD</a:t>
            </a:r>
          </a:p>
        </p:txBody>
      </p:sp>
    </p:spTree>
    <p:custDataLst>
      <p:tags r:id="rId1"/>
    </p:custDataLst>
    <p:extLst>
      <p:ext uri="{BB962C8B-B14F-4D97-AF65-F5344CB8AC3E}">
        <p14:creationId xmlns:p14="http://schemas.microsoft.com/office/powerpoint/2010/main" val="171261202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79412" y="914401"/>
            <a:ext cx="11187275" cy="3948074"/>
            <a:chOff x="1293813" y="874756"/>
            <a:chExt cx="9601199" cy="5039593"/>
          </a:xfrm>
        </p:grpSpPr>
        <p:sp>
          <p:nvSpPr>
            <p:cNvPr id="6" name="Freeform 5"/>
            <p:cNvSpPr/>
            <p:nvPr/>
          </p:nvSpPr>
          <p:spPr bwMode="auto">
            <a:xfrm>
              <a:off x="1518736" y="5837058"/>
              <a:ext cx="9151354" cy="77291"/>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 name="Rounded Rectangle 6"/>
            <p:cNvSpPr/>
            <p:nvPr/>
          </p:nvSpPr>
          <p:spPr bwMode="auto">
            <a:xfrm>
              <a:off x="1293813" y="874756"/>
              <a:ext cx="9601199" cy="4971985"/>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 name="Rectangle 3"/>
          <p:cNvSpPr/>
          <p:nvPr/>
        </p:nvSpPr>
        <p:spPr bwMode="auto">
          <a:xfrm>
            <a:off x="179550" y="264585"/>
            <a:ext cx="5076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Temporary Tables</a:t>
            </a:r>
          </a:p>
        </p:txBody>
      </p:sp>
      <p:sp>
        <p:nvSpPr>
          <p:cNvPr id="3" name="Content Placeholder 2"/>
          <p:cNvSpPr>
            <a:spLocks noGrp="1"/>
          </p:cNvSpPr>
          <p:nvPr>
            <p:ph idx="1"/>
          </p:nvPr>
        </p:nvSpPr>
        <p:spPr>
          <a:xfrm>
            <a:off x="622138" y="1242485"/>
            <a:ext cx="10944549" cy="3178641"/>
          </a:xfrm>
        </p:spPr>
        <p:txBody>
          <a:bodyPr/>
          <a:lstStyle/>
          <a:p>
            <a:pPr lvl="1"/>
            <a:r>
              <a:rPr lang="en-US" dirty="0"/>
              <a:t>Temporary tables contain data for the duration of a transaction or session.</a:t>
            </a:r>
          </a:p>
          <a:p>
            <a:pPr lvl="1"/>
            <a:r>
              <a:rPr lang="en-US" dirty="0"/>
              <a:t>Types of temporary tables:</a:t>
            </a:r>
          </a:p>
          <a:p>
            <a:pPr lvl="2"/>
            <a:r>
              <a:rPr lang="en-US" dirty="0"/>
              <a:t>Global: Table definition is visible to all sessions; content is specific to a session.</a:t>
            </a:r>
          </a:p>
          <a:p>
            <a:pPr lvl="2"/>
            <a:r>
              <a:rPr lang="en-US" dirty="0"/>
              <a:t>Private: Table definition is visible only to the creating session.</a:t>
            </a:r>
          </a:p>
          <a:p>
            <a:pPr lvl="1"/>
            <a:r>
              <a:rPr lang="en-US" dirty="0"/>
              <a:t>Segment for a temporary table is allocated with the first </a:t>
            </a:r>
            <a:r>
              <a:rPr lang="en-US" dirty="0">
                <a:latin typeface="Courier New" panose="02070309020205020404" pitchFamily="49" charset="0"/>
                <a:cs typeface="Courier New" panose="02070309020205020404" pitchFamily="49" charset="0"/>
              </a:rPr>
              <a:t>INSERT</a:t>
            </a:r>
            <a:r>
              <a:rPr lang="en-US" dirty="0"/>
              <a:t> or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a:t>
            </a:r>
            <a:r>
              <a:rPr lang="en-US" dirty="0"/>
              <a:t> </a:t>
            </a:r>
            <a:r>
              <a:rPr lang="en-US" dirty="0">
                <a:latin typeface="Courier New" panose="02070309020205020404" pitchFamily="49" charset="0"/>
                <a:cs typeface="Courier New" panose="02070309020205020404" pitchFamily="49" charset="0"/>
              </a:rPr>
              <a:t>AS</a:t>
            </a:r>
            <a:r>
              <a:rPr lang="en-US" dirty="0"/>
              <a:t> </a:t>
            </a:r>
            <a:r>
              <a:rPr lang="en-US" dirty="0">
                <a:latin typeface="Courier New" panose="02070309020205020404" pitchFamily="49" charset="0"/>
                <a:cs typeface="Courier New" panose="02070309020205020404" pitchFamily="49" charset="0"/>
              </a:rPr>
              <a:t>SELECT</a:t>
            </a:r>
            <a:r>
              <a:rPr lang="en-US" dirty="0"/>
              <a:t> statement.</a:t>
            </a:r>
          </a:p>
          <a:p>
            <a:pPr lvl="1"/>
            <a:r>
              <a:rPr lang="en-US" dirty="0"/>
              <a:t>Table definition persists after a </a:t>
            </a:r>
            <a:r>
              <a:rPr lang="en-US" dirty="0">
                <a:latin typeface="Courier New" panose="02070309020205020404" pitchFamily="49" charset="0"/>
                <a:cs typeface="Courier New" panose="02070309020205020404" pitchFamily="49" charset="0"/>
              </a:rPr>
              <a:t>ROLLBACK.</a:t>
            </a:r>
          </a:p>
          <a:p>
            <a:pPr lvl="1"/>
            <a:r>
              <a:rPr lang="en-US" dirty="0">
                <a:cs typeface="Courier New" panose="02070309020205020404" pitchFamily="49" charset="0"/>
              </a:rPr>
              <a:t>Transaction-specific temporary table can only be used by one transaction at a time.</a:t>
            </a:r>
          </a:p>
        </p:txBody>
      </p:sp>
    </p:spTree>
    <p:extLst>
      <p:ext uri="{BB962C8B-B14F-4D97-AF65-F5344CB8AC3E}">
        <p14:creationId xmlns:p14="http://schemas.microsoft.com/office/powerpoint/2010/main" val="347940557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6448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Creating Global Temporary Tables</a:t>
            </a:r>
          </a:p>
        </p:txBody>
      </p:sp>
      <p:sp>
        <p:nvSpPr>
          <p:cNvPr id="3" name="Content Placeholder 2"/>
          <p:cNvSpPr>
            <a:spLocks noGrp="1"/>
          </p:cNvSpPr>
          <p:nvPr>
            <p:ph idx="1"/>
          </p:nvPr>
        </p:nvSpPr>
        <p:spPr>
          <a:xfrm>
            <a:off x="622138" y="1242485"/>
            <a:ext cx="10944549" cy="3063225"/>
          </a:xfrm>
        </p:spPr>
        <p:txBody>
          <a:bodyPr/>
          <a:lstStyle/>
          <a:p>
            <a:pPr lvl="1"/>
            <a:r>
              <a:rPr lang="en-US" dirty="0"/>
              <a:t>Create a global temporary table by using the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GLOBAL</a:t>
            </a:r>
            <a:r>
              <a:rPr lang="en-US" dirty="0"/>
              <a:t> </a:t>
            </a:r>
            <a:r>
              <a:rPr lang="en-US" dirty="0">
                <a:latin typeface="Courier New" panose="02070309020205020404" pitchFamily="49" charset="0"/>
                <a:cs typeface="Courier New" panose="02070309020205020404" pitchFamily="49" charset="0"/>
              </a:rPr>
              <a:t>TEMPORARY</a:t>
            </a:r>
            <a:r>
              <a:rPr lang="en-US" dirty="0"/>
              <a:t> </a:t>
            </a:r>
            <a:r>
              <a:rPr lang="en-US" dirty="0">
                <a:latin typeface="Courier New" panose="02070309020205020404" pitchFamily="49" charset="0"/>
                <a:cs typeface="Courier New" panose="02070309020205020404" pitchFamily="49" charset="0"/>
              </a:rPr>
              <a:t>TABLE</a:t>
            </a:r>
            <a:r>
              <a:rPr lang="en-US" dirty="0"/>
              <a:t> statement.</a:t>
            </a:r>
          </a:p>
          <a:p>
            <a:pPr lvl="1"/>
            <a:r>
              <a:rPr lang="en-US" dirty="0"/>
              <a:t>Specify whether the global temporary table applies to a transaction or session by using the </a:t>
            </a:r>
            <a:r>
              <a:rPr lang="en-US" dirty="0">
                <a:latin typeface="Courier New" panose="02070309020205020404" pitchFamily="49" charset="0"/>
                <a:cs typeface="Courier New" panose="02070309020205020404" pitchFamily="49" charset="0"/>
              </a:rPr>
              <a:t>ON</a:t>
            </a:r>
            <a:r>
              <a:rPr lang="en-US" dirty="0"/>
              <a:t> </a:t>
            </a:r>
            <a:r>
              <a:rPr lang="en-US" dirty="0">
                <a:latin typeface="Courier New" panose="02070309020205020404" pitchFamily="49" charset="0"/>
                <a:cs typeface="Courier New" panose="02070309020205020404" pitchFamily="49" charset="0"/>
              </a:rPr>
              <a:t>COMMIT</a:t>
            </a:r>
            <a:r>
              <a:rPr lang="en-US" dirty="0"/>
              <a:t> clause:</a:t>
            </a:r>
          </a:p>
          <a:p>
            <a:pPr lvl="2"/>
            <a:r>
              <a:rPr lang="en-US" dirty="0"/>
              <a:t>Transaction-specific (default): </a:t>
            </a:r>
            <a:r>
              <a:rPr lang="en-US" dirty="0">
                <a:latin typeface="Courier New" panose="02070309020205020404" pitchFamily="49" charset="0"/>
                <a:cs typeface="Courier New" panose="02070309020205020404" pitchFamily="49" charset="0"/>
              </a:rPr>
              <a:t>ON</a:t>
            </a:r>
            <a:r>
              <a:rPr lang="en-US" dirty="0"/>
              <a:t> </a:t>
            </a:r>
            <a:r>
              <a:rPr lang="en-US" dirty="0">
                <a:latin typeface="Courier New" panose="02070309020205020404" pitchFamily="49" charset="0"/>
                <a:cs typeface="Courier New" panose="02070309020205020404" pitchFamily="49" charset="0"/>
              </a:rPr>
              <a:t>COMMIT</a:t>
            </a:r>
            <a:r>
              <a:rPr lang="en-US" dirty="0"/>
              <a:t> </a:t>
            </a:r>
            <a:r>
              <a:rPr lang="en-US" dirty="0">
                <a:latin typeface="Courier New" panose="02070309020205020404" pitchFamily="49" charset="0"/>
                <a:cs typeface="Courier New" panose="02070309020205020404" pitchFamily="49" charset="0"/>
              </a:rPr>
              <a:t>DELETE</a:t>
            </a:r>
            <a:r>
              <a:rPr lang="en-US" dirty="0"/>
              <a:t> </a:t>
            </a:r>
            <a:r>
              <a:rPr lang="en-US" dirty="0">
                <a:latin typeface="Courier New" panose="02070309020205020404" pitchFamily="49" charset="0"/>
                <a:cs typeface="Courier New" panose="02070309020205020404" pitchFamily="49" charset="0"/>
              </a:rPr>
              <a:t>ROWS</a:t>
            </a:r>
          </a:p>
          <a:p>
            <a:pPr lvl="2"/>
            <a:r>
              <a:rPr lang="en-US" dirty="0"/>
              <a:t>Session-specific: </a:t>
            </a:r>
            <a:r>
              <a:rPr lang="en-US" dirty="0">
                <a:latin typeface="Courier New" panose="02070309020205020404" pitchFamily="49" charset="0"/>
                <a:cs typeface="Courier New" panose="02070309020205020404" pitchFamily="49" charset="0"/>
              </a:rPr>
              <a:t>ON</a:t>
            </a:r>
            <a:r>
              <a:rPr lang="en-US" dirty="0"/>
              <a:t> </a:t>
            </a:r>
            <a:r>
              <a:rPr lang="en-US" dirty="0">
                <a:latin typeface="Courier New" panose="02070309020205020404" pitchFamily="49" charset="0"/>
                <a:cs typeface="Courier New" panose="02070309020205020404" pitchFamily="49" charset="0"/>
              </a:rPr>
              <a:t>COMMIT</a:t>
            </a:r>
            <a:r>
              <a:rPr lang="en-US" dirty="0"/>
              <a:t> </a:t>
            </a:r>
            <a:r>
              <a:rPr lang="en-US" dirty="0">
                <a:latin typeface="Courier New" panose="02070309020205020404" pitchFamily="49" charset="0"/>
                <a:cs typeface="Courier New" panose="02070309020205020404" pitchFamily="49" charset="0"/>
              </a:rPr>
              <a:t>PRESERVE</a:t>
            </a:r>
            <a:r>
              <a:rPr lang="en-US" dirty="0"/>
              <a:t> </a:t>
            </a:r>
            <a:r>
              <a:rPr lang="en-US" dirty="0">
                <a:latin typeface="Courier New" panose="02070309020205020404" pitchFamily="49" charset="0"/>
                <a:cs typeface="Courier New" panose="02070309020205020404" pitchFamily="49" charset="0"/>
              </a:rPr>
              <a:t>ROWS</a:t>
            </a:r>
          </a:p>
          <a:p>
            <a:pPr lvl="1"/>
            <a:r>
              <a:rPr lang="en-US" dirty="0"/>
              <a:t>Example:</a:t>
            </a:r>
          </a:p>
          <a:p>
            <a:pPr lvl="1"/>
            <a:endParaRPr lang="en-US" dirty="0"/>
          </a:p>
        </p:txBody>
      </p:sp>
      <p:sp>
        <p:nvSpPr>
          <p:cNvPr id="4" name="Content Placeholder 2"/>
          <p:cNvSpPr txBox="1">
            <a:spLocks/>
          </p:cNvSpPr>
          <p:nvPr/>
        </p:nvSpPr>
        <p:spPr bwMode="gray">
          <a:xfrm>
            <a:off x="1522412" y="3962400"/>
            <a:ext cx="9144000" cy="5305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0" rIns="16930" bIns="0" anchor="ctr">
            <a:spAutoFit/>
          </a:bodyPr>
          <a:lstStyle/>
          <a:p>
            <a:pPr eaLnBrk="1" hangingPunct="1">
              <a:defRPr/>
            </a:pPr>
            <a:r>
              <a:rPr lang="en-US" sz="1600" b="1" dirty="0">
                <a:solidFill>
                  <a:srgbClr val="000000"/>
                </a:solidFill>
                <a:latin typeface="Courier New" pitchFamily="49" charset="0"/>
                <a:cs typeface="Courier New" pitchFamily="49" charset="0"/>
              </a:rPr>
              <a:t>SQL&gt; CREATE GLOBAL TEMPORARY TABLE trans_buff_area(date1 DATE,…)</a:t>
            </a:r>
          </a:p>
          <a:p>
            <a:pPr eaLnBrk="1" hangingPunct="1">
              <a:defRPr/>
            </a:pPr>
            <a:r>
              <a:rPr lang="en-US" sz="1600" b="1" dirty="0">
                <a:solidFill>
                  <a:srgbClr val="000000"/>
                </a:solidFill>
                <a:latin typeface="Courier New" pitchFamily="49" charset="0"/>
                <a:cs typeface="Courier New" pitchFamily="49" charset="0"/>
              </a:rPr>
              <a:t>   &gt; ON COMMIT DELETE ROWS;</a:t>
            </a:r>
            <a:r>
              <a:rPr lang="en-US" sz="1600" b="1" dirty="0">
                <a:solidFill>
                  <a:srgbClr val="000000"/>
                </a:solidFill>
                <a:latin typeface="Courier New" pitchFamily="49" charset="0"/>
              </a:rPr>
              <a:t>               </a:t>
            </a:r>
          </a:p>
        </p:txBody>
      </p:sp>
    </p:spTree>
    <p:extLst>
      <p:ext uri="{BB962C8B-B14F-4D97-AF65-F5344CB8AC3E}">
        <p14:creationId xmlns:p14="http://schemas.microsoft.com/office/powerpoint/2010/main" val="97031034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675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2291" name="Title 1"/>
          <p:cNvSpPr>
            <a:spLocks noGrp="1"/>
          </p:cNvSpPr>
          <p:nvPr>
            <p:ph type="title"/>
          </p:nvPr>
        </p:nvSpPr>
        <p:spPr/>
        <p:txBody>
          <a:bodyPr/>
          <a:lstStyle/>
          <a:p>
            <a:pPr eaLnBrk="1" hangingPunct="1"/>
            <a:r>
              <a:rPr lang="en-US" altLang="en-US" dirty="0"/>
              <a:t>Creating Private Temporary Tables</a:t>
            </a:r>
          </a:p>
        </p:txBody>
      </p:sp>
      <p:sp>
        <p:nvSpPr>
          <p:cNvPr id="14339" name="Rectangle 31"/>
          <p:cNvSpPr>
            <a:spLocks noGrp="1" noChangeArrowheads="1"/>
          </p:cNvSpPr>
          <p:nvPr>
            <p:ph idx="1"/>
          </p:nvPr>
        </p:nvSpPr>
        <p:spPr>
          <a:xfrm>
            <a:off x="622300" y="1088850"/>
            <a:ext cx="10944225" cy="3719815"/>
          </a:xfrm>
        </p:spPr>
        <p:txBody>
          <a:bodyPr/>
          <a:lstStyle/>
          <a:p>
            <a:pPr lvl="1" eaLnBrk="1" hangingPunct="1">
              <a:defRPr/>
            </a:pPr>
            <a:r>
              <a:rPr lang="en-US" altLang="en-US" dirty="0"/>
              <a:t>Create a private temporary table by using the </a:t>
            </a:r>
            <a:r>
              <a:rPr lang="en-US" altLang="en-US" dirty="0">
                <a:latin typeface="Courier New" panose="02070309020205020404" pitchFamily="49" charset="0"/>
                <a:cs typeface="Courier New" panose="02070309020205020404" pitchFamily="49" charset="0"/>
              </a:rPr>
              <a:t>CREATE PRIVATE TEMPORARY TABLE </a:t>
            </a:r>
            <a:r>
              <a:rPr lang="en-US" altLang="en-US" dirty="0"/>
              <a:t>statement.</a:t>
            </a:r>
          </a:p>
          <a:p>
            <a:pPr lvl="1" eaLnBrk="1" hangingPunct="1">
              <a:defRPr/>
            </a:pPr>
            <a:r>
              <a:rPr lang="en-US" altLang="en-US" dirty="0"/>
              <a:t>The table name must start with </a:t>
            </a:r>
            <a:r>
              <a:rPr lang="en-US" altLang="en-US" dirty="0">
                <a:latin typeface="Courier New" panose="02070309020205020404" pitchFamily="49" charset="0"/>
                <a:cs typeface="Courier New" panose="02070309020205020404" pitchFamily="49" charset="0"/>
              </a:rPr>
              <a:t>ORA$PTT_</a:t>
            </a:r>
            <a:r>
              <a:rPr lang="en-US" altLang="en-US" dirty="0">
                <a:latin typeface="+mj-lt"/>
                <a:cs typeface="Courier New" panose="02070309020205020404" pitchFamily="49" charset="0"/>
              </a:rPr>
              <a:t> :</a:t>
            </a:r>
            <a:endParaRPr lang="en-US" altLang="en-US" dirty="0">
              <a:latin typeface="+mj-lt"/>
            </a:endParaRPr>
          </a:p>
          <a:p>
            <a:pPr lvl="1" eaLnBrk="1" hangingPunct="1">
              <a:defRPr/>
            </a:pPr>
            <a:endParaRPr lang="fr-FR" altLang="en-US" sz="3600" dirty="0"/>
          </a:p>
          <a:p>
            <a:pPr lvl="1" eaLnBrk="1" hangingPunct="1">
              <a:defRPr/>
            </a:pPr>
            <a:r>
              <a:rPr lang="en-US" altLang="en-US" dirty="0"/>
              <a:t>The </a:t>
            </a:r>
            <a:r>
              <a:rPr lang="en-US" altLang="en-US" dirty="0">
                <a:latin typeface="Courier New" panose="02070309020205020404" pitchFamily="49" charset="0"/>
                <a:cs typeface="Courier New" panose="02070309020205020404" pitchFamily="49" charset="0"/>
              </a:rPr>
              <a:t>CREATE PRIVATE TEMPORARY TABLE </a:t>
            </a:r>
            <a:r>
              <a:rPr lang="en-US" altLang="en-US" dirty="0"/>
              <a:t>statement does not commit a transaction.</a:t>
            </a:r>
          </a:p>
          <a:p>
            <a:pPr lvl="1" eaLnBrk="1" hangingPunct="1">
              <a:defRPr/>
            </a:pPr>
            <a:r>
              <a:rPr lang="en-US" altLang="en-US" dirty="0"/>
              <a:t>Two concurrent sessions may have a private temporary table with the same name but different shape.</a:t>
            </a:r>
            <a:endParaRPr lang="en-US" altLang="en-US" sz="4000" dirty="0"/>
          </a:p>
          <a:p>
            <a:pPr lvl="1" eaLnBrk="1" hangingPunct="1">
              <a:defRPr/>
            </a:pPr>
            <a:r>
              <a:rPr lang="en-US" altLang="en-US" sz="2000" dirty="0"/>
              <a:t>Private temporary table definition and contents are automatically dropped at the end of a session or transaction.</a:t>
            </a:r>
          </a:p>
        </p:txBody>
      </p:sp>
      <p:sp>
        <p:nvSpPr>
          <p:cNvPr id="4" name="Content Placeholder 2"/>
          <p:cNvSpPr txBox="1">
            <a:spLocks/>
          </p:cNvSpPr>
          <p:nvPr/>
        </p:nvSpPr>
        <p:spPr bwMode="gray">
          <a:xfrm>
            <a:off x="1059018" y="2319509"/>
            <a:ext cx="10520289" cy="42192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72000">
            <a:spAutoFit/>
          </a:bodyPr>
          <a:lstStyle/>
          <a:p>
            <a:pPr eaLnBrk="1" hangingPunct="1">
              <a:defRPr/>
            </a:pPr>
            <a:r>
              <a:rPr lang="en-US" sz="1600" b="1" dirty="0">
                <a:solidFill>
                  <a:srgbClr val="000000"/>
                </a:solidFill>
                <a:latin typeface="Courier New" pitchFamily="49" charset="0"/>
                <a:cs typeface="Courier New" pitchFamily="49" charset="0"/>
              </a:rPr>
              <a:t>SQL&gt; CREATE </a:t>
            </a:r>
            <a:r>
              <a:rPr lang="en-US" sz="1600" b="1" dirty="0">
                <a:solidFill>
                  <a:schemeClr val="accent1"/>
                </a:solidFill>
                <a:latin typeface="Courier New" pitchFamily="49" charset="0"/>
                <a:cs typeface="Courier New" pitchFamily="49" charset="0"/>
              </a:rPr>
              <a:t>PRIVATE</a:t>
            </a: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TEMPORARY TABLE </a:t>
            </a:r>
            <a:r>
              <a:rPr lang="en-US" sz="1600" b="1" dirty="0">
                <a:solidFill>
                  <a:schemeClr val="accent1"/>
                </a:solidFill>
                <a:latin typeface="Courier New" pitchFamily="49" charset="0"/>
                <a:cs typeface="Courier New" pitchFamily="49" charset="0"/>
              </a:rPr>
              <a:t>ORA$PTT</a:t>
            </a:r>
            <a:r>
              <a:rPr lang="en-US" sz="1600" b="1" dirty="0">
                <a:solidFill>
                  <a:srgbClr val="000000"/>
                </a:solidFill>
                <a:latin typeface="Courier New" pitchFamily="49" charset="0"/>
                <a:cs typeface="Courier New" pitchFamily="49" charset="0"/>
              </a:rPr>
              <a:t>_mine (c1 DATE, … c3 NUMBER(10,2));</a:t>
            </a:r>
            <a:endParaRPr lang="en-US" b="1" dirty="0">
              <a:solidFill>
                <a:srgbClr val="000000"/>
              </a:solidFill>
              <a:latin typeface="Courier New" pitchFamily="49" charset="0"/>
            </a:endParaRPr>
          </a:p>
        </p:txBody>
      </p:sp>
      <p:sp>
        <p:nvSpPr>
          <p:cNvPr id="7" name="Content Placeholder 2"/>
          <p:cNvSpPr txBox="1">
            <a:spLocks/>
          </p:cNvSpPr>
          <p:nvPr/>
        </p:nvSpPr>
        <p:spPr bwMode="gray">
          <a:xfrm>
            <a:off x="1046236" y="5637037"/>
            <a:ext cx="10520289" cy="38276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36000" anchor="ctr">
            <a:spAutoFit/>
          </a:bodyPr>
          <a:lstStyle/>
          <a:p>
            <a:pPr eaLnBrk="1" hangingPunct="1">
              <a:defRPr/>
            </a:pPr>
            <a:r>
              <a:rPr lang="en-US" sz="1600" b="1" dirty="0">
                <a:solidFill>
                  <a:srgbClr val="000000"/>
                </a:solidFill>
                <a:latin typeface="Courier New" pitchFamily="49" charset="0"/>
                <a:cs typeface="Courier New" pitchFamily="49" charset="0"/>
              </a:rPr>
              <a:t>SQL&gt; DROP TABLE </a:t>
            </a:r>
            <a:r>
              <a:rPr lang="en-US" sz="1600" b="1" dirty="0">
                <a:solidFill>
                  <a:srgbClr val="FF0000"/>
                </a:solidFill>
                <a:latin typeface="Courier New" pitchFamily="49" charset="0"/>
                <a:cs typeface="Courier New" pitchFamily="49" charset="0"/>
              </a:rPr>
              <a:t>ORA$PTT_</a:t>
            </a:r>
            <a:r>
              <a:rPr lang="en-US" sz="1600" b="1" dirty="0">
                <a:solidFill>
                  <a:srgbClr val="000000"/>
                </a:solidFill>
                <a:latin typeface="Courier New" pitchFamily="49" charset="0"/>
                <a:cs typeface="Courier New" pitchFamily="49" charset="0"/>
              </a:rPr>
              <a:t>mine;</a:t>
            </a:r>
            <a:r>
              <a:rPr lang="en-US" sz="1600" b="1" dirty="0">
                <a:latin typeface="Courier New" pitchFamily="49" charset="0"/>
              </a:rPr>
              <a:t>               </a:t>
            </a:r>
          </a:p>
        </p:txBody>
      </p:sp>
      <p:sp>
        <p:nvSpPr>
          <p:cNvPr id="8" name="Content Placeholder 2"/>
          <p:cNvSpPr txBox="1">
            <a:spLocks/>
          </p:cNvSpPr>
          <p:nvPr/>
        </p:nvSpPr>
        <p:spPr bwMode="gray">
          <a:xfrm>
            <a:off x="1046236" y="4951237"/>
            <a:ext cx="10520289" cy="53054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0" rIns="16930" bIns="0" anchor="ctr">
            <a:spAutoFit/>
          </a:bodyPr>
          <a:lstStyle/>
          <a:p>
            <a:pPr eaLnBrk="1" hangingPunct="1">
              <a:defRPr/>
            </a:pPr>
            <a:r>
              <a:rPr lang="en-US" sz="1600" b="1" dirty="0">
                <a:solidFill>
                  <a:srgbClr val="000000"/>
                </a:solidFill>
                <a:latin typeface="Courier New" pitchFamily="49" charset="0"/>
                <a:cs typeface="Courier New" pitchFamily="49" charset="0"/>
              </a:rPr>
              <a:t>SQL&gt; CREATE </a:t>
            </a:r>
            <a:r>
              <a:rPr lang="en-US" sz="1600" b="1" dirty="0">
                <a:solidFill>
                  <a:schemeClr val="accent1"/>
                </a:solidFill>
                <a:latin typeface="Courier New" pitchFamily="49" charset="0"/>
                <a:cs typeface="Courier New" pitchFamily="49" charset="0"/>
              </a:rPr>
              <a:t>PRIVATE</a:t>
            </a: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TEMPORARY TABLE </a:t>
            </a:r>
            <a:r>
              <a:rPr lang="en-US" sz="1600" b="1" dirty="0">
                <a:solidFill>
                  <a:srgbClr val="FF0000"/>
                </a:solidFill>
                <a:latin typeface="Courier New" pitchFamily="49" charset="0"/>
                <a:cs typeface="Courier New" pitchFamily="49" charset="0"/>
              </a:rPr>
              <a:t>ORA$PTT_</a:t>
            </a:r>
            <a:r>
              <a:rPr lang="en-US" sz="1600" b="1" dirty="0">
                <a:solidFill>
                  <a:srgbClr val="000000"/>
                </a:solidFill>
                <a:latin typeface="Courier New" pitchFamily="49" charset="0"/>
                <a:cs typeface="Courier New" pitchFamily="49" charset="0"/>
              </a:rPr>
              <a:t>mine (c1 DATE …) </a:t>
            </a:r>
            <a:r>
              <a:rPr lang="en-US" sz="1600" b="1" dirty="0">
                <a:latin typeface="Courier New" pitchFamily="49" charset="0"/>
                <a:cs typeface="Courier New" pitchFamily="49" charset="0"/>
              </a:rPr>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ON COMMIT PRESERVE DEFINITION;</a:t>
            </a:r>
            <a:r>
              <a:rPr lang="en-US" sz="1600" b="1" dirty="0">
                <a:solidFill>
                  <a:srgbClr val="000000"/>
                </a:solidFill>
                <a:latin typeface="Courier New" pitchFamily="49" charset="0"/>
              </a:rPr>
              <a:t>               </a:t>
            </a:r>
          </a:p>
        </p:txBody>
      </p:sp>
      <p:sp>
        <p:nvSpPr>
          <p:cNvPr id="22" name="Content Placeholder 2"/>
          <p:cNvSpPr txBox="1">
            <a:spLocks/>
          </p:cNvSpPr>
          <p:nvPr/>
        </p:nvSpPr>
        <p:spPr bwMode="gray">
          <a:xfrm>
            <a:off x="6853336" y="1786109"/>
            <a:ext cx="4713190" cy="42192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72000" rIns="16930" bIns="72000">
            <a:spAutoFit/>
          </a:bodyPr>
          <a:lstStyle/>
          <a:p>
            <a:pPr eaLnBrk="1" hangingPunct="1">
              <a:defRPr/>
            </a:pPr>
            <a:r>
              <a:rPr lang="en-US" altLang="en-US" sz="1600" b="1" dirty="0">
                <a:solidFill>
                  <a:srgbClr val="000000"/>
                </a:solidFill>
                <a:latin typeface="Courier"/>
              </a:rPr>
              <a:t>PRIVATE_TEMP_TABLE_PREFIX =</a:t>
            </a:r>
            <a:r>
              <a:rPr lang="en-US" altLang="en-US" sz="1600" dirty="0">
                <a:solidFill>
                  <a:srgbClr val="000000"/>
                </a:solidFill>
                <a:latin typeface="Courier"/>
              </a:rPr>
              <a:t> </a:t>
            </a:r>
            <a:r>
              <a:rPr lang="en-US" sz="1600" b="1" dirty="0">
                <a:solidFill>
                  <a:schemeClr val="accent1"/>
                </a:solidFill>
                <a:latin typeface="Courier New" pitchFamily="49" charset="0"/>
                <a:cs typeface="Courier New" pitchFamily="49" charset="0"/>
              </a:rPr>
              <a:t>ORA$PTT</a:t>
            </a:r>
            <a:r>
              <a:rPr lang="en-US" sz="1600" b="1" dirty="0">
                <a:solidFill>
                  <a:srgbClr val="000000"/>
                </a:solidFill>
                <a:latin typeface="Courier New" pitchFamily="49" charset="0"/>
                <a:cs typeface="Courier New" pitchFamily="49" charset="0"/>
              </a:rPr>
              <a:t>_</a:t>
            </a:r>
          </a:p>
        </p:txBody>
      </p:sp>
    </p:spTree>
    <p:custDataLst>
      <p:tags r:id="rId1"/>
    </p:custDataLst>
    <p:extLst>
      <p:ext uri="{BB962C8B-B14F-4D97-AF65-F5344CB8AC3E}">
        <p14:creationId xmlns:p14="http://schemas.microsoft.com/office/powerpoint/2010/main" val="212599855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69056" y="1066801"/>
            <a:ext cx="11640356" cy="18288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 name="Rectangle 5"/>
          <p:cNvSpPr/>
          <p:nvPr/>
        </p:nvSpPr>
        <p:spPr bwMode="auto">
          <a:xfrm>
            <a:off x="179550" y="264585"/>
            <a:ext cx="5838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8194" name="Rectangle 2"/>
          <p:cNvSpPr>
            <a:spLocks noGrp="1" noChangeArrowheads="1"/>
          </p:cNvSpPr>
          <p:nvPr>
            <p:ph type="title"/>
          </p:nvPr>
        </p:nvSpPr>
        <p:spPr/>
        <p:txBody>
          <a:bodyPr/>
          <a:lstStyle/>
          <a:p>
            <a:pPr eaLnBrk="1" hangingPunct="1"/>
            <a:r>
              <a:rPr lang="en-US" altLang="en-US" dirty="0"/>
              <a:t>Table Compression: Overview</a:t>
            </a:r>
          </a:p>
        </p:txBody>
      </p:sp>
      <p:graphicFrame>
        <p:nvGraphicFramePr>
          <p:cNvPr id="5" name="Group 465"/>
          <p:cNvGraphicFramePr>
            <a:graphicFrameLocks noGrp="1"/>
          </p:cNvGraphicFramePr>
          <p:nvPr>
            <p:extLst/>
          </p:nvPr>
        </p:nvGraphicFramePr>
        <p:xfrm>
          <a:off x="944878" y="3063379"/>
          <a:ext cx="10299068" cy="3032621"/>
        </p:xfrm>
        <a:graphic>
          <a:graphicData uri="http://schemas.openxmlformats.org/drawingml/2006/table">
            <a:tbl>
              <a:tblPr firstRow="1" firstCol="1" bandRow="1">
                <a:tableStyleId>{5FD0F851-EC5A-4D38-B0AD-8093EC10F338}</a:tableStyleId>
              </a:tblPr>
              <a:tblGrid>
                <a:gridCol w="1720534">
                  <a:extLst>
                    <a:ext uri="{9D8B030D-6E8A-4147-A177-3AD203B41FA5}">
                      <a16:colId xmlns="" xmlns:a16="http://schemas.microsoft.com/office/drawing/2014/main" val="20000"/>
                    </a:ext>
                  </a:extLst>
                </a:gridCol>
                <a:gridCol w="16002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gridCol w="3352800">
                  <a:extLst>
                    <a:ext uri="{9D8B030D-6E8A-4147-A177-3AD203B41FA5}">
                      <a16:colId xmlns="" xmlns:a16="http://schemas.microsoft.com/office/drawing/2014/main" val="20003"/>
                    </a:ext>
                  </a:extLst>
                </a:gridCol>
                <a:gridCol w="1872934">
                  <a:extLst>
                    <a:ext uri="{9D8B030D-6E8A-4147-A177-3AD203B41FA5}">
                      <a16:colId xmlns="" xmlns:a16="http://schemas.microsoft.com/office/drawing/2014/main" val="20004"/>
                    </a:ext>
                  </a:extLst>
                </a:gridCol>
              </a:tblGrid>
              <a:tr h="94352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Compression Method</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Compression Ratio</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CPU Overhead</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Courier New" pitchFamily="49" charset="0"/>
                        </a:rPr>
                        <a:t>CREATE</a:t>
                      </a:r>
                      <a:r>
                        <a:rPr kumimoji="0" lang="en-US" sz="1600" b="1" i="0" u="none" strike="noStrike" cap="none" normalizeH="0" baseline="0" dirty="0">
                          <a:ln>
                            <a:noFill/>
                          </a:ln>
                          <a:solidFill>
                            <a:srgbClr val="000000"/>
                          </a:solidFill>
                          <a:effectLst/>
                          <a:latin typeface="Arial" pitchFamily="34" charset="0"/>
                        </a:rPr>
                        <a:t> and </a:t>
                      </a:r>
                      <a:r>
                        <a:rPr kumimoji="0" lang="en-US" sz="1600" b="1" i="0" u="none" strike="noStrike" cap="none" normalizeH="0" baseline="0" dirty="0">
                          <a:ln>
                            <a:noFill/>
                          </a:ln>
                          <a:solidFill>
                            <a:srgbClr val="000000"/>
                          </a:solidFill>
                          <a:effectLst/>
                          <a:latin typeface="Courier New" pitchFamily="49" charset="0"/>
                        </a:rPr>
                        <a:t>ALTER TABLE</a:t>
                      </a:r>
                      <a:r>
                        <a:rPr kumimoji="0" lang="en-US" sz="1600" b="1" i="0" u="none" strike="noStrike" cap="none" normalizeH="0" baseline="0" dirty="0">
                          <a:ln>
                            <a:noFill/>
                          </a:ln>
                          <a:solidFill>
                            <a:srgbClr val="000000"/>
                          </a:solidFill>
                          <a:effectLst/>
                          <a:latin typeface="Arial" pitchFamily="34" charset="0"/>
                        </a:rPr>
                        <a:t> Syntax</a:t>
                      </a:r>
                    </a:p>
                  </a:txBody>
                  <a:tcPr marT="91417" marB="91417"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1" i="0" u="none" strike="noStrike" cap="none" normalizeH="0" baseline="0" dirty="0">
                          <a:ln>
                            <a:noFill/>
                          </a:ln>
                          <a:solidFill>
                            <a:srgbClr val="000000"/>
                          </a:solidFill>
                          <a:effectLst/>
                          <a:latin typeface="Arial" pitchFamily="34" charset="0"/>
                        </a:rPr>
                        <a:t>Typical Applications</a:t>
                      </a:r>
                    </a:p>
                  </a:txBody>
                  <a:tcPr marT="91417" marB="91417"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97570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Basic table compression</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High</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Minimal</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rPr>
                        <a:t>COMPRESS </a:t>
                      </a:r>
                      <a:r>
                        <a:rPr kumimoji="0" lang="en-US" sz="1600" b="0" i="0" u="none" strike="noStrike" cap="none" normalizeH="0" baseline="0" dirty="0">
                          <a:ln>
                            <a:noFill/>
                          </a:ln>
                          <a:solidFill>
                            <a:srgbClr val="000000"/>
                          </a:solidFill>
                          <a:effectLst/>
                          <a:latin typeface="+mn-lt"/>
                        </a:rPr>
                        <a:t>or</a:t>
                      </a:r>
                      <a:r>
                        <a:rPr kumimoji="0" lang="en-US" sz="1600" b="0" i="0" u="none" strike="noStrike" cap="none" normalizeH="0" baseline="0" dirty="0">
                          <a:ln>
                            <a:noFill/>
                          </a:ln>
                          <a:solidFill>
                            <a:srgbClr val="000000"/>
                          </a:solidFill>
                          <a:effectLst/>
                          <a:latin typeface="Courier New" pitchFamily="49" charset="0"/>
                        </a:rPr>
                        <a:t> </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rPr>
                        <a:t>ROW STORE COMPRESS BASIC</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DSS</a:t>
                      </a:r>
                    </a:p>
                  </a:txBody>
                  <a:tcPr marT="91417" marB="91417"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111338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Advanced row compression</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High</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Minimal</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500" b="0" i="0" u="none" strike="noStrike" cap="none" normalizeH="0" baseline="0" dirty="0">
                          <a:ln>
                            <a:noFill/>
                          </a:ln>
                          <a:solidFill>
                            <a:srgbClr val="000000"/>
                          </a:solidFill>
                          <a:effectLst/>
                          <a:latin typeface="Courier New" pitchFamily="49" charset="0"/>
                        </a:rPr>
                        <a:t>ROW STORE COMPRESS ADVANCED</a:t>
                      </a:r>
                    </a:p>
                  </a:txBody>
                  <a:tcPr marT="91417" marB="91417" horzOverflow="overflow">
                    <a:lnT w="12700" cap="flat" cmpd="sng" algn="ctr">
                      <a:solidFill>
                        <a:schemeClr val="accent5"/>
                      </a:solidFill>
                      <a:prstDash val="solid"/>
                      <a:round/>
                      <a:headEnd type="none" w="med" len="med"/>
                      <a:tailEnd type="none" w="med" len="med"/>
                    </a:lnT>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OLTP, DSS</a:t>
                      </a:r>
                    </a:p>
                  </a:txBody>
                  <a:tcPr marT="91417" marB="91417" horzOverflow="overflow">
                    <a:lnT w="12700" cap="flat" cmpd="sng" algn="ctr">
                      <a:solidFill>
                        <a:schemeClr val="accent5"/>
                      </a:solidFill>
                      <a:prstDash val="solid"/>
                      <a:round/>
                      <a:headEnd type="none" w="med" len="med"/>
                      <a:tailEnd type="none" w="med" len="med"/>
                    </a:lnT>
                  </a:tcPr>
                </a:tc>
                <a:extLst>
                  <a:ext uri="{0D108BD9-81ED-4DB2-BD59-A6C34878D82A}">
                    <a16:rowId xmlns="" xmlns:a16="http://schemas.microsoft.com/office/drawing/2014/main" val="10002"/>
                  </a:ext>
                </a:extLst>
              </a:tr>
            </a:tbl>
          </a:graphicData>
        </a:graphic>
      </p:graphicFrame>
      <p:sp>
        <p:nvSpPr>
          <p:cNvPr id="4" name="Content Placeholder 9"/>
          <p:cNvSpPr>
            <a:spLocks noGrp="1"/>
          </p:cNvSpPr>
          <p:nvPr>
            <p:ph idx="1"/>
          </p:nvPr>
        </p:nvSpPr>
        <p:spPr>
          <a:xfrm>
            <a:off x="622138" y="1242485"/>
            <a:ext cx="10944549" cy="1234519"/>
          </a:xfrm>
        </p:spPr>
        <p:txBody>
          <a:bodyPr/>
          <a:lstStyle/>
          <a:p>
            <a:pPr>
              <a:defRPr/>
            </a:pPr>
            <a:r>
              <a:rPr lang="en-US" dirty="0">
                <a:latin typeface="+mn-lt"/>
              </a:rPr>
              <a:t>Reducing storage costs by compressing all data:</a:t>
            </a:r>
          </a:p>
          <a:p>
            <a:pPr lvl="1">
              <a:defRPr/>
            </a:pPr>
            <a:r>
              <a:rPr lang="en-US" dirty="0">
                <a:latin typeface="+mn-lt"/>
              </a:rPr>
              <a:t>Basic compression for direct-path insert operations: 10x</a:t>
            </a:r>
          </a:p>
          <a:p>
            <a:pPr lvl="1">
              <a:defRPr/>
            </a:pPr>
            <a:r>
              <a:rPr lang="en-US" dirty="0">
                <a:latin typeface="+mn-lt"/>
              </a:rPr>
              <a:t>Advanced row compression for all DML operations: 2–4x</a:t>
            </a:r>
            <a:endParaRPr lang="en-US" dirty="0"/>
          </a:p>
        </p:txBody>
      </p:sp>
    </p:spTree>
    <p:custDataLst>
      <p:tags r:id="rId1"/>
    </p:custDataLst>
    <p:extLst>
      <p:ext uri="{BB962C8B-B14F-4D97-AF65-F5344CB8AC3E}">
        <p14:creationId xmlns:p14="http://schemas.microsoft.com/office/powerpoint/2010/main" val="363622442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79550" y="264585"/>
            <a:ext cx="5686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Table Compression: Concepts</a:t>
            </a:r>
          </a:p>
        </p:txBody>
      </p:sp>
      <p:grpSp>
        <p:nvGrpSpPr>
          <p:cNvPr id="3" name="Group 2"/>
          <p:cNvGrpSpPr/>
          <p:nvPr/>
        </p:nvGrpSpPr>
        <p:grpSpPr>
          <a:xfrm>
            <a:off x="1383867" y="1905000"/>
            <a:ext cx="9421090" cy="3352800"/>
            <a:chOff x="830654" y="1268641"/>
            <a:chExt cx="7482693" cy="3021738"/>
          </a:xfrm>
        </p:grpSpPr>
        <p:sp>
          <p:nvSpPr>
            <p:cNvPr id="4" name="Freeform 3"/>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 name="Rounded Rectangle 4"/>
            <p:cNvSpPr/>
            <p:nvPr/>
          </p:nvSpPr>
          <p:spPr bwMode="auto">
            <a:xfrm>
              <a:off x="830654" y="1268641"/>
              <a:ext cx="7482693" cy="3000214"/>
            </a:xfrm>
            <a:prstGeom prst="roundRect">
              <a:avLst>
                <a:gd name="adj" fmla="val 14507"/>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0" name="Group 39"/>
          <p:cNvGrpSpPr>
            <a:grpSpLocks/>
          </p:cNvGrpSpPr>
          <p:nvPr/>
        </p:nvGrpSpPr>
        <p:grpSpPr bwMode="auto">
          <a:xfrm>
            <a:off x="2155031" y="2133600"/>
            <a:ext cx="7885113" cy="2573338"/>
            <a:chOff x="547688" y="3741738"/>
            <a:chExt cx="7885112" cy="2573337"/>
          </a:xfrm>
        </p:grpSpPr>
        <p:sp>
          <p:nvSpPr>
            <p:cNvPr id="11" name="Text Box 5"/>
            <p:cNvSpPr txBox="1">
              <a:spLocks noChangeArrowheads="1"/>
            </p:cNvSpPr>
            <p:nvPr/>
          </p:nvSpPr>
          <p:spPr bwMode="auto">
            <a:xfrm>
              <a:off x="1157288" y="579120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rPr>
                <a:t>Inserts are</a:t>
              </a:r>
              <a:br>
                <a:rPr lang="en-US" altLang="en-US" sz="1400" b="1" dirty="0">
                  <a:solidFill>
                    <a:srgbClr val="000000"/>
                  </a:solidFill>
                </a:rPr>
              </a:br>
              <a:r>
                <a:rPr lang="en-US" altLang="en-US" sz="1400" b="1" dirty="0">
                  <a:solidFill>
                    <a:srgbClr val="000000"/>
                  </a:solidFill>
                </a:rPr>
                <a:t>uncompressed.</a:t>
              </a:r>
            </a:p>
          </p:txBody>
        </p:sp>
        <p:sp>
          <p:nvSpPr>
            <p:cNvPr id="12" name="Text Box 6"/>
            <p:cNvSpPr txBox="1">
              <a:spLocks noChangeArrowheads="1"/>
            </p:cNvSpPr>
            <p:nvPr/>
          </p:nvSpPr>
          <p:spPr bwMode="auto">
            <a:xfrm>
              <a:off x="2674938" y="5791200"/>
              <a:ext cx="2065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latin typeface="Courier New" panose="02070309020205020404" pitchFamily="49" charset="0"/>
                </a:rPr>
                <a:t>PCTFREE</a:t>
              </a:r>
              <a:r>
                <a:rPr lang="en-US" altLang="en-US" sz="1400" b="1" dirty="0">
                  <a:solidFill>
                    <a:srgbClr val="000000"/>
                  </a:solidFill>
                </a:rPr>
                <a:t> reached</a:t>
              </a:r>
              <a:br>
                <a:rPr lang="en-US" altLang="en-US" sz="1400" b="1" dirty="0">
                  <a:solidFill>
                    <a:srgbClr val="000000"/>
                  </a:solidFill>
                </a:rPr>
              </a:br>
              <a:r>
                <a:rPr lang="en-US" altLang="en-US" sz="1400" b="1" dirty="0">
                  <a:solidFill>
                    <a:srgbClr val="000000"/>
                  </a:solidFill>
                </a:rPr>
                <a:t>triggers compression.</a:t>
              </a:r>
            </a:p>
          </p:txBody>
        </p:sp>
        <p:sp>
          <p:nvSpPr>
            <p:cNvPr id="13" name="Text Box 7"/>
            <p:cNvSpPr txBox="1">
              <a:spLocks noChangeArrowheads="1"/>
            </p:cNvSpPr>
            <p:nvPr/>
          </p:nvSpPr>
          <p:spPr bwMode="auto">
            <a:xfrm>
              <a:off x="4557713" y="5791200"/>
              <a:ext cx="178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rPr>
                <a:t>Inserts are again</a:t>
              </a:r>
              <a:br>
                <a:rPr lang="en-US" altLang="en-US" sz="1400" b="1" dirty="0">
                  <a:solidFill>
                    <a:srgbClr val="000000"/>
                  </a:solidFill>
                </a:rPr>
              </a:br>
              <a:r>
                <a:rPr lang="en-US" altLang="en-US" sz="1400" b="1" dirty="0">
                  <a:solidFill>
                    <a:srgbClr val="000000"/>
                  </a:solidFill>
                </a:rPr>
                <a:t>uncompressed.</a:t>
              </a:r>
            </a:p>
          </p:txBody>
        </p:sp>
        <p:sp>
          <p:nvSpPr>
            <p:cNvPr id="14" name="Text Box 8"/>
            <p:cNvSpPr txBox="1">
              <a:spLocks noChangeArrowheads="1"/>
            </p:cNvSpPr>
            <p:nvPr/>
          </p:nvSpPr>
          <p:spPr bwMode="auto">
            <a:xfrm>
              <a:off x="6288088" y="5772150"/>
              <a:ext cx="2046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b="1" dirty="0">
                  <a:solidFill>
                    <a:srgbClr val="000000"/>
                  </a:solidFill>
                  <a:latin typeface="Courier New" panose="02070309020205020404" pitchFamily="49" charset="0"/>
                </a:rPr>
                <a:t>PCTFREE</a:t>
              </a:r>
              <a:r>
                <a:rPr lang="en-US" altLang="en-US" sz="1400" b="1" dirty="0">
                  <a:solidFill>
                    <a:srgbClr val="000000"/>
                  </a:solidFill>
                </a:rPr>
                <a:t> reached</a:t>
              </a:r>
              <a:br>
                <a:rPr lang="en-US" altLang="en-US" sz="1400" b="1" dirty="0">
                  <a:solidFill>
                    <a:srgbClr val="000000"/>
                  </a:solidFill>
                </a:rPr>
              </a:br>
              <a:r>
                <a:rPr lang="en-US" altLang="en-US" sz="1400" b="1" dirty="0">
                  <a:solidFill>
                    <a:srgbClr val="000000"/>
                  </a:solidFill>
                </a:rPr>
                <a:t>triggers compression.</a:t>
              </a:r>
            </a:p>
          </p:txBody>
        </p:sp>
        <p:sp>
          <p:nvSpPr>
            <p:cNvPr id="15" name="Text Box 9"/>
            <p:cNvSpPr txBox="1">
              <a:spLocks noChangeArrowheads="1"/>
            </p:cNvSpPr>
            <p:nvPr/>
          </p:nvSpPr>
          <p:spPr bwMode="auto">
            <a:xfrm>
              <a:off x="547688" y="5691188"/>
              <a:ext cx="8905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solidFill>
                    <a:schemeClr val="tx1">
                      <a:lumMod val="50000"/>
                    </a:schemeClr>
                  </a:solidFill>
                </a:rPr>
                <a:t>Data block</a:t>
              </a:r>
            </a:p>
          </p:txBody>
        </p:sp>
        <p:grpSp>
          <p:nvGrpSpPr>
            <p:cNvPr id="16" name="Group 11"/>
            <p:cNvGrpSpPr>
              <a:grpSpLocks/>
            </p:cNvGrpSpPr>
            <p:nvPr/>
          </p:nvGrpSpPr>
          <p:grpSpPr bwMode="auto">
            <a:xfrm>
              <a:off x="5756275" y="3741738"/>
              <a:ext cx="952500" cy="1936750"/>
              <a:chOff x="3626" y="2315"/>
              <a:chExt cx="600" cy="1220"/>
            </a:xfrm>
          </p:grpSpPr>
          <p:sp>
            <p:nvSpPr>
              <p:cNvPr id="43" name="Rectangle 13"/>
              <p:cNvSpPr>
                <a:spLocks noChangeArrowheads="1"/>
              </p:cNvSpPr>
              <p:nvPr/>
            </p:nvSpPr>
            <p:spPr bwMode="auto">
              <a:xfrm>
                <a:off x="3626" y="2316"/>
                <a:ext cx="598" cy="1217"/>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4" name="Rectangle 12"/>
              <p:cNvSpPr>
                <a:spLocks noChangeArrowheads="1"/>
              </p:cNvSpPr>
              <p:nvPr/>
            </p:nvSpPr>
            <p:spPr bwMode="blackWhite">
              <a:xfrm>
                <a:off x="3626" y="2315"/>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5" name="Rectangle 14"/>
              <p:cNvSpPr>
                <a:spLocks noChangeArrowheads="1"/>
              </p:cNvSpPr>
              <p:nvPr/>
            </p:nvSpPr>
            <p:spPr bwMode="blackWhite">
              <a:xfrm>
                <a:off x="3627" y="3165"/>
                <a:ext cx="597" cy="370"/>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6" name="Rectangle 15" descr="Large grid"/>
              <p:cNvSpPr>
                <a:spLocks noChangeArrowheads="1"/>
              </p:cNvSpPr>
              <p:nvPr/>
            </p:nvSpPr>
            <p:spPr bwMode="auto">
              <a:xfrm>
                <a:off x="3629" y="2575"/>
                <a:ext cx="597" cy="589"/>
              </a:xfrm>
              <a:prstGeom prst="rect">
                <a:avLst/>
              </a:prstGeom>
              <a:pattFill prst="lgGrid">
                <a:fgClr>
                  <a:srgbClr val="66CCFF"/>
                </a:fgClr>
                <a:bgClr>
                  <a:srgbClr val="FFFFFF"/>
                </a:bgClr>
              </a:patt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grpSp>
          <p:nvGrpSpPr>
            <p:cNvPr id="17" name="Group 16"/>
            <p:cNvGrpSpPr>
              <a:grpSpLocks/>
            </p:cNvGrpSpPr>
            <p:nvPr/>
          </p:nvGrpSpPr>
          <p:grpSpPr bwMode="auto">
            <a:xfrm>
              <a:off x="2309813" y="3744913"/>
              <a:ext cx="950912" cy="1931987"/>
              <a:chOff x="1455" y="2317"/>
              <a:chExt cx="599" cy="1217"/>
            </a:xfrm>
          </p:grpSpPr>
          <p:sp>
            <p:nvSpPr>
              <p:cNvPr id="39" name="Rectangle 17"/>
              <p:cNvSpPr>
                <a:spLocks noChangeArrowheads="1"/>
              </p:cNvSpPr>
              <p:nvPr/>
            </p:nvSpPr>
            <p:spPr bwMode="blackWhite">
              <a:xfrm>
                <a:off x="1457" y="2322"/>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0" name="Rectangle 18"/>
              <p:cNvSpPr>
                <a:spLocks noChangeArrowheads="1"/>
              </p:cNvSpPr>
              <p:nvPr/>
            </p:nvSpPr>
            <p:spPr bwMode="auto">
              <a:xfrm>
                <a:off x="1455" y="2317"/>
                <a:ext cx="598" cy="121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1" name="Rectangle 19" descr="Large grid"/>
              <p:cNvSpPr>
                <a:spLocks noChangeArrowheads="1"/>
              </p:cNvSpPr>
              <p:nvPr/>
            </p:nvSpPr>
            <p:spPr bwMode="auto">
              <a:xfrm>
                <a:off x="1457" y="2572"/>
                <a:ext cx="597" cy="959"/>
              </a:xfrm>
              <a:prstGeom prst="rect">
                <a:avLst/>
              </a:prstGeom>
              <a:pattFill prst="lgGrid">
                <a:fgClr>
                  <a:srgbClr val="66CCFF"/>
                </a:fgClr>
                <a:bgClr>
                  <a:srgbClr val="FFFFFF"/>
                </a:bgClr>
              </a:patt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42" name="Text Box 20"/>
              <p:cNvSpPr txBox="1">
                <a:spLocks noChangeArrowheads="1"/>
              </p:cNvSpPr>
              <p:nvPr/>
            </p:nvSpPr>
            <p:spPr bwMode="auto">
              <a:xfrm rot="16200000">
                <a:off x="1372" y="2933"/>
                <a:ext cx="753" cy="27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solidFill>
                      <a:srgbClr val="000000"/>
                    </a:solidFill>
                  </a:rPr>
                  <a:t>Uncompressed</a:t>
                </a:r>
                <a:br>
                  <a:rPr lang="en-US" altLang="en-US" sz="1100" b="1" dirty="0">
                    <a:solidFill>
                      <a:srgbClr val="000000"/>
                    </a:solidFill>
                  </a:rPr>
                </a:br>
                <a:r>
                  <a:rPr lang="en-US" altLang="en-US" sz="1100" b="1" dirty="0">
                    <a:solidFill>
                      <a:srgbClr val="000000"/>
                    </a:solidFill>
                  </a:rPr>
                  <a:t>data</a:t>
                </a:r>
              </a:p>
            </p:txBody>
          </p:sp>
        </p:grpSp>
        <p:sp>
          <p:nvSpPr>
            <p:cNvPr id="18" name="Rectangle 23"/>
            <p:cNvSpPr>
              <a:spLocks noChangeArrowheads="1"/>
            </p:cNvSpPr>
            <p:nvPr/>
          </p:nvSpPr>
          <p:spPr bwMode="blackWhite">
            <a:xfrm>
              <a:off x="617538" y="3744913"/>
              <a:ext cx="949325" cy="1931987"/>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9" name="Rectangle 22"/>
            <p:cNvSpPr>
              <a:spLocks noChangeArrowheads="1"/>
            </p:cNvSpPr>
            <p:nvPr/>
          </p:nvSpPr>
          <p:spPr bwMode="blackWhite">
            <a:xfrm>
              <a:off x="617538" y="3741738"/>
              <a:ext cx="947737" cy="363537"/>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 name="Text Box 24"/>
            <p:cNvSpPr txBox="1">
              <a:spLocks noChangeArrowheads="1"/>
            </p:cNvSpPr>
            <p:nvPr/>
          </p:nvSpPr>
          <p:spPr bwMode="auto">
            <a:xfrm>
              <a:off x="752475" y="3790950"/>
              <a:ext cx="698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b="1" dirty="0">
                  <a:solidFill>
                    <a:schemeClr val="tx1">
                      <a:lumMod val="50000"/>
                    </a:schemeClr>
                  </a:solidFill>
                </a:rPr>
                <a:t>Header</a:t>
              </a:r>
            </a:p>
          </p:txBody>
        </p:sp>
        <p:sp>
          <p:nvSpPr>
            <p:cNvPr id="21" name="Text Box 25"/>
            <p:cNvSpPr txBox="1">
              <a:spLocks noChangeArrowheads="1"/>
            </p:cNvSpPr>
            <p:nvPr/>
          </p:nvSpPr>
          <p:spPr bwMode="auto">
            <a:xfrm>
              <a:off x="806450" y="4645025"/>
              <a:ext cx="5810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solidFill>
                    <a:schemeClr val="tx1">
                      <a:lumMod val="50000"/>
                    </a:schemeClr>
                  </a:solidFill>
                </a:rPr>
                <a:t>Free</a:t>
              </a:r>
              <a:br>
                <a:rPr lang="en-US" altLang="en-US" sz="1100" b="1" dirty="0">
                  <a:solidFill>
                    <a:schemeClr val="tx1">
                      <a:lumMod val="50000"/>
                    </a:schemeClr>
                  </a:solidFill>
                </a:rPr>
              </a:br>
              <a:r>
                <a:rPr lang="en-US" altLang="en-US" sz="1100" b="1" dirty="0">
                  <a:solidFill>
                    <a:schemeClr val="tx1">
                      <a:lumMod val="50000"/>
                    </a:schemeClr>
                  </a:solidFill>
                </a:rPr>
                <a:t>space</a:t>
              </a:r>
            </a:p>
          </p:txBody>
        </p:sp>
        <p:sp>
          <p:nvSpPr>
            <p:cNvPr id="22" name="Line 26"/>
            <p:cNvSpPr>
              <a:spLocks noChangeShapeType="1"/>
            </p:cNvSpPr>
            <p:nvPr/>
          </p:nvSpPr>
          <p:spPr bwMode="auto">
            <a:xfrm>
              <a:off x="620713" y="4154488"/>
              <a:ext cx="949325"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 name="Text Box 27"/>
            <p:cNvSpPr txBox="1">
              <a:spLocks noChangeArrowheads="1"/>
            </p:cNvSpPr>
            <p:nvPr/>
          </p:nvSpPr>
          <p:spPr bwMode="auto">
            <a:xfrm>
              <a:off x="1559454" y="3877380"/>
              <a:ext cx="776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000" b="1" dirty="0">
                  <a:solidFill>
                    <a:srgbClr val="0000FF"/>
                  </a:solidFill>
                </a:rPr>
                <a:t>PCTFREE</a:t>
              </a:r>
              <a:br>
                <a:rPr lang="en-US" altLang="en-US" sz="1000" b="1" dirty="0">
                  <a:solidFill>
                    <a:srgbClr val="0000FF"/>
                  </a:solidFill>
                </a:rPr>
              </a:br>
              <a:r>
                <a:rPr lang="en-US" altLang="en-US" sz="1000" b="1" dirty="0">
                  <a:solidFill>
                    <a:srgbClr val="0000FF"/>
                  </a:solidFill>
                </a:rPr>
                <a:t>= 0</a:t>
              </a:r>
            </a:p>
          </p:txBody>
        </p:sp>
        <p:sp>
          <p:nvSpPr>
            <p:cNvPr id="24" name="Rectangle 31"/>
            <p:cNvSpPr>
              <a:spLocks noChangeArrowheads="1"/>
            </p:cNvSpPr>
            <p:nvPr/>
          </p:nvSpPr>
          <p:spPr bwMode="auto">
            <a:xfrm>
              <a:off x="4035425" y="3743325"/>
              <a:ext cx="949325" cy="1931988"/>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5" name="Line 28"/>
            <p:cNvSpPr>
              <a:spLocks noChangeShapeType="1"/>
            </p:cNvSpPr>
            <p:nvPr/>
          </p:nvSpPr>
          <p:spPr bwMode="auto">
            <a:xfrm flipH="1">
              <a:off x="1589088" y="4144963"/>
              <a:ext cx="188912" cy="0"/>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26" name="Rectangle 30"/>
            <p:cNvSpPr>
              <a:spLocks noChangeArrowheads="1"/>
            </p:cNvSpPr>
            <p:nvPr/>
          </p:nvSpPr>
          <p:spPr bwMode="blackWhite">
            <a:xfrm>
              <a:off x="4037013" y="3741738"/>
              <a:ext cx="947737" cy="363537"/>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7" name="Rectangle 32"/>
            <p:cNvSpPr>
              <a:spLocks noChangeArrowheads="1"/>
            </p:cNvSpPr>
            <p:nvPr/>
          </p:nvSpPr>
          <p:spPr bwMode="blackWhite">
            <a:xfrm>
              <a:off x="4035425" y="5086350"/>
              <a:ext cx="947738" cy="587375"/>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8" name="Text Box 33"/>
            <p:cNvSpPr txBox="1">
              <a:spLocks noChangeArrowheads="1"/>
            </p:cNvSpPr>
            <p:nvPr/>
          </p:nvSpPr>
          <p:spPr bwMode="auto">
            <a:xfrm>
              <a:off x="3990975" y="5162550"/>
              <a:ext cx="10318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100" b="1" dirty="0">
                  <a:solidFill>
                    <a:schemeClr val="tx1">
                      <a:lumMod val="50000"/>
                    </a:schemeClr>
                  </a:solidFill>
                </a:rPr>
                <a:t>Compressed</a:t>
              </a:r>
              <a:br>
                <a:rPr lang="en-US" altLang="en-US" sz="1100" b="1" dirty="0">
                  <a:solidFill>
                    <a:schemeClr val="tx1">
                      <a:lumMod val="50000"/>
                    </a:schemeClr>
                  </a:solidFill>
                </a:rPr>
              </a:br>
              <a:r>
                <a:rPr lang="en-US" altLang="en-US" sz="1100" b="1" dirty="0">
                  <a:solidFill>
                    <a:schemeClr val="tx1">
                      <a:lumMod val="50000"/>
                    </a:schemeClr>
                  </a:solidFill>
                </a:rPr>
                <a:t>data</a:t>
              </a:r>
            </a:p>
          </p:txBody>
        </p:sp>
        <p:sp>
          <p:nvSpPr>
            <p:cNvPr id="29" name="Line 34"/>
            <p:cNvSpPr>
              <a:spLocks noChangeShapeType="1"/>
            </p:cNvSpPr>
            <p:nvPr/>
          </p:nvSpPr>
          <p:spPr bwMode="auto">
            <a:xfrm>
              <a:off x="4030663" y="4152900"/>
              <a:ext cx="949325"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30" name="Group 35"/>
            <p:cNvGrpSpPr>
              <a:grpSpLocks/>
            </p:cNvGrpSpPr>
            <p:nvPr/>
          </p:nvGrpSpPr>
          <p:grpSpPr bwMode="auto">
            <a:xfrm>
              <a:off x="7475538" y="3741738"/>
              <a:ext cx="957262" cy="1943100"/>
              <a:chOff x="4709" y="2315"/>
              <a:chExt cx="603" cy="1224"/>
            </a:xfrm>
          </p:grpSpPr>
          <p:sp>
            <p:nvSpPr>
              <p:cNvPr id="35" name="Rectangle 37"/>
              <p:cNvSpPr>
                <a:spLocks noChangeArrowheads="1"/>
              </p:cNvSpPr>
              <p:nvPr/>
            </p:nvSpPr>
            <p:spPr bwMode="auto">
              <a:xfrm>
                <a:off x="4709" y="2316"/>
                <a:ext cx="598" cy="1217"/>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36" name="Rectangle 36"/>
              <p:cNvSpPr>
                <a:spLocks noChangeArrowheads="1"/>
              </p:cNvSpPr>
              <p:nvPr/>
            </p:nvSpPr>
            <p:spPr bwMode="blackWhite">
              <a:xfrm>
                <a:off x="4715" y="2315"/>
                <a:ext cx="597" cy="229"/>
              </a:xfrm>
              <a:prstGeom prst="rect">
                <a:avLst/>
              </a:prstGeom>
              <a:solidFill>
                <a:srgbClr val="FF99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37" name="Rectangle 38"/>
              <p:cNvSpPr>
                <a:spLocks noChangeArrowheads="1"/>
              </p:cNvSpPr>
              <p:nvPr/>
            </p:nvSpPr>
            <p:spPr bwMode="blackWhite">
              <a:xfrm>
                <a:off x="4714" y="2876"/>
                <a:ext cx="597" cy="663"/>
              </a:xfrm>
              <a:prstGeom prst="rect">
                <a:avLst/>
              </a:prstGeom>
              <a:solidFill>
                <a:srgbClr val="66CC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38" name="Line 39"/>
              <p:cNvSpPr>
                <a:spLocks noChangeShapeType="1"/>
              </p:cNvSpPr>
              <p:nvPr/>
            </p:nvSpPr>
            <p:spPr bwMode="auto">
              <a:xfrm>
                <a:off x="4710" y="2575"/>
                <a:ext cx="59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31" name="Line 40"/>
            <p:cNvSpPr>
              <a:spLocks noChangeShapeType="1"/>
            </p:cNvSpPr>
            <p:nvPr/>
          </p:nvSpPr>
          <p:spPr bwMode="auto">
            <a:xfrm>
              <a:off x="1562100" y="4727575"/>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32" name="Line 41"/>
            <p:cNvSpPr>
              <a:spLocks noChangeShapeType="1"/>
            </p:cNvSpPr>
            <p:nvPr/>
          </p:nvSpPr>
          <p:spPr bwMode="auto">
            <a:xfrm>
              <a:off x="3295650" y="4727575"/>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33" name="Line 42"/>
            <p:cNvSpPr>
              <a:spLocks noChangeShapeType="1"/>
            </p:cNvSpPr>
            <p:nvPr/>
          </p:nvSpPr>
          <p:spPr bwMode="auto">
            <a:xfrm>
              <a:off x="5010150" y="4718050"/>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34" name="Line 43"/>
            <p:cNvSpPr>
              <a:spLocks noChangeShapeType="1"/>
            </p:cNvSpPr>
            <p:nvPr/>
          </p:nvSpPr>
          <p:spPr bwMode="auto">
            <a:xfrm>
              <a:off x="6724650" y="4718050"/>
              <a:ext cx="739775"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Tree>
    <p:extLst>
      <p:ext uri="{BB962C8B-B14F-4D97-AF65-F5344CB8AC3E}">
        <p14:creationId xmlns:p14="http://schemas.microsoft.com/office/powerpoint/2010/main" val="70688727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9056" y="1066801"/>
            <a:ext cx="8058956" cy="18288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8581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218" name="Rectangle 2"/>
          <p:cNvSpPr>
            <a:spLocks noGrp="1" noChangeArrowheads="1"/>
          </p:cNvSpPr>
          <p:nvPr>
            <p:ph type="title"/>
          </p:nvPr>
        </p:nvSpPr>
        <p:spPr/>
        <p:txBody>
          <a:bodyPr/>
          <a:lstStyle/>
          <a:p>
            <a:pPr eaLnBrk="1" hangingPunct="1"/>
            <a:r>
              <a:rPr lang="en-US" altLang="en-US" dirty="0"/>
              <a:t>Compression for Direct-Path Insert Operations</a:t>
            </a:r>
            <a:endParaRPr lang="en-US" altLang="en-US" dirty="0">
              <a:solidFill>
                <a:srgbClr val="FF0000"/>
              </a:solidFill>
            </a:endParaRPr>
          </a:p>
        </p:txBody>
      </p:sp>
      <p:sp>
        <p:nvSpPr>
          <p:cNvPr id="40" name="Content Placeholder 9"/>
          <p:cNvSpPr>
            <a:spLocks noGrp="1"/>
          </p:cNvSpPr>
          <p:nvPr>
            <p:ph idx="1"/>
          </p:nvPr>
        </p:nvSpPr>
        <p:spPr>
          <a:xfrm>
            <a:off x="622138" y="1242485"/>
            <a:ext cx="10944549" cy="1234519"/>
          </a:xfrm>
        </p:spPr>
        <p:txBody>
          <a:bodyPr/>
          <a:lstStyle/>
          <a:p>
            <a:pPr lvl="1">
              <a:buClr>
                <a:schemeClr val="accent1"/>
              </a:buClr>
              <a:defRPr/>
            </a:pPr>
            <a:r>
              <a:rPr lang="en-US" dirty="0"/>
              <a:t>Is enabled with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a:t>
            </a:r>
            <a:r>
              <a:rPr lang="en-US" dirty="0"/>
              <a:t> …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BASIC</a:t>
            </a:r>
          </a:p>
          <a:p>
            <a:pPr lvl="1">
              <a:buClr>
                <a:schemeClr val="accent1"/>
              </a:buClr>
              <a:defRPr/>
            </a:pPr>
            <a:r>
              <a:rPr lang="en-US" dirty="0"/>
              <a:t>Is recommended for bulk loading data warehouses</a:t>
            </a:r>
          </a:p>
          <a:p>
            <a:pPr lvl="1">
              <a:buClr>
                <a:schemeClr val="accent1"/>
              </a:buClr>
              <a:defRPr/>
            </a:pPr>
            <a:r>
              <a:rPr lang="en-US" dirty="0"/>
              <a:t>Maximizes contiguous free space in blocks</a:t>
            </a:r>
          </a:p>
        </p:txBody>
      </p:sp>
    </p:spTree>
    <p:custDataLst>
      <p:tags r:id="rId1"/>
    </p:custDataLst>
    <p:extLst>
      <p:ext uri="{BB962C8B-B14F-4D97-AF65-F5344CB8AC3E}">
        <p14:creationId xmlns:p14="http://schemas.microsoft.com/office/powerpoint/2010/main" val="3406414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12197158"/>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169056" y="1066801"/>
            <a:ext cx="11640356" cy="130216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8" name="Rectangle 57"/>
          <p:cNvSpPr/>
          <p:nvPr/>
        </p:nvSpPr>
        <p:spPr bwMode="auto">
          <a:xfrm>
            <a:off x="179550" y="264585"/>
            <a:ext cx="9191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6" name="Freeform 55"/>
          <p:cNvSpPr/>
          <p:nvPr/>
        </p:nvSpPr>
        <p:spPr bwMode="auto">
          <a:xfrm>
            <a:off x="2754894" y="5590808"/>
            <a:ext cx="6679036" cy="47992"/>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7" name="Rounded Rectangle 56"/>
          <p:cNvSpPr/>
          <p:nvPr/>
        </p:nvSpPr>
        <p:spPr bwMode="auto">
          <a:xfrm>
            <a:off x="2590736" y="2466829"/>
            <a:ext cx="7007352" cy="3149377"/>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0242" name="Rectangle 2"/>
          <p:cNvSpPr>
            <a:spLocks noGrp="1" noChangeArrowheads="1"/>
          </p:cNvSpPr>
          <p:nvPr>
            <p:ph type="title"/>
          </p:nvPr>
        </p:nvSpPr>
        <p:spPr>
          <a:noFill/>
        </p:spPr>
        <p:txBody>
          <a:bodyPr/>
          <a:lstStyle/>
          <a:p>
            <a:pPr eaLnBrk="1" hangingPunct="1"/>
            <a:r>
              <a:rPr lang="en-US" altLang="en-US" dirty="0"/>
              <a:t>Advanced Row Compression for DML Operations</a:t>
            </a:r>
          </a:p>
        </p:txBody>
      </p:sp>
      <p:sp>
        <p:nvSpPr>
          <p:cNvPr id="10244" name="Rectangle 5"/>
          <p:cNvSpPr>
            <a:spLocks noChangeArrowheads="1"/>
          </p:cNvSpPr>
          <p:nvPr/>
        </p:nvSpPr>
        <p:spPr bwMode="auto">
          <a:xfrm>
            <a:off x="32877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45" name="Rectangle 6"/>
          <p:cNvSpPr>
            <a:spLocks noChangeArrowheads="1"/>
          </p:cNvSpPr>
          <p:nvPr/>
        </p:nvSpPr>
        <p:spPr bwMode="auto">
          <a:xfrm>
            <a:off x="35925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46" name="Rectangle 7"/>
          <p:cNvSpPr>
            <a:spLocks noChangeArrowheads="1"/>
          </p:cNvSpPr>
          <p:nvPr/>
        </p:nvSpPr>
        <p:spPr bwMode="auto">
          <a:xfrm>
            <a:off x="38973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47" name="Rectangle 8"/>
          <p:cNvSpPr>
            <a:spLocks noChangeArrowheads="1"/>
          </p:cNvSpPr>
          <p:nvPr/>
        </p:nvSpPr>
        <p:spPr bwMode="auto">
          <a:xfrm>
            <a:off x="41894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48" name="Rectangle 9"/>
          <p:cNvSpPr>
            <a:spLocks noChangeArrowheads="1"/>
          </p:cNvSpPr>
          <p:nvPr/>
        </p:nvSpPr>
        <p:spPr bwMode="auto">
          <a:xfrm>
            <a:off x="44942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49" name="Rectangle 10"/>
          <p:cNvSpPr>
            <a:spLocks noChangeArrowheads="1"/>
          </p:cNvSpPr>
          <p:nvPr/>
        </p:nvSpPr>
        <p:spPr bwMode="auto">
          <a:xfrm>
            <a:off x="4799012"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50" name="Rectangle 11"/>
          <p:cNvSpPr>
            <a:spLocks noChangeArrowheads="1"/>
          </p:cNvSpPr>
          <p:nvPr/>
        </p:nvSpPr>
        <p:spPr bwMode="auto">
          <a:xfrm>
            <a:off x="3287712"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51" name="Rectangle 12"/>
          <p:cNvSpPr>
            <a:spLocks noChangeArrowheads="1"/>
          </p:cNvSpPr>
          <p:nvPr/>
        </p:nvSpPr>
        <p:spPr bwMode="auto">
          <a:xfrm>
            <a:off x="3592512" y="336789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52" name="Rectangle 13"/>
          <p:cNvSpPr>
            <a:spLocks noChangeArrowheads="1"/>
          </p:cNvSpPr>
          <p:nvPr/>
        </p:nvSpPr>
        <p:spPr bwMode="auto">
          <a:xfrm>
            <a:off x="3897312"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53" name="Rectangle 14"/>
          <p:cNvSpPr>
            <a:spLocks noChangeArrowheads="1"/>
          </p:cNvSpPr>
          <p:nvPr/>
        </p:nvSpPr>
        <p:spPr bwMode="auto">
          <a:xfrm>
            <a:off x="4189412" y="336789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54" name="Rectangle 15"/>
          <p:cNvSpPr>
            <a:spLocks noChangeArrowheads="1"/>
          </p:cNvSpPr>
          <p:nvPr/>
        </p:nvSpPr>
        <p:spPr bwMode="auto">
          <a:xfrm>
            <a:off x="4494212"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55" name="Rectangle 16"/>
          <p:cNvSpPr>
            <a:spLocks noChangeArrowheads="1"/>
          </p:cNvSpPr>
          <p:nvPr/>
        </p:nvSpPr>
        <p:spPr bwMode="auto">
          <a:xfrm>
            <a:off x="4799012" y="336789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56" name="Rectangle 17"/>
          <p:cNvSpPr>
            <a:spLocks noChangeArrowheads="1"/>
          </p:cNvSpPr>
          <p:nvPr/>
        </p:nvSpPr>
        <p:spPr bwMode="auto">
          <a:xfrm>
            <a:off x="3287712" y="3672697"/>
            <a:ext cx="304800" cy="311150"/>
          </a:xfrm>
          <a:prstGeom prst="rect">
            <a:avLst/>
          </a:prstGeom>
          <a:solidFill>
            <a:srgbClr val="99FF66"/>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57" name="Rectangle 18"/>
          <p:cNvSpPr>
            <a:spLocks noChangeArrowheads="1"/>
          </p:cNvSpPr>
          <p:nvPr/>
        </p:nvSpPr>
        <p:spPr bwMode="auto">
          <a:xfrm>
            <a:off x="3592512"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58" name="Rectangle 19"/>
          <p:cNvSpPr>
            <a:spLocks noChangeArrowheads="1"/>
          </p:cNvSpPr>
          <p:nvPr/>
        </p:nvSpPr>
        <p:spPr bwMode="auto">
          <a:xfrm>
            <a:off x="3897312" y="367269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59" name="Rectangle 20"/>
          <p:cNvSpPr>
            <a:spLocks noChangeArrowheads="1"/>
          </p:cNvSpPr>
          <p:nvPr/>
        </p:nvSpPr>
        <p:spPr bwMode="auto">
          <a:xfrm>
            <a:off x="4189412"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60" name="Rectangle 21"/>
          <p:cNvSpPr>
            <a:spLocks noChangeArrowheads="1"/>
          </p:cNvSpPr>
          <p:nvPr/>
        </p:nvSpPr>
        <p:spPr bwMode="auto">
          <a:xfrm>
            <a:off x="4494212" y="3672697"/>
            <a:ext cx="304800" cy="311150"/>
          </a:xfrm>
          <a:prstGeom prst="rect">
            <a:avLst/>
          </a:prstGeom>
          <a:solidFill>
            <a:srgbClr val="99FF66"/>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61" name="Rectangle 22"/>
          <p:cNvSpPr>
            <a:spLocks noChangeArrowheads="1"/>
          </p:cNvSpPr>
          <p:nvPr/>
        </p:nvSpPr>
        <p:spPr bwMode="auto">
          <a:xfrm>
            <a:off x="4799012"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62" name="Rectangle 23"/>
          <p:cNvSpPr>
            <a:spLocks noChangeArrowheads="1"/>
          </p:cNvSpPr>
          <p:nvPr/>
        </p:nvSpPr>
        <p:spPr bwMode="auto">
          <a:xfrm>
            <a:off x="3287712" y="39838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63" name="Rectangle 24"/>
          <p:cNvSpPr>
            <a:spLocks noChangeArrowheads="1"/>
          </p:cNvSpPr>
          <p:nvPr/>
        </p:nvSpPr>
        <p:spPr bwMode="auto">
          <a:xfrm>
            <a:off x="3592512" y="3983847"/>
            <a:ext cx="304800" cy="311150"/>
          </a:xfrm>
          <a:prstGeom prst="rect">
            <a:avLst/>
          </a:prstGeom>
          <a:solidFill>
            <a:srgbClr val="99FF66"/>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64" name="Rectangle 25"/>
          <p:cNvSpPr>
            <a:spLocks noChangeArrowheads="1"/>
          </p:cNvSpPr>
          <p:nvPr/>
        </p:nvSpPr>
        <p:spPr bwMode="auto">
          <a:xfrm>
            <a:off x="3897312" y="39838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65" name="Rectangle 26"/>
          <p:cNvSpPr>
            <a:spLocks noChangeArrowheads="1"/>
          </p:cNvSpPr>
          <p:nvPr/>
        </p:nvSpPr>
        <p:spPr bwMode="auto">
          <a:xfrm>
            <a:off x="4189412" y="398384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66" name="Rectangle 27"/>
          <p:cNvSpPr>
            <a:spLocks noChangeArrowheads="1"/>
          </p:cNvSpPr>
          <p:nvPr/>
        </p:nvSpPr>
        <p:spPr bwMode="auto">
          <a:xfrm>
            <a:off x="4494212" y="398384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67" name="Rectangle 28"/>
          <p:cNvSpPr>
            <a:spLocks noChangeArrowheads="1"/>
          </p:cNvSpPr>
          <p:nvPr/>
        </p:nvSpPr>
        <p:spPr bwMode="auto">
          <a:xfrm>
            <a:off x="4799012" y="3983847"/>
            <a:ext cx="304800" cy="311150"/>
          </a:xfrm>
          <a:prstGeom prst="rect">
            <a:avLst/>
          </a:prstGeom>
          <a:solidFill>
            <a:srgbClr val="99FF66"/>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68" name="Text Box 29"/>
          <p:cNvSpPr txBox="1">
            <a:spLocks noChangeArrowheads="1"/>
          </p:cNvSpPr>
          <p:nvPr/>
        </p:nvSpPr>
        <p:spPr bwMode="auto">
          <a:xfrm>
            <a:off x="3349625" y="4374372"/>
            <a:ext cx="1663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Uncompressed</a:t>
            </a:r>
          </a:p>
          <a:p>
            <a:pPr algn="ctr" eaLnBrk="1" hangingPunct="1"/>
            <a:r>
              <a:rPr lang="en-US" altLang="en-US" sz="1600" b="1" dirty="0">
                <a:solidFill>
                  <a:srgbClr val="000000"/>
                </a:solidFill>
              </a:rPr>
              <a:t>block</a:t>
            </a:r>
          </a:p>
        </p:txBody>
      </p:sp>
      <p:sp>
        <p:nvSpPr>
          <p:cNvPr id="10269" name="Rectangle 30"/>
          <p:cNvSpPr>
            <a:spLocks noChangeArrowheads="1"/>
          </p:cNvSpPr>
          <p:nvPr/>
        </p:nvSpPr>
        <p:spPr bwMode="auto">
          <a:xfrm>
            <a:off x="6199187" y="3056747"/>
            <a:ext cx="304800" cy="311150"/>
          </a:xfrm>
          <a:prstGeom prst="rect">
            <a:avLst/>
          </a:prstGeom>
          <a:solidFill>
            <a:srgbClr val="99FF66"/>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70" name="Rectangle 31"/>
          <p:cNvSpPr>
            <a:spLocks noChangeArrowheads="1"/>
          </p:cNvSpPr>
          <p:nvPr/>
        </p:nvSpPr>
        <p:spPr bwMode="auto">
          <a:xfrm>
            <a:off x="6503987" y="3056747"/>
            <a:ext cx="304800" cy="311150"/>
          </a:xfrm>
          <a:prstGeom prst="rect">
            <a:avLst/>
          </a:prstGeom>
          <a:solidFill>
            <a:srgbClr val="FFFF00"/>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71" name="Rectangle 32"/>
          <p:cNvSpPr>
            <a:spLocks noChangeArrowheads="1"/>
          </p:cNvSpPr>
          <p:nvPr/>
        </p:nvSpPr>
        <p:spPr bwMode="auto">
          <a:xfrm>
            <a:off x="6808787"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2" name="Rectangle 33"/>
          <p:cNvSpPr>
            <a:spLocks noChangeArrowheads="1"/>
          </p:cNvSpPr>
          <p:nvPr/>
        </p:nvSpPr>
        <p:spPr bwMode="auto">
          <a:xfrm>
            <a:off x="7100887"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3" name="Rectangle 34"/>
          <p:cNvSpPr>
            <a:spLocks noChangeArrowheads="1"/>
          </p:cNvSpPr>
          <p:nvPr/>
        </p:nvSpPr>
        <p:spPr bwMode="auto">
          <a:xfrm>
            <a:off x="7405687"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4" name="Rectangle 35"/>
          <p:cNvSpPr>
            <a:spLocks noChangeArrowheads="1"/>
          </p:cNvSpPr>
          <p:nvPr/>
        </p:nvSpPr>
        <p:spPr bwMode="auto">
          <a:xfrm>
            <a:off x="7710487" y="30567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5" name="Rectangle 36"/>
          <p:cNvSpPr>
            <a:spLocks noChangeArrowheads="1"/>
          </p:cNvSpPr>
          <p:nvPr/>
        </p:nvSpPr>
        <p:spPr bwMode="auto">
          <a:xfrm>
            <a:off x="6199187"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6" name="Rectangle 37"/>
          <p:cNvSpPr>
            <a:spLocks noChangeArrowheads="1"/>
          </p:cNvSpPr>
          <p:nvPr/>
        </p:nvSpPr>
        <p:spPr bwMode="auto">
          <a:xfrm>
            <a:off x="6503987" y="33678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77" name="Rectangle 38"/>
          <p:cNvSpPr>
            <a:spLocks noChangeArrowheads="1"/>
          </p:cNvSpPr>
          <p:nvPr/>
        </p:nvSpPr>
        <p:spPr bwMode="auto">
          <a:xfrm>
            <a:off x="6808787"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78" name="Rectangle 39"/>
          <p:cNvSpPr>
            <a:spLocks noChangeArrowheads="1"/>
          </p:cNvSpPr>
          <p:nvPr/>
        </p:nvSpPr>
        <p:spPr bwMode="auto">
          <a:xfrm>
            <a:off x="7100887" y="33678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79" name="Rectangle 40"/>
          <p:cNvSpPr>
            <a:spLocks noChangeArrowheads="1"/>
          </p:cNvSpPr>
          <p:nvPr/>
        </p:nvSpPr>
        <p:spPr bwMode="auto">
          <a:xfrm>
            <a:off x="7405687" y="33678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80" name="Rectangle 41"/>
          <p:cNvSpPr>
            <a:spLocks noChangeArrowheads="1"/>
          </p:cNvSpPr>
          <p:nvPr/>
        </p:nvSpPr>
        <p:spPr bwMode="auto">
          <a:xfrm>
            <a:off x="7710487" y="33678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81" name="Rectangle 42"/>
          <p:cNvSpPr>
            <a:spLocks noChangeArrowheads="1"/>
          </p:cNvSpPr>
          <p:nvPr/>
        </p:nvSpPr>
        <p:spPr bwMode="auto">
          <a:xfrm>
            <a:off x="6199187" y="36726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82" name="Rectangle 43"/>
          <p:cNvSpPr>
            <a:spLocks noChangeArrowheads="1"/>
          </p:cNvSpPr>
          <p:nvPr/>
        </p:nvSpPr>
        <p:spPr bwMode="auto">
          <a:xfrm>
            <a:off x="6503987"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83" name="Rectangle 44"/>
          <p:cNvSpPr>
            <a:spLocks noChangeArrowheads="1"/>
          </p:cNvSpPr>
          <p:nvPr/>
        </p:nvSpPr>
        <p:spPr bwMode="auto">
          <a:xfrm>
            <a:off x="6808787" y="36726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84" name="Rectangle 45"/>
          <p:cNvSpPr>
            <a:spLocks noChangeArrowheads="1"/>
          </p:cNvSpPr>
          <p:nvPr/>
        </p:nvSpPr>
        <p:spPr bwMode="auto">
          <a:xfrm>
            <a:off x="7100887"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85" name="Rectangle 46"/>
          <p:cNvSpPr>
            <a:spLocks noChangeArrowheads="1"/>
          </p:cNvSpPr>
          <p:nvPr/>
        </p:nvSpPr>
        <p:spPr bwMode="auto">
          <a:xfrm>
            <a:off x="7405687" y="367269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86" name="Rectangle 47"/>
          <p:cNvSpPr>
            <a:spLocks noChangeArrowheads="1"/>
          </p:cNvSpPr>
          <p:nvPr/>
        </p:nvSpPr>
        <p:spPr bwMode="auto">
          <a:xfrm>
            <a:off x="7710487" y="367269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87" name="Rectangle 48"/>
          <p:cNvSpPr>
            <a:spLocks noChangeArrowheads="1"/>
          </p:cNvSpPr>
          <p:nvPr/>
        </p:nvSpPr>
        <p:spPr bwMode="auto">
          <a:xfrm>
            <a:off x="6199187" y="39838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88" name="Rectangle 49"/>
          <p:cNvSpPr>
            <a:spLocks noChangeArrowheads="1"/>
          </p:cNvSpPr>
          <p:nvPr/>
        </p:nvSpPr>
        <p:spPr bwMode="auto">
          <a:xfrm>
            <a:off x="6503987" y="398384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89" name="Rectangle 50"/>
          <p:cNvSpPr>
            <a:spLocks noChangeArrowheads="1"/>
          </p:cNvSpPr>
          <p:nvPr/>
        </p:nvSpPr>
        <p:spPr bwMode="auto">
          <a:xfrm>
            <a:off x="6808787" y="3983847"/>
            <a:ext cx="304800" cy="311150"/>
          </a:xfrm>
          <a:prstGeom prst="rect">
            <a:avLst/>
          </a:prstGeom>
          <a:solidFill>
            <a:schemeClr val="accent1"/>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0290" name="Rectangle 51"/>
          <p:cNvSpPr>
            <a:spLocks noChangeArrowheads="1"/>
          </p:cNvSpPr>
          <p:nvPr/>
        </p:nvSpPr>
        <p:spPr bwMode="auto">
          <a:xfrm>
            <a:off x="7100887" y="398384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91" name="Rectangle 52"/>
          <p:cNvSpPr>
            <a:spLocks noChangeArrowheads="1"/>
          </p:cNvSpPr>
          <p:nvPr/>
        </p:nvSpPr>
        <p:spPr bwMode="auto">
          <a:xfrm>
            <a:off x="7405687" y="398384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Y</a:t>
            </a:r>
          </a:p>
        </p:txBody>
      </p:sp>
      <p:sp>
        <p:nvSpPr>
          <p:cNvPr id="10292" name="Rectangle 53"/>
          <p:cNvSpPr>
            <a:spLocks noChangeArrowheads="1"/>
          </p:cNvSpPr>
          <p:nvPr/>
        </p:nvSpPr>
        <p:spPr bwMode="auto">
          <a:xfrm>
            <a:off x="7710487" y="3983847"/>
            <a:ext cx="304800" cy="311150"/>
          </a:xfrm>
          <a:prstGeom prst="rect">
            <a:avLst/>
          </a:prstGeom>
          <a:solidFill>
            <a:schemeClr val="bg1"/>
          </a:solidFill>
          <a:ln w="28575">
            <a:solidFill>
              <a:schemeClr val="tx1">
                <a:lumMod val="50000"/>
              </a:schemeClr>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G</a:t>
            </a:r>
          </a:p>
        </p:txBody>
      </p:sp>
      <p:sp>
        <p:nvSpPr>
          <p:cNvPr id="10293" name="Text Box 54"/>
          <p:cNvSpPr txBox="1">
            <a:spLocks noChangeArrowheads="1"/>
          </p:cNvSpPr>
          <p:nvPr/>
        </p:nvSpPr>
        <p:spPr bwMode="auto">
          <a:xfrm>
            <a:off x="5311775" y="4361672"/>
            <a:ext cx="3589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00"/>
                </a:solidFill>
              </a:rPr>
              <a:t>OLTP compression with the symbol table at the beginning of the block</a:t>
            </a:r>
          </a:p>
        </p:txBody>
      </p:sp>
      <p:sp>
        <p:nvSpPr>
          <p:cNvPr id="54" name="Content Placeholder 9"/>
          <p:cNvSpPr>
            <a:spLocks noGrp="1"/>
          </p:cNvSpPr>
          <p:nvPr>
            <p:ph idx="1"/>
          </p:nvPr>
        </p:nvSpPr>
        <p:spPr>
          <a:xfrm>
            <a:off x="622138" y="1242485"/>
            <a:ext cx="10944549" cy="795938"/>
          </a:xfrm>
        </p:spPr>
        <p:txBody>
          <a:bodyPr/>
          <a:lstStyle/>
          <a:p>
            <a:pPr lvl="1">
              <a:buClr>
                <a:schemeClr val="accent1"/>
              </a:buClr>
              <a:defRPr/>
            </a:pPr>
            <a:r>
              <a:rPr lang="en-US" dirty="0"/>
              <a:t>Is enabled with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TABLE</a:t>
            </a:r>
            <a:r>
              <a:rPr lang="en-US" dirty="0"/>
              <a:t> … </a:t>
            </a:r>
            <a:r>
              <a:rPr lang="en-US" dirty="0">
                <a:latin typeface="Courier New" panose="02070309020205020404" pitchFamily="49" charset="0"/>
                <a:cs typeface="Courier New" panose="02070309020205020404" pitchFamily="49" charset="0"/>
              </a:rPr>
              <a:t>ROW</a:t>
            </a:r>
            <a:r>
              <a:rPr lang="en-US" dirty="0"/>
              <a:t> </a:t>
            </a:r>
            <a:r>
              <a:rPr lang="en-US" dirty="0">
                <a:latin typeface="Courier New" panose="02070309020205020404" pitchFamily="49" charset="0"/>
                <a:cs typeface="Courier New" panose="02070309020205020404" pitchFamily="49" charset="0"/>
              </a:rPr>
              <a:t>STORE</a:t>
            </a:r>
            <a:r>
              <a:rPr lang="en-US" dirty="0"/>
              <a:t> </a:t>
            </a:r>
            <a:r>
              <a:rPr lang="en-US" dirty="0">
                <a:latin typeface="Courier New" panose="02070309020205020404" pitchFamily="49" charset="0"/>
                <a:cs typeface="Courier New" panose="02070309020205020404" pitchFamily="49" charset="0"/>
              </a:rPr>
              <a:t>COMPRESS</a:t>
            </a:r>
            <a:r>
              <a:rPr lang="en-US" dirty="0"/>
              <a:t> </a:t>
            </a:r>
            <a:r>
              <a:rPr lang="en-US" dirty="0">
                <a:latin typeface="Courier New" panose="02070309020205020404" pitchFamily="49" charset="0"/>
                <a:cs typeface="Courier New" panose="02070309020205020404" pitchFamily="49" charset="0"/>
              </a:rPr>
              <a:t>ADVANCED</a:t>
            </a:r>
          </a:p>
          <a:p>
            <a:pPr lvl="1">
              <a:buClr>
                <a:schemeClr val="accent1"/>
              </a:buClr>
              <a:defRPr/>
            </a:pPr>
            <a:r>
              <a:rPr lang="en-US" dirty="0"/>
              <a:t>Is recommended for active OLTP environments</a:t>
            </a:r>
          </a:p>
        </p:txBody>
      </p:sp>
    </p:spTree>
    <p:custDataLst>
      <p:tags r:id="rId1"/>
    </p:custDataLst>
    <p:extLst>
      <p:ext uri="{BB962C8B-B14F-4D97-AF65-F5344CB8AC3E}">
        <p14:creationId xmlns:p14="http://schemas.microsoft.com/office/powerpoint/2010/main" val="1925243807"/>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838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Specifying Table Compression</a:t>
            </a:r>
            <a:endParaRPr lang="en-US" altLang="es-MX" dirty="0"/>
          </a:p>
        </p:txBody>
      </p:sp>
      <p:sp>
        <p:nvSpPr>
          <p:cNvPr id="9219" name="Content Placeholder 9"/>
          <p:cNvSpPr>
            <a:spLocks noGrp="1"/>
          </p:cNvSpPr>
          <p:nvPr>
            <p:ph idx="1"/>
          </p:nvPr>
        </p:nvSpPr>
        <p:spPr>
          <a:xfrm>
            <a:off x="622138" y="1242485"/>
            <a:ext cx="10944549" cy="2963198"/>
          </a:xfrm>
        </p:spPr>
        <p:txBody>
          <a:bodyPr/>
          <a:lstStyle/>
          <a:p>
            <a:pPr lvl="1">
              <a:buClr>
                <a:schemeClr val="accent1"/>
              </a:buClr>
              <a:defRPr/>
            </a:pPr>
            <a:r>
              <a:rPr lang="en-US" dirty="0"/>
              <a:t>You can specify table compression for:</a:t>
            </a:r>
          </a:p>
          <a:p>
            <a:pPr lvl="2">
              <a:buClr>
                <a:schemeClr val="accent1"/>
              </a:buClr>
              <a:defRPr/>
            </a:pPr>
            <a:r>
              <a:rPr lang="en-US" dirty="0"/>
              <a:t>An entire heap-organized table</a:t>
            </a:r>
          </a:p>
          <a:p>
            <a:pPr lvl="2">
              <a:buClr>
                <a:schemeClr val="accent1"/>
              </a:buClr>
              <a:defRPr/>
            </a:pPr>
            <a:r>
              <a:rPr lang="en-US" dirty="0"/>
              <a:t>A partitioned table (each partition can have a different type or level of compression)</a:t>
            </a:r>
          </a:p>
          <a:p>
            <a:pPr lvl="2">
              <a:buClr>
                <a:schemeClr val="accent1"/>
              </a:buClr>
              <a:defRPr/>
            </a:pPr>
            <a:r>
              <a:rPr lang="en-US" dirty="0"/>
              <a:t>The storage of a nested table</a:t>
            </a:r>
          </a:p>
          <a:p>
            <a:pPr lvl="1">
              <a:buClr>
                <a:schemeClr val="accent1"/>
              </a:buClr>
              <a:defRPr/>
            </a:pPr>
            <a:r>
              <a:rPr lang="en-US" dirty="0"/>
              <a:t>You cannot:</a:t>
            </a:r>
          </a:p>
          <a:p>
            <a:pPr lvl="2">
              <a:buClr>
                <a:schemeClr val="accent1"/>
              </a:buClr>
              <a:defRPr/>
            </a:pPr>
            <a:r>
              <a:rPr lang="en-US" dirty="0"/>
              <a:t>Specify basic and advanced row compression on tables with more than 255 columns</a:t>
            </a:r>
          </a:p>
          <a:p>
            <a:pPr lvl="2">
              <a:buClr>
                <a:schemeClr val="accent1"/>
              </a:buClr>
              <a:defRPr/>
            </a:pPr>
            <a:r>
              <a:rPr lang="en-US" dirty="0"/>
              <a:t>Drop a column if a table is compressed for direct loads, but you can drop it if the table is advance row compressed</a:t>
            </a:r>
          </a:p>
        </p:txBody>
      </p:sp>
    </p:spTree>
    <p:custDataLst>
      <p:tags r:id="rId1"/>
    </p:custDataLst>
    <p:extLst>
      <p:ext uri="{BB962C8B-B14F-4D97-AF65-F5344CB8AC3E}">
        <p14:creationId xmlns:p14="http://schemas.microsoft.com/office/powerpoint/2010/main" val="338484442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143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Using the Compression Advisor</a:t>
            </a:r>
            <a:endParaRPr lang="en-US" altLang="es-MX" dirty="0"/>
          </a:p>
        </p:txBody>
      </p:sp>
      <p:sp>
        <p:nvSpPr>
          <p:cNvPr id="9219" name="Content Placeholder 9"/>
          <p:cNvSpPr>
            <a:spLocks noGrp="1"/>
          </p:cNvSpPr>
          <p:nvPr>
            <p:ph idx="1"/>
          </p:nvPr>
        </p:nvSpPr>
        <p:spPr>
          <a:xfrm>
            <a:off x="622138" y="1242485"/>
            <a:ext cx="10944549" cy="2740060"/>
          </a:xfrm>
        </p:spPr>
        <p:txBody>
          <a:bodyPr/>
          <a:lstStyle/>
          <a:p>
            <a:pPr lvl="1">
              <a:buClr>
                <a:schemeClr val="accent1"/>
              </a:buClr>
              <a:defRPr/>
            </a:pPr>
            <a:r>
              <a:rPr lang="en-US" dirty="0"/>
              <a:t>Analyzes objects to give an estimate of space savings for different compression methods</a:t>
            </a:r>
          </a:p>
          <a:p>
            <a:pPr lvl="1">
              <a:buClr>
                <a:schemeClr val="accent1"/>
              </a:buClr>
              <a:defRPr/>
            </a:pPr>
            <a:r>
              <a:rPr lang="en-US" dirty="0"/>
              <a:t>Helps in deciding the correct compression level for an application</a:t>
            </a:r>
          </a:p>
          <a:p>
            <a:pPr lvl="1">
              <a:buClr>
                <a:schemeClr val="accent1"/>
              </a:buClr>
              <a:defRPr/>
            </a:pPr>
            <a:r>
              <a:rPr lang="en-US" dirty="0"/>
              <a:t>Recommends various strategies for compression</a:t>
            </a:r>
          </a:p>
          <a:p>
            <a:pPr lvl="2">
              <a:buClr>
                <a:schemeClr val="accent1"/>
              </a:buClr>
              <a:defRPr/>
            </a:pPr>
            <a:r>
              <a:rPr lang="en-US" dirty="0"/>
              <a:t>Picks the right compression algorithm for a particular data set</a:t>
            </a:r>
          </a:p>
          <a:p>
            <a:pPr lvl="2">
              <a:buClr>
                <a:schemeClr val="accent1"/>
              </a:buClr>
              <a:defRPr/>
            </a:pPr>
            <a:r>
              <a:rPr lang="en-US" dirty="0"/>
              <a:t>Sorts on a particular column for increasing the compression ratio</a:t>
            </a:r>
          </a:p>
          <a:p>
            <a:pPr lvl="2">
              <a:buClr>
                <a:schemeClr val="accent1"/>
              </a:buClr>
              <a:defRPr/>
            </a:pPr>
            <a:r>
              <a:rPr lang="en-US" dirty="0"/>
              <a:t>Presents tradeoffs between different compression algorithms</a:t>
            </a:r>
          </a:p>
        </p:txBody>
      </p:sp>
    </p:spTree>
    <p:custDataLst>
      <p:tags r:id="rId1"/>
    </p:custDataLst>
    <p:extLst>
      <p:ext uri="{BB962C8B-B14F-4D97-AF65-F5344CB8AC3E}">
        <p14:creationId xmlns:p14="http://schemas.microsoft.com/office/powerpoint/2010/main" val="163006691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bwMode="auto">
          <a:xfrm>
            <a:off x="1431019" y="1079340"/>
            <a:ext cx="9326786" cy="2602791"/>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nvGrpSpPr>
          <p:cNvPr id="11271" name="Group 8"/>
          <p:cNvGrpSpPr>
            <a:grpSpLocks/>
          </p:cNvGrpSpPr>
          <p:nvPr/>
        </p:nvGrpSpPr>
        <p:grpSpPr bwMode="auto">
          <a:xfrm>
            <a:off x="2520951" y="1931293"/>
            <a:ext cx="1406525" cy="1024631"/>
            <a:chOff x="288" y="3117"/>
            <a:chExt cx="532" cy="277"/>
          </a:xfrm>
        </p:grpSpPr>
        <p:sp>
          <p:nvSpPr>
            <p:cNvPr id="11289" name="Rectangle 9"/>
            <p:cNvSpPr>
              <a:spLocks noChangeArrowheads="1"/>
            </p:cNvSpPr>
            <p:nvPr/>
          </p:nvSpPr>
          <p:spPr bwMode="gray">
            <a:xfrm>
              <a:off x="288" y="3117"/>
              <a:ext cx="532" cy="195"/>
            </a:xfrm>
            <a:prstGeom prst="rect">
              <a:avLst/>
            </a:prstGeom>
            <a:solidFill>
              <a:srgbClr val="9999FF"/>
            </a:solidFill>
            <a:ln w="3175">
              <a:solidFill>
                <a:srgbClr val="9999FF"/>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91" name="Oval 11"/>
            <p:cNvSpPr>
              <a:spLocks noChangeArrowheads="1"/>
            </p:cNvSpPr>
            <p:nvPr/>
          </p:nvSpPr>
          <p:spPr bwMode="gray">
            <a:xfrm>
              <a:off x="288" y="3236"/>
              <a:ext cx="532" cy="158"/>
            </a:xfrm>
            <a:prstGeom prst="ellipse">
              <a:avLst/>
            </a:prstGeom>
            <a:solidFill>
              <a:srgbClr val="9999FF"/>
            </a:solidFill>
            <a:ln w="3175">
              <a:solidFill>
                <a:srgbClr val="9999FF"/>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sp>
        <p:nvSpPr>
          <p:cNvPr id="33" name="Rectangle 32"/>
          <p:cNvSpPr/>
          <p:nvPr/>
        </p:nvSpPr>
        <p:spPr bwMode="auto">
          <a:xfrm>
            <a:off x="179550" y="264585"/>
            <a:ext cx="5762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1" name="Freeform 30"/>
          <p:cNvSpPr/>
          <p:nvPr/>
        </p:nvSpPr>
        <p:spPr bwMode="auto">
          <a:xfrm>
            <a:off x="1649514" y="3661141"/>
            <a:ext cx="8889798" cy="39663"/>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1266" name="Rectangle 2"/>
          <p:cNvSpPr>
            <a:spLocks noGrp="1" noChangeArrowheads="1"/>
          </p:cNvSpPr>
          <p:nvPr>
            <p:ph type="title"/>
          </p:nvPr>
        </p:nvSpPr>
        <p:spPr/>
        <p:txBody>
          <a:bodyPr/>
          <a:lstStyle/>
          <a:p>
            <a:pPr eaLnBrk="1" hangingPunct="1"/>
            <a:r>
              <a:rPr lang="en-US" altLang="en-US" dirty="0"/>
              <a:t>Resolving Space Usage Issues</a:t>
            </a:r>
          </a:p>
        </p:txBody>
      </p:sp>
      <p:sp>
        <p:nvSpPr>
          <p:cNvPr id="11272" name="Oval 12"/>
          <p:cNvSpPr>
            <a:spLocks noChangeArrowheads="1"/>
          </p:cNvSpPr>
          <p:nvPr/>
        </p:nvSpPr>
        <p:spPr bwMode="gray">
          <a:xfrm>
            <a:off x="2513013" y="1736726"/>
            <a:ext cx="1408112" cy="473075"/>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73" name="Oval 13"/>
          <p:cNvSpPr>
            <a:spLocks noChangeArrowheads="1"/>
          </p:cNvSpPr>
          <p:nvPr/>
        </p:nvSpPr>
        <p:spPr bwMode="gray">
          <a:xfrm>
            <a:off x="2511425" y="1584325"/>
            <a:ext cx="1409700" cy="457200"/>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1267" name="AutoShape 4"/>
          <p:cNvSpPr>
            <a:spLocks noChangeArrowheads="1"/>
          </p:cNvSpPr>
          <p:nvPr/>
        </p:nvSpPr>
        <p:spPr bwMode="blackWhite">
          <a:xfrm>
            <a:off x="8061325" y="2622550"/>
            <a:ext cx="1905000" cy="673100"/>
          </a:xfrm>
          <a:prstGeom prst="roundRect">
            <a:avLst>
              <a:gd name="adj" fmla="val 16667"/>
            </a:avLst>
          </a:prstGeom>
          <a:solidFill>
            <a:srgbClr val="CC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sp>
        <p:nvSpPr>
          <p:cNvPr id="11268" name="Rectangle 5"/>
          <p:cNvSpPr>
            <a:spLocks noChangeArrowheads="1"/>
          </p:cNvSpPr>
          <p:nvPr/>
        </p:nvSpPr>
        <p:spPr bwMode="auto">
          <a:xfrm>
            <a:off x="3862388" y="2297291"/>
            <a:ext cx="28765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85% full or 100 MB left </a:t>
            </a:r>
            <a:r>
              <a:rPr lang="en-US" altLang="en-US" b="1" dirty="0">
                <a:solidFill>
                  <a:schemeClr val="accent3"/>
                </a:solidFill>
              </a:rPr>
              <a:t>warning</a:t>
            </a:r>
          </a:p>
        </p:txBody>
      </p:sp>
      <p:sp>
        <p:nvSpPr>
          <p:cNvPr id="11269" name="Rectangle 6"/>
          <p:cNvSpPr>
            <a:spLocks noChangeArrowheads="1"/>
          </p:cNvSpPr>
          <p:nvPr/>
        </p:nvSpPr>
        <p:spPr bwMode="auto">
          <a:xfrm>
            <a:off x="3876676" y="1404761"/>
            <a:ext cx="26765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97% full or 5 MB left </a:t>
            </a:r>
            <a:r>
              <a:rPr lang="en-US" altLang="en-US" b="1" dirty="0">
                <a:solidFill>
                  <a:schemeClr val="accent3"/>
                </a:solidFill>
              </a:rPr>
              <a:t>critical</a:t>
            </a:r>
          </a:p>
        </p:txBody>
      </p:sp>
      <p:sp>
        <p:nvSpPr>
          <p:cNvPr id="11270" name="Rectangle 7"/>
          <p:cNvSpPr>
            <a:spLocks noChangeArrowheads="1"/>
          </p:cNvSpPr>
          <p:nvPr/>
        </p:nvSpPr>
        <p:spPr bwMode="blackGray">
          <a:xfrm>
            <a:off x="8061325" y="2625726"/>
            <a:ext cx="19177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chemeClr val="tx1">
                    <a:lumMod val="50000"/>
                  </a:schemeClr>
                </a:solidFill>
              </a:rPr>
              <a:t>Resolve space problem</a:t>
            </a:r>
          </a:p>
        </p:txBody>
      </p:sp>
      <p:sp>
        <p:nvSpPr>
          <p:cNvPr id="11288" name="Rectangle 17"/>
          <p:cNvSpPr>
            <a:spLocks noChangeArrowheads="1"/>
          </p:cNvSpPr>
          <p:nvPr/>
        </p:nvSpPr>
        <p:spPr bwMode="gray">
          <a:xfrm>
            <a:off x="6952808" y="2036586"/>
            <a:ext cx="930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b="1" dirty="0">
                <a:solidFill>
                  <a:schemeClr val="tx1">
                    <a:lumMod val="50000"/>
                  </a:schemeClr>
                </a:solidFill>
              </a:rPr>
              <a:t>Alert</a:t>
            </a:r>
          </a:p>
        </p:txBody>
      </p:sp>
      <p:sp>
        <p:nvSpPr>
          <p:cNvPr id="11276" name="Text Box 18"/>
          <p:cNvSpPr txBox="1">
            <a:spLocks noChangeArrowheads="1"/>
          </p:cNvSpPr>
          <p:nvPr/>
        </p:nvSpPr>
        <p:spPr bwMode="auto">
          <a:xfrm>
            <a:off x="1751012" y="3018448"/>
            <a:ext cx="328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Locally managed tablespace</a:t>
            </a:r>
          </a:p>
        </p:txBody>
      </p:sp>
      <p:sp>
        <p:nvSpPr>
          <p:cNvPr id="11277" name="Line 19"/>
          <p:cNvSpPr>
            <a:spLocks noChangeShapeType="1"/>
          </p:cNvSpPr>
          <p:nvPr/>
        </p:nvSpPr>
        <p:spPr bwMode="auto">
          <a:xfrm>
            <a:off x="3927476" y="1844675"/>
            <a:ext cx="555625"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78" name="Line 20"/>
          <p:cNvSpPr>
            <a:spLocks noChangeShapeType="1"/>
          </p:cNvSpPr>
          <p:nvPr/>
        </p:nvSpPr>
        <p:spPr bwMode="auto">
          <a:xfrm>
            <a:off x="3933826" y="2181225"/>
            <a:ext cx="555625"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79" name="Line 21"/>
          <p:cNvSpPr>
            <a:spLocks noChangeShapeType="1"/>
          </p:cNvSpPr>
          <p:nvPr/>
        </p:nvSpPr>
        <p:spPr bwMode="auto">
          <a:xfrm>
            <a:off x="6251576" y="1831975"/>
            <a:ext cx="555625"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0" name="Line 22"/>
          <p:cNvSpPr>
            <a:spLocks noChangeShapeType="1"/>
          </p:cNvSpPr>
          <p:nvPr/>
        </p:nvSpPr>
        <p:spPr bwMode="auto">
          <a:xfrm>
            <a:off x="6264276" y="2174875"/>
            <a:ext cx="555625"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1" name="Line 23"/>
          <p:cNvSpPr>
            <a:spLocks noChangeShapeType="1"/>
          </p:cNvSpPr>
          <p:nvPr/>
        </p:nvSpPr>
        <p:spPr bwMode="auto">
          <a:xfrm>
            <a:off x="7902576" y="2085975"/>
            <a:ext cx="555625" cy="0"/>
          </a:xfrm>
          <a:prstGeom prst="line">
            <a:avLst/>
          </a:prstGeom>
          <a:noFill/>
          <a:ln w="28575">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1286" name="Text Box 27"/>
          <p:cNvSpPr txBox="1">
            <a:spLocks noChangeArrowheads="1"/>
          </p:cNvSpPr>
          <p:nvPr/>
        </p:nvSpPr>
        <p:spPr bwMode="gray">
          <a:xfrm>
            <a:off x="8953502" y="2170117"/>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sp>
        <p:nvSpPr>
          <p:cNvPr id="11274" name="Oval 14"/>
          <p:cNvSpPr>
            <a:spLocks noChangeArrowheads="1"/>
          </p:cNvSpPr>
          <p:nvPr/>
        </p:nvSpPr>
        <p:spPr bwMode="gray">
          <a:xfrm>
            <a:off x="2527301" y="1431926"/>
            <a:ext cx="1393825" cy="473075"/>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8" name="Content Placeholder 9"/>
          <p:cNvSpPr>
            <a:spLocks noGrp="1"/>
          </p:cNvSpPr>
          <p:nvPr>
            <p:ph idx="1"/>
          </p:nvPr>
        </p:nvSpPr>
        <p:spPr>
          <a:xfrm>
            <a:off x="622138" y="3888676"/>
            <a:ext cx="10944549" cy="2283524"/>
          </a:xfrm>
        </p:spPr>
        <p:txBody>
          <a:bodyPr/>
          <a:lstStyle/>
          <a:p>
            <a:pPr lvl="1">
              <a:buClr>
                <a:schemeClr val="accent1"/>
              </a:buClr>
              <a:defRPr/>
            </a:pPr>
            <a:r>
              <a:rPr lang="en-US" dirty="0"/>
              <a:t>Resolve space usage issues by:</a:t>
            </a:r>
          </a:p>
          <a:p>
            <a:pPr lvl="2">
              <a:buClr>
                <a:schemeClr val="accent1"/>
              </a:buClr>
              <a:defRPr/>
            </a:pPr>
            <a:r>
              <a:rPr lang="en-US" dirty="0"/>
              <a:t>Adding or resizing data files</a:t>
            </a:r>
          </a:p>
          <a:p>
            <a:pPr lvl="2">
              <a:buClr>
                <a:schemeClr val="accent1"/>
              </a:buClr>
              <a:defRPr/>
            </a:pPr>
            <a:r>
              <a:rPr lang="en-US" dirty="0"/>
              <a:t>Setting </a:t>
            </a:r>
            <a:r>
              <a:rPr lang="en-US" dirty="0">
                <a:latin typeface="Courier New" panose="02070309020205020404" pitchFamily="49" charset="0"/>
                <a:cs typeface="Courier New" panose="02070309020205020404" pitchFamily="49" charset="0"/>
              </a:rPr>
              <a:t>AUTOEXTEND</a:t>
            </a:r>
            <a:r>
              <a:rPr lang="en-US" dirty="0"/>
              <a:t> to </a:t>
            </a:r>
            <a:r>
              <a:rPr lang="en-US" dirty="0">
                <a:latin typeface="Courier New" panose="02070309020205020404" pitchFamily="49" charset="0"/>
                <a:cs typeface="Courier New" panose="02070309020205020404" pitchFamily="49" charset="0"/>
              </a:rPr>
              <a:t>ON</a:t>
            </a:r>
          </a:p>
          <a:p>
            <a:pPr lvl="2">
              <a:buClr>
                <a:schemeClr val="accent1"/>
              </a:buClr>
              <a:defRPr/>
            </a:pPr>
            <a:r>
              <a:rPr lang="en-US" dirty="0"/>
              <a:t>Shrinking objects</a:t>
            </a:r>
          </a:p>
          <a:p>
            <a:pPr lvl="2">
              <a:buClr>
                <a:schemeClr val="accent1"/>
              </a:buClr>
              <a:defRPr/>
            </a:pPr>
            <a:r>
              <a:rPr lang="en-US" dirty="0"/>
              <a:t>Reducing </a:t>
            </a:r>
            <a:r>
              <a:rPr lang="en-US" dirty="0">
                <a:latin typeface="Courier New" panose="02070309020205020404" pitchFamily="49" charset="0"/>
                <a:cs typeface="Courier New" panose="02070309020205020404" pitchFamily="49" charset="0"/>
              </a:rPr>
              <a:t>UNDO_RETENTION</a:t>
            </a:r>
          </a:p>
          <a:p>
            <a:pPr lvl="1">
              <a:buClr>
                <a:schemeClr val="accent1"/>
              </a:buClr>
              <a:defRPr/>
            </a:pPr>
            <a:r>
              <a:rPr lang="en-US" dirty="0"/>
              <a:t>Check for long-running queries in temporary tablespaces.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0261" y="1371600"/>
            <a:ext cx="1149351" cy="1178634"/>
          </a:xfrm>
          <a:prstGeom prst="rect">
            <a:avLst/>
          </a:prstGeom>
        </p:spPr>
      </p:pic>
      <p:sp>
        <p:nvSpPr>
          <p:cNvPr id="35" name="Text Box 28"/>
          <p:cNvSpPr txBox="1">
            <a:spLocks noChangeArrowheads="1"/>
          </p:cNvSpPr>
          <p:nvPr/>
        </p:nvSpPr>
        <p:spPr bwMode="gray">
          <a:xfrm>
            <a:off x="8680450" y="1029844"/>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DBA</a:t>
            </a:r>
          </a:p>
        </p:txBody>
      </p:sp>
      <p:grpSp>
        <p:nvGrpSpPr>
          <p:cNvPr id="37" name="Group 36"/>
          <p:cNvGrpSpPr>
            <a:grpSpLocks noChangeAspect="1"/>
          </p:cNvGrpSpPr>
          <p:nvPr/>
        </p:nvGrpSpPr>
        <p:grpSpPr bwMode="auto">
          <a:xfrm>
            <a:off x="7128278" y="1488096"/>
            <a:ext cx="616173" cy="566756"/>
            <a:chOff x="346" y="178"/>
            <a:chExt cx="1808" cy="1663"/>
          </a:xfrm>
        </p:grpSpPr>
        <p:sp>
          <p:nvSpPr>
            <p:cNvPr id="38" name="Freeform 37"/>
            <p:cNvSpPr>
              <a:spLocks noChangeArrowheads="1"/>
            </p:cNvSpPr>
            <p:nvPr/>
          </p:nvSpPr>
          <p:spPr bwMode="auto">
            <a:xfrm>
              <a:off x="346" y="178"/>
              <a:ext cx="1808" cy="1663"/>
            </a:xfrm>
            <a:custGeom>
              <a:avLst/>
              <a:gdLst>
                <a:gd name="T0" fmla="*/ 4260 w 7984"/>
                <a:gd name="T1" fmla="*/ 140 h 7344"/>
                <a:gd name="T2" fmla="*/ 4205 w 7984"/>
                <a:gd name="T3" fmla="*/ 79 h 7344"/>
                <a:gd name="T4" fmla="*/ 4138 w 7984"/>
                <a:gd name="T5" fmla="*/ 33 h 7344"/>
                <a:gd name="T6" fmla="*/ 4059 w 7984"/>
                <a:gd name="T7" fmla="*/ 6 h 7344"/>
                <a:gd name="T8" fmla="*/ 3968 w 7984"/>
                <a:gd name="T9" fmla="*/ 1 h 7344"/>
                <a:gd name="T10" fmla="*/ 3883 w 7984"/>
                <a:gd name="T11" fmla="*/ 17 h 7344"/>
                <a:gd name="T12" fmla="*/ 3810 w 7984"/>
                <a:gd name="T13" fmla="*/ 54 h 7344"/>
                <a:gd name="T14" fmla="*/ 3749 w 7984"/>
                <a:gd name="T15" fmla="*/ 107 h 7344"/>
                <a:gd name="T16" fmla="*/ 23 w 7984"/>
                <a:gd name="T17" fmla="*/ 6874 h 7344"/>
                <a:gd name="T18" fmla="*/ 0 w 7984"/>
                <a:gd name="T19" fmla="*/ 7031 h 7344"/>
                <a:gd name="T20" fmla="*/ 23 w 7984"/>
                <a:gd name="T21" fmla="*/ 7187 h 7344"/>
                <a:gd name="T22" fmla="*/ 76 w 7984"/>
                <a:gd name="T23" fmla="*/ 7251 h 7344"/>
                <a:gd name="T24" fmla="*/ 141 w 7984"/>
                <a:gd name="T25" fmla="*/ 7300 h 7344"/>
                <a:gd name="T26" fmla="*/ 217 w 7984"/>
                <a:gd name="T27" fmla="*/ 7332 h 7344"/>
                <a:gd name="T28" fmla="*/ 305 w 7984"/>
                <a:gd name="T29" fmla="*/ 7343 h 7344"/>
                <a:gd name="T30" fmla="*/ 7746 w 7984"/>
                <a:gd name="T31" fmla="*/ 7337 h 7344"/>
                <a:gd name="T32" fmla="*/ 7825 w 7984"/>
                <a:gd name="T33" fmla="*/ 7310 h 7344"/>
                <a:gd name="T34" fmla="*/ 7892 w 7984"/>
                <a:gd name="T35" fmla="*/ 7265 h 7344"/>
                <a:gd name="T36" fmla="*/ 7960 w 7984"/>
                <a:gd name="T37" fmla="*/ 7187 h 7344"/>
                <a:gd name="T38" fmla="*/ 7983 w 7984"/>
                <a:gd name="T39" fmla="*/ 7031 h 7344"/>
                <a:gd name="T40" fmla="*/ 7960 w 7984"/>
                <a:gd name="T41" fmla="*/ 6874 h 7344"/>
                <a:gd name="T42" fmla="*/ 3911 w 7984"/>
                <a:gd name="T43" fmla="*/ 6241 h 7344"/>
                <a:gd name="T44" fmla="*/ 3767 w 7984"/>
                <a:gd name="T45" fmla="*/ 6179 h 7344"/>
                <a:gd name="T46" fmla="*/ 3656 w 7984"/>
                <a:gd name="T47" fmla="*/ 6068 h 7344"/>
                <a:gd name="T48" fmla="*/ 3594 w 7984"/>
                <a:gd name="T49" fmla="*/ 5924 h 7344"/>
                <a:gd name="T50" fmla="*/ 3594 w 7984"/>
                <a:gd name="T51" fmla="*/ 5763 h 7344"/>
                <a:gd name="T52" fmla="*/ 3656 w 7984"/>
                <a:gd name="T53" fmla="*/ 5619 h 7344"/>
                <a:gd name="T54" fmla="*/ 3767 w 7984"/>
                <a:gd name="T55" fmla="*/ 5508 h 7344"/>
                <a:gd name="T56" fmla="*/ 3911 w 7984"/>
                <a:gd name="T57" fmla="*/ 5446 h 7344"/>
                <a:gd name="T58" fmla="*/ 4070 w 7984"/>
                <a:gd name="T59" fmla="*/ 5446 h 7344"/>
                <a:gd name="T60" fmla="*/ 4206 w 7984"/>
                <a:gd name="T61" fmla="*/ 5508 h 7344"/>
                <a:gd name="T62" fmla="*/ 4306 w 7984"/>
                <a:gd name="T63" fmla="*/ 5619 h 7344"/>
                <a:gd name="T64" fmla="*/ 4359 w 7984"/>
                <a:gd name="T65" fmla="*/ 5763 h 7344"/>
                <a:gd name="T66" fmla="*/ 4359 w 7984"/>
                <a:gd name="T67" fmla="*/ 5924 h 7344"/>
                <a:gd name="T68" fmla="*/ 4306 w 7984"/>
                <a:gd name="T69" fmla="*/ 6068 h 7344"/>
                <a:gd name="T70" fmla="*/ 4206 w 7984"/>
                <a:gd name="T71" fmla="*/ 6179 h 7344"/>
                <a:gd name="T72" fmla="*/ 4070 w 7984"/>
                <a:gd name="T73" fmla="*/ 6241 h 7344"/>
                <a:gd name="T74" fmla="*/ 4304 w 7984"/>
                <a:gd name="T75" fmla="*/ 4843 h 7344"/>
                <a:gd name="T76" fmla="*/ 4299 w 7984"/>
                <a:gd name="T77" fmla="*/ 4885 h 7344"/>
                <a:gd name="T78" fmla="*/ 4285 w 7984"/>
                <a:gd name="T79" fmla="*/ 4914 h 7344"/>
                <a:gd name="T80" fmla="*/ 4264 w 7984"/>
                <a:gd name="T81" fmla="*/ 4932 h 7344"/>
                <a:gd name="T82" fmla="*/ 4241 w 7984"/>
                <a:gd name="T83" fmla="*/ 4937 h 7344"/>
                <a:gd name="T84" fmla="*/ 3710 w 7984"/>
                <a:gd name="T85" fmla="*/ 4934 h 7344"/>
                <a:gd name="T86" fmla="*/ 3678 w 7984"/>
                <a:gd name="T87" fmla="*/ 4920 h 7344"/>
                <a:gd name="T88" fmla="*/ 3657 w 7984"/>
                <a:gd name="T89" fmla="*/ 4893 h 7344"/>
                <a:gd name="T90" fmla="*/ 3648 w 7984"/>
                <a:gd name="T91" fmla="*/ 4855 h 7344"/>
                <a:gd name="T92" fmla="*/ 3649 w 7984"/>
                <a:gd name="T93" fmla="*/ 2634 h 7344"/>
                <a:gd name="T94" fmla="*/ 3661 w 7984"/>
                <a:gd name="T95" fmla="*/ 2599 h 7344"/>
                <a:gd name="T96" fmla="*/ 3685 w 7984"/>
                <a:gd name="T97" fmla="*/ 2576 h 7344"/>
                <a:gd name="T98" fmla="*/ 3720 w 7984"/>
                <a:gd name="T99" fmla="*/ 2564 h 7344"/>
                <a:gd name="T100" fmla="*/ 4247 w 7984"/>
                <a:gd name="T101" fmla="*/ 2563 h 7344"/>
                <a:gd name="T102" fmla="*/ 4270 w 7984"/>
                <a:gd name="T103" fmla="*/ 2572 h 7344"/>
                <a:gd name="T104" fmla="*/ 4289 w 7984"/>
                <a:gd name="T105" fmla="*/ 2592 h 7344"/>
                <a:gd name="T106" fmla="*/ 4301 w 7984"/>
                <a:gd name="T107" fmla="*/ 2625 h 7344"/>
                <a:gd name="T108" fmla="*/ 4304 w 7984"/>
                <a:gd name="T109" fmla="*/ 4843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84" h="7344">
                  <a:moveTo>
                    <a:pt x="7960" y="6874"/>
                  </a:moveTo>
                  <a:lnTo>
                    <a:pt x="7960" y="6874"/>
                  </a:lnTo>
                  <a:lnTo>
                    <a:pt x="4272" y="157"/>
                  </a:lnTo>
                  <a:lnTo>
                    <a:pt x="4260" y="140"/>
                  </a:lnTo>
                  <a:lnTo>
                    <a:pt x="4248" y="123"/>
                  </a:lnTo>
                  <a:lnTo>
                    <a:pt x="4234" y="107"/>
                  </a:lnTo>
                  <a:lnTo>
                    <a:pt x="4220" y="93"/>
                  </a:lnTo>
                  <a:lnTo>
                    <a:pt x="4205" y="79"/>
                  </a:lnTo>
                  <a:lnTo>
                    <a:pt x="4189" y="66"/>
                  </a:lnTo>
                  <a:lnTo>
                    <a:pt x="4173" y="54"/>
                  </a:lnTo>
                  <a:lnTo>
                    <a:pt x="4156" y="43"/>
                  </a:lnTo>
                  <a:lnTo>
                    <a:pt x="4138" y="33"/>
                  </a:lnTo>
                  <a:lnTo>
                    <a:pt x="4119" y="25"/>
                  </a:lnTo>
                  <a:lnTo>
                    <a:pt x="4100" y="17"/>
                  </a:lnTo>
                  <a:lnTo>
                    <a:pt x="4079" y="11"/>
                  </a:lnTo>
                  <a:lnTo>
                    <a:pt x="4059" y="6"/>
                  </a:lnTo>
                  <a:lnTo>
                    <a:pt x="4037" y="3"/>
                  </a:lnTo>
                  <a:lnTo>
                    <a:pt x="4015" y="1"/>
                  </a:lnTo>
                  <a:lnTo>
                    <a:pt x="3992" y="0"/>
                  </a:lnTo>
                  <a:lnTo>
                    <a:pt x="3968" y="1"/>
                  </a:lnTo>
                  <a:lnTo>
                    <a:pt x="3946" y="3"/>
                  </a:lnTo>
                  <a:lnTo>
                    <a:pt x="3924" y="6"/>
                  </a:lnTo>
                  <a:lnTo>
                    <a:pt x="3904" y="11"/>
                  </a:lnTo>
                  <a:lnTo>
                    <a:pt x="3883" y="17"/>
                  </a:lnTo>
                  <a:lnTo>
                    <a:pt x="3864" y="25"/>
                  </a:lnTo>
                  <a:lnTo>
                    <a:pt x="3845" y="33"/>
                  </a:lnTo>
                  <a:lnTo>
                    <a:pt x="3827" y="43"/>
                  </a:lnTo>
                  <a:lnTo>
                    <a:pt x="3810" y="54"/>
                  </a:lnTo>
                  <a:lnTo>
                    <a:pt x="3794" y="66"/>
                  </a:lnTo>
                  <a:lnTo>
                    <a:pt x="3778" y="79"/>
                  </a:lnTo>
                  <a:lnTo>
                    <a:pt x="3763" y="93"/>
                  </a:lnTo>
                  <a:lnTo>
                    <a:pt x="3749" y="107"/>
                  </a:lnTo>
                  <a:lnTo>
                    <a:pt x="3735" y="123"/>
                  </a:lnTo>
                  <a:lnTo>
                    <a:pt x="3723" y="140"/>
                  </a:lnTo>
                  <a:lnTo>
                    <a:pt x="3711" y="157"/>
                  </a:lnTo>
                  <a:lnTo>
                    <a:pt x="23" y="6874"/>
                  </a:lnTo>
                  <a:lnTo>
                    <a:pt x="13" y="6911"/>
                  </a:lnTo>
                  <a:lnTo>
                    <a:pt x="5" y="6950"/>
                  </a:lnTo>
                  <a:lnTo>
                    <a:pt x="1" y="6990"/>
                  </a:lnTo>
                  <a:lnTo>
                    <a:pt x="0" y="7031"/>
                  </a:lnTo>
                  <a:lnTo>
                    <a:pt x="1" y="7072"/>
                  </a:lnTo>
                  <a:lnTo>
                    <a:pt x="5" y="7112"/>
                  </a:lnTo>
                  <a:lnTo>
                    <a:pt x="13" y="7151"/>
                  </a:lnTo>
                  <a:lnTo>
                    <a:pt x="23" y="7187"/>
                  </a:lnTo>
                  <a:lnTo>
                    <a:pt x="35" y="7204"/>
                  </a:lnTo>
                  <a:lnTo>
                    <a:pt x="48" y="7221"/>
                  </a:lnTo>
                  <a:lnTo>
                    <a:pt x="62" y="7237"/>
                  </a:lnTo>
                  <a:lnTo>
                    <a:pt x="76" y="7251"/>
                  </a:lnTo>
                  <a:lnTo>
                    <a:pt x="91" y="7265"/>
                  </a:lnTo>
                  <a:lnTo>
                    <a:pt x="107" y="7278"/>
                  </a:lnTo>
                  <a:lnTo>
                    <a:pt x="123" y="7290"/>
                  </a:lnTo>
                  <a:lnTo>
                    <a:pt x="141" y="7300"/>
                  </a:lnTo>
                  <a:lnTo>
                    <a:pt x="159" y="7310"/>
                  </a:lnTo>
                  <a:lnTo>
                    <a:pt x="177" y="7319"/>
                  </a:lnTo>
                  <a:lnTo>
                    <a:pt x="197" y="7326"/>
                  </a:lnTo>
                  <a:lnTo>
                    <a:pt x="217" y="7332"/>
                  </a:lnTo>
                  <a:lnTo>
                    <a:pt x="238" y="7337"/>
                  </a:lnTo>
                  <a:lnTo>
                    <a:pt x="259" y="7340"/>
                  </a:lnTo>
                  <a:lnTo>
                    <a:pt x="282" y="7342"/>
                  </a:lnTo>
                  <a:lnTo>
                    <a:pt x="305" y="7343"/>
                  </a:lnTo>
                  <a:lnTo>
                    <a:pt x="7679" y="7343"/>
                  </a:lnTo>
                  <a:lnTo>
                    <a:pt x="7702" y="7342"/>
                  </a:lnTo>
                  <a:lnTo>
                    <a:pt x="7725" y="7340"/>
                  </a:lnTo>
                  <a:lnTo>
                    <a:pt x="7746" y="7337"/>
                  </a:lnTo>
                  <a:lnTo>
                    <a:pt x="7767" y="7332"/>
                  </a:lnTo>
                  <a:lnTo>
                    <a:pt x="7787" y="7326"/>
                  </a:lnTo>
                  <a:lnTo>
                    <a:pt x="7806" y="7319"/>
                  </a:lnTo>
                  <a:lnTo>
                    <a:pt x="7825" y="7310"/>
                  </a:lnTo>
                  <a:lnTo>
                    <a:pt x="7843" y="7300"/>
                  </a:lnTo>
                  <a:lnTo>
                    <a:pt x="7860" y="7290"/>
                  </a:lnTo>
                  <a:lnTo>
                    <a:pt x="7877" y="7278"/>
                  </a:lnTo>
                  <a:lnTo>
                    <a:pt x="7892" y="7265"/>
                  </a:lnTo>
                  <a:lnTo>
                    <a:pt x="7907" y="7251"/>
                  </a:lnTo>
                  <a:lnTo>
                    <a:pt x="7922" y="7237"/>
                  </a:lnTo>
                  <a:lnTo>
                    <a:pt x="7935" y="7221"/>
                  </a:lnTo>
                  <a:lnTo>
                    <a:pt x="7960" y="7187"/>
                  </a:lnTo>
                  <a:lnTo>
                    <a:pt x="7970" y="7151"/>
                  </a:lnTo>
                  <a:lnTo>
                    <a:pt x="7978" y="7112"/>
                  </a:lnTo>
                  <a:lnTo>
                    <a:pt x="7982" y="7072"/>
                  </a:lnTo>
                  <a:lnTo>
                    <a:pt x="7983" y="7031"/>
                  </a:lnTo>
                  <a:lnTo>
                    <a:pt x="7982" y="6990"/>
                  </a:lnTo>
                  <a:lnTo>
                    <a:pt x="7978" y="6950"/>
                  </a:lnTo>
                  <a:lnTo>
                    <a:pt x="7970" y="6911"/>
                  </a:lnTo>
                  <a:lnTo>
                    <a:pt x="7960" y="6874"/>
                  </a:lnTo>
                  <a:close/>
                  <a:moveTo>
                    <a:pt x="3992" y="6249"/>
                  </a:moveTo>
                  <a:lnTo>
                    <a:pt x="3992" y="6249"/>
                  </a:lnTo>
                  <a:lnTo>
                    <a:pt x="3951" y="6247"/>
                  </a:lnTo>
                  <a:lnTo>
                    <a:pt x="3911" y="6241"/>
                  </a:lnTo>
                  <a:lnTo>
                    <a:pt x="3873" y="6231"/>
                  </a:lnTo>
                  <a:lnTo>
                    <a:pt x="3836" y="6217"/>
                  </a:lnTo>
                  <a:lnTo>
                    <a:pt x="3800" y="6199"/>
                  </a:lnTo>
                  <a:lnTo>
                    <a:pt x="3767" y="6179"/>
                  </a:lnTo>
                  <a:lnTo>
                    <a:pt x="3735" y="6155"/>
                  </a:lnTo>
                  <a:lnTo>
                    <a:pt x="3706" y="6128"/>
                  </a:lnTo>
                  <a:lnTo>
                    <a:pt x="3680" y="6099"/>
                  </a:lnTo>
                  <a:lnTo>
                    <a:pt x="3656" y="6068"/>
                  </a:lnTo>
                  <a:lnTo>
                    <a:pt x="3636" y="6035"/>
                  </a:lnTo>
                  <a:lnTo>
                    <a:pt x="3618" y="5999"/>
                  </a:lnTo>
                  <a:lnTo>
                    <a:pt x="3604" y="5962"/>
                  </a:lnTo>
                  <a:lnTo>
                    <a:pt x="3594" y="5924"/>
                  </a:lnTo>
                  <a:lnTo>
                    <a:pt x="3588" y="5884"/>
                  </a:lnTo>
                  <a:lnTo>
                    <a:pt x="3586" y="5843"/>
                  </a:lnTo>
                  <a:lnTo>
                    <a:pt x="3588" y="5803"/>
                  </a:lnTo>
                  <a:lnTo>
                    <a:pt x="3594" y="5763"/>
                  </a:lnTo>
                  <a:lnTo>
                    <a:pt x="3604" y="5725"/>
                  </a:lnTo>
                  <a:lnTo>
                    <a:pt x="3618" y="5688"/>
                  </a:lnTo>
                  <a:lnTo>
                    <a:pt x="3636" y="5652"/>
                  </a:lnTo>
                  <a:lnTo>
                    <a:pt x="3656" y="5619"/>
                  </a:lnTo>
                  <a:lnTo>
                    <a:pt x="3680" y="5587"/>
                  </a:lnTo>
                  <a:lnTo>
                    <a:pt x="3706" y="5558"/>
                  </a:lnTo>
                  <a:lnTo>
                    <a:pt x="3735" y="5532"/>
                  </a:lnTo>
                  <a:lnTo>
                    <a:pt x="3767" y="5508"/>
                  </a:lnTo>
                  <a:lnTo>
                    <a:pt x="3800" y="5487"/>
                  </a:lnTo>
                  <a:lnTo>
                    <a:pt x="3836" y="5470"/>
                  </a:lnTo>
                  <a:lnTo>
                    <a:pt x="3873" y="5456"/>
                  </a:lnTo>
                  <a:lnTo>
                    <a:pt x="3911" y="5446"/>
                  </a:lnTo>
                  <a:lnTo>
                    <a:pt x="3951" y="5440"/>
                  </a:lnTo>
                  <a:lnTo>
                    <a:pt x="3992" y="5437"/>
                  </a:lnTo>
                  <a:lnTo>
                    <a:pt x="4032" y="5440"/>
                  </a:lnTo>
                  <a:lnTo>
                    <a:pt x="4070" y="5446"/>
                  </a:lnTo>
                  <a:lnTo>
                    <a:pt x="4107" y="5456"/>
                  </a:lnTo>
                  <a:lnTo>
                    <a:pt x="4142" y="5470"/>
                  </a:lnTo>
                  <a:lnTo>
                    <a:pt x="4176" y="5487"/>
                  </a:lnTo>
                  <a:lnTo>
                    <a:pt x="4206" y="5508"/>
                  </a:lnTo>
                  <a:lnTo>
                    <a:pt x="4235" y="5532"/>
                  </a:lnTo>
                  <a:lnTo>
                    <a:pt x="4261" y="5558"/>
                  </a:lnTo>
                  <a:lnTo>
                    <a:pt x="4285" y="5587"/>
                  </a:lnTo>
                  <a:lnTo>
                    <a:pt x="4306" y="5619"/>
                  </a:lnTo>
                  <a:lnTo>
                    <a:pt x="4324" y="5652"/>
                  </a:lnTo>
                  <a:lnTo>
                    <a:pt x="4339" y="5688"/>
                  </a:lnTo>
                  <a:lnTo>
                    <a:pt x="4351" y="5725"/>
                  </a:lnTo>
                  <a:lnTo>
                    <a:pt x="4359" y="5763"/>
                  </a:lnTo>
                  <a:lnTo>
                    <a:pt x="4365" y="5803"/>
                  </a:lnTo>
                  <a:lnTo>
                    <a:pt x="4366" y="5843"/>
                  </a:lnTo>
                  <a:lnTo>
                    <a:pt x="4365" y="5884"/>
                  </a:lnTo>
                  <a:lnTo>
                    <a:pt x="4359" y="5924"/>
                  </a:lnTo>
                  <a:lnTo>
                    <a:pt x="4351" y="5962"/>
                  </a:lnTo>
                  <a:lnTo>
                    <a:pt x="4339" y="5999"/>
                  </a:lnTo>
                  <a:lnTo>
                    <a:pt x="4324" y="6035"/>
                  </a:lnTo>
                  <a:lnTo>
                    <a:pt x="4306" y="6068"/>
                  </a:lnTo>
                  <a:lnTo>
                    <a:pt x="4285" y="6099"/>
                  </a:lnTo>
                  <a:lnTo>
                    <a:pt x="4261" y="6128"/>
                  </a:lnTo>
                  <a:lnTo>
                    <a:pt x="4235" y="6155"/>
                  </a:lnTo>
                  <a:lnTo>
                    <a:pt x="4206" y="6179"/>
                  </a:lnTo>
                  <a:lnTo>
                    <a:pt x="4176" y="6199"/>
                  </a:lnTo>
                  <a:lnTo>
                    <a:pt x="4142" y="6217"/>
                  </a:lnTo>
                  <a:lnTo>
                    <a:pt x="4107" y="6231"/>
                  </a:lnTo>
                  <a:lnTo>
                    <a:pt x="4070" y="6241"/>
                  </a:lnTo>
                  <a:lnTo>
                    <a:pt x="4032" y="6247"/>
                  </a:lnTo>
                  <a:lnTo>
                    <a:pt x="3992" y="6249"/>
                  </a:lnTo>
                  <a:close/>
                  <a:moveTo>
                    <a:pt x="4304" y="4843"/>
                  </a:moveTo>
                  <a:lnTo>
                    <a:pt x="4304" y="4843"/>
                  </a:lnTo>
                  <a:lnTo>
                    <a:pt x="4304" y="4855"/>
                  </a:lnTo>
                  <a:lnTo>
                    <a:pt x="4303" y="4866"/>
                  </a:lnTo>
                  <a:lnTo>
                    <a:pt x="4301" y="4875"/>
                  </a:lnTo>
                  <a:lnTo>
                    <a:pt x="4299" y="4885"/>
                  </a:lnTo>
                  <a:lnTo>
                    <a:pt x="4296" y="4893"/>
                  </a:lnTo>
                  <a:lnTo>
                    <a:pt x="4293" y="4901"/>
                  </a:lnTo>
                  <a:lnTo>
                    <a:pt x="4289" y="4908"/>
                  </a:lnTo>
                  <a:lnTo>
                    <a:pt x="4285" y="4914"/>
                  </a:lnTo>
                  <a:lnTo>
                    <a:pt x="4280" y="4920"/>
                  </a:lnTo>
                  <a:lnTo>
                    <a:pt x="4275" y="4924"/>
                  </a:lnTo>
                  <a:lnTo>
                    <a:pt x="4270" y="4928"/>
                  </a:lnTo>
                  <a:lnTo>
                    <a:pt x="4264" y="4932"/>
                  </a:lnTo>
                  <a:lnTo>
                    <a:pt x="4259" y="4934"/>
                  </a:lnTo>
                  <a:lnTo>
                    <a:pt x="4253" y="4936"/>
                  </a:lnTo>
                  <a:lnTo>
                    <a:pt x="4247" y="4937"/>
                  </a:lnTo>
                  <a:lnTo>
                    <a:pt x="4241" y="4937"/>
                  </a:lnTo>
                  <a:lnTo>
                    <a:pt x="3742" y="4937"/>
                  </a:lnTo>
                  <a:lnTo>
                    <a:pt x="3730" y="4937"/>
                  </a:lnTo>
                  <a:lnTo>
                    <a:pt x="3720" y="4936"/>
                  </a:lnTo>
                  <a:lnTo>
                    <a:pt x="3710" y="4934"/>
                  </a:lnTo>
                  <a:lnTo>
                    <a:pt x="3701" y="4932"/>
                  </a:lnTo>
                  <a:lnTo>
                    <a:pt x="3692" y="4928"/>
                  </a:lnTo>
                  <a:lnTo>
                    <a:pt x="3685" y="4924"/>
                  </a:lnTo>
                  <a:lnTo>
                    <a:pt x="3678" y="4920"/>
                  </a:lnTo>
                  <a:lnTo>
                    <a:pt x="3671" y="4914"/>
                  </a:lnTo>
                  <a:lnTo>
                    <a:pt x="3666" y="4908"/>
                  </a:lnTo>
                  <a:lnTo>
                    <a:pt x="3661" y="4901"/>
                  </a:lnTo>
                  <a:lnTo>
                    <a:pt x="3657" y="4893"/>
                  </a:lnTo>
                  <a:lnTo>
                    <a:pt x="3653" y="4885"/>
                  </a:lnTo>
                  <a:lnTo>
                    <a:pt x="3651" y="4875"/>
                  </a:lnTo>
                  <a:lnTo>
                    <a:pt x="3649" y="4866"/>
                  </a:lnTo>
                  <a:lnTo>
                    <a:pt x="3648" y="4855"/>
                  </a:lnTo>
                  <a:lnTo>
                    <a:pt x="3648" y="4843"/>
                  </a:lnTo>
                  <a:lnTo>
                    <a:pt x="3648" y="2657"/>
                  </a:lnTo>
                  <a:lnTo>
                    <a:pt x="3648" y="2645"/>
                  </a:lnTo>
                  <a:lnTo>
                    <a:pt x="3649" y="2634"/>
                  </a:lnTo>
                  <a:lnTo>
                    <a:pt x="3651" y="2625"/>
                  </a:lnTo>
                  <a:lnTo>
                    <a:pt x="3653" y="2615"/>
                  </a:lnTo>
                  <a:lnTo>
                    <a:pt x="3657" y="2607"/>
                  </a:lnTo>
                  <a:lnTo>
                    <a:pt x="3661" y="2599"/>
                  </a:lnTo>
                  <a:lnTo>
                    <a:pt x="3666" y="2592"/>
                  </a:lnTo>
                  <a:lnTo>
                    <a:pt x="3671" y="2586"/>
                  </a:lnTo>
                  <a:lnTo>
                    <a:pt x="3678" y="2580"/>
                  </a:lnTo>
                  <a:lnTo>
                    <a:pt x="3685" y="2576"/>
                  </a:lnTo>
                  <a:lnTo>
                    <a:pt x="3692" y="2572"/>
                  </a:lnTo>
                  <a:lnTo>
                    <a:pt x="3701" y="2568"/>
                  </a:lnTo>
                  <a:lnTo>
                    <a:pt x="3710" y="2566"/>
                  </a:lnTo>
                  <a:lnTo>
                    <a:pt x="3720" y="2564"/>
                  </a:lnTo>
                  <a:lnTo>
                    <a:pt x="3730" y="2563"/>
                  </a:lnTo>
                  <a:lnTo>
                    <a:pt x="3742" y="2563"/>
                  </a:lnTo>
                  <a:lnTo>
                    <a:pt x="4241" y="2563"/>
                  </a:lnTo>
                  <a:lnTo>
                    <a:pt x="4247" y="2563"/>
                  </a:lnTo>
                  <a:lnTo>
                    <a:pt x="4253" y="2564"/>
                  </a:lnTo>
                  <a:lnTo>
                    <a:pt x="4259" y="2566"/>
                  </a:lnTo>
                  <a:lnTo>
                    <a:pt x="4264" y="2568"/>
                  </a:lnTo>
                  <a:lnTo>
                    <a:pt x="4270" y="2572"/>
                  </a:lnTo>
                  <a:lnTo>
                    <a:pt x="4275" y="2576"/>
                  </a:lnTo>
                  <a:lnTo>
                    <a:pt x="4280" y="2580"/>
                  </a:lnTo>
                  <a:lnTo>
                    <a:pt x="4285" y="2586"/>
                  </a:lnTo>
                  <a:lnTo>
                    <a:pt x="4289" y="2592"/>
                  </a:lnTo>
                  <a:lnTo>
                    <a:pt x="4293" y="2599"/>
                  </a:lnTo>
                  <a:lnTo>
                    <a:pt x="4296" y="2607"/>
                  </a:lnTo>
                  <a:lnTo>
                    <a:pt x="4299" y="2615"/>
                  </a:lnTo>
                  <a:lnTo>
                    <a:pt x="4301" y="2625"/>
                  </a:lnTo>
                  <a:lnTo>
                    <a:pt x="4303" y="2634"/>
                  </a:lnTo>
                  <a:lnTo>
                    <a:pt x="4304" y="2645"/>
                  </a:lnTo>
                  <a:lnTo>
                    <a:pt x="4304" y="2657"/>
                  </a:lnTo>
                  <a:lnTo>
                    <a:pt x="4304" y="4843"/>
                  </a:lnTo>
                  <a:close/>
                </a:path>
              </a:pathLst>
            </a:custGeom>
            <a:solidFill>
              <a:srgbClr val="F800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Tree>
    <p:custDataLst>
      <p:tags r:id="rId1"/>
    </p:custDataLst>
    <p:extLst>
      <p:ext uri="{BB962C8B-B14F-4D97-AF65-F5344CB8AC3E}">
        <p14:creationId xmlns:p14="http://schemas.microsoft.com/office/powerpoint/2010/main" val="142041285"/>
      </p:ext>
    </p:extLst>
  </p:cSld>
  <p:clrMapOvr>
    <a:masterClrMapping/>
  </p:clrMapOvr>
  <p:transition spd="slow"/>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7972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Reclaiming Space by Shrinking Segments</a:t>
            </a:r>
            <a:endParaRPr lang="en-US" altLang="es-MX" dirty="0"/>
          </a:p>
        </p:txBody>
      </p:sp>
      <p:sp>
        <p:nvSpPr>
          <p:cNvPr id="9219" name="Content Placeholder 9"/>
          <p:cNvSpPr>
            <a:spLocks noGrp="1"/>
          </p:cNvSpPr>
          <p:nvPr>
            <p:ph idx="1"/>
          </p:nvPr>
        </p:nvSpPr>
        <p:spPr>
          <a:xfrm>
            <a:off x="622138" y="1242485"/>
            <a:ext cx="10944549" cy="2722106"/>
          </a:xfrm>
        </p:spPr>
        <p:txBody>
          <a:bodyPr/>
          <a:lstStyle/>
          <a:p>
            <a:pPr lvl="1">
              <a:buClr>
                <a:schemeClr val="accent1"/>
              </a:buClr>
              <a:defRPr/>
            </a:pPr>
            <a:r>
              <a:rPr lang="en-US" dirty="0"/>
              <a:t>Shrink is an online and in-place operation.</a:t>
            </a:r>
          </a:p>
          <a:p>
            <a:pPr lvl="1">
              <a:buClr>
                <a:schemeClr val="accent1"/>
              </a:buClr>
              <a:defRPr/>
            </a:pPr>
            <a:r>
              <a:rPr lang="en-US" dirty="0"/>
              <a:t>It is applicable only to segments residing in ASSM tablespaces.</a:t>
            </a:r>
          </a:p>
          <a:p>
            <a:pPr lvl="1">
              <a:buClr>
                <a:schemeClr val="accent1"/>
              </a:buClr>
              <a:defRPr/>
            </a:pPr>
            <a:r>
              <a:rPr lang="en-US" dirty="0"/>
              <a:t>Candidate segment types:</a:t>
            </a:r>
          </a:p>
          <a:p>
            <a:pPr lvl="2">
              <a:buClr>
                <a:schemeClr val="accent1"/>
              </a:buClr>
              <a:defRPr/>
            </a:pPr>
            <a:r>
              <a:rPr lang="en-US" dirty="0"/>
              <a:t>Heap-organized tables and index-organized tables</a:t>
            </a:r>
          </a:p>
          <a:p>
            <a:pPr lvl="2">
              <a:buClr>
                <a:schemeClr val="accent1"/>
              </a:buClr>
              <a:defRPr/>
            </a:pPr>
            <a:r>
              <a:rPr lang="en-US" dirty="0"/>
              <a:t>Indexes</a:t>
            </a:r>
          </a:p>
          <a:p>
            <a:pPr lvl="2">
              <a:buClr>
                <a:schemeClr val="accent1"/>
              </a:buClr>
              <a:defRPr/>
            </a:pPr>
            <a:r>
              <a:rPr lang="en-US" dirty="0"/>
              <a:t>Partitions and subpartitions</a:t>
            </a:r>
          </a:p>
          <a:p>
            <a:pPr lvl="2">
              <a:buClr>
                <a:schemeClr val="accent1"/>
              </a:buClr>
              <a:defRPr/>
            </a:pPr>
            <a:r>
              <a:rPr lang="en-US" dirty="0"/>
              <a:t>Materialized views and materialized view logs</a:t>
            </a:r>
          </a:p>
        </p:txBody>
      </p:sp>
    </p:spTree>
    <p:custDataLst>
      <p:tags r:id="rId1"/>
    </p:custDataLst>
    <p:extLst>
      <p:ext uri="{BB962C8B-B14F-4D97-AF65-F5344CB8AC3E}">
        <p14:creationId xmlns:p14="http://schemas.microsoft.com/office/powerpoint/2010/main" val="264441296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bwMode="auto">
          <a:xfrm>
            <a:off x="179550" y="264585"/>
            <a:ext cx="4035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314" name="Rectangle 2"/>
          <p:cNvSpPr>
            <a:spLocks noGrp="1" noChangeArrowheads="1"/>
          </p:cNvSpPr>
          <p:nvPr>
            <p:ph type="title"/>
          </p:nvPr>
        </p:nvSpPr>
        <p:spPr/>
        <p:txBody>
          <a:bodyPr/>
          <a:lstStyle/>
          <a:p>
            <a:pPr eaLnBrk="1" hangingPunct="1"/>
            <a:r>
              <a:rPr lang="en-US" altLang="en-US" dirty="0"/>
              <a:t>Shrinking Segments</a:t>
            </a:r>
          </a:p>
        </p:txBody>
      </p:sp>
      <p:sp>
        <p:nvSpPr>
          <p:cNvPr id="13315" name="Line 7"/>
          <p:cNvSpPr>
            <a:spLocks noChangeShapeType="1"/>
          </p:cNvSpPr>
          <p:nvPr/>
        </p:nvSpPr>
        <p:spPr bwMode="auto">
          <a:xfrm>
            <a:off x="2386012" y="246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6" name="Line 14"/>
          <p:cNvSpPr>
            <a:spLocks noChangeShapeType="1"/>
          </p:cNvSpPr>
          <p:nvPr/>
        </p:nvSpPr>
        <p:spPr bwMode="auto">
          <a:xfrm>
            <a:off x="3224212" y="246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7" name="Line 34"/>
          <p:cNvSpPr>
            <a:spLocks noChangeShapeType="1"/>
          </p:cNvSpPr>
          <p:nvPr/>
        </p:nvSpPr>
        <p:spPr bwMode="gray">
          <a:xfrm>
            <a:off x="4214812" y="34417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8" name="Line 35"/>
          <p:cNvSpPr>
            <a:spLocks noChangeShapeType="1"/>
          </p:cNvSpPr>
          <p:nvPr/>
        </p:nvSpPr>
        <p:spPr bwMode="gray">
          <a:xfrm>
            <a:off x="4214812" y="29845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9" name="Line 36"/>
          <p:cNvSpPr>
            <a:spLocks noChangeShapeType="1"/>
          </p:cNvSpPr>
          <p:nvPr/>
        </p:nvSpPr>
        <p:spPr bwMode="gray">
          <a:xfrm>
            <a:off x="4214812" y="31369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0" name="Line 37"/>
          <p:cNvSpPr>
            <a:spLocks noChangeShapeType="1"/>
          </p:cNvSpPr>
          <p:nvPr/>
        </p:nvSpPr>
        <p:spPr bwMode="gray">
          <a:xfrm>
            <a:off x="4214812" y="3289300"/>
            <a:ext cx="685800"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1" name="Rectangle 38"/>
          <p:cNvSpPr>
            <a:spLocks noChangeArrowheads="1"/>
          </p:cNvSpPr>
          <p:nvPr/>
        </p:nvSpPr>
        <p:spPr bwMode="auto">
          <a:xfrm>
            <a:off x="24622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22" name="Text Box 39"/>
          <p:cNvSpPr txBox="1">
            <a:spLocks noChangeArrowheads="1"/>
          </p:cNvSpPr>
          <p:nvPr/>
        </p:nvSpPr>
        <p:spPr bwMode="auto">
          <a:xfrm>
            <a:off x="6653212" y="3248378"/>
            <a:ext cx="62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323" name="Line 40"/>
          <p:cNvSpPr>
            <a:spLocks noChangeShapeType="1"/>
          </p:cNvSpPr>
          <p:nvPr/>
        </p:nvSpPr>
        <p:spPr bwMode="auto">
          <a:xfrm>
            <a:off x="25384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4" name="Line 41"/>
          <p:cNvSpPr>
            <a:spLocks noChangeShapeType="1"/>
          </p:cNvSpPr>
          <p:nvPr/>
        </p:nvSpPr>
        <p:spPr bwMode="auto">
          <a:xfrm>
            <a:off x="2538412" y="2984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5" name="Line 42"/>
          <p:cNvSpPr>
            <a:spLocks noChangeShapeType="1"/>
          </p:cNvSpPr>
          <p:nvPr/>
        </p:nvSpPr>
        <p:spPr bwMode="auto">
          <a:xfrm>
            <a:off x="2538412" y="3136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6" name="Line 43"/>
          <p:cNvSpPr>
            <a:spLocks noChangeShapeType="1"/>
          </p:cNvSpPr>
          <p:nvPr/>
        </p:nvSpPr>
        <p:spPr bwMode="auto">
          <a:xfrm>
            <a:off x="2538412" y="32893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7" name="Line 44"/>
          <p:cNvSpPr>
            <a:spLocks noChangeShapeType="1"/>
          </p:cNvSpPr>
          <p:nvPr/>
        </p:nvSpPr>
        <p:spPr bwMode="auto">
          <a:xfrm>
            <a:off x="2538412" y="34417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28" name="Rectangle 45"/>
          <p:cNvSpPr>
            <a:spLocks noChangeArrowheads="1"/>
          </p:cNvSpPr>
          <p:nvPr/>
        </p:nvSpPr>
        <p:spPr bwMode="auto">
          <a:xfrm>
            <a:off x="24241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29" name="Rectangle 46"/>
          <p:cNvSpPr>
            <a:spLocks noChangeArrowheads="1"/>
          </p:cNvSpPr>
          <p:nvPr/>
        </p:nvSpPr>
        <p:spPr bwMode="auto">
          <a:xfrm>
            <a:off x="33004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0" name="Line 47"/>
          <p:cNvSpPr>
            <a:spLocks noChangeShapeType="1"/>
          </p:cNvSpPr>
          <p:nvPr/>
        </p:nvSpPr>
        <p:spPr bwMode="auto">
          <a:xfrm>
            <a:off x="33766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1" name="Line 48"/>
          <p:cNvSpPr>
            <a:spLocks noChangeShapeType="1"/>
          </p:cNvSpPr>
          <p:nvPr/>
        </p:nvSpPr>
        <p:spPr bwMode="auto">
          <a:xfrm>
            <a:off x="3376612" y="2984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2" name="Line 49"/>
          <p:cNvSpPr>
            <a:spLocks noChangeShapeType="1"/>
          </p:cNvSpPr>
          <p:nvPr/>
        </p:nvSpPr>
        <p:spPr bwMode="auto">
          <a:xfrm>
            <a:off x="3376612" y="3136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3" name="Line 50"/>
          <p:cNvSpPr>
            <a:spLocks noChangeShapeType="1"/>
          </p:cNvSpPr>
          <p:nvPr/>
        </p:nvSpPr>
        <p:spPr bwMode="auto">
          <a:xfrm>
            <a:off x="3376612" y="32893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4" name="Line 51"/>
          <p:cNvSpPr>
            <a:spLocks noChangeShapeType="1"/>
          </p:cNvSpPr>
          <p:nvPr/>
        </p:nvSpPr>
        <p:spPr bwMode="auto">
          <a:xfrm>
            <a:off x="3376612" y="34417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5" name="Rectangle 52"/>
          <p:cNvSpPr>
            <a:spLocks noChangeArrowheads="1"/>
          </p:cNvSpPr>
          <p:nvPr/>
        </p:nvSpPr>
        <p:spPr bwMode="auto">
          <a:xfrm>
            <a:off x="32623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6" name="Rectangle 53"/>
          <p:cNvSpPr>
            <a:spLocks noChangeArrowheads="1"/>
          </p:cNvSpPr>
          <p:nvPr/>
        </p:nvSpPr>
        <p:spPr bwMode="auto">
          <a:xfrm>
            <a:off x="41386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7" name="Line 54"/>
          <p:cNvSpPr>
            <a:spLocks noChangeShapeType="1"/>
          </p:cNvSpPr>
          <p:nvPr/>
        </p:nvSpPr>
        <p:spPr bwMode="auto">
          <a:xfrm>
            <a:off x="4214812" y="2832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8" name="Rectangle 55"/>
          <p:cNvSpPr>
            <a:spLocks noChangeArrowheads="1"/>
          </p:cNvSpPr>
          <p:nvPr/>
        </p:nvSpPr>
        <p:spPr bwMode="auto">
          <a:xfrm>
            <a:off x="41005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39" name="Rectangle 56"/>
          <p:cNvSpPr>
            <a:spLocks noChangeArrowheads="1"/>
          </p:cNvSpPr>
          <p:nvPr/>
        </p:nvSpPr>
        <p:spPr bwMode="auto">
          <a:xfrm>
            <a:off x="49768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0" name="Line 57"/>
          <p:cNvSpPr>
            <a:spLocks noChangeShapeType="1"/>
          </p:cNvSpPr>
          <p:nvPr/>
        </p:nvSpPr>
        <p:spPr bwMode="gray">
          <a:xfrm>
            <a:off x="5053012" y="28321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1" name="Line 58"/>
          <p:cNvSpPr>
            <a:spLocks noChangeShapeType="1"/>
          </p:cNvSpPr>
          <p:nvPr/>
        </p:nvSpPr>
        <p:spPr bwMode="gray">
          <a:xfrm>
            <a:off x="5053012" y="34417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2" name="Rectangle 59"/>
          <p:cNvSpPr>
            <a:spLocks noChangeArrowheads="1"/>
          </p:cNvSpPr>
          <p:nvPr/>
        </p:nvSpPr>
        <p:spPr bwMode="auto">
          <a:xfrm>
            <a:off x="49387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3" name="Rectangle 60"/>
          <p:cNvSpPr>
            <a:spLocks noChangeArrowheads="1"/>
          </p:cNvSpPr>
          <p:nvPr/>
        </p:nvSpPr>
        <p:spPr bwMode="auto">
          <a:xfrm>
            <a:off x="58150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4" name="Line 61"/>
          <p:cNvSpPr>
            <a:spLocks noChangeShapeType="1"/>
          </p:cNvSpPr>
          <p:nvPr/>
        </p:nvSpPr>
        <p:spPr bwMode="gray">
          <a:xfrm>
            <a:off x="5891212" y="28321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5" name="Line 62"/>
          <p:cNvSpPr>
            <a:spLocks noChangeShapeType="1"/>
          </p:cNvSpPr>
          <p:nvPr/>
        </p:nvSpPr>
        <p:spPr bwMode="gray">
          <a:xfrm>
            <a:off x="5891212" y="2984500"/>
            <a:ext cx="685800" cy="0"/>
          </a:xfrm>
          <a:prstGeom prst="line">
            <a:avLst/>
          </a:prstGeom>
          <a:noFill/>
          <a:ln w="28575">
            <a:solidFill>
              <a:srgbClr val="6699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46" name="Rectangle 63"/>
          <p:cNvSpPr>
            <a:spLocks noChangeArrowheads="1"/>
          </p:cNvSpPr>
          <p:nvPr/>
        </p:nvSpPr>
        <p:spPr bwMode="auto">
          <a:xfrm>
            <a:off x="57769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7" name="Rectangle 64"/>
          <p:cNvSpPr>
            <a:spLocks noChangeArrowheads="1"/>
          </p:cNvSpPr>
          <p:nvPr/>
        </p:nvSpPr>
        <p:spPr bwMode="auto">
          <a:xfrm>
            <a:off x="66532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8" name="Rectangle 65"/>
          <p:cNvSpPr>
            <a:spLocks noChangeArrowheads="1"/>
          </p:cNvSpPr>
          <p:nvPr/>
        </p:nvSpPr>
        <p:spPr bwMode="auto">
          <a:xfrm>
            <a:off x="6615112" y="3260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49" name="Rectangle 66"/>
          <p:cNvSpPr>
            <a:spLocks noChangeArrowheads="1"/>
          </p:cNvSpPr>
          <p:nvPr/>
        </p:nvSpPr>
        <p:spPr bwMode="auto">
          <a:xfrm>
            <a:off x="7491412" y="27432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50" name="Rectangle 67"/>
          <p:cNvSpPr>
            <a:spLocks noChangeArrowheads="1"/>
          </p:cNvSpPr>
          <p:nvPr/>
        </p:nvSpPr>
        <p:spPr bwMode="auto">
          <a:xfrm>
            <a:off x="7453312" y="32480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51" name="Line 68"/>
          <p:cNvSpPr>
            <a:spLocks noChangeShapeType="1"/>
          </p:cNvSpPr>
          <p:nvPr/>
        </p:nvSpPr>
        <p:spPr bwMode="gray">
          <a:xfrm flipV="1">
            <a:off x="6661150" y="2587625"/>
            <a:ext cx="0" cy="1168400"/>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13352" name="Group 69"/>
          <p:cNvGrpSpPr>
            <a:grpSpLocks/>
          </p:cNvGrpSpPr>
          <p:nvPr/>
        </p:nvGrpSpPr>
        <p:grpSpPr bwMode="auto">
          <a:xfrm>
            <a:off x="2424112" y="4589466"/>
            <a:ext cx="5905500" cy="1193800"/>
            <a:chOff x="1024" y="3203"/>
            <a:chExt cx="3720" cy="752"/>
          </a:xfrm>
        </p:grpSpPr>
        <p:sp>
          <p:nvSpPr>
            <p:cNvPr id="13408" name="Rectangle 70"/>
            <p:cNvSpPr>
              <a:spLocks noChangeArrowheads="1"/>
            </p:cNvSpPr>
            <p:nvPr/>
          </p:nvSpPr>
          <p:spPr bwMode="gray">
            <a:xfrm>
              <a:off x="3160" y="3312"/>
              <a:ext cx="544"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9" name="Rectangle 71"/>
            <p:cNvSpPr>
              <a:spLocks noChangeArrowheads="1"/>
            </p:cNvSpPr>
            <p:nvPr/>
          </p:nvSpPr>
          <p:spPr bwMode="gray">
            <a:xfrm>
              <a:off x="3688" y="3312"/>
              <a:ext cx="536" cy="504"/>
            </a:xfrm>
            <a:prstGeom prst="rect">
              <a:avLst/>
            </a:prstGeom>
            <a:solidFill>
              <a:schemeClr val="bg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10" name="Line 72"/>
            <p:cNvSpPr>
              <a:spLocks noChangeShapeType="1"/>
            </p:cNvSpPr>
            <p:nvPr/>
          </p:nvSpPr>
          <p:spPr bwMode="gray">
            <a:xfrm>
              <a:off x="2152" y="3752"/>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1" name="Line 73"/>
            <p:cNvSpPr>
              <a:spLocks noChangeShapeType="1"/>
            </p:cNvSpPr>
            <p:nvPr/>
          </p:nvSpPr>
          <p:spPr bwMode="gray">
            <a:xfrm>
              <a:off x="2152" y="3464"/>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2" name="Line 74"/>
            <p:cNvSpPr>
              <a:spLocks noChangeShapeType="1"/>
            </p:cNvSpPr>
            <p:nvPr/>
          </p:nvSpPr>
          <p:spPr bwMode="gray">
            <a:xfrm>
              <a:off x="2152" y="3560"/>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3" name="Line 75"/>
            <p:cNvSpPr>
              <a:spLocks noChangeShapeType="1"/>
            </p:cNvSpPr>
            <p:nvPr/>
          </p:nvSpPr>
          <p:spPr bwMode="gray">
            <a:xfrm>
              <a:off x="2152" y="3656"/>
              <a:ext cx="432" cy="0"/>
            </a:xfrm>
            <a:prstGeom prst="line">
              <a:avLst/>
            </a:prstGeom>
            <a:noFill/>
            <a:ln w="28575">
              <a:solidFill>
                <a:srgbClr val="66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4" name="Rectangle 76"/>
            <p:cNvSpPr>
              <a:spLocks noChangeArrowheads="1"/>
            </p:cNvSpPr>
            <p:nvPr/>
          </p:nvSpPr>
          <p:spPr bwMode="gray">
            <a:xfrm>
              <a:off x="1048"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15" name="Text Box 77"/>
            <p:cNvSpPr txBox="1">
              <a:spLocks noChangeArrowheads="1"/>
            </p:cNvSpPr>
            <p:nvPr/>
          </p:nvSpPr>
          <p:spPr bwMode="gray">
            <a:xfrm>
              <a:off x="2640" y="3626"/>
              <a:ext cx="3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416" name="Line 78"/>
            <p:cNvSpPr>
              <a:spLocks noChangeShapeType="1"/>
            </p:cNvSpPr>
            <p:nvPr/>
          </p:nvSpPr>
          <p:spPr bwMode="gray">
            <a:xfrm>
              <a:off x="1096"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7" name="Line 79"/>
            <p:cNvSpPr>
              <a:spLocks noChangeShapeType="1"/>
            </p:cNvSpPr>
            <p:nvPr/>
          </p:nvSpPr>
          <p:spPr bwMode="gray">
            <a:xfrm>
              <a:off x="1096" y="3464"/>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8" name="Line 80"/>
            <p:cNvSpPr>
              <a:spLocks noChangeShapeType="1"/>
            </p:cNvSpPr>
            <p:nvPr/>
          </p:nvSpPr>
          <p:spPr bwMode="gray">
            <a:xfrm>
              <a:off x="1096" y="3560"/>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19" name="Line 81"/>
            <p:cNvSpPr>
              <a:spLocks noChangeShapeType="1"/>
            </p:cNvSpPr>
            <p:nvPr/>
          </p:nvSpPr>
          <p:spPr bwMode="gray">
            <a:xfrm>
              <a:off x="1096" y="3656"/>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0" name="Line 82"/>
            <p:cNvSpPr>
              <a:spLocks noChangeShapeType="1"/>
            </p:cNvSpPr>
            <p:nvPr/>
          </p:nvSpPr>
          <p:spPr bwMode="gray">
            <a:xfrm>
              <a:off x="1096" y="3752"/>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1" name="Rectangle 83"/>
            <p:cNvSpPr>
              <a:spLocks noChangeArrowheads="1"/>
            </p:cNvSpPr>
            <p:nvPr/>
          </p:nvSpPr>
          <p:spPr bwMode="gray">
            <a:xfrm>
              <a:off x="1024"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2" name="Rectangle 84"/>
            <p:cNvSpPr>
              <a:spLocks noChangeArrowheads="1"/>
            </p:cNvSpPr>
            <p:nvPr/>
          </p:nvSpPr>
          <p:spPr bwMode="gray">
            <a:xfrm>
              <a:off x="1576"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3" name="Line 85"/>
            <p:cNvSpPr>
              <a:spLocks noChangeShapeType="1"/>
            </p:cNvSpPr>
            <p:nvPr/>
          </p:nvSpPr>
          <p:spPr bwMode="gray">
            <a:xfrm>
              <a:off x="1624"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4" name="Line 86"/>
            <p:cNvSpPr>
              <a:spLocks noChangeShapeType="1"/>
            </p:cNvSpPr>
            <p:nvPr/>
          </p:nvSpPr>
          <p:spPr bwMode="gray">
            <a:xfrm>
              <a:off x="1624" y="3464"/>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5" name="Line 87"/>
            <p:cNvSpPr>
              <a:spLocks noChangeShapeType="1"/>
            </p:cNvSpPr>
            <p:nvPr/>
          </p:nvSpPr>
          <p:spPr bwMode="gray">
            <a:xfrm>
              <a:off x="1624" y="3560"/>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6" name="Line 88"/>
            <p:cNvSpPr>
              <a:spLocks noChangeShapeType="1"/>
            </p:cNvSpPr>
            <p:nvPr/>
          </p:nvSpPr>
          <p:spPr bwMode="gray">
            <a:xfrm>
              <a:off x="1624" y="3656"/>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7" name="Line 89"/>
            <p:cNvSpPr>
              <a:spLocks noChangeShapeType="1"/>
            </p:cNvSpPr>
            <p:nvPr/>
          </p:nvSpPr>
          <p:spPr bwMode="gray">
            <a:xfrm>
              <a:off x="1624" y="3752"/>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28" name="Rectangle 90"/>
            <p:cNvSpPr>
              <a:spLocks noChangeArrowheads="1"/>
            </p:cNvSpPr>
            <p:nvPr/>
          </p:nvSpPr>
          <p:spPr bwMode="gray">
            <a:xfrm>
              <a:off x="1552"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29" name="Rectangle 91"/>
            <p:cNvSpPr>
              <a:spLocks noChangeArrowheads="1"/>
            </p:cNvSpPr>
            <p:nvPr/>
          </p:nvSpPr>
          <p:spPr bwMode="gray">
            <a:xfrm>
              <a:off x="2104"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0" name="Line 92"/>
            <p:cNvSpPr>
              <a:spLocks noChangeShapeType="1"/>
            </p:cNvSpPr>
            <p:nvPr/>
          </p:nvSpPr>
          <p:spPr bwMode="gray">
            <a:xfrm>
              <a:off x="2152" y="3368"/>
              <a:ext cx="4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31" name="Rectangle 93"/>
            <p:cNvSpPr>
              <a:spLocks noChangeArrowheads="1"/>
            </p:cNvSpPr>
            <p:nvPr/>
          </p:nvSpPr>
          <p:spPr bwMode="gray">
            <a:xfrm>
              <a:off x="2080"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2" name="Rectangle 94"/>
            <p:cNvSpPr>
              <a:spLocks noChangeArrowheads="1"/>
            </p:cNvSpPr>
            <p:nvPr/>
          </p:nvSpPr>
          <p:spPr bwMode="gray">
            <a:xfrm>
              <a:off x="2632" y="3312"/>
              <a:ext cx="528" cy="504"/>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3" name="Rectangle 95"/>
            <p:cNvSpPr>
              <a:spLocks noChangeArrowheads="1"/>
            </p:cNvSpPr>
            <p:nvPr/>
          </p:nvSpPr>
          <p:spPr bwMode="gray">
            <a:xfrm>
              <a:off x="2608"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4" name="Rectangle 96"/>
            <p:cNvSpPr>
              <a:spLocks noChangeArrowheads="1"/>
            </p:cNvSpPr>
            <p:nvPr/>
          </p:nvSpPr>
          <p:spPr bwMode="gray">
            <a:xfrm>
              <a:off x="3136"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5" name="Rectangle 97"/>
            <p:cNvSpPr>
              <a:spLocks noChangeArrowheads="1"/>
            </p:cNvSpPr>
            <p:nvPr/>
          </p:nvSpPr>
          <p:spPr bwMode="gray">
            <a:xfrm>
              <a:off x="3664" y="3638"/>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6" name="Rectangle 98"/>
            <p:cNvSpPr>
              <a:spLocks noChangeArrowheads="1"/>
            </p:cNvSpPr>
            <p:nvPr/>
          </p:nvSpPr>
          <p:spPr bwMode="gray">
            <a:xfrm>
              <a:off x="4216" y="3312"/>
              <a:ext cx="528" cy="504"/>
            </a:xfrm>
            <a:prstGeom prst="rect">
              <a:avLst/>
            </a:prstGeom>
            <a:solidFill>
              <a:schemeClr val="bg1"/>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7" name="Rectangle 99"/>
            <p:cNvSpPr>
              <a:spLocks noChangeArrowheads="1"/>
            </p:cNvSpPr>
            <p:nvPr/>
          </p:nvSpPr>
          <p:spPr bwMode="gray">
            <a:xfrm>
              <a:off x="4192" y="3630"/>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38" name="Line 100"/>
            <p:cNvSpPr>
              <a:spLocks noChangeShapeType="1"/>
            </p:cNvSpPr>
            <p:nvPr/>
          </p:nvSpPr>
          <p:spPr bwMode="gray">
            <a:xfrm flipV="1">
              <a:off x="3688" y="3203"/>
              <a:ext cx="0" cy="736"/>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439" name="Rectangle 101"/>
            <p:cNvSpPr>
              <a:spLocks noChangeArrowheads="1"/>
            </p:cNvSpPr>
            <p:nvPr/>
          </p:nvSpPr>
          <p:spPr bwMode="gray">
            <a:xfrm>
              <a:off x="2608" y="3646"/>
              <a:ext cx="56"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40" name="Line 102"/>
            <p:cNvSpPr>
              <a:spLocks noChangeShapeType="1"/>
            </p:cNvSpPr>
            <p:nvPr/>
          </p:nvSpPr>
          <p:spPr bwMode="gray">
            <a:xfrm flipV="1">
              <a:off x="2632" y="3219"/>
              <a:ext cx="0" cy="736"/>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
        <p:nvSpPr>
          <p:cNvPr id="13353" name="Text Box 107"/>
          <p:cNvSpPr txBox="1">
            <a:spLocks noChangeArrowheads="1"/>
          </p:cNvSpPr>
          <p:nvPr/>
        </p:nvSpPr>
        <p:spPr bwMode="auto">
          <a:xfrm>
            <a:off x="1903412" y="3735387"/>
            <a:ext cx="7858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r>
              <a:rPr lang="en-US" altLang="en-US" b="1" dirty="0">
                <a:solidFill>
                  <a:srgbClr val="000000"/>
                </a:solidFill>
              </a:rPr>
              <a:t>DML operations and queries can be issued during compaction.</a:t>
            </a:r>
          </a:p>
        </p:txBody>
      </p:sp>
      <p:sp>
        <p:nvSpPr>
          <p:cNvPr id="13354" name="Text Box 108"/>
          <p:cNvSpPr txBox="1">
            <a:spLocks noChangeArrowheads="1"/>
          </p:cNvSpPr>
          <p:nvPr/>
        </p:nvSpPr>
        <p:spPr bwMode="auto">
          <a:xfrm>
            <a:off x="1916112" y="5653087"/>
            <a:ext cx="7858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marL="342900" indent="-342900"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ctr" eaLnBrk="1" hangingPunct="1"/>
            <a:r>
              <a:rPr lang="en-US" altLang="en-US" b="1" dirty="0">
                <a:solidFill>
                  <a:srgbClr val="000000"/>
                </a:solidFill>
              </a:rPr>
              <a:t>DML operations are blocked when the HWM is adjusted.</a:t>
            </a:r>
          </a:p>
        </p:txBody>
      </p:sp>
      <p:sp>
        <p:nvSpPr>
          <p:cNvPr id="109" name="Content Placeholder 2"/>
          <p:cNvSpPr txBox="1">
            <a:spLocks/>
          </p:cNvSpPr>
          <p:nvPr/>
        </p:nvSpPr>
        <p:spPr bwMode="gray">
          <a:xfrm>
            <a:off x="2360612" y="2115618"/>
            <a:ext cx="7239000" cy="41172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solidFill>
              <a:schemeClr val="tx1">
                <a:lumMod val="50000"/>
              </a:schemeClr>
            </a:solidFill>
            <a:miter lim="800000"/>
            <a:headEnd/>
            <a:tailEnd/>
          </a:ln>
        </p:spPr>
        <p:txBody>
          <a:bodyPr tIns="91440" rIns="12700" bIns="12700">
            <a:spAutoFit/>
          </a:bodyPr>
          <a:lstStyle/>
          <a:p>
            <a:pPr defTabSz="400050" eaLnBrk="0" hangingPunct="0">
              <a:tabLst>
                <a:tab pos="400050" algn="r"/>
                <a:tab pos="673100" algn="l"/>
              </a:tabLst>
              <a:defRPr/>
            </a:pPr>
            <a:r>
              <a:rPr lang="en-US" b="1" dirty="0">
                <a:solidFill>
                  <a:schemeClr val="tx1">
                    <a:lumMod val="50000"/>
                  </a:schemeClr>
                </a:solidFill>
                <a:latin typeface="Courier New" pitchFamily="49" charset="0"/>
              </a:rPr>
              <a:t>		ALTER TABLE employees SHRINK SPACE COMPACT;</a:t>
            </a:r>
          </a:p>
        </p:txBody>
      </p:sp>
      <p:sp>
        <p:nvSpPr>
          <p:cNvPr id="110" name="Oval 33"/>
          <p:cNvSpPr>
            <a:spLocks noChangeAspect="1" noChangeArrowheads="1"/>
          </p:cNvSpPr>
          <p:nvPr/>
        </p:nvSpPr>
        <p:spPr bwMode="auto">
          <a:xfrm>
            <a:off x="1939369" y="2148957"/>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1</a:t>
            </a:r>
          </a:p>
        </p:txBody>
      </p:sp>
      <p:sp>
        <p:nvSpPr>
          <p:cNvPr id="13361" name="Line 5"/>
          <p:cNvSpPr>
            <a:spLocks noChangeShapeType="1"/>
          </p:cNvSpPr>
          <p:nvPr/>
        </p:nvSpPr>
        <p:spPr bwMode="auto">
          <a:xfrm>
            <a:off x="23860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2" name="Line 6"/>
          <p:cNvSpPr>
            <a:spLocks noChangeShapeType="1"/>
          </p:cNvSpPr>
          <p:nvPr/>
        </p:nvSpPr>
        <p:spPr bwMode="auto">
          <a:xfrm>
            <a:off x="23860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3" name="Line 7"/>
          <p:cNvSpPr>
            <a:spLocks noChangeShapeType="1"/>
          </p:cNvSpPr>
          <p:nvPr/>
        </p:nvSpPr>
        <p:spPr bwMode="auto">
          <a:xfrm>
            <a:off x="2386012" y="4533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4" name="Line 12"/>
          <p:cNvSpPr>
            <a:spLocks noChangeShapeType="1"/>
          </p:cNvSpPr>
          <p:nvPr/>
        </p:nvSpPr>
        <p:spPr bwMode="auto">
          <a:xfrm>
            <a:off x="32242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5" name="Line 13"/>
          <p:cNvSpPr>
            <a:spLocks noChangeShapeType="1"/>
          </p:cNvSpPr>
          <p:nvPr/>
        </p:nvSpPr>
        <p:spPr bwMode="auto">
          <a:xfrm>
            <a:off x="32242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6" name="Line 14"/>
          <p:cNvSpPr>
            <a:spLocks noChangeShapeType="1"/>
          </p:cNvSpPr>
          <p:nvPr/>
        </p:nvSpPr>
        <p:spPr bwMode="auto">
          <a:xfrm>
            <a:off x="3224212" y="45339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7" name="Line 19"/>
          <p:cNvSpPr>
            <a:spLocks noChangeShapeType="1"/>
          </p:cNvSpPr>
          <p:nvPr/>
        </p:nvSpPr>
        <p:spPr bwMode="auto">
          <a:xfrm>
            <a:off x="40624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8" name="Line 22"/>
          <p:cNvSpPr>
            <a:spLocks noChangeShapeType="1"/>
          </p:cNvSpPr>
          <p:nvPr/>
        </p:nvSpPr>
        <p:spPr bwMode="auto">
          <a:xfrm>
            <a:off x="49006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69" name="Line 26"/>
          <p:cNvSpPr>
            <a:spLocks noChangeShapeType="1"/>
          </p:cNvSpPr>
          <p:nvPr/>
        </p:nvSpPr>
        <p:spPr bwMode="auto">
          <a:xfrm>
            <a:off x="5738812" y="42291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70" name="Line 27"/>
          <p:cNvSpPr>
            <a:spLocks noChangeShapeType="1"/>
          </p:cNvSpPr>
          <p:nvPr/>
        </p:nvSpPr>
        <p:spPr bwMode="auto">
          <a:xfrm>
            <a:off x="5738812" y="43815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21" name="Content Placeholder 2"/>
          <p:cNvSpPr txBox="1">
            <a:spLocks/>
          </p:cNvSpPr>
          <p:nvPr/>
        </p:nvSpPr>
        <p:spPr bwMode="gray">
          <a:xfrm>
            <a:off x="2360612" y="4185678"/>
            <a:ext cx="7239000" cy="41172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solidFill>
              <a:schemeClr val="tx1">
                <a:lumMod val="50000"/>
              </a:schemeClr>
            </a:solidFill>
            <a:miter lim="800000"/>
            <a:headEnd/>
            <a:tailEnd/>
          </a:ln>
        </p:spPr>
        <p:txBody>
          <a:bodyPr tIns="91440" rIns="12700" bIns="12700">
            <a:spAutoFit/>
          </a:bodyPr>
          <a:lstStyle/>
          <a:p>
            <a:pPr defTabSz="400050" eaLnBrk="0" hangingPunct="0">
              <a:tabLst>
                <a:tab pos="400050" algn="r"/>
                <a:tab pos="673100" algn="l"/>
              </a:tabLst>
              <a:defRPr/>
            </a:pPr>
            <a:r>
              <a:rPr lang="en-US" b="1" dirty="0">
                <a:solidFill>
                  <a:schemeClr val="tx1">
                    <a:lumMod val="50000"/>
                  </a:schemeClr>
                </a:solidFill>
                <a:latin typeface="Courier New" pitchFamily="49" charset="0"/>
              </a:rPr>
              <a:t>		ALTER TABLE employees SHRINK SPACE;</a:t>
            </a:r>
          </a:p>
        </p:txBody>
      </p:sp>
      <p:sp>
        <p:nvSpPr>
          <p:cNvPr id="122" name="Oval 33"/>
          <p:cNvSpPr>
            <a:spLocks noChangeAspect="1" noChangeArrowheads="1"/>
          </p:cNvSpPr>
          <p:nvPr/>
        </p:nvSpPr>
        <p:spPr bwMode="auto">
          <a:xfrm>
            <a:off x="1964769" y="4208978"/>
            <a:ext cx="345043" cy="34504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46038" tIns="46038" rIns="46038" bIns="46038" anchor="ctr"/>
          <a:lstStyle/>
          <a:p>
            <a:pPr algn="ctr" defTabSz="822325" eaLnBrk="0" hangingPunct="0">
              <a:lnSpc>
                <a:spcPct val="95000"/>
              </a:lnSpc>
              <a:defRPr/>
            </a:pPr>
            <a:r>
              <a:rPr lang="en-US" sz="1600" b="1" dirty="0">
                <a:solidFill>
                  <a:schemeClr val="bg1"/>
                </a:solidFill>
              </a:rPr>
              <a:t>2</a:t>
            </a:r>
          </a:p>
        </p:txBody>
      </p:sp>
      <p:sp>
        <p:nvSpPr>
          <p:cNvPr id="13377" name="Text Box 3"/>
          <p:cNvSpPr txBox="1">
            <a:spLocks noChangeArrowheads="1"/>
          </p:cNvSpPr>
          <p:nvPr/>
        </p:nvSpPr>
        <p:spPr bwMode="auto">
          <a:xfrm>
            <a:off x="6674378" y="1603022"/>
            <a:ext cx="62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HWM</a:t>
            </a:r>
          </a:p>
        </p:txBody>
      </p:sp>
      <p:sp>
        <p:nvSpPr>
          <p:cNvPr id="13378" name="Rectangle 4"/>
          <p:cNvSpPr>
            <a:spLocks noChangeArrowheads="1"/>
          </p:cNvSpPr>
          <p:nvPr/>
        </p:nvSpPr>
        <p:spPr bwMode="auto">
          <a:xfrm>
            <a:off x="24622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79" name="Line 5"/>
          <p:cNvSpPr>
            <a:spLocks noChangeShapeType="1"/>
          </p:cNvSpPr>
          <p:nvPr/>
        </p:nvSpPr>
        <p:spPr bwMode="auto">
          <a:xfrm>
            <a:off x="25384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0" name="Line 6"/>
          <p:cNvSpPr>
            <a:spLocks noChangeShapeType="1"/>
          </p:cNvSpPr>
          <p:nvPr/>
        </p:nvSpPr>
        <p:spPr bwMode="auto">
          <a:xfrm>
            <a:off x="25384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1" name="Line 7"/>
          <p:cNvSpPr>
            <a:spLocks noChangeShapeType="1"/>
          </p:cNvSpPr>
          <p:nvPr/>
        </p:nvSpPr>
        <p:spPr bwMode="auto">
          <a:xfrm>
            <a:off x="2538412" y="14986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2" name="Line 8"/>
          <p:cNvSpPr>
            <a:spLocks noChangeShapeType="1"/>
          </p:cNvSpPr>
          <p:nvPr/>
        </p:nvSpPr>
        <p:spPr bwMode="auto">
          <a:xfrm>
            <a:off x="2538412" y="16510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3" name="Line 9"/>
          <p:cNvSpPr>
            <a:spLocks noChangeShapeType="1"/>
          </p:cNvSpPr>
          <p:nvPr/>
        </p:nvSpPr>
        <p:spPr bwMode="auto">
          <a:xfrm>
            <a:off x="25384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4" name="Rectangle 10"/>
          <p:cNvSpPr>
            <a:spLocks noChangeArrowheads="1"/>
          </p:cNvSpPr>
          <p:nvPr/>
        </p:nvSpPr>
        <p:spPr bwMode="auto">
          <a:xfrm>
            <a:off x="24241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85" name="Rectangle 11"/>
          <p:cNvSpPr>
            <a:spLocks noChangeArrowheads="1"/>
          </p:cNvSpPr>
          <p:nvPr/>
        </p:nvSpPr>
        <p:spPr bwMode="auto">
          <a:xfrm>
            <a:off x="33004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86" name="Line 12"/>
          <p:cNvSpPr>
            <a:spLocks noChangeShapeType="1"/>
          </p:cNvSpPr>
          <p:nvPr/>
        </p:nvSpPr>
        <p:spPr bwMode="auto">
          <a:xfrm>
            <a:off x="33766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7" name="Line 13"/>
          <p:cNvSpPr>
            <a:spLocks noChangeShapeType="1"/>
          </p:cNvSpPr>
          <p:nvPr/>
        </p:nvSpPr>
        <p:spPr bwMode="auto">
          <a:xfrm>
            <a:off x="33766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8" name="Line 14"/>
          <p:cNvSpPr>
            <a:spLocks noChangeShapeType="1"/>
          </p:cNvSpPr>
          <p:nvPr/>
        </p:nvSpPr>
        <p:spPr bwMode="auto">
          <a:xfrm>
            <a:off x="3376612" y="14986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89" name="Line 15"/>
          <p:cNvSpPr>
            <a:spLocks noChangeShapeType="1"/>
          </p:cNvSpPr>
          <p:nvPr/>
        </p:nvSpPr>
        <p:spPr bwMode="auto">
          <a:xfrm>
            <a:off x="3376612" y="16510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0" name="Line 16"/>
          <p:cNvSpPr>
            <a:spLocks noChangeShapeType="1"/>
          </p:cNvSpPr>
          <p:nvPr/>
        </p:nvSpPr>
        <p:spPr bwMode="auto">
          <a:xfrm>
            <a:off x="33766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1" name="Rectangle 17"/>
          <p:cNvSpPr>
            <a:spLocks noChangeArrowheads="1"/>
          </p:cNvSpPr>
          <p:nvPr/>
        </p:nvSpPr>
        <p:spPr bwMode="auto">
          <a:xfrm>
            <a:off x="32623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2" name="Rectangle 18"/>
          <p:cNvSpPr>
            <a:spLocks noChangeArrowheads="1"/>
          </p:cNvSpPr>
          <p:nvPr/>
        </p:nvSpPr>
        <p:spPr bwMode="auto">
          <a:xfrm>
            <a:off x="41386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3" name="Line 19"/>
          <p:cNvSpPr>
            <a:spLocks noChangeShapeType="1"/>
          </p:cNvSpPr>
          <p:nvPr/>
        </p:nvSpPr>
        <p:spPr bwMode="auto">
          <a:xfrm>
            <a:off x="42148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4" name="Rectangle 20"/>
          <p:cNvSpPr>
            <a:spLocks noChangeArrowheads="1"/>
          </p:cNvSpPr>
          <p:nvPr/>
        </p:nvSpPr>
        <p:spPr bwMode="auto">
          <a:xfrm>
            <a:off x="41005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5" name="Rectangle 21"/>
          <p:cNvSpPr>
            <a:spLocks noChangeArrowheads="1"/>
          </p:cNvSpPr>
          <p:nvPr/>
        </p:nvSpPr>
        <p:spPr bwMode="auto">
          <a:xfrm>
            <a:off x="49768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6" name="Line 22"/>
          <p:cNvSpPr>
            <a:spLocks noChangeShapeType="1"/>
          </p:cNvSpPr>
          <p:nvPr/>
        </p:nvSpPr>
        <p:spPr bwMode="auto">
          <a:xfrm>
            <a:off x="50530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7" name="Line 23"/>
          <p:cNvSpPr>
            <a:spLocks noChangeShapeType="1"/>
          </p:cNvSpPr>
          <p:nvPr/>
        </p:nvSpPr>
        <p:spPr bwMode="auto">
          <a:xfrm>
            <a:off x="5053012" y="18034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98" name="Rectangle 24"/>
          <p:cNvSpPr>
            <a:spLocks noChangeArrowheads="1"/>
          </p:cNvSpPr>
          <p:nvPr/>
        </p:nvSpPr>
        <p:spPr bwMode="auto">
          <a:xfrm>
            <a:off x="49387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399" name="Rectangle 25"/>
          <p:cNvSpPr>
            <a:spLocks noChangeArrowheads="1"/>
          </p:cNvSpPr>
          <p:nvPr/>
        </p:nvSpPr>
        <p:spPr bwMode="auto">
          <a:xfrm>
            <a:off x="58150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0" name="Line 26"/>
          <p:cNvSpPr>
            <a:spLocks noChangeShapeType="1"/>
          </p:cNvSpPr>
          <p:nvPr/>
        </p:nvSpPr>
        <p:spPr bwMode="auto">
          <a:xfrm>
            <a:off x="5891212" y="11938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01" name="Line 27"/>
          <p:cNvSpPr>
            <a:spLocks noChangeShapeType="1"/>
          </p:cNvSpPr>
          <p:nvPr/>
        </p:nvSpPr>
        <p:spPr bwMode="auto">
          <a:xfrm>
            <a:off x="5891212" y="1346200"/>
            <a:ext cx="6858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402" name="Rectangle 28"/>
          <p:cNvSpPr>
            <a:spLocks noChangeArrowheads="1"/>
          </p:cNvSpPr>
          <p:nvPr/>
        </p:nvSpPr>
        <p:spPr bwMode="auto">
          <a:xfrm>
            <a:off x="57769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3" name="Rectangle 29"/>
          <p:cNvSpPr>
            <a:spLocks noChangeArrowheads="1"/>
          </p:cNvSpPr>
          <p:nvPr/>
        </p:nvSpPr>
        <p:spPr bwMode="auto">
          <a:xfrm>
            <a:off x="66532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4" name="Rectangle 30"/>
          <p:cNvSpPr>
            <a:spLocks noChangeArrowheads="1"/>
          </p:cNvSpPr>
          <p:nvPr/>
        </p:nvSpPr>
        <p:spPr bwMode="auto">
          <a:xfrm>
            <a:off x="6615112" y="16224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5" name="Rectangle 31"/>
          <p:cNvSpPr>
            <a:spLocks noChangeArrowheads="1"/>
          </p:cNvSpPr>
          <p:nvPr/>
        </p:nvSpPr>
        <p:spPr bwMode="auto">
          <a:xfrm>
            <a:off x="7491412" y="1104900"/>
            <a:ext cx="838200" cy="800100"/>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6" name="Rectangle 32"/>
          <p:cNvSpPr>
            <a:spLocks noChangeArrowheads="1"/>
          </p:cNvSpPr>
          <p:nvPr/>
        </p:nvSpPr>
        <p:spPr bwMode="auto">
          <a:xfrm>
            <a:off x="7453312" y="1609725"/>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3407" name="Line 33"/>
          <p:cNvSpPr>
            <a:spLocks noChangeShapeType="1"/>
          </p:cNvSpPr>
          <p:nvPr/>
        </p:nvSpPr>
        <p:spPr bwMode="gray">
          <a:xfrm flipV="1">
            <a:off x="6653212" y="914400"/>
            <a:ext cx="0" cy="1168400"/>
          </a:xfrm>
          <a:prstGeom prst="line">
            <a:avLst/>
          </a:prstGeom>
          <a:noFill/>
          <a:ln w="28575">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Tree>
    <p:custDataLst>
      <p:tags r:id="rId1"/>
    </p:custDataLst>
    <p:extLst>
      <p:ext uri="{BB962C8B-B14F-4D97-AF65-F5344CB8AC3E}">
        <p14:creationId xmlns:p14="http://schemas.microsoft.com/office/powerpoint/2010/main" val="209166427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179550" y="264585"/>
            <a:ext cx="5762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30" name="Group 29"/>
          <p:cNvGrpSpPr/>
          <p:nvPr/>
        </p:nvGrpSpPr>
        <p:grpSpPr>
          <a:xfrm>
            <a:off x="2590736" y="3602159"/>
            <a:ext cx="7007352" cy="2621464"/>
            <a:chOff x="830654" y="1268641"/>
            <a:chExt cx="7482693" cy="3021738"/>
          </a:xfrm>
        </p:grpSpPr>
        <p:sp>
          <p:nvSpPr>
            <p:cNvPr id="31" name="Freeform 3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2"/>
          <p:cNvSpPr>
            <a:spLocks noGrp="1" noChangeArrowheads="1"/>
          </p:cNvSpPr>
          <p:nvPr>
            <p:ph type="title"/>
          </p:nvPr>
        </p:nvSpPr>
        <p:spPr/>
        <p:txBody>
          <a:bodyPr/>
          <a:lstStyle/>
          <a:p>
            <a:pPr eaLnBrk="1" hangingPunct="1"/>
            <a:r>
              <a:rPr lang="en-US" altLang="en-US" dirty="0"/>
              <a:t>Results of a Shrink Operation</a:t>
            </a:r>
          </a:p>
        </p:txBody>
      </p:sp>
      <p:sp>
        <p:nvSpPr>
          <p:cNvPr id="14360" name="Rectangle 25"/>
          <p:cNvSpPr>
            <a:spLocks noChangeArrowheads="1"/>
          </p:cNvSpPr>
          <p:nvPr/>
        </p:nvSpPr>
        <p:spPr bwMode="auto">
          <a:xfrm>
            <a:off x="1522412" y="3763964"/>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3" name="Group 2"/>
          <p:cNvGrpSpPr/>
          <p:nvPr/>
        </p:nvGrpSpPr>
        <p:grpSpPr>
          <a:xfrm>
            <a:off x="3237705" y="3810000"/>
            <a:ext cx="4911725" cy="2206625"/>
            <a:chOff x="3316287" y="4089400"/>
            <a:chExt cx="4911725" cy="2206625"/>
          </a:xfrm>
        </p:grpSpPr>
        <p:sp>
          <p:nvSpPr>
            <p:cNvPr id="14339" name="Oval 4"/>
            <p:cNvSpPr>
              <a:spLocks noChangeArrowheads="1"/>
            </p:cNvSpPr>
            <p:nvPr/>
          </p:nvSpPr>
          <p:spPr bwMode="blackWhite">
            <a:xfrm>
              <a:off x="6799262" y="5003800"/>
              <a:ext cx="876300" cy="558800"/>
            </a:xfrm>
            <a:prstGeom prst="ellipse">
              <a:avLst/>
            </a:prstGeom>
            <a:solidFill>
              <a:schemeClr val="accent3">
                <a:lumMod val="40000"/>
                <a:lumOff val="60000"/>
              </a:schemeClr>
            </a:solidFill>
            <a:ln w="28575">
              <a:solidFill>
                <a:schemeClr val="tx1">
                  <a:lumMod val="50000"/>
                </a:schemeClr>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42" name="Text Box 7"/>
            <p:cNvSpPr txBox="1">
              <a:spLocks noChangeArrowheads="1"/>
            </p:cNvSpPr>
            <p:nvPr/>
          </p:nvSpPr>
          <p:spPr bwMode="auto">
            <a:xfrm>
              <a:off x="6796087" y="5091113"/>
              <a:ext cx="89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Shrink</a:t>
              </a:r>
            </a:p>
          </p:txBody>
        </p:sp>
        <p:sp>
          <p:nvSpPr>
            <p:cNvPr id="14343" name="Rectangle 8"/>
            <p:cNvSpPr>
              <a:spLocks noChangeArrowheads="1"/>
            </p:cNvSpPr>
            <p:nvPr/>
          </p:nvSpPr>
          <p:spPr bwMode="auto">
            <a:xfrm>
              <a:off x="3744912" y="6070600"/>
              <a:ext cx="11430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44" name="Text Box 9"/>
            <p:cNvSpPr txBox="1">
              <a:spLocks noChangeArrowheads="1"/>
            </p:cNvSpPr>
            <p:nvPr/>
          </p:nvSpPr>
          <p:spPr bwMode="auto">
            <a:xfrm>
              <a:off x="3779837" y="5929313"/>
              <a:ext cx="257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t>Triggers not executed</a:t>
              </a:r>
            </a:p>
          </p:txBody>
        </p:sp>
        <p:cxnSp>
          <p:nvCxnSpPr>
            <p:cNvPr id="14345" name="AutoShape 10"/>
            <p:cNvCxnSpPr>
              <a:cxnSpLocks noChangeShapeType="1"/>
              <a:stCxn id="14347" idx="2"/>
              <a:endCxn id="14344" idx="1"/>
            </p:cNvCxnSpPr>
            <p:nvPr/>
          </p:nvCxnSpPr>
          <p:spPr bwMode="auto">
            <a:xfrm rot="5400000">
              <a:off x="3814366" y="5553472"/>
              <a:ext cx="524669" cy="593725"/>
            </a:xfrm>
            <a:prstGeom prst="bentConnector4">
              <a:avLst>
                <a:gd name="adj1" fmla="val 32526"/>
                <a:gd name="adj2" fmla="val 138503"/>
              </a:avLst>
            </a:prstGeom>
            <a:noFill/>
            <a:ln w="28575">
              <a:solidFill>
                <a:schemeClr val="tx1">
                  <a:lumMod val="50000"/>
                </a:schemeClr>
              </a:solidFill>
              <a:miter lim="800000"/>
              <a:headEnd w="lg" len="lg"/>
              <a:tailEnd type="triangle" w="lg" len="lg"/>
            </a:ln>
            <a:extLst>
              <a:ext uri="{909E8E84-426E-40DD-AFC4-6F175D3DCCD1}">
                <a14:hiddenFill xmlns:a14="http://schemas.microsoft.com/office/drawing/2010/main">
                  <a:noFill/>
                </a14:hiddenFill>
              </a:ext>
            </a:extLst>
          </p:spPr>
        </p:cxnSp>
        <p:pic>
          <p:nvPicPr>
            <p:cNvPr id="14346" name="Picture 11" descr="s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16287" y="5451475"/>
              <a:ext cx="4714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Rectangle 12"/>
            <p:cNvSpPr>
              <a:spLocks noChangeArrowheads="1"/>
            </p:cNvSpPr>
            <p:nvPr/>
          </p:nvSpPr>
          <p:spPr bwMode="gray">
            <a:xfrm>
              <a:off x="42021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48" name="Rectangle 13"/>
            <p:cNvSpPr>
              <a:spLocks noChangeArrowheads="1"/>
            </p:cNvSpPr>
            <p:nvPr/>
          </p:nvSpPr>
          <p:spPr bwMode="gray">
            <a:xfrm>
              <a:off x="45450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49" name="Rectangle 14"/>
            <p:cNvSpPr>
              <a:spLocks noChangeArrowheads="1"/>
            </p:cNvSpPr>
            <p:nvPr/>
          </p:nvSpPr>
          <p:spPr bwMode="gray">
            <a:xfrm>
              <a:off x="48879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50" name="Rectangle 15"/>
            <p:cNvSpPr>
              <a:spLocks noChangeArrowheads="1"/>
            </p:cNvSpPr>
            <p:nvPr/>
          </p:nvSpPr>
          <p:spPr bwMode="gray">
            <a:xfrm>
              <a:off x="52308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51" name="Rectangle 16"/>
            <p:cNvSpPr>
              <a:spLocks noChangeArrowheads="1"/>
            </p:cNvSpPr>
            <p:nvPr/>
          </p:nvSpPr>
          <p:spPr bwMode="gray">
            <a:xfrm>
              <a:off x="55737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52" name="Rectangle 17"/>
            <p:cNvSpPr>
              <a:spLocks noChangeArrowheads="1"/>
            </p:cNvSpPr>
            <p:nvPr/>
          </p:nvSpPr>
          <p:spPr bwMode="gray">
            <a:xfrm>
              <a:off x="5916612" y="4953000"/>
              <a:ext cx="342900" cy="635000"/>
            </a:xfrm>
            <a:prstGeom prst="rect">
              <a:avLst/>
            </a:prstGeom>
            <a:solidFill>
              <a:srgbClr val="CCECFF"/>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chemeClr val="tx1">
                    <a:lumMod val="50000"/>
                  </a:schemeClr>
                </a:solidFill>
              </a:endParaRPr>
            </a:p>
          </p:txBody>
        </p:sp>
        <p:sp>
          <p:nvSpPr>
            <p:cNvPr id="14353" name="Text Box 18"/>
            <p:cNvSpPr txBox="1">
              <a:spLocks noChangeArrowheads="1"/>
            </p:cNvSpPr>
            <p:nvPr/>
          </p:nvSpPr>
          <p:spPr bwMode="blackWhite">
            <a:xfrm>
              <a:off x="4832351" y="5065714"/>
              <a:ext cx="771525" cy="369887"/>
            </a:xfrm>
            <a:prstGeom prst="rect">
              <a:avLst/>
            </a:prstGeom>
            <a:solidFill>
              <a:schemeClr val="bg1"/>
            </a:solidFill>
            <a:ln w="28575">
              <a:solidFill>
                <a:schemeClr val="tx1">
                  <a:lumMod val="50000"/>
                </a:schemeClr>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Table</a:t>
              </a:r>
            </a:p>
          </p:txBody>
        </p:sp>
        <p:cxnSp>
          <p:nvCxnSpPr>
            <p:cNvPr id="14354" name="AutoShape 19"/>
            <p:cNvCxnSpPr>
              <a:cxnSpLocks noChangeShapeType="1"/>
              <a:stCxn id="14359" idx="3"/>
              <a:endCxn id="14348" idx="0"/>
            </p:cNvCxnSpPr>
            <p:nvPr/>
          </p:nvCxnSpPr>
          <p:spPr bwMode="auto">
            <a:xfrm rot="5400000">
              <a:off x="4705350" y="4432301"/>
              <a:ext cx="517525" cy="495300"/>
            </a:xfrm>
            <a:prstGeom prst="bentConnector3">
              <a:avLst>
                <a:gd name="adj1" fmla="val 50000"/>
              </a:avLst>
            </a:prstGeom>
            <a:noFill/>
            <a:ln w="28575">
              <a:solidFill>
                <a:schemeClr val="tx1">
                  <a:lumMod val="50000"/>
                </a:schemeClr>
              </a:solidFill>
              <a:miter lim="800000"/>
              <a:headEnd w="lg" len="lg"/>
              <a:tailEnd type="triangle" w="lg" len="lg"/>
            </a:ln>
            <a:extLst>
              <a:ext uri="{909E8E84-426E-40DD-AFC4-6F175D3DCCD1}">
                <a14:hiddenFill xmlns:a14="http://schemas.microsoft.com/office/drawing/2010/main">
                  <a:noFill/>
                </a14:hiddenFill>
              </a:ext>
            </a:extLst>
          </p:spPr>
        </p:cxnSp>
        <p:cxnSp>
          <p:nvCxnSpPr>
            <p:cNvPr id="14355" name="AutoShape 20"/>
            <p:cNvCxnSpPr>
              <a:cxnSpLocks noChangeShapeType="1"/>
              <a:stCxn id="14359" idx="3"/>
              <a:endCxn id="14347" idx="0"/>
            </p:cNvCxnSpPr>
            <p:nvPr/>
          </p:nvCxnSpPr>
          <p:spPr bwMode="auto">
            <a:xfrm rot="5400000">
              <a:off x="4533900" y="4260851"/>
              <a:ext cx="517525" cy="838200"/>
            </a:xfrm>
            <a:prstGeom prst="bentConnector3">
              <a:avLst>
                <a:gd name="adj1" fmla="val 50000"/>
              </a:avLst>
            </a:prstGeom>
            <a:noFill/>
            <a:ln w="28575">
              <a:solidFill>
                <a:schemeClr val="tx1">
                  <a:lumMod val="50000"/>
                </a:schemeClr>
              </a:solidFill>
              <a:miter lim="800000"/>
              <a:headEnd w="lg" len="lg"/>
              <a:tailEnd type="triangle" w="lg" len="lg"/>
            </a:ln>
            <a:extLst>
              <a:ext uri="{909E8E84-426E-40DD-AFC4-6F175D3DCCD1}">
                <a14:hiddenFill xmlns:a14="http://schemas.microsoft.com/office/drawing/2010/main">
                  <a:noFill/>
                </a14:hiddenFill>
              </a:ext>
            </a:extLst>
          </p:spPr>
        </p:cxnSp>
        <p:cxnSp>
          <p:nvCxnSpPr>
            <p:cNvPr id="14356" name="AutoShape 21"/>
            <p:cNvCxnSpPr>
              <a:cxnSpLocks noChangeShapeType="1"/>
              <a:stCxn id="14359" idx="3"/>
              <a:endCxn id="14349" idx="0"/>
            </p:cNvCxnSpPr>
            <p:nvPr/>
          </p:nvCxnSpPr>
          <p:spPr bwMode="auto">
            <a:xfrm rot="5400000">
              <a:off x="4876800" y="4603751"/>
              <a:ext cx="517525" cy="152400"/>
            </a:xfrm>
            <a:prstGeom prst="bentConnector3">
              <a:avLst>
                <a:gd name="adj1" fmla="val 50000"/>
              </a:avLst>
            </a:prstGeom>
            <a:noFill/>
            <a:ln w="28575">
              <a:solidFill>
                <a:schemeClr val="tx1">
                  <a:lumMod val="50000"/>
                </a:schemeClr>
              </a:solidFill>
              <a:miter lim="800000"/>
              <a:headEnd w="lg" len="lg"/>
              <a:tailEnd type="triangle" w="lg" len="lg"/>
            </a:ln>
            <a:extLst>
              <a:ext uri="{909E8E84-426E-40DD-AFC4-6F175D3DCCD1}">
                <a14:hiddenFill xmlns:a14="http://schemas.microsoft.com/office/drawing/2010/main">
                  <a:noFill/>
                </a14:hiddenFill>
              </a:ext>
            </a:extLst>
          </p:spPr>
        </p:cxnSp>
        <p:cxnSp>
          <p:nvCxnSpPr>
            <p:cNvPr id="14357" name="AutoShape 22"/>
            <p:cNvCxnSpPr>
              <a:cxnSpLocks noChangeShapeType="1"/>
              <a:stCxn id="14359" idx="3"/>
              <a:endCxn id="14351" idx="0"/>
            </p:cNvCxnSpPr>
            <p:nvPr/>
          </p:nvCxnSpPr>
          <p:spPr bwMode="auto">
            <a:xfrm rot="16200000" flipH="1">
              <a:off x="5219700" y="4413251"/>
              <a:ext cx="517525" cy="533400"/>
            </a:xfrm>
            <a:prstGeom prst="bentConnector3">
              <a:avLst>
                <a:gd name="adj1" fmla="val 50000"/>
              </a:avLst>
            </a:prstGeom>
            <a:noFill/>
            <a:ln w="28575">
              <a:solidFill>
                <a:schemeClr val="tx1">
                  <a:lumMod val="50000"/>
                </a:schemeClr>
              </a:solidFill>
              <a:miter lim="800000"/>
              <a:headEnd w="lg" len="lg"/>
              <a:tailEnd type="triangle" w="lg" len="lg"/>
            </a:ln>
            <a:extLst>
              <a:ext uri="{909E8E84-426E-40DD-AFC4-6F175D3DCCD1}">
                <a14:hiddenFill xmlns:a14="http://schemas.microsoft.com/office/drawing/2010/main">
                  <a:noFill/>
                </a14:hiddenFill>
              </a:ext>
            </a:extLst>
          </p:spPr>
        </p:cxnSp>
        <p:sp>
          <p:nvSpPr>
            <p:cNvPr id="14358" name="Text Box 23"/>
            <p:cNvSpPr txBox="1">
              <a:spLocks noChangeArrowheads="1"/>
            </p:cNvSpPr>
            <p:nvPr/>
          </p:nvSpPr>
          <p:spPr bwMode="auto">
            <a:xfrm>
              <a:off x="5856287" y="410051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Index</a:t>
              </a:r>
            </a:p>
          </p:txBody>
        </p:sp>
        <p:sp>
          <p:nvSpPr>
            <p:cNvPr id="14359" name="AutoShape 24"/>
            <p:cNvSpPr>
              <a:spLocks noChangeArrowheads="1"/>
            </p:cNvSpPr>
            <p:nvPr/>
          </p:nvSpPr>
          <p:spPr bwMode="blackWhite">
            <a:xfrm>
              <a:off x="4570412" y="4089400"/>
              <a:ext cx="1282700" cy="317500"/>
            </a:xfrm>
            <a:prstGeom prst="triangle">
              <a:avLst>
                <a:gd name="adj" fmla="val 50000"/>
              </a:avLst>
            </a:prstGeom>
            <a:solidFill>
              <a:srgbClr val="FFFFCC"/>
            </a:solidFill>
            <a:ln w="28575">
              <a:solidFill>
                <a:schemeClr val="tx1">
                  <a:lumMod val="50000"/>
                </a:schemeClr>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4361" name="Line 26"/>
            <p:cNvSpPr>
              <a:spLocks noChangeShapeType="1"/>
            </p:cNvSpPr>
            <p:nvPr/>
          </p:nvSpPr>
          <p:spPr bwMode="gray">
            <a:xfrm flipH="1">
              <a:off x="6275387" y="5291138"/>
              <a:ext cx="533400" cy="0"/>
            </a:xfrm>
            <a:prstGeom prst="line">
              <a:avLst/>
            </a:prstGeom>
            <a:noFill/>
            <a:ln w="28575">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4362" name="Line 27"/>
            <p:cNvSpPr>
              <a:spLocks noChangeShapeType="1"/>
            </p:cNvSpPr>
            <p:nvPr/>
          </p:nvSpPr>
          <p:spPr bwMode="gray">
            <a:xfrm flipH="1">
              <a:off x="7694612" y="5291138"/>
              <a:ext cx="533400" cy="0"/>
            </a:xfrm>
            <a:prstGeom prst="line">
              <a:avLst/>
            </a:prstGeom>
            <a:noFill/>
            <a:ln w="28575">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7" name="Content Placeholder 9"/>
          <p:cNvSpPr>
            <a:spLocks noGrp="1"/>
          </p:cNvSpPr>
          <p:nvPr>
            <p:ph idx="1"/>
          </p:nvPr>
        </p:nvSpPr>
        <p:spPr>
          <a:xfrm>
            <a:off x="622138" y="1242485"/>
            <a:ext cx="10944549" cy="2111682"/>
          </a:xfrm>
        </p:spPr>
        <p:txBody>
          <a:bodyPr/>
          <a:lstStyle/>
          <a:p>
            <a:pPr lvl="1">
              <a:buClr>
                <a:schemeClr val="accent1"/>
              </a:buClr>
              <a:defRPr/>
            </a:pPr>
            <a:r>
              <a:rPr lang="en-US" dirty="0"/>
              <a:t>Improved performance and space utilization</a:t>
            </a:r>
          </a:p>
          <a:p>
            <a:pPr lvl="1">
              <a:buClr>
                <a:schemeClr val="accent1"/>
              </a:buClr>
              <a:defRPr/>
            </a:pPr>
            <a:r>
              <a:rPr lang="en-US" dirty="0"/>
              <a:t>Indexes maintained</a:t>
            </a:r>
          </a:p>
          <a:p>
            <a:pPr lvl="1">
              <a:buClr>
                <a:schemeClr val="accent1"/>
              </a:buClr>
              <a:defRPr/>
            </a:pPr>
            <a:r>
              <a:rPr lang="en-US" dirty="0"/>
              <a:t>Triggers not executed</a:t>
            </a:r>
          </a:p>
          <a:p>
            <a:pPr lvl="1">
              <a:buClr>
                <a:schemeClr val="accent1"/>
              </a:buClr>
              <a:defRPr/>
            </a:pPr>
            <a:r>
              <a:rPr lang="en-US" dirty="0"/>
              <a:t>Number of migrated rows may be reduced</a:t>
            </a:r>
          </a:p>
          <a:p>
            <a:pPr lvl="1">
              <a:buClr>
                <a:schemeClr val="accent1"/>
              </a:buClr>
              <a:defRPr/>
            </a:pPr>
            <a:r>
              <a:rPr lang="en-US" dirty="0"/>
              <a:t>Rebuilding secondary indexes on IOTs recommended</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4307766"/>
            <a:ext cx="1149351" cy="1178634"/>
          </a:xfrm>
          <a:prstGeom prst="rect">
            <a:avLst/>
          </a:prstGeom>
        </p:spPr>
      </p:pic>
      <p:sp>
        <p:nvSpPr>
          <p:cNvPr id="35" name="Text Box 28"/>
          <p:cNvSpPr txBox="1">
            <a:spLocks noChangeArrowheads="1"/>
          </p:cNvSpPr>
          <p:nvPr/>
        </p:nvSpPr>
        <p:spPr bwMode="gray">
          <a:xfrm>
            <a:off x="8430451" y="3984149"/>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DBA</a:t>
            </a:r>
          </a:p>
        </p:txBody>
      </p:sp>
    </p:spTree>
    <p:custDataLst>
      <p:tags r:id="rId1"/>
    </p:custDataLst>
    <p:extLst>
      <p:ext uri="{BB962C8B-B14F-4D97-AF65-F5344CB8AC3E}">
        <p14:creationId xmlns:p14="http://schemas.microsoft.com/office/powerpoint/2010/main" val="318408445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7286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Managing Resumable Space Allocation</a:t>
            </a:r>
            <a:endParaRPr lang="en-US" altLang="es-MX" dirty="0"/>
          </a:p>
        </p:txBody>
      </p:sp>
      <p:sp>
        <p:nvSpPr>
          <p:cNvPr id="9219" name="Content Placeholder 9"/>
          <p:cNvSpPr>
            <a:spLocks noGrp="1"/>
          </p:cNvSpPr>
          <p:nvPr>
            <p:ph idx="1"/>
          </p:nvPr>
        </p:nvSpPr>
        <p:spPr>
          <a:xfrm>
            <a:off x="622138" y="1242485"/>
            <a:ext cx="10944549" cy="3989119"/>
          </a:xfrm>
        </p:spPr>
        <p:txBody>
          <a:bodyPr/>
          <a:lstStyle/>
          <a:p>
            <a:pPr>
              <a:defRPr/>
            </a:pPr>
            <a:r>
              <a:rPr lang="en-US" dirty="0">
                <a:latin typeface="+mn-lt"/>
              </a:rPr>
              <a:t>A resumable statement:</a:t>
            </a:r>
          </a:p>
          <a:p>
            <a:pPr lvl="1">
              <a:defRPr/>
            </a:pPr>
            <a:r>
              <a:rPr lang="en-US" dirty="0">
                <a:latin typeface="+mn-lt"/>
              </a:rPr>
              <a:t>Enables you to suspend large operations instead of receiving an error</a:t>
            </a:r>
          </a:p>
          <a:p>
            <a:pPr lvl="1">
              <a:defRPr/>
            </a:pPr>
            <a:r>
              <a:rPr lang="en-US" dirty="0">
                <a:latin typeface="+mn-lt"/>
              </a:rPr>
              <a:t>Gives you a chance to fix the problem while the operation is suspended, rather than starting over</a:t>
            </a:r>
            <a:endParaRPr lang="en-US" dirty="0"/>
          </a:p>
          <a:p>
            <a:pPr lvl="1">
              <a:defRPr/>
            </a:pPr>
            <a:r>
              <a:rPr lang="en-US" dirty="0">
                <a:latin typeface="+mn-lt"/>
              </a:rPr>
              <a:t>Is suspended for the following conditions:</a:t>
            </a:r>
            <a:endParaRPr lang="en-US" dirty="0"/>
          </a:p>
          <a:p>
            <a:pPr lvl="2">
              <a:defRPr/>
            </a:pPr>
            <a:r>
              <a:rPr lang="en-US" dirty="0">
                <a:latin typeface="+mn-lt"/>
              </a:rPr>
              <a:t>Out of space</a:t>
            </a:r>
            <a:endParaRPr lang="en-US" dirty="0"/>
          </a:p>
          <a:p>
            <a:pPr lvl="2">
              <a:defRPr/>
            </a:pPr>
            <a:r>
              <a:rPr lang="en-US" dirty="0">
                <a:latin typeface="+mn-lt"/>
              </a:rPr>
              <a:t>Maximum extents reached</a:t>
            </a:r>
            <a:endParaRPr lang="en-US" dirty="0"/>
          </a:p>
          <a:p>
            <a:pPr lvl="2">
              <a:defRPr/>
            </a:pPr>
            <a:r>
              <a:rPr lang="en-US" dirty="0">
                <a:latin typeface="+mn-lt"/>
              </a:rPr>
              <a:t>Space quota exceeded</a:t>
            </a:r>
            <a:endParaRPr lang="en-US" dirty="0"/>
          </a:p>
          <a:p>
            <a:pPr lvl="1">
              <a:defRPr/>
            </a:pPr>
            <a:r>
              <a:rPr lang="en-US" dirty="0">
                <a:latin typeface="+mn-lt"/>
              </a:rPr>
              <a:t>Can be suspended and resumed multiple times</a:t>
            </a:r>
          </a:p>
          <a:p>
            <a:pPr>
              <a:defRPr/>
            </a:pPr>
            <a:endParaRPr lang="en-US" dirty="0">
              <a:latin typeface="+mn-lt"/>
            </a:endParaRPr>
          </a:p>
        </p:txBody>
      </p:sp>
    </p:spTree>
    <p:custDataLst>
      <p:tags r:id="rId1"/>
    </p:custDataLst>
    <p:extLst>
      <p:ext uri="{BB962C8B-B14F-4D97-AF65-F5344CB8AC3E}">
        <p14:creationId xmlns:p14="http://schemas.microsoft.com/office/powerpoint/2010/main" val="8652631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829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Using Resumable Space Allocation</a:t>
            </a:r>
            <a:endParaRPr lang="en-US" altLang="es-MX" dirty="0"/>
          </a:p>
        </p:txBody>
      </p:sp>
      <p:sp>
        <p:nvSpPr>
          <p:cNvPr id="9219" name="Content Placeholder 9"/>
          <p:cNvSpPr>
            <a:spLocks noGrp="1"/>
          </p:cNvSpPr>
          <p:nvPr>
            <p:ph idx="1"/>
          </p:nvPr>
        </p:nvSpPr>
        <p:spPr>
          <a:xfrm>
            <a:off x="622138" y="1242485"/>
            <a:ext cx="10944549" cy="2947809"/>
          </a:xfrm>
        </p:spPr>
        <p:txBody>
          <a:bodyPr/>
          <a:lstStyle/>
          <a:p>
            <a:pPr lvl="1">
              <a:buClr>
                <a:schemeClr val="accent1"/>
              </a:buClr>
              <a:defRPr/>
            </a:pPr>
            <a:r>
              <a:rPr lang="en-US" dirty="0"/>
              <a:t>Queries, DML operations, and certain DDL operations can be resumed if they encounter an out-of-space error.</a:t>
            </a:r>
          </a:p>
          <a:p>
            <a:pPr lvl="1">
              <a:buClr>
                <a:schemeClr val="accent1"/>
              </a:buClr>
              <a:defRPr/>
            </a:pPr>
            <a:r>
              <a:rPr lang="en-US" dirty="0"/>
              <a:t>A resumable statement can be issued through SQL, PL/SQL, SQL*Loader, and Data Pump utilities, or Oracle Call Interface (OCI).</a:t>
            </a:r>
          </a:p>
          <a:p>
            <a:pPr lvl="1">
              <a:buClr>
                <a:schemeClr val="accent1"/>
              </a:buClr>
              <a:defRPr/>
            </a:pPr>
            <a:r>
              <a:rPr lang="en-US" dirty="0"/>
              <a:t>A statement executes in resumable mode only if its session has been enabled by one of the following actions:</a:t>
            </a:r>
          </a:p>
          <a:p>
            <a:pPr lvl="2">
              <a:buClr>
                <a:schemeClr val="accent1"/>
              </a:buClr>
              <a:defRPr/>
            </a:pPr>
            <a:r>
              <a:rPr lang="en-US" dirty="0"/>
              <a:t>The </a:t>
            </a:r>
            <a:r>
              <a:rPr lang="en-US" dirty="0">
                <a:latin typeface="Courier New" panose="02070309020205020404" pitchFamily="49" charset="0"/>
                <a:cs typeface="Courier New" panose="02070309020205020404" pitchFamily="49" charset="0"/>
              </a:rPr>
              <a:t>RESUMABLE_TIMEOUT</a:t>
            </a:r>
            <a:r>
              <a:rPr lang="en-US" dirty="0"/>
              <a:t> initialization parameter is set to a nonzero value.</a:t>
            </a:r>
          </a:p>
          <a:p>
            <a:pPr lvl="2">
              <a:buClr>
                <a:schemeClr val="accent1"/>
              </a:buClr>
              <a:defRPr/>
            </a:pPr>
            <a:r>
              <a:rPr lang="en-US" dirty="0"/>
              <a:t>An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a:t>
            </a:r>
            <a:r>
              <a:rPr lang="en-US" dirty="0">
                <a:latin typeface="Courier New" panose="02070309020205020404" pitchFamily="49" charset="0"/>
                <a:cs typeface="Courier New" panose="02070309020205020404" pitchFamily="49" charset="0"/>
              </a:rPr>
              <a:t>ENABLE</a:t>
            </a:r>
            <a:r>
              <a:rPr lang="en-US" dirty="0"/>
              <a:t> </a:t>
            </a:r>
            <a:r>
              <a:rPr lang="en-US" dirty="0">
                <a:latin typeface="Courier New" panose="02070309020205020404" pitchFamily="49" charset="0"/>
                <a:cs typeface="Courier New" panose="02070309020205020404" pitchFamily="49" charset="0"/>
              </a:rPr>
              <a:t>RESUMABLE</a:t>
            </a:r>
            <a:r>
              <a:rPr lang="en-US" dirty="0"/>
              <a:t> statement is issued.</a:t>
            </a:r>
          </a:p>
        </p:txBody>
      </p:sp>
    </p:spTree>
    <p:custDataLst>
      <p:tags r:id="rId1"/>
    </p:custDataLst>
    <p:extLst>
      <p:ext uri="{BB962C8B-B14F-4D97-AF65-F5344CB8AC3E}">
        <p14:creationId xmlns:p14="http://schemas.microsoft.com/office/powerpoint/2010/main" val="154177436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1628083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179550" y="264585"/>
            <a:ext cx="8581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8434" name="Rectangle 25"/>
          <p:cNvSpPr>
            <a:spLocks noGrp="1" noChangeArrowheads="1"/>
          </p:cNvSpPr>
          <p:nvPr>
            <p:ph type="title"/>
          </p:nvPr>
        </p:nvSpPr>
        <p:spPr/>
        <p:txBody>
          <a:bodyPr/>
          <a:lstStyle/>
          <a:p>
            <a:pPr eaLnBrk="1" hangingPunct="1"/>
            <a:r>
              <a:rPr lang="en-US" altLang="en-US" dirty="0"/>
              <a:t>Enterprise Manager Cloud Control 13</a:t>
            </a:r>
            <a:r>
              <a:rPr lang="en-US" altLang="en-US" i="1" dirty="0"/>
              <a:t>c </a:t>
            </a:r>
            <a:r>
              <a:rPr lang="en-US" altLang="en-US" dirty="0"/>
              <a:t>Features</a:t>
            </a:r>
            <a:endParaRPr lang="en-AU" altLang="en-US" dirty="0"/>
          </a:p>
        </p:txBody>
      </p:sp>
      <p:grpSp>
        <p:nvGrpSpPr>
          <p:cNvPr id="18435" name="Group 1"/>
          <p:cNvGrpSpPr>
            <a:grpSpLocks/>
          </p:cNvGrpSpPr>
          <p:nvPr/>
        </p:nvGrpSpPr>
        <p:grpSpPr bwMode="auto">
          <a:xfrm>
            <a:off x="2230438" y="928688"/>
            <a:ext cx="7727950" cy="5000625"/>
            <a:chOff x="2230438" y="928688"/>
            <a:chExt cx="7727950" cy="5000625"/>
          </a:xfrm>
        </p:grpSpPr>
        <p:grpSp>
          <p:nvGrpSpPr>
            <p:cNvPr id="18436" name="Group 52"/>
            <p:cNvGrpSpPr>
              <a:grpSpLocks/>
            </p:cNvGrpSpPr>
            <p:nvPr/>
          </p:nvGrpSpPr>
          <p:grpSpPr bwMode="auto">
            <a:xfrm>
              <a:off x="3206750" y="1423988"/>
              <a:ext cx="1763713" cy="779462"/>
              <a:chOff x="803997" y="2158"/>
              <a:chExt cx="2659205" cy="802778"/>
            </a:xfrm>
          </p:grpSpPr>
          <p:sp>
            <p:nvSpPr>
              <p:cNvPr id="43" name="Rounded Rectangle 42"/>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44"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Applications Management</a:t>
                </a:r>
              </a:p>
            </p:txBody>
          </p:sp>
        </p:grpSp>
        <p:grpSp>
          <p:nvGrpSpPr>
            <p:cNvPr id="18437" name="Group 55"/>
            <p:cNvGrpSpPr>
              <a:grpSpLocks/>
            </p:cNvGrpSpPr>
            <p:nvPr/>
          </p:nvGrpSpPr>
          <p:grpSpPr bwMode="auto">
            <a:xfrm>
              <a:off x="5213350" y="928688"/>
              <a:ext cx="1763713" cy="779462"/>
              <a:chOff x="803997" y="2158"/>
              <a:chExt cx="2659207" cy="802778"/>
            </a:xfrm>
          </p:grpSpPr>
          <p:sp>
            <p:nvSpPr>
              <p:cNvPr id="46" name="Rounded Rectangle 45"/>
              <p:cNvSpPr/>
              <p:nvPr/>
            </p:nvSpPr>
            <p:spPr>
              <a:xfrm>
                <a:off x="803997" y="2158"/>
                <a:ext cx="2659207"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47" name="Rounded Rectangle 4"/>
              <p:cNvSpPr/>
              <p:nvPr/>
            </p:nvSpPr>
            <p:spPr>
              <a:xfrm>
                <a:off x="827932" y="25048"/>
                <a:ext cx="2611336"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Enterprise-Ready Framework</a:t>
                </a:r>
              </a:p>
            </p:txBody>
          </p:sp>
        </p:grpSp>
        <p:grpSp>
          <p:nvGrpSpPr>
            <p:cNvPr id="18438" name="Group 58"/>
            <p:cNvGrpSpPr>
              <a:grpSpLocks/>
            </p:cNvGrpSpPr>
            <p:nvPr/>
          </p:nvGrpSpPr>
          <p:grpSpPr bwMode="auto">
            <a:xfrm>
              <a:off x="7210425" y="1423988"/>
              <a:ext cx="1765300" cy="779462"/>
              <a:chOff x="803997" y="2158"/>
              <a:chExt cx="2659205" cy="802778"/>
            </a:xfrm>
          </p:grpSpPr>
          <p:sp>
            <p:nvSpPr>
              <p:cNvPr id="49" name="Rounded Rectangle 48"/>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50" name="Rounded Rectangle 4"/>
              <p:cNvSpPr/>
              <p:nvPr/>
            </p:nvSpPr>
            <p:spPr>
              <a:xfrm>
                <a:off x="827911" y="25048"/>
                <a:ext cx="2611378"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Unified Cloud Management:  Hybrid Cloud</a:t>
                </a:r>
              </a:p>
            </p:txBody>
          </p:sp>
        </p:grpSp>
        <p:grpSp>
          <p:nvGrpSpPr>
            <p:cNvPr id="18439" name="Group 61"/>
            <p:cNvGrpSpPr>
              <a:grpSpLocks/>
            </p:cNvGrpSpPr>
            <p:nvPr/>
          </p:nvGrpSpPr>
          <p:grpSpPr bwMode="auto">
            <a:xfrm>
              <a:off x="8194675" y="2416175"/>
              <a:ext cx="1763713" cy="779463"/>
              <a:chOff x="803997" y="2158"/>
              <a:chExt cx="2659205" cy="802778"/>
            </a:xfrm>
          </p:grpSpPr>
          <p:sp>
            <p:nvSpPr>
              <p:cNvPr id="52" name="Rounded Rectangle 51"/>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53"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Chargeback and Capacity Planning</a:t>
                </a:r>
              </a:p>
            </p:txBody>
          </p:sp>
        </p:grpSp>
        <p:grpSp>
          <p:nvGrpSpPr>
            <p:cNvPr id="18440" name="Group 64"/>
            <p:cNvGrpSpPr>
              <a:grpSpLocks/>
            </p:cNvGrpSpPr>
            <p:nvPr/>
          </p:nvGrpSpPr>
          <p:grpSpPr bwMode="auto">
            <a:xfrm>
              <a:off x="2230438" y="2416175"/>
              <a:ext cx="1763712" cy="779463"/>
              <a:chOff x="803997" y="2158"/>
              <a:chExt cx="2659205" cy="802778"/>
            </a:xfrm>
          </p:grpSpPr>
          <p:sp>
            <p:nvSpPr>
              <p:cNvPr id="55" name="Rounded Rectangle 54"/>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56"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Middleware Management</a:t>
                </a:r>
              </a:p>
            </p:txBody>
          </p:sp>
        </p:grpSp>
        <p:grpSp>
          <p:nvGrpSpPr>
            <p:cNvPr id="18441" name="Group 67"/>
            <p:cNvGrpSpPr>
              <a:grpSpLocks/>
            </p:cNvGrpSpPr>
            <p:nvPr/>
          </p:nvGrpSpPr>
          <p:grpSpPr bwMode="auto">
            <a:xfrm>
              <a:off x="2230438" y="3584575"/>
              <a:ext cx="1763712" cy="779463"/>
              <a:chOff x="803997" y="2158"/>
              <a:chExt cx="2659205" cy="802778"/>
            </a:xfrm>
          </p:grpSpPr>
          <p:sp>
            <p:nvSpPr>
              <p:cNvPr id="58" name="Rounded Rectangle 57"/>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59"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Database Management</a:t>
                </a:r>
              </a:p>
            </p:txBody>
          </p:sp>
        </p:grpSp>
        <p:grpSp>
          <p:nvGrpSpPr>
            <p:cNvPr id="18442" name="Group 70"/>
            <p:cNvGrpSpPr>
              <a:grpSpLocks/>
            </p:cNvGrpSpPr>
            <p:nvPr/>
          </p:nvGrpSpPr>
          <p:grpSpPr bwMode="auto">
            <a:xfrm>
              <a:off x="3206750" y="4657725"/>
              <a:ext cx="1763713" cy="779463"/>
              <a:chOff x="803997" y="2158"/>
              <a:chExt cx="2659205" cy="802778"/>
            </a:xfrm>
          </p:grpSpPr>
          <p:sp>
            <p:nvSpPr>
              <p:cNvPr id="61" name="Rounded Rectangle 60"/>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62"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Application Quality Management</a:t>
                </a:r>
              </a:p>
            </p:txBody>
          </p:sp>
        </p:grpSp>
        <p:grpSp>
          <p:nvGrpSpPr>
            <p:cNvPr id="18443" name="Group 73"/>
            <p:cNvGrpSpPr>
              <a:grpSpLocks/>
            </p:cNvGrpSpPr>
            <p:nvPr/>
          </p:nvGrpSpPr>
          <p:grpSpPr bwMode="auto">
            <a:xfrm>
              <a:off x="7210425" y="4657725"/>
              <a:ext cx="1765300" cy="779463"/>
              <a:chOff x="803997" y="2158"/>
              <a:chExt cx="2659205" cy="802778"/>
            </a:xfrm>
          </p:grpSpPr>
          <p:sp>
            <p:nvSpPr>
              <p:cNvPr id="64" name="Rounded Rectangle 63"/>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65" name="Rounded Rectangle 4"/>
              <p:cNvSpPr/>
              <p:nvPr/>
            </p:nvSpPr>
            <p:spPr>
              <a:xfrm>
                <a:off x="827911" y="25048"/>
                <a:ext cx="2611378"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Configuration Management</a:t>
                </a:r>
              </a:p>
            </p:txBody>
          </p:sp>
        </p:grpSp>
        <p:grpSp>
          <p:nvGrpSpPr>
            <p:cNvPr id="18444" name="Group 76"/>
            <p:cNvGrpSpPr>
              <a:grpSpLocks/>
            </p:cNvGrpSpPr>
            <p:nvPr/>
          </p:nvGrpSpPr>
          <p:grpSpPr bwMode="auto">
            <a:xfrm>
              <a:off x="8194675" y="3584575"/>
              <a:ext cx="1763713" cy="779463"/>
              <a:chOff x="803997" y="2158"/>
              <a:chExt cx="2659205" cy="802778"/>
            </a:xfrm>
          </p:grpSpPr>
          <p:sp>
            <p:nvSpPr>
              <p:cNvPr id="67" name="Rounded Rectangle 66"/>
              <p:cNvSpPr/>
              <p:nvPr/>
            </p:nvSpPr>
            <p:spPr>
              <a:xfrm>
                <a:off x="803997" y="2158"/>
                <a:ext cx="2659205"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68" name="Rounded Rectangle 4"/>
              <p:cNvSpPr/>
              <p:nvPr/>
            </p:nvSpPr>
            <p:spPr>
              <a:xfrm>
                <a:off x="827932" y="25048"/>
                <a:ext cx="2611335"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Exadata and Exalogic Management</a:t>
                </a:r>
              </a:p>
            </p:txBody>
          </p:sp>
        </p:grpSp>
        <p:grpSp>
          <p:nvGrpSpPr>
            <p:cNvPr id="18445" name="Group 79"/>
            <p:cNvGrpSpPr>
              <a:grpSpLocks/>
            </p:cNvGrpSpPr>
            <p:nvPr/>
          </p:nvGrpSpPr>
          <p:grpSpPr bwMode="auto">
            <a:xfrm>
              <a:off x="5213350" y="5149850"/>
              <a:ext cx="1763713" cy="779463"/>
              <a:chOff x="803997" y="2158"/>
              <a:chExt cx="2659207" cy="802778"/>
            </a:xfrm>
          </p:grpSpPr>
          <p:sp>
            <p:nvSpPr>
              <p:cNvPr id="70" name="Rounded Rectangle 69"/>
              <p:cNvSpPr/>
              <p:nvPr/>
            </p:nvSpPr>
            <p:spPr>
              <a:xfrm>
                <a:off x="803997" y="2158"/>
                <a:ext cx="2659207" cy="80277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a:lstStyle/>
              <a:p>
                <a:pPr eaLnBrk="1" hangingPunct="1">
                  <a:defRPr/>
                </a:pPr>
                <a:endParaRPr lang="en-US" dirty="0">
                  <a:ln>
                    <a:solidFill>
                      <a:sysClr val="windowText" lastClr="000000"/>
                    </a:solidFill>
                  </a:ln>
                  <a:solidFill>
                    <a:schemeClr val="tx1">
                      <a:lumMod val="50000"/>
                    </a:schemeClr>
                  </a:solidFill>
                  <a:cs typeface="Arial" pitchFamily="34" charset="0"/>
                </a:endParaRPr>
              </a:p>
            </p:txBody>
          </p:sp>
          <p:sp>
            <p:nvSpPr>
              <p:cNvPr id="71" name="Rounded Rectangle 4"/>
              <p:cNvSpPr/>
              <p:nvPr/>
            </p:nvSpPr>
            <p:spPr>
              <a:xfrm>
                <a:off x="827932" y="25048"/>
                <a:ext cx="2611336" cy="756998"/>
              </a:xfrm>
              <a:prstGeom prst="rect">
                <a:avLst/>
              </a:prstGeom>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eaLnBrk="1" hangingPunct="1">
                  <a:lnSpc>
                    <a:spcPct val="90000"/>
                  </a:lnSpc>
                  <a:spcBef>
                    <a:spcPct val="20000"/>
                  </a:spcBef>
                  <a:spcAft>
                    <a:spcPct val="35000"/>
                  </a:spcAft>
                  <a:buClr>
                    <a:srgbClr val="FF0000"/>
                  </a:buClr>
                  <a:defRPr/>
                </a:pPr>
                <a:r>
                  <a:rPr lang="en-US" sz="1400" dirty="0">
                    <a:solidFill>
                      <a:schemeClr val="tx1">
                        <a:lumMod val="50000"/>
                      </a:schemeClr>
                    </a:solidFill>
                  </a:rPr>
                  <a:t>Provisioning and Patching</a:t>
                </a:r>
              </a:p>
            </p:txBody>
          </p:sp>
        </p:grpSp>
        <p:sp>
          <p:nvSpPr>
            <p:cNvPr id="18446" name="Freeform 8"/>
            <p:cNvSpPr>
              <a:spLocks/>
            </p:cNvSpPr>
            <p:nvPr/>
          </p:nvSpPr>
          <p:spPr bwMode="auto">
            <a:xfrm>
              <a:off x="5781675" y="3983038"/>
              <a:ext cx="612775" cy="252412"/>
            </a:xfrm>
            <a:custGeom>
              <a:avLst/>
              <a:gdLst>
                <a:gd name="T0" fmla="*/ 0 w 613610"/>
                <a:gd name="T1" fmla="*/ 246460 h 252663"/>
                <a:gd name="T2" fmla="*/ 209318 w 613610"/>
                <a:gd name="T3" fmla="*/ 23471 h 252663"/>
                <a:gd name="T4" fmla="*/ 395382 w 613610"/>
                <a:gd name="T5" fmla="*/ 164309 h 252663"/>
                <a:gd name="T6" fmla="*/ 593073 w 613610"/>
                <a:gd name="T7" fmla="*/ 0 h 252663"/>
                <a:gd name="T8" fmla="*/ 593073 w 613610"/>
                <a:gd name="T9" fmla="*/ 0 h 252663"/>
                <a:gd name="T10" fmla="*/ 0 60000 65536"/>
                <a:gd name="T11" fmla="*/ 0 60000 65536"/>
                <a:gd name="T12" fmla="*/ 0 60000 65536"/>
                <a:gd name="T13" fmla="*/ 0 60000 65536"/>
                <a:gd name="T14" fmla="*/ 0 60000 65536"/>
                <a:gd name="T15" fmla="*/ 0 w 613610"/>
                <a:gd name="T16" fmla="*/ 0 h 252663"/>
                <a:gd name="T17" fmla="*/ 613610 w 613610"/>
                <a:gd name="T18" fmla="*/ 252663 h 252663"/>
              </a:gdLst>
              <a:ahLst/>
              <a:cxnLst>
                <a:cxn ang="T10">
                  <a:pos x="T0" y="T1"/>
                </a:cxn>
                <a:cxn ang="T11">
                  <a:pos x="T2" y="T3"/>
                </a:cxn>
                <a:cxn ang="T12">
                  <a:pos x="T4" y="T5"/>
                </a:cxn>
                <a:cxn ang="T13">
                  <a:pos x="T6" y="T7"/>
                </a:cxn>
                <a:cxn ang="T14">
                  <a:pos x="T8" y="T9"/>
                </a:cxn>
              </a:cxnLst>
              <a:rect l="T15" t="T16" r="T17" b="T18"/>
              <a:pathLst>
                <a:path w="613610" h="252663">
                  <a:moveTo>
                    <a:pt x="0" y="252663"/>
                  </a:moveTo>
                  <a:lnTo>
                    <a:pt x="216568" y="24063"/>
                  </a:lnTo>
                  <a:lnTo>
                    <a:pt x="409074" y="168442"/>
                  </a:lnTo>
                  <a:lnTo>
                    <a:pt x="6136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endParaRPr lang="en-US" dirty="0"/>
            </a:p>
          </p:txBody>
        </p:sp>
        <p:grpSp>
          <p:nvGrpSpPr>
            <p:cNvPr id="18447" name="Group 17"/>
            <p:cNvGrpSpPr>
              <a:grpSpLocks/>
            </p:cNvGrpSpPr>
            <p:nvPr/>
          </p:nvGrpSpPr>
          <p:grpSpPr bwMode="auto">
            <a:xfrm>
              <a:off x="5482431" y="3621088"/>
              <a:ext cx="1225550" cy="1114425"/>
              <a:chOff x="8862424" y="4284079"/>
              <a:chExt cx="1225560" cy="1114145"/>
            </a:xfrm>
          </p:grpSpPr>
          <p:sp>
            <p:nvSpPr>
              <p:cNvPr id="18449" name="Rounded Rectangle 2"/>
              <p:cNvSpPr>
                <a:spLocks noChangeArrowheads="1"/>
              </p:cNvSpPr>
              <p:nvPr/>
            </p:nvSpPr>
            <p:spPr bwMode="auto">
              <a:xfrm>
                <a:off x="8862424" y="4284079"/>
                <a:ext cx="1225560" cy="1114145"/>
              </a:xfrm>
              <a:prstGeom prst="roundRect">
                <a:avLst>
                  <a:gd name="adj" fmla="val 16667"/>
                </a:avLst>
              </a:prstGeom>
              <a:ln/>
            </p:spPr>
            <p:style>
              <a:lnRef idx="1">
                <a:schemeClr val="accent3"/>
              </a:lnRef>
              <a:fillRef idx="2">
                <a:schemeClr val="accent3"/>
              </a:fillRef>
              <a:effectRef idx="1">
                <a:schemeClr val="accent3"/>
              </a:effectRef>
              <a:fontRef idx="minor">
                <a:schemeClr val="dk1"/>
              </a:fontRef>
            </p:style>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sp>
            <p:nvSpPr>
              <p:cNvPr id="18450" name="Rectangle 3"/>
              <p:cNvSpPr>
                <a:spLocks noChangeArrowheads="1"/>
              </p:cNvSpPr>
              <p:nvPr/>
            </p:nvSpPr>
            <p:spPr bwMode="auto">
              <a:xfrm>
                <a:off x="9014773" y="4479018"/>
                <a:ext cx="913720" cy="586278"/>
              </a:xfrm>
              <a:prstGeom prst="rect">
                <a:avLst/>
              </a:prstGeom>
              <a:noFill/>
              <a:ln w="571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cxnSp>
            <p:nvCxnSpPr>
              <p:cNvPr id="18451" name="Straight Connector 5"/>
              <p:cNvCxnSpPr>
                <a:cxnSpLocks noChangeShapeType="1"/>
                <a:stCxn id="18450" idx="2"/>
              </p:cNvCxnSpPr>
              <p:nvPr/>
            </p:nvCxnSpPr>
            <p:spPr bwMode="auto">
              <a:xfrm flipH="1">
                <a:off x="9468853" y="5065296"/>
                <a:ext cx="2780" cy="142372"/>
              </a:xfrm>
              <a:prstGeom prst="line">
                <a:avLst/>
              </a:prstGeom>
              <a:noFill/>
              <a:ln w="571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18452" name="Straight Connector 7"/>
              <p:cNvCxnSpPr>
                <a:cxnSpLocks noChangeShapeType="1"/>
              </p:cNvCxnSpPr>
              <p:nvPr/>
            </p:nvCxnSpPr>
            <p:spPr bwMode="auto">
              <a:xfrm>
                <a:off x="9228221" y="5207668"/>
                <a:ext cx="505326" cy="0"/>
              </a:xfrm>
              <a:prstGeom prst="line">
                <a:avLst/>
              </a:prstGeom>
              <a:noFill/>
              <a:ln w="571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18453" name="Straight Connector 12"/>
              <p:cNvCxnSpPr>
                <a:cxnSpLocks noChangeShapeType="1"/>
              </p:cNvCxnSpPr>
              <p:nvPr/>
            </p:nvCxnSpPr>
            <p:spPr bwMode="auto">
              <a:xfrm flipV="1">
                <a:off x="9107905" y="4679950"/>
                <a:ext cx="267228" cy="270340"/>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8454" name="Straight Connector 50"/>
              <p:cNvCxnSpPr>
                <a:cxnSpLocks noChangeShapeType="1"/>
              </p:cNvCxnSpPr>
              <p:nvPr/>
            </p:nvCxnSpPr>
            <p:spPr bwMode="auto">
              <a:xfrm flipV="1">
                <a:off x="9565474" y="4606852"/>
                <a:ext cx="267228" cy="270340"/>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8455" name="Straight Connector 53"/>
              <p:cNvCxnSpPr>
                <a:cxnSpLocks noChangeShapeType="1"/>
              </p:cNvCxnSpPr>
              <p:nvPr/>
            </p:nvCxnSpPr>
            <p:spPr bwMode="auto">
              <a:xfrm>
                <a:off x="9347094" y="4679950"/>
                <a:ext cx="258378" cy="198842"/>
              </a:xfrm>
              <a:prstGeom prst="line">
                <a:avLst/>
              </a:prstGeom>
              <a:noFill/>
              <a:ln w="5080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8448" name="Picture 41" descr="C:\Oracle\EM 13\cnt2472042_logos\Oracle_Enterprise Manager 13c\O_EnterpriseMgr_13c_cl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656" y="2441576"/>
              <a:ext cx="29416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57744370"/>
      </p:ext>
    </p:extLst>
  </p:cSld>
  <p:clrMapOvr>
    <a:masterClrMapping/>
  </p:clrMapOvr>
  <p:transition spd="slow"/>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79550" y="264585"/>
            <a:ext cx="649229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35" name="Group 34"/>
          <p:cNvGrpSpPr/>
          <p:nvPr/>
        </p:nvGrpSpPr>
        <p:grpSpPr>
          <a:xfrm>
            <a:off x="1854964" y="919911"/>
            <a:ext cx="8478896" cy="5108491"/>
            <a:chOff x="830654" y="1268641"/>
            <a:chExt cx="7482693" cy="3021738"/>
          </a:xfrm>
        </p:grpSpPr>
        <p:sp>
          <p:nvSpPr>
            <p:cNvPr id="36" name="Freeform 3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7" name="Rounded Rectangle 3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lstStyle/>
          <a:p>
            <a:pPr eaLnBrk="1" hangingPunct="1"/>
            <a:r>
              <a:rPr lang="en-US" altLang="en-US" dirty="0"/>
              <a:t>Resuming Suspended Statements</a:t>
            </a:r>
          </a:p>
        </p:txBody>
      </p:sp>
      <p:grpSp>
        <p:nvGrpSpPr>
          <p:cNvPr id="2" name="Group 1"/>
          <p:cNvGrpSpPr/>
          <p:nvPr/>
        </p:nvGrpSpPr>
        <p:grpSpPr>
          <a:xfrm>
            <a:off x="2671185" y="1135784"/>
            <a:ext cx="6846455" cy="4586432"/>
            <a:chOff x="2360612" y="1120249"/>
            <a:chExt cx="7531100" cy="5045075"/>
          </a:xfrm>
        </p:grpSpPr>
        <p:sp>
          <p:nvSpPr>
            <p:cNvPr id="15364" name="Line 4"/>
            <p:cNvSpPr>
              <a:spLocks noChangeShapeType="1"/>
            </p:cNvSpPr>
            <p:nvPr/>
          </p:nvSpPr>
          <p:spPr bwMode="auto">
            <a:xfrm flipV="1">
              <a:off x="3389312" y="5596999"/>
              <a:ext cx="1143000" cy="558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65" name="Rectangle 5"/>
            <p:cNvSpPr>
              <a:spLocks noChangeArrowheads="1"/>
            </p:cNvSpPr>
            <p:nvPr/>
          </p:nvSpPr>
          <p:spPr bwMode="blackWhite">
            <a:xfrm>
              <a:off x="3021012" y="1593324"/>
              <a:ext cx="1905000" cy="433388"/>
            </a:xfrm>
            <a:prstGeom prst="rect">
              <a:avLst/>
            </a:prstGeom>
            <a:solidFill>
              <a:srgbClr val="CC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SQL statement</a:t>
              </a:r>
            </a:p>
          </p:txBody>
        </p:sp>
        <p:sp>
          <p:nvSpPr>
            <p:cNvPr id="15366" name="Rectangle 6"/>
            <p:cNvSpPr>
              <a:spLocks noChangeArrowheads="1"/>
            </p:cNvSpPr>
            <p:nvPr/>
          </p:nvSpPr>
          <p:spPr bwMode="auto">
            <a:xfrm>
              <a:off x="5484812" y="2418824"/>
              <a:ext cx="14097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1pPr>
              <a:lvl2pPr marL="742950" indent="-28575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2pPr>
              <a:lvl3pPr marL="11430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3pPr>
              <a:lvl4pPr marL="16002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4pPr>
              <a:lvl5pPr marL="2057400" indent="-228600" defTabSz="822325" eaLnBrk="0" hangingPunct="0">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tabLst>
                  <a:tab pos="1714500" algn="r"/>
                  <a:tab pos="2401888" algn="r"/>
                  <a:tab pos="3429000" algn="r"/>
                  <a:tab pos="4857750" algn="r"/>
                  <a:tab pos="6742113" algn="r"/>
                </a:tabLs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Full table</a:t>
              </a:r>
            </a:p>
          </p:txBody>
        </p:sp>
        <p:sp>
          <p:nvSpPr>
            <p:cNvPr id="15367" name="Oval 7"/>
            <p:cNvSpPr>
              <a:spLocks noChangeArrowheads="1"/>
            </p:cNvSpPr>
            <p:nvPr/>
          </p:nvSpPr>
          <p:spPr bwMode="blackWhite">
            <a:xfrm>
              <a:off x="3097212" y="2863324"/>
              <a:ext cx="1752600" cy="493713"/>
            </a:xfrm>
            <a:prstGeom prst="ellipse">
              <a:avLst/>
            </a:prstGeom>
            <a:solidFill>
              <a:srgbClr val="FFFFCC"/>
            </a:solidFill>
            <a:ln w="28575">
              <a:solidFill>
                <a:srgbClr val="000000"/>
              </a:solidFill>
              <a:round/>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5000"/>
                </a:lnSpc>
              </a:pPr>
              <a:r>
                <a:rPr lang="en-US" altLang="en-US" b="1" dirty="0">
                  <a:solidFill>
                    <a:srgbClr val="000000"/>
                  </a:solidFill>
                </a:rPr>
                <a:t>Suspended</a:t>
              </a:r>
            </a:p>
          </p:txBody>
        </p:sp>
        <p:cxnSp>
          <p:nvCxnSpPr>
            <p:cNvPr id="15368" name="AutoShape 8"/>
            <p:cNvCxnSpPr>
              <a:cxnSpLocks noChangeShapeType="1"/>
              <a:stCxn id="15367" idx="4"/>
            </p:cNvCxnSpPr>
            <p:nvPr/>
          </p:nvCxnSpPr>
          <p:spPr bwMode="auto">
            <a:xfrm rot="5400000">
              <a:off x="3408362" y="3936474"/>
              <a:ext cx="1130300" cy="0"/>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sp>
          <p:nvSpPr>
            <p:cNvPr id="15369" name="Text Box 9"/>
            <p:cNvSpPr txBox="1">
              <a:spLocks noChangeArrowheads="1"/>
            </p:cNvSpPr>
            <p:nvPr/>
          </p:nvSpPr>
          <p:spPr bwMode="auto">
            <a:xfrm>
              <a:off x="2518654" y="3585637"/>
              <a:ext cx="1238250" cy="9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Continue </a:t>
              </a:r>
              <a:br>
                <a:rPr lang="en-US" altLang="en-US" b="1" dirty="0">
                  <a:solidFill>
                    <a:srgbClr val="000000"/>
                  </a:solidFill>
                </a:rPr>
              </a:br>
              <a:r>
                <a:rPr lang="en-US" altLang="en-US" b="1" dirty="0">
                  <a:solidFill>
                    <a:srgbClr val="000000"/>
                  </a:solidFill>
                </a:rPr>
                <a:t>SQL </a:t>
              </a:r>
              <a:br>
                <a:rPr lang="en-US" altLang="en-US" b="1" dirty="0">
                  <a:solidFill>
                    <a:srgbClr val="000000"/>
                  </a:solidFill>
                </a:rPr>
              </a:br>
              <a:r>
                <a:rPr lang="en-US" altLang="en-US" b="1" dirty="0">
                  <a:solidFill>
                    <a:srgbClr val="000000"/>
                  </a:solidFill>
                </a:rPr>
                <a:t>operation</a:t>
              </a:r>
            </a:p>
          </p:txBody>
        </p:sp>
        <p:sp>
          <p:nvSpPr>
            <p:cNvPr id="15370" name="Rectangle 10"/>
            <p:cNvSpPr>
              <a:spLocks noChangeArrowheads="1"/>
            </p:cNvSpPr>
            <p:nvPr/>
          </p:nvSpPr>
          <p:spPr bwMode="blackWhite">
            <a:xfrm>
              <a:off x="5916612" y="4831824"/>
              <a:ext cx="1295400" cy="1066800"/>
            </a:xfrm>
            <a:prstGeom prst="rect">
              <a:avLst/>
            </a:prstGeom>
            <a:solidFill>
              <a:srgbClr val="CCFF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latin typeface="Courier New" panose="02070309020205020404" pitchFamily="49" charset="0"/>
                </a:rPr>
                <a:t>AFTER</a:t>
              </a:r>
              <a:br>
                <a:rPr lang="en-US" altLang="en-US" b="1" dirty="0">
                  <a:solidFill>
                    <a:srgbClr val="000000"/>
                  </a:solidFill>
                  <a:latin typeface="Courier New" panose="02070309020205020404" pitchFamily="49" charset="0"/>
                </a:rPr>
              </a:br>
              <a:r>
                <a:rPr lang="en-US" altLang="en-US" b="1" dirty="0">
                  <a:solidFill>
                    <a:srgbClr val="000000"/>
                  </a:solidFill>
                  <a:latin typeface="Courier New" panose="02070309020205020404" pitchFamily="49" charset="0"/>
                </a:rPr>
                <a:t>SUSPEND</a:t>
              </a:r>
              <a:r>
                <a:rPr lang="en-US" altLang="en-US" b="1" dirty="0">
                  <a:solidFill>
                    <a:srgbClr val="000000"/>
                  </a:solidFill>
                </a:rPr>
                <a:t/>
              </a:r>
              <a:br>
                <a:rPr lang="en-US" altLang="en-US" b="1" dirty="0">
                  <a:solidFill>
                    <a:srgbClr val="000000"/>
                  </a:solidFill>
                </a:rPr>
              </a:br>
              <a:r>
                <a:rPr lang="en-US" altLang="en-US" b="1" dirty="0">
                  <a:solidFill>
                    <a:srgbClr val="000000"/>
                  </a:solidFill>
                </a:rPr>
                <a:t>trigger</a:t>
              </a:r>
            </a:p>
          </p:txBody>
        </p:sp>
        <p:cxnSp>
          <p:nvCxnSpPr>
            <p:cNvPr id="15371" name="AutoShape 11"/>
            <p:cNvCxnSpPr>
              <a:cxnSpLocks noChangeShapeType="1"/>
              <a:stCxn id="15365" idx="2"/>
              <a:endCxn id="15367" idx="0"/>
            </p:cNvCxnSpPr>
            <p:nvPr/>
          </p:nvCxnSpPr>
          <p:spPr bwMode="auto">
            <a:xfrm>
              <a:off x="3973512" y="2040999"/>
              <a:ext cx="0" cy="808038"/>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sp>
          <p:nvSpPr>
            <p:cNvPr id="15372" name="Rectangle 12"/>
            <p:cNvSpPr>
              <a:spLocks noChangeArrowheads="1"/>
            </p:cNvSpPr>
            <p:nvPr/>
          </p:nvSpPr>
          <p:spPr bwMode="blackWhite">
            <a:xfrm>
              <a:off x="8520112" y="4860399"/>
              <a:ext cx="1371600" cy="1041400"/>
            </a:xfrm>
            <a:prstGeom prst="rect">
              <a:avLst/>
            </a:prstGeom>
            <a:solidFill>
              <a:srgbClr val="CCCCFF"/>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b="1" dirty="0">
                  <a:solidFill>
                    <a:srgbClr val="000000"/>
                  </a:solidFill>
                </a:rPr>
                <a:t>Abort</a:t>
              </a:r>
            </a:p>
          </p:txBody>
        </p:sp>
        <p:cxnSp>
          <p:nvCxnSpPr>
            <p:cNvPr id="15373" name="AutoShape 13"/>
            <p:cNvCxnSpPr>
              <a:cxnSpLocks noChangeShapeType="1"/>
            </p:cNvCxnSpPr>
            <p:nvPr/>
          </p:nvCxnSpPr>
          <p:spPr bwMode="auto">
            <a:xfrm rot="16200000" flipH="1">
              <a:off x="4553989" y="2808556"/>
              <a:ext cx="1446213" cy="2590800"/>
            </a:xfrm>
            <a:prstGeom prst="bentConnector3">
              <a:avLst>
                <a:gd name="adj1" fmla="val 49944"/>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cxnSp>
          <p:nvCxnSpPr>
            <p:cNvPr id="15374" name="AutoShape 14"/>
            <p:cNvCxnSpPr>
              <a:cxnSpLocks noChangeShapeType="1"/>
            </p:cNvCxnSpPr>
            <p:nvPr/>
          </p:nvCxnSpPr>
          <p:spPr bwMode="auto">
            <a:xfrm>
              <a:off x="3998912" y="3860274"/>
              <a:ext cx="5213350" cy="974725"/>
            </a:xfrm>
            <a:prstGeom prst="bentConnector2">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pic>
          <p:nvPicPr>
            <p:cNvPr id="15377" name="Picture 17" descr="table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90900" y="4246037"/>
              <a:ext cx="1154112"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5375" name="Text Box 15"/>
            <p:cNvSpPr txBox="1">
              <a:spLocks noChangeArrowheads="1"/>
            </p:cNvSpPr>
            <p:nvPr/>
          </p:nvSpPr>
          <p:spPr bwMode="auto">
            <a:xfrm>
              <a:off x="7119937" y="4017437"/>
              <a:ext cx="130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i="1" dirty="0">
                  <a:solidFill>
                    <a:srgbClr val="000000"/>
                  </a:solidFill>
                </a:rPr>
                <a:t>Optionally</a:t>
              </a:r>
            </a:p>
          </p:txBody>
        </p:sp>
        <p:pic>
          <p:nvPicPr>
            <p:cNvPr id="15376" name="Picture 16" descr="tabl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295900" y="1120249"/>
              <a:ext cx="115411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9"/>
            <p:cNvSpPr txBox="1">
              <a:spLocks noChangeArrowheads="1"/>
            </p:cNvSpPr>
            <p:nvPr/>
          </p:nvSpPr>
          <p:spPr bwMode="auto">
            <a:xfrm>
              <a:off x="4519612" y="4896912"/>
              <a:ext cx="12128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Table with free space</a:t>
              </a:r>
            </a:p>
          </p:txBody>
        </p:sp>
        <p:sp>
          <p:nvSpPr>
            <p:cNvPr id="15379" name="Oval 20"/>
            <p:cNvSpPr>
              <a:spLocks noChangeArrowheads="1"/>
            </p:cNvSpPr>
            <p:nvPr/>
          </p:nvSpPr>
          <p:spPr bwMode="blackWhite">
            <a:xfrm>
              <a:off x="2378075" y="1574274"/>
              <a:ext cx="414337"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1</a:t>
              </a:r>
            </a:p>
          </p:txBody>
        </p:sp>
        <p:sp>
          <p:nvSpPr>
            <p:cNvPr id="15380" name="Oval 21"/>
            <p:cNvSpPr>
              <a:spLocks noChangeArrowheads="1"/>
            </p:cNvSpPr>
            <p:nvPr/>
          </p:nvSpPr>
          <p:spPr bwMode="blackWhite">
            <a:xfrm>
              <a:off x="2360612" y="2882374"/>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2</a:t>
              </a:r>
            </a:p>
          </p:txBody>
        </p:sp>
        <p:sp>
          <p:nvSpPr>
            <p:cNvPr id="15381" name="Oval 22"/>
            <p:cNvSpPr>
              <a:spLocks noChangeArrowheads="1"/>
            </p:cNvSpPr>
            <p:nvPr/>
          </p:nvSpPr>
          <p:spPr bwMode="blackWhite">
            <a:xfrm>
              <a:off x="6347001" y="3956253"/>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3</a:t>
              </a:r>
            </a:p>
          </p:txBody>
        </p:sp>
        <p:sp>
          <p:nvSpPr>
            <p:cNvPr id="15382" name="Oval 23"/>
            <p:cNvSpPr>
              <a:spLocks noChangeArrowheads="1"/>
            </p:cNvSpPr>
            <p:nvPr/>
          </p:nvSpPr>
          <p:spPr bwMode="blackWhite">
            <a:xfrm>
              <a:off x="8999890" y="3639916"/>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4</a:t>
              </a:r>
            </a:p>
          </p:txBody>
        </p:sp>
        <p:sp>
          <p:nvSpPr>
            <p:cNvPr id="15383" name="Oval 24"/>
            <p:cNvSpPr>
              <a:spLocks noChangeArrowheads="1"/>
            </p:cNvSpPr>
            <p:nvPr/>
          </p:nvSpPr>
          <p:spPr bwMode="blackWhite">
            <a:xfrm>
              <a:off x="2360612" y="4965174"/>
              <a:ext cx="414338" cy="414338"/>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pPr>
              <a:r>
                <a:rPr lang="en-US" altLang="en-US" b="1" dirty="0">
                  <a:solidFill>
                    <a:schemeClr val="bg1"/>
                  </a:solidFill>
                </a:rPr>
                <a:t>5</a:t>
              </a:r>
            </a:p>
          </p:txBody>
        </p:sp>
        <p:sp>
          <p:nvSpPr>
            <p:cNvPr id="15384" name="Line 25"/>
            <p:cNvSpPr>
              <a:spLocks noChangeShapeType="1"/>
            </p:cNvSpPr>
            <p:nvPr/>
          </p:nvSpPr>
          <p:spPr bwMode="auto">
            <a:xfrm>
              <a:off x="4938712" y="1815574"/>
              <a:ext cx="34925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85" name="Line 26"/>
            <p:cNvSpPr>
              <a:spLocks noChangeShapeType="1"/>
            </p:cNvSpPr>
            <p:nvPr/>
          </p:nvSpPr>
          <p:spPr bwMode="auto">
            <a:xfrm>
              <a:off x="3406775" y="4793724"/>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5386" name="Line 27"/>
            <p:cNvSpPr>
              <a:spLocks noChangeShapeType="1"/>
            </p:cNvSpPr>
            <p:nvPr/>
          </p:nvSpPr>
          <p:spPr bwMode="auto">
            <a:xfrm>
              <a:off x="4540250" y="4236512"/>
              <a:ext cx="0" cy="13716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spTree>
    <p:custDataLst>
      <p:tags r:id="rId1"/>
    </p:custDataLst>
    <p:extLst>
      <p:ext uri="{BB962C8B-B14F-4D97-AF65-F5344CB8AC3E}">
        <p14:creationId xmlns:p14="http://schemas.microsoft.com/office/powerpoint/2010/main" val="4203254557"/>
      </p:ext>
    </p:extLst>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701990363"/>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67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1986" name="Rectangle 4"/>
          <p:cNvSpPr>
            <a:spLocks noGrp="1" noChangeArrowheads="1"/>
          </p:cNvSpPr>
          <p:nvPr>
            <p:ph type="title"/>
          </p:nvPr>
        </p:nvSpPr>
        <p:spPr/>
        <p:txBody>
          <a:bodyPr/>
          <a:lstStyle/>
          <a:p>
            <a:pPr eaLnBrk="1" hangingPunct="1"/>
            <a:r>
              <a:rPr lang="en-US" altLang="en-US" dirty="0"/>
              <a:t>What Operations Are Resumable?</a:t>
            </a:r>
          </a:p>
        </p:txBody>
      </p:sp>
      <p:sp>
        <p:nvSpPr>
          <p:cNvPr id="41987" name="Rectangle 5"/>
          <p:cNvSpPr>
            <a:spLocks noGrp="1" noChangeArrowheads="1"/>
          </p:cNvSpPr>
          <p:nvPr>
            <p:ph idx="1"/>
          </p:nvPr>
        </p:nvSpPr>
        <p:spPr/>
        <p:txBody>
          <a:bodyPr/>
          <a:lstStyle/>
          <a:p>
            <a:pPr eaLnBrk="1" hangingPunct="1"/>
            <a:r>
              <a:rPr lang="en-US" altLang="en-US" dirty="0"/>
              <a:t>The following operations are resumable:</a:t>
            </a:r>
          </a:p>
          <a:p>
            <a:pPr lvl="1" eaLnBrk="1" hangingPunct="1"/>
            <a:r>
              <a:rPr lang="en-US" altLang="en-US" dirty="0"/>
              <a:t>Queries: </a:t>
            </a:r>
            <a:r>
              <a:rPr lang="en-US" altLang="en-US" dirty="0">
                <a:latin typeface="Courier New" panose="02070309020205020404" pitchFamily="49" charset="0"/>
              </a:rPr>
              <a:t>SELECT</a:t>
            </a:r>
            <a:r>
              <a:rPr lang="en-US" altLang="en-US" dirty="0"/>
              <a:t> statements that run out of temporary space (for sort areas)</a:t>
            </a:r>
          </a:p>
          <a:p>
            <a:pPr lvl="1" eaLnBrk="1" hangingPunct="1"/>
            <a:r>
              <a:rPr lang="en-US" altLang="en-US" dirty="0"/>
              <a:t>DML: </a:t>
            </a:r>
            <a:r>
              <a:rPr lang="en-US" altLang="en-US" dirty="0">
                <a:latin typeface="Courier New" panose="02070309020205020404" pitchFamily="49" charset="0"/>
              </a:rPr>
              <a:t>INSERT</a:t>
            </a:r>
            <a:r>
              <a:rPr lang="en-US" altLang="en-US" dirty="0"/>
              <a:t>, </a:t>
            </a:r>
            <a:r>
              <a:rPr lang="en-US" altLang="en-US" dirty="0">
                <a:latin typeface="Courier New" panose="02070309020205020404" pitchFamily="49" charset="0"/>
              </a:rPr>
              <a:t>UPDATE</a:t>
            </a:r>
            <a:r>
              <a:rPr lang="en-US" altLang="en-US" dirty="0"/>
              <a:t>, and </a:t>
            </a:r>
            <a:r>
              <a:rPr lang="en-US" altLang="en-US" dirty="0">
                <a:latin typeface="Courier New" panose="02070309020205020404" pitchFamily="49" charset="0"/>
              </a:rPr>
              <a:t>DELETE</a:t>
            </a:r>
            <a:r>
              <a:rPr lang="en-US" altLang="en-US" dirty="0"/>
              <a:t> statements</a:t>
            </a:r>
          </a:p>
          <a:p>
            <a:pPr lvl="1" eaLnBrk="1" hangingPunct="1"/>
            <a:r>
              <a:rPr lang="en-US" altLang="en-US" dirty="0"/>
              <a:t>The following DDL statements:</a:t>
            </a:r>
          </a:p>
          <a:p>
            <a:pPr lvl="2" eaLnBrk="1" hangingPunct="1"/>
            <a:r>
              <a:rPr lang="en-US" altLang="en-US" b="1" dirty="0">
                <a:latin typeface="Courier New" panose="02070309020205020404" pitchFamily="49" charset="0"/>
              </a:rPr>
              <a:t>CREATE TABLE ... AS SELECT</a:t>
            </a:r>
          </a:p>
          <a:p>
            <a:pPr lvl="2" eaLnBrk="1" hangingPunct="1"/>
            <a:r>
              <a:rPr lang="en-US" altLang="en-US" b="1" dirty="0">
                <a:latin typeface="Courier New" panose="02070309020205020404" pitchFamily="49" charset="0"/>
              </a:rPr>
              <a:t>CREATE INDEX</a:t>
            </a:r>
          </a:p>
          <a:p>
            <a:pPr lvl="2" eaLnBrk="1" hangingPunct="1"/>
            <a:r>
              <a:rPr lang="en-US" altLang="en-US" b="1" dirty="0">
                <a:latin typeface="Courier New" panose="02070309020205020404" pitchFamily="49" charset="0"/>
              </a:rPr>
              <a:t>ALTER INDEX ... REBUILD</a:t>
            </a:r>
          </a:p>
          <a:p>
            <a:pPr lvl="2" eaLnBrk="1" hangingPunct="1"/>
            <a:r>
              <a:rPr lang="en-US" altLang="en-US" b="1" dirty="0">
                <a:latin typeface="Courier New" panose="02070309020205020404" pitchFamily="49" charset="0"/>
              </a:rPr>
              <a:t>ALTER TABLE ... MOVE PARTITION</a:t>
            </a:r>
          </a:p>
          <a:p>
            <a:pPr lvl="2" eaLnBrk="1" hangingPunct="1"/>
            <a:r>
              <a:rPr lang="en-US" altLang="en-US" b="1" dirty="0">
                <a:latin typeface="Courier New" panose="02070309020205020404" pitchFamily="49" charset="0"/>
              </a:rPr>
              <a:t>ALTER TABLE ... SPLIT PARTITION</a:t>
            </a:r>
          </a:p>
          <a:p>
            <a:pPr lvl="2" eaLnBrk="1" hangingPunct="1"/>
            <a:r>
              <a:rPr lang="en-US" altLang="en-US" b="1" dirty="0">
                <a:latin typeface="Courier New" panose="02070309020205020404" pitchFamily="49" charset="0"/>
              </a:rPr>
              <a:t>ALTER INDEX ... REBUILD PARTITION</a:t>
            </a:r>
          </a:p>
          <a:p>
            <a:pPr lvl="2" eaLnBrk="1" hangingPunct="1"/>
            <a:r>
              <a:rPr lang="en-US" altLang="en-US" b="1" dirty="0">
                <a:latin typeface="Courier New" panose="02070309020205020404" pitchFamily="49" charset="0"/>
              </a:rPr>
              <a:t>ALTER INDEX ... SPLIT PARTITION</a:t>
            </a:r>
          </a:p>
          <a:p>
            <a:pPr lvl="2" eaLnBrk="1" hangingPunct="1"/>
            <a:r>
              <a:rPr lang="en-US" altLang="en-US" b="1" dirty="0">
                <a:latin typeface="Courier New" panose="02070309020205020404" pitchFamily="49" charset="0"/>
              </a:rPr>
              <a:t>CREATE MATERIALIZED VIEW</a:t>
            </a:r>
          </a:p>
        </p:txBody>
      </p:sp>
    </p:spTree>
    <p:custDataLst>
      <p:tags r:id="rId1"/>
    </p:custDataLst>
    <p:extLst>
      <p:ext uri="{BB962C8B-B14F-4D97-AF65-F5344CB8AC3E}">
        <p14:creationId xmlns:p14="http://schemas.microsoft.com/office/powerpoint/2010/main" val="85629802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Describe and use Oracle Database features that save space</a:t>
            </a:r>
          </a:p>
          <a:p>
            <a:pPr lvl="1"/>
            <a:r>
              <a:rPr lang="en-US" dirty="0"/>
              <a:t>Create private temporary tables </a:t>
            </a:r>
          </a:p>
          <a:p>
            <a:pPr lvl="1"/>
            <a:r>
              <a:rPr lang="en-US" dirty="0"/>
              <a:t>Save space by using compression</a:t>
            </a:r>
          </a:p>
          <a:p>
            <a:pPr lvl="1"/>
            <a:r>
              <a:rPr lang="en-US" dirty="0"/>
              <a:t>Reclaim wasted space from tables and indexes by using the segment shrink functionality</a:t>
            </a:r>
          </a:p>
          <a:p>
            <a:pPr lvl="1"/>
            <a:r>
              <a:rPr lang="en-US" dirty="0"/>
              <a:t>Manage resumable space allocation</a:t>
            </a:r>
          </a:p>
        </p:txBody>
      </p:sp>
    </p:spTree>
    <p:custDataLst>
      <p:tags r:id="rId1"/>
    </p:custDataLst>
    <p:extLst>
      <p:ext uri="{BB962C8B-B14F-4D97-AF65-F5344CB8AC3E}">
        <p14:creationId xmlns:p14="http://schemas.microsoft.com/office/powerpoint/2010/main" val="25648268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238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1234519"/>
          </a:xfrm>
        </p:spPr>
        <p:txBody>
          <a:bodyPr/>
          <a:lstStyle/>
          <a:p>
            <a:pPr lvl="1"/>
            <a:r>
              <a:rPr lang="en-US" dirty="0"/>
              <a:t>Managing Space in Tablespaces</a:t>
            </a:r>
          </a:p>
          <a:p>
            <a:pPr lvl="1"/>
            <a:r>
              <a:rPr lang="en-US" dirty="0"/>
              <a:t>Using Compression</a:t>
            </a:r>
          </a:p>
          <a:p>
            <a:pPr lvl="1"/>
            <a:r>
              <a:rPr lang="en-US" dirty="0"/>
              <a:t>Enabling the Resumable Space Allocation Feature</a:t>
            </a:r>
          </a:p>
        </p:txBody>
      </p:sp>
    </p:spTree>
    <p:extLst>
      <p:ext uri="{BB962C8B-B14F-4D97-AF65-F5344CB8AC3E}">
        <p14:creationId xmlns:p14="http://schemas.microsoft.com/office/powerpoint/2010/main" val="20100178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18. Managing </a:t>
            </a:r>
            <a:r>
              <a:rPr lang="en-US" dirty="0" smtClean="0"/>
              <a:t>Undo Data</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9318715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Explain DML and undo data generation</a:t>
            </a:r>
          </a:p>
          <a:p>
            <a:pPr lvl="1"/>
            <a:r>
              <a:rPr lang="en-US" dirty="0"/>
              <a:t>Monitor and administer undo data</a:t>
            </a:r>
          </a:p>
          <a:p>
            <a:pPr lvl="1"/>
            <a:r>
              <a:rPr lang="en-US" dirty="0"/>
              <a:t>Describe the difference between undo data and redo data</a:t>
            </a:r>
          </a:p>
          <a:p>
            <a:pPr lvl="1"/>
            <a:r>
              <a:rPr lang="en-US" dirty="0"/>
              <a:t>Configure undo retention</a:t>
            </a:r>
          </a:p>
          <a:p>
            <a:pPr lvl="1"/>
            <a:r>
              <a:rPr lang="en-US" dirty="0"/>
              <a:t>Guarantee undo retention</a:t>
            </a:r>
          </a:p>
          <a:p>
            <a:pPr lvl="1"/>
            <a:r>
              <a:rPr lang="en-US" dirty="0"/>
              <a:t>Enable temporary undo</a:t>
            </a:r>
          </a:p>
        </p:txBody>
      </p:sp>
    </p:spTree>
    <p:custDataLst>
      <p:tags r:id="rId1"/>
    </p:custDataLst>
    <p:extLst>
      <p:ext uri="{BB962C8B-B14F-4D97-AF65-F5344CB8AC3E}">
        <p14:creationId xmlns:p14="http://schemas.microsoft.com/office/powerpoint/2010/main" val="243791881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467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Undo Data: Overview</a:t>
            </a:r>
            <a:endParaRPr lang="en-US" altLang="es-MX" dirty="0"/>
          </a:p>
        </p:txBody>
      </p:sp>
      <p:sp>
        <p:nvSpPr>
          <p:cNvPr id="9219" name="Content Placeholder 9"/>
          <p:cNvSpPr>
            <a:spLocks noGrp="1"/>
          </p:cNvSpPr>
          <p:nvPr>
            <p:ph idx="1"/>
          </p:nvPr>
        </p:nvSpPr>
        <p:spPr>
          <a:xfrm>
            <a:off x="622138" y="1242485"/>
            <a:ext cx="10944549" cy="4037851"/>
          </a:xfrm>
        </p:spPr>
        <p:txBody>
          <a:bodyPr/>
          <a:lstStyle/>
          <a:p>
            <a:pPr>
              <a:defRPr/>
            </a:pPr>
            <a:r>
              <a:rPr lang="en-US" dirty="0">
                <a:latin typeface="+mn-lt"/>
              </a:rPr>
              <a:t>Undo data is:</a:t>
            </a:r>
          </a:p>
          <a:p>
            <a:pPr lvl="1">
              <a:defRPr/>
            </a:pPr>
            <a:r>
              <a:rPr lang="en-US" dirty="0">
                <a:latin typeface="+mn-lt"/>
              </a:rPr>
              <a:t>A record of the action of a transaction</a:t>
            </a:r>
          </a:p>
          <a:p>
            <a:pPr lvl="1">
              <a:defRPr/>
            </a:pPr>
            <a:r>
              <a:rPr lang="en-US" dirty="0">
                <a:latin typeface="+mn-lt"/>
              </a:rPr>
              <a:t>Captured for every transaction that changes data</a:t>
            </a:r>
          </a:p>
          <a:p>
            <a:pPr lvl="1">
              <a:defRPr/>
            </a:pPr>
            <a:r>
              <a:rPr lang="en-US" dirty="0">
                <a:latin typeface="+mn-lt"/>
              </a:rPr>
              <a:t>Retained at least until the transaction is ended</a:t>
            </a:r>
          </a:p>
          <a:p>
            <a:pPr lvl="1">
              <a:defRPr/>
            </a:pPr>
            <a:r>
              <a:rPr lang="en-US" dirty="0">
                <a:latin typeface="+mn-lt"/>
              </a:rPr>
              <a:t>Used to support:</a:t>
            </a:r>
          </a:p>
          <a:p>
            <a:pPr lvl="2">
              <a:defRPr/>
            </a:pPr>
            <a:r>
              <a:rPr lang="en-US" dirty="0">
                <a:latin typeface="+mn-lt"/>
              </a:rPr>
              <a:t>Rollback operations</a:t>
            </a:r>
          </a:p>
          <a:p>
            <a:pPr lvl="2">
              <a:defRPr/>
            </a:pPr>
            <a:r>
              <a:rPr lang="en-US" dirty="0">
                <a:latin typeface="+mn-lt"/>
              </a:rPr>
              <a:t>Read-consistent queries</a:t>
            </a:r>
          </a:p>
          <a:p>
            <a:pPr lvl="2">
              <a:defRPr/>
            </a:pPr>
            <a:r>
              <a:rPr lang="en-US" dirty="0">
                <a:latin typeface="+mn-lt"/>
              </a:rPr>
              <a:t>Oracle Flashback Query, Oracle Flashback Transaction, and Oracle Flashback Table</a:t>
            </a:r>
          </a:p>
          <a:p>
            <a:pPr lvl="2">
              <a:defRPr/>
            </a:pPr>
            <a:r>
              <a:rPr lang="en-US" dirty="0">
                <a:latin typeface="+mn-lt"/>
              </a:rPr>
              <a:t>Recovery from failed transactions</a:t>
            </a:r>
          </a:p>
          <a:p>
            <a:pPr>
              <a:defRPr/>
            </a:pPr>
            <a:endParaRPr lang="en-US" dirty="0">
              <a:latin typeface="+mn-lt"/>
            </a:endParaRPr>
          </a:p>
        </p:txBody>
      </p:sp>
    </p:spTree>
    <p:custDataLst>
      <p:tags r:id="rId1"/>
    </p:custDataLst>
    <p:extLst>
      <p:ext uri="{BB962C8B-B14F-4D97-AF65-F5344CB8AC3E}">
        <p14:creationId xmlns:p14="http://schemas.microsoft.com/office/powerpoint/2010/main" val="202251188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7340894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79550" y="1074880"/>
            <a:ext cx="10029662" cy="1217787"/>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 name="Rectangle 8"/>
          <p:cNvSpPr/>
          <p:nvPr/>
        </p:nvSpPr>
        <p:spPr bwMode="auto">
          <a:xfrm>
            <a:off x="179550" y="264585"/>
            <a:ext cx="5991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Transactions and Undo Data</a:t>
            </a:r>
            <a:endParaRPr lang="en-US" altLang="es-MX" dirty="0"/>
          </a:p>
        </p:txBody>
      </p:sp>
      <p:sp>
        <p:nvSpPr>
          <p:cNvPr id="9219" name="Content Placeholder 9"/>
          <p:cNvSpPr>
            <a:spLocks noGrp="1"/>
          </p:cNvSpPr>
          <p:nvPr>
            <p:ph idx="1"/>
          </p:nvPr>
        </p:nvSpPr>
        <p:spPr>
          <a:xfrm>
            <a:off x="622138" y="1242485"/>
            <a:ext cx="10944549" cy="795938"/>
          </a:xfrm>
        </p:spPr>
        <p:txBody>
          <a:bodyPr/>
          <a:lstStyle/>
          <a:p>
            <a:pPr lvl="1">
              <a:buClr>
                <a:schemeClr val="accent1"/>
              </a:buClr>
              <a:defRPr/>
            </a:pPr>
            <a:r>
              <a:rPr lang="en-US" dirty="0"/>
              <a:t>Each transaction is assigned to only one undo segment.</a:t>
            </a:r>
          </a:p>
          <a:p>
            <a:pPr lvl="1">
              <a:buClr>
                <a:schemeClr val="accent1"/>
              </a:buClr>
              <a:defRPr/>
            </a:pPr>
            <a:r>
              <a:rPr lang="en-US" dirty="0"/>
              <a:t>An undo segment can service more than one transaction at a time.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936" y="2607324"/>
            <a:ext cx="6510952" cy="2650476"/>
          </a:xfrm>
          <a:prstGeom prst="rect">
            <a:avLst/>
          </a:prstGeom>
        </p:spPr>
      </p:pic>
      <p:cxnSp>
        <p:nvCxnSpPr>
          <p:cNvPr id="4" name="Straight Arrow Connector 3"/>
          <p:cNvCxnSpPr/>
          <p:nvPr/>
        </p:nvCxnSpPr>
        <p:spPr bwMode="auto">
          <a:xfrm>
            <a:off x="4722812" y="4560711"/>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7" name="Straight Arrow Connector 6"/>
          <p:cNvCxnSpPr/>
          <p:nvPr/>
        </p:nvCxnSpPr>
        <p:spPr bwMode="auto">
          <a:xfrm>
            <a:off x="7847012" y="4594578"/>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8" name="Straight Arrow Connector 7"/>
          <p:cNvCxnSpPr/>
          <p:nvPr/>
        </p:nvCxnSpPr>
        <p:spPr bwMode="auto">
          <a:xfrm>
            <a:off x="8292923" y="3318933"/>
            <a:ext cx="152400" cy="0"/>
          </a:xfrm>
          <a:prstGeom prst="straightConnector1">
            <a:avLst/>
          </a:prstGeom>
          <a:noFill/>
          <a:ln w="28575" cap="flat" cmpd="sng" algn="ctr">
            <a:solidFill>
              <a:schemeClr val="tx1"/>
            </a:solidFill>
            <a:prstDash val="solid"/>
            <a:round/>
            <a:headEnd type="none" w="lg" len="lg"/>
            <a:tailEnd type="triangle" w="lg" len="lg"/>
          </a:ln>
          <a:effectLst/>
        </p:spPr>
      </p:cxnSp>
    </p:spTree>
    <p:custDataLst>
      <p:tags r:id="rId1"/>
    </p:custDataLst>
    <p:extLst>
      <p:ext uri="{BB962C8B-B14F-4D97-AF65-F5344CB8AC3E}">
        <p14:creationId xmlns:p14="http://schemas.microsoft.com/office/powerpoint/2010/main" val="1915219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32076161"/>
      </p:ext>
    </p:extLst>
  </p:cSld>
  <p:clrMapOvr>
    <a:masterClrMapping/>
  </p:clrMapOvr>
  <p:transitio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1143000"/>
            <a:ext cx="11629862" cy="28956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79550" y="264585"/>
            <a:ext cx="5381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Storing Undo Information</a:t>
            </a:r>
            <a:endParaRPr lang="en-US" altLang="es-MX" dirty="0"/>
          </a:p>
        </p:txBody>
      </p:sp>
      <p:sp>
        <p:nvSpPr>
          <p:cNvPr id="9219" name="Content Placeholder 9"/>
          <p:cNvSpPr>
            <a:spLocks noGrp="1"/>
          </p:cNvSpPr>
          <p:nvPr>
            <p:ph idx="1"/>
          </p:nvPr>
        </p:nvSpPr>
        <p:spPr>
          <a:xfrm>
            <a:off x="622138" y="1242485"/>
            <a:ext cx="10944549" cy="2591301"/>
          </a:xfrm>
        </p:spPr>
        <p:txBody>
          <a:bodyPr/>
          <a:lstStyle/>
          <a:p>
            <a:pPr lvl="1">
              <a:buClr>
                <a:schemeClr val="accent1"/>
              </a:buClr>
              <a:defRPr/>
            </a:pPr>
            <a:r>
              <a:rPr lang="en-US" dirty="0"/>
              <a:t>Undo information is stored in undo segments, which are stored in an undo tablespace.</a:t>
            </a:r>
          </a:p>
          <a:p>
            <a:pPr lvl="1">
              <a:buClr>
                <a:schemeClr val="accent1"/>
              </a:buClr>
              <a:defRPr/>
            </a:pPr>
            <a:r>
              <a:rPr lang="en-US" dirty="0"/>
              <a:t>Undo tablespaces:</a:t>
            </a:r>
          </a:p>
          <a:p>
            <a:pPr lvl="2">
              <a:buClr>
                <a:schemeClr val="accent1"/>
              </a:buClr>
              <a:defRPr/>
            </a:pPr>
            <a:r>
              <a:rPr lang="en-US" dirty="0"/>
              <a:t>Are used only for undo segments</a:t>
            </a:r>
          </a:p>
          <a:p>
            <a:pPr lvl="2">
              <a:buClr>
                <a:schemeClr val="accent1"/>
              </a:buClr>
              <a:defRPr/>
            </a:pPr>
            <a:r>
              <a:rPr lang="en-US" dirty="0"/>
              <a:t>Have special recovery considerations</a:t>
            </a:r>
          </a:p>
          <a:p>
            <a:pPr lvl="2">
              <a:buClr>
                <a:schemeClr val="accent1"/>
              </a:buClr>
              <a:defRPr/>
            </a:pPr>
            <a:r>
              <a:rPr lang="en-US" dirty="0"/>
              <a:t>May be associated with only a single instance</a:t>
            </a:r>
          </a:p>
          <a:p>
            <a:pPr lvl="2">
              <a:buClr>
                <a:schemeClr val="accent1"/>
              </a:buClr>
              <a:defRPr/>
            </a:pPr>
            <a:r>
              <a:rPr lang="en-US" dirty="0"/>
              <a:t>Require that only one of them be the current writable undo tablespace for a given instance at any given time</a:t>
            </a:r>
          </a:p>
        </p:txBody>
      </p:sp>
    </p:spTree>
    <p:custDataLst>
      <p:tags r:id="rId1"/>
    </p:custDataLst>
    <p:extLst>
      <p:ext uri="{BB962C8B-B14F-4D97-AF65-F5344CB8AC3E}">
        <p14:creationId xmlns:p14="http://schemas.microsoft.com/office/powerpoint/2010/main" val="50113452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7515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Comparing Undo Data and Redo Data</a:t>
            </a:r>
          </a:p>
        </p:txBody>
      </p:sp>
      <p:graphicFrame>
        <p:nvGraphicFramePr>
          <p:cNvPr id="29" name="Group 465"/>
          <p:cNvGraphicFramePr>
            <a:graphicFrameLocks noGrp="1"/>
          </p:cNvGraphicFramePr>
          <p:nvPr>
            <p:extLst/>
          </p:nvPr>
        </p:nvGraphicFramePr>
        <p:xfrm>
          <a:off x="836613" y="1286934"/>
          <a:ext cx="10363199" cy="2401428"/>
        </p:xfrm>
        <a:graphic>
          <a:graphicData uri="http://schemas.openxmlformats.org/drawingml/2006/table">
            <a:tbl>
              <a:tblPr firstRow="1" firstCol="1" bandRow="1">
                <a:tableStyleId>{5FD0F851-EC5A-4D38-B0AD-8093EC10F338}</a:tableStyleId>
              </a:tblPr>
              <a:tblGrid>
                <a:gridCol w="2559468">
                  <a:extLst>
                    <a:ext uri="{9D8B030D-6E8A-4147-A177-3AD203B41FA5}">
                      <a16:colId xmlns="" xmlns:a16="http://schemas.microsoft.com/office/drawing/2014/main" val="20000"/>
                    </a:ext>
                  </a:extLst>
                </a:gridCol>
                <a:gridCol w="4004546">
                  <a:extLst>
                    <a:ext uri="{9D8B030D-6E8A-4147-A177-3AD203B41FA5}">
                      <a16:colId xmlns="" xmlns:a16="http://schemas.microsoft.com/office/drawing/2014/main" val="20001"/>
                    </a:ext>
                  </a:extLst>
                </a:gridCol>
                <a:gridCol w="3799185">
                  <a:extLst>
                    <a:ext uri="{9D8B030D-6E8A-4147-A177-3AD203B41FA5}">
                      <a16:colId xmlns="" xmlns:a16="http://schemas.microsoft.com/office/drawing/2014/main" val="20002"/>
                    </a:ext>
                  </a:extLst>
                </a:gridCol>
              </a:tblGrid>
              <a:tr h="57304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Undo</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Redo</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53922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Record of</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How to undo a change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How to reproduce a change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751714">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Used for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Rollback, read consistency, flashback	</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Rolling forward of database changes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53744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Stored in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Undo segments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Redo log files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604" y="4067247"/>
            <a:ext cx="5149616" cy="1800153"/>
          </a:xfrm>
          <a:prstGeom prst="rect">
            <a:avLst/>
          </a:prstGeom>
        </p:spPr>
      </p:pic>
    </p:spTree>
    <p:custDataLst>
      <p:tags r:id="rId1"/>
    </p:custDataLst>
    <p:extLst>
      <p:ext uri="{BB962C8B-B14F-4D97-AF65-F5344CB8AC3E}">
        <p14:creationId xmlns:p14="http://schemas.microsoft.com/office/powerpoint/2010/main" val="332323982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628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Managing Undo</a:t>
            </a:r>
            <a:endParaRPr lang="en-US" altLang="es-MX" dirty="0"/>
          </a:p>
        </p:txBody>
      </p:sp>
      <p:sp>
        <p:nvSpPr>
          <p:cNvPr id="9219" name="Content Placeholder 9"/>
          <p:cNvSpPr>
            <a:spLocks noGrp="1"/>
          </p:cNvSpPr>
          <p:nvPr>
            <p:ph idx="1"/>
          </p:nvPr>
        </p:nvSpPr>
        <p:spPr>
          <a:xfrm>
            <a:off x="622138" y="1242485"/>
            <a:ext cx="10944549" cy="4212258"/>
          </a:xfrm>
        </p:spPr>
        <p:txBody>
          <a:bodyPr/>
          <a:lstStyle/>
          <a:p>
            <a:pPr lvl="1">
              <a:buClr>
                <a:schemeClr val="accent1"/>
              </a:buClr>
              <a:defRPr/>
            </a:pPr>
            <a:r>
              <a:rPr lang="en-US" dirty="0"/>
              <a:t>Automatic undo management:</a:t>
            </a:r>
          </a:p>
          <a:p>
            <a:pPr lvl="2">
              <a:buClr>
                <a:schemeClr val="accent1"/>
              </a:buClr>
              <a:defRPr/>
            </a:pPr>
            <a:r>
              <a:rPr lang="en-US" dirty="0"/>
              <a:t>Fully automated management of undo data and space in a dedicated undo tablespace</a:t>
            </a:r>
          </a:p>
          <a:p>
            <a:pPr lvl="2">
              <a:buClr>
                <a:schemeClr val="accent1"/>
              </a:buClr>
              <a:defRPr/>
            </a:pPr>
            <a:r>
              <a:rPr lang="en-US" dirty="0"/>
              <a:t>For all sessions</a:t>
            </a:r>
          </a:p>
          <a:p>
            <a:pPr lvl="2">
              <a:buClr>
                <a:schemeClr val="accent1"/>
              </a:buClr>
              <a:defRPr/>
            </a:pPr>
            <a:r>
              <a:rPr lang="en-US" dirty="0"/>
              <a:t>Self-tuning in </a:t>
            </a:r>
            <a:r>
              <a:rPr lang="en-US" dirty="0">
                <a:latin typeface="Courier New" panose="02070309020205020404" pitchFamily="49" charset="0"/>
                <a:cs typeface="Courier New" panose="02070309020205020404" pitchFamily="49" charset="0"/>
              </a:rPr>
              <a:t>AUTOEXTEND</a:t>
            </a:r>
            <a:r>
              <a:rPr lang="en-US" dirty="0"/>
              <a:t> tablespaces to satisfy long-running queries</a:t>
            </a:r>
          </a:p>
          <a:p>
            <a:pPr lvl="2">
              <a:buClr>
                <a:schemeClr val="accent1"/>
              </a:buClr>
              <a:defRPr/>
            </a:pPr>
            <a:r>
              <a:rPr lang="en-US" dirty="0"/>
              <a:t>Self-tuning in fixed-size tablespaces for best retention</a:t>
            </a:r>
          </a:p>
          <a:p>
            <a:pPr lvl="1">
              <a:buClr>
                <a:schemeClr val="accent1"/>
              </a:buClr>
              <a:defRPr/>
            </a:pPr>
            <a:r>
              <a:rPr lang="en-US" dirty="0"/>
              <a:t>DBA tasks in support of Flashback operations:</a:t>
            </a:r>
          </a:p>
          <a:p>
            <a:pPr lvl="2">
              <a:buClr>
                <a:schemeClr val="accent1"/>
              </a:buClr>
              <a:defRPr/>
            </a:pPr>
            <a:r>
              <a:rPr lang="en-US" dirty="0"/>
              <a:t>Configuring undo retention</a:t>
            </a:r>
          </a:p>
          <a:p>
            <a:pPr lvl="2">
              <a:buClr>
                <a:schemeClr val="accent1"/>
              </a:buClr>
              <a:defRPr/>
            </a:pPr>
            <a:r>
              <a:rPr lang="en-US" dirty="0"/>
              <a:t>Changing the undo tablespace to a fixed size</a:t>
            </a:r>
          </a:p>
          <a:p>
            <a:pPr lvl="2">
              <a:buClr>
                <a:schemeClr val="accent1"/>
              </a:buClr>
              <a:defRPr/>
            </a:pPr>
            <a:r>
              <a:rPr lang="en-US" dirty="0"/>
              <a:t>Avoiding space and “snapshot too old” errors</a:t>
            </a:r>
          </a:p>
          <a:p>
            <a:pPr lvl="1">
              <a:buClr>
                <a:schemeClr val="accent1"/>
              </a:buClr>
              <a:defRPr/>
            </a:pPr>
            <a:endParaRPr lang="en-US" dirty="0"/>
          </a:p>
        </p:txBody>
      </p:sp>
    </p:spTree>
    <p:custDataLst>
      <p:tags r:id="rId1"/>
    </p:custDataLst>
    <p:extLst>
      <p:ext uri="{BB962C8B-B14F-4D97-AF65-F5344CB8AC3E}">
        <p14:creationId xmlns:p14="http://schemas.microsoft.com/office/powerpoint/2010/main" val="300349670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1041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Comparing </a:t>
            </a:r>
            <a:r>
              <a:rPr lang="en-US" dirty="0">
                <a:latin typeface="Courier New" panose="02070309020205020404" pitchFamily="49" charset="0"/>
                <a:cs typeface="Courier New" panose="02070309020205020404" pitchFamily="49" charset="0"/>
              </a:rPr>
              <a:t>SHARED</a:t>
            </a:r>
            <a:r>
              <a:rPr lang="en-US" dirty="0"/>
              <a:t> Undo Mode and </a:t>
            </a:r>
            <a:r>
              <a:rPr lang="en-US" dirty="0">
                <a:latin typeface="Courier New" panose="02070309020205020404" pitchFamily="49" charset="0"/>
                <a:cs typeface="Courier New" panose="02070309020205020404" pitchFamily="49" charset="0"/>
              </a:rPr>
              <a:t>LOCAL</a:t>
            </a:r>
            <a:r>
              <a:rPr lang="en-US" dirty="0"/>
              <a:t> Undo Mode</a:t>
            </a:r>
            <a:endParaRPr lang="en-US" altLang="es-MX" dirty="0"/>
          </a:p>
        </p:txBody>
      </p:sp>
      <p:sp>
        <p:nvSpPr>
          <p:cNvPr id="9219" name="Content Placeholder 9"/>
          <p:cNvSpPr>
            <a:spLocks noGrp="1"/>
          </p:cNvSpPr>
          <p:nvPr>
            <p:ph idx="1"/>
          </p:nvPr>
        </p:nvSpPr>
        <p:spPr>
          <a:xfrm>
            <a:off x="622138" y="1242485"/>
            <a:ext cx="10944549" cy="3599269"/>
          </a:xfrm>
        </p:spPr>
        <p:txBody>
          <a:bodyPr/>
          <a:lstStyle/>
          <a:p>
            <a:pPr lvl="1">
              <a:buClr>
                <a:schemeClr val="accent1"/>
              </a:buClr>
              <a:defRPr/>
            </a:pPr>
            <a:r>
              <a:rPr lang="en-US" dirty="0"/>
              <a:t>There are two undo modes in the multitenant architecture: </a:t>
            </a:r>
            <a:r>
              <a:rPr lang="en-US" dirty="0">
                <a:latin typeface="Courier New" panose="02070309020205020404" pitchFamily="49" charset="0"/>
                <a:cs typeface="Courier New" panose="02070309020205020404" pitchFamily="49" charset="0"/>
              </a:rPr>
              <a:t>SHARED</a:t>
            </a:r>
            <a:r>
              <a:rPr lang="en-US" dirty="0"/>
              <a:t> and </a:t>
            </a:r>
            <a:r>
              <a:rPr lang="en-US" dirty="0">
                <a:latin typeface="Courier New" panose="02070309020205020404" pitchFamily="49" charset="0"/>
                <a:cs typeface="Courier New" panose="02070309020205020404" pitchFamily="49" charset="0"/>
              </a:rPr>
              <a:t>LOCAL.</a:t>
            </a:r>
          </a:p>
          <a:p>
            <a:pPr lvl="2">
              <a:buClr>
                <a:schemeClr val="accent1"/>
              </a:buClr>
              <a:defRPr/>
            </a:pPr>
            <a:r>
              <a:rPr lang="en-US" dirty="0"/>
              <a:t>There is only one </a:t>
            </a:r>
            <a:r>
              <a:rPr lang="en-US" dirty="0">
                <a:latin typeface="Courier New" panose="02070309020205020404" pitchFamily="49" charset="0"/>
                <a:cs typeface="Courier New" panose="02070309020205020404" pitchFamily="49" charset="0"/>
              </a:rPr>
              <a:t>SHARED</a:t>
            </a:r>
            <a:r>
              <a:rPr lang="en-US" dirty="0"/>
              <a:t> undo tablespace (in CDB root).</a:t>
            </a:r>
          </a:p>
          <a:p>
            <a:pPr lvl="2">
              <a:buClr>
                <a:schemeClr val="accent1"/>
              </a:buClr>
              <a:defRPr/>
            </a:pPr>
            <a:r>
              <a:rPr lang="en-US" dirty="0"/>
              <a:t>There can be a </a:t>
            </a:r>
            <a:r>
              <a:rPr lang="en-US" dirty="0">
                <a:latin typeface="Courier New" panose="02070309020205020404" pitchFamily="49" charset="0"/>
                <a:cs typeface="Courier New" panose="02070309020205020404" pitchFamily="49" charset="0"/>
              </a:rPr>
              <a:t>LOCAL</a:t>
            </a:r>
            <a:r>
              <a:rPr lang="en-US" dirty="0"/>
              <a:t> undo tablespace in each PDB.</a:t>
            </a:r>
          </a:p>
          <a:p>
            <a:pPr lvl="1">
              <a:buClr>
                <a:schemeClr val="accent1"/>
              </a:buClr>
              <a:defRPr/>
            </a:pPr>
            <a:endParaRPr lang="en-US" dirty="0"/>
          </a:p>
          <a:p>
            <a:pPr lvl="1">
              <a:buClr>
                <a:schemeClr val="accent1"/>
              </a:buClr>
              <a:defRPr/>
            </a:pPr>
            <a:endParaRPr lang="en-US" dirty="0"/>
          </a:p>
          <a:p>
            <a:pPr lvl="1">
              <a:buClr>
                <a:schemeClr val="accent1"/>
              </a:buClr>
              <a:defRPr/>
            </a:pPr>
            <a:endParaRPr lang="en-US" dirty="0"/>
          </a:p>
          <a:p>
            <a:pPr lvl="1">
              <a:buClr>
                <a:schemeClr val="accent1"/>
              </a:buClr>
              <a:defRPr/>
            </a:pPr>
            <a:r>
              <a:rPr lang="en-US" dirty="0"/>
              <a:t>When is </a:t>
            </a:r>
            <a:r>
              <a:rPr lang="en-US" dirty="0">
                <a:latin typeface="Courier New" panose="02070309020205020404" pitchFamily="49" charset="0"/>
                <a:cs typeface="Courier New" panose="02070309020205020404" pitchFamily="49" charset="0"/>
              </a:rPr>
              <a:t>LOCAL</a:t>
            </a:r>
            <a:r>
              <a:rPr lang="en-US" dirty="0"/>
              <a:t> undo mode required?</a:t>
            </a:r>
          </a:p>
          <a:p>
            <a:pPr lvl="2">
              <a:buClr>
                <a:schemeClr val="accent1"/>
              </a:buClr>
              <a:defRPr/>
            </a:pPr>
            <a:r>
              <a:rPr lang="en-US" dirty="0"/>
              <a:t>Hot cloning</a:t>
            </a:r>
          </a:p>
          <a:p>
            <a:pPr lvl="2">
              <a:buClr>
                <a:schemeClr val="accent1"/>
              </a:buClr>
              <a:defRPr/>
            </a:pPr>
            <a:r>
              <a:rPr lang="en-US" dirty="0"/>
              <a:t>Near-zero down time PDB relocation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612" y="2343314"/>
            <a:ext cx="5942857" cy="1314286"/>
          </a:xfrm>
          <a:prstGeom prst="rect">
            <a:avLst/>
          </a:prstGeom>
        </p:spPr>
      </p:pic>
      <p:sp>
        <p:nvSpPr>
          <p:cNvPr id="5" name="Content Placeholder 2"/>
          <p:cNvSpPr txBox="1">
            <a:spLocks/>
          </p:cNvSpPr>
          <p:nvPr/>
        </p:nvSpPr>
        <p:spPr bwMode="gray">
          <a:xfrm>
            <a:off x="731520" y="4876800"/>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STARTUP UPGRADE;</a:t>
            </a:r>
          </a:p>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DATABASE LOCAL UNDO ON;</a:t>
            </a:r>
          </a:p>
        </p:txBody>
      </p:sp>
    </p:spTree>
    <p:custDataLst>
      <p:tags r:id="rId1"/>
    </p:custDataLst>
    <p:extLst>
      <p:ext uri="{BB962C8B-B14F-4D97-AF65-F5344CB8AC3E}">
        <p14:creationId xmlns:p14="http://schemas.microsoft.com/office/powerpoint/2010/main" val="273800158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533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Configuring Undo Retention</a:t>
            </a:r>
            <a:endParaRPr lang="en-US" altLang="es-MX" dirty="0"/>
          </a:p>
        </p:txBody>
      </p:sp>
      <p:sp>
        <p:nvSpPr>
          <p:cNvPr id="9219" name="Content Placeholder 9"/>
          <p:cNvSpPr>
            <a:spLocks noGrp="1"/>
          </p:cNvSpPr>
          <p:nvPr>
            <p:ph idx="1"/>
          </p:nvPr>
        </p:nvSpPr>
        <p:spPr>
          <a:xfrm>
            <a:off x="622138" y="1242485"/>
            <a:ext cx="10944549" cy="2234793"/>
          </a:xfrm>
        </p:spPr>
        <p:txBody>
          <a:bodyPr/>
          <a:lstStyle/>
          <a:p>
            <a:pPr lvl="1">
              <a:buClr>
                <a:schemeClr val="accent1"/>
              </a:buClr>
              <a:defRPr/>
            </a:pPr>
            <a:r>
              <a:rPr lang="en-US" dirty="0">
                <a:latin typeface="Courier New" panose="02070309020205020404" pitchFamily="49" charset="0"/>
                <a:cs typeface="Courier New" panose="02070309020205020404" pitchFamily="49" charset="0"/>
              </a:rPr>
              <a:t>UNDO_RETENTION</a:t>
            </a:r>
            <a:r>
              <a:rPr lang="en-US" dirty="0"/>
              <a:t> specifies (in seconds) how long already committed undo information is to be retained.</a:t>
            </a:r>
          </a:p>
          <a:p>
            <a:pPr lvl="1">
              <a:buClr>
                <a:schemeClr val="accent1"/>
              </a:buClr>
              <a:defRPr/>
            </a:pPr>
            <a:r>
              <a:rPr lang="en-US" dirty="0"/>
              <a:t>Set this parameter when:</a:t>
            </a:r>
          </a:p>
          <a:p>
            <a:pPr lvl="2">
              <a:buClr>
                <a:schemeClr val="accent1"/>
              </a:buClr>
              <a:defRPr/>
            </a:pPr>
            <a:r>
              <a:rPr lang="en-US" dirty="0"/>
              <a:t>The undo tablespace has the </a:t>
            </a:r>
            <a:r>
              <a:rPr lang="en-US" dirty="0">
                <a:latin typeface="Courier New" panose="02070309020205020404" pitchFamily="49" charset="0"/>
                <a:cs typeface="Courier New" panose="02070309020205020404" pitchFamily="49" charset="0"/>
              </a:rPr>
              <a:t>AUTOEXTEND</a:t>
            </a:r>
            <a:r>
              <a:rPr lang="en-US" dirty="0"/>
              <a:t> option enabled</a:t>
            </a:r>
          </a:p>
          <a:p>
            <a:pPr lvl="2">
              <a:buClr>
                <a:schemeClr val="accent1"/>
              </a:buClr>
              <a:defRPr/>
            </a:pPr>
            <a:r>
              <a:rPr lang="en-US" dirty="0"/>
              <a:t>You want to set undo retention for </a:t>
            </a:r>
            <a:r>
              <a:rPr lang="en-US" dirty="0">
                <a:latin typeface="Courier New" panose="02070309020205020404" pitchFamily="49" charset="0"/>
                <a:cs typeface="Courier New" panose="02070309020205020404" pitchFamily="49" charset="0"/>
              </a:rPr>
              <a:t>LOBs</a:t>
            </a:r>
          </a:p>
          <a:p>
            <a:pPr lvl="2">
              <a:buClr>
                <a:schemeClr val="accent1"/>
              </a:buClr>
              <a:defRPr/>
            </a:pPr>
            <a:r>
              <a:rPr lang="en-US" dirty="0"/>
              <a:t>You want to guarantee retention</a:t>
            </a:r>
          </a:p>
        </p:txBody>
      </p:sp>
    </p:spTree>
    <p:custDataLst>
      <p:tags r:id="rId1"/>
    </p:custDataLst>
    <p:extLst>
      <p:ext uri="{BB962C8B-B14F-4D97-AF65-F5344CB8AC3E}">
        <p14:creationId xmlns:p14="http://schemas.microsoft.com/office/powerpoint/2010/main" val="364631622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009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1506" name="Rectangle 2"/>
          <p:cNvSpPr>
            <a:spLocks noGrp="1" noChangeArrowheads="1"/>
          </p:cNvSpPr>
          <p:nvPr>
            <p:ph type="title"/>
          </p:nvPr>
        </p:nvSpPr>
        <p:spPr/>
        <p:txBody>
          <a:bodyPr/>
          <a:lstStyle/>
          <a:p>
            <a:pPr eaLnBrk="1" hangingPunct="1"/>
            <a:r>
              <a:rPr lang="en-US" dirty="0"/>
              <a:t>Categories of Undo</a:t>
            </a:r>
          </a:p>
        </p:txBody>
      </p:sp>
      <p:graphicFrame>
        <p:nvGraphicFramePr>
          <p:cNvPr id="163281" name="Group 465"/>
          <p:cNvGraphicFramePr>
            <a:graphicFrameLocks noGrp="1"/>
          </p:cNvGraphicFramePr>
          <p:nvPr>
            <p:extLst/>
          </p:nvPr>
        </p:nvGraphicFramePr>
        <p:xfrm>
          <a:off x="622138" y="1065742"/>
          <a:ext cx="10944549" cy="4726517"/>
        </p:xfrm>
        <a:graphic>
          <a:graphicData uri="http://schemas.openxmlformats.org/drawingml/2006/table">
            <a:tbl>
              <a:tblPr firstRow="1" firstCol="1" bandRow="1">
                <a:tableStyleId>{5FD0F851-EC5A-4D38-B0AD-8093EC10F338}</a:tableStyleId>
              </a:tblPr>
              <a:tblGrid>
                <a:gridCol w="4733785">
                  <a:extLst>
                    <a:ext uri="{9D8B030D-6E8A-4147-A177-3AD203B41FA5}">
                      <a16:colId xmlns="" xmlns:a16="http://schemas.microsoft.com/office/drawing/2014/main" val="20000"/>
                    </a:ext>
                  </a:extLst>
                </a:gridCol>
                <a:gridCol w="6210764">
                  <a:extLst>
                    <a:ext uri="{9D8B030D-6E8A-4147-A177-3AD203B41FA5}">
                      <a16:colId xmlns="" xmlns:a16="http://schemas.microsoft.com/office/drawing/2014/main" val="20001"/>
                    </a:ext>
                  </a:extLst>
                </a:gridCol>
              </a:tblGrid>
              <a:tr h="984691">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Category</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14091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Active: Uncommitted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Supports an active transaction and is never overwritten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92353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Unexpired: Committed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Is required to meet the undo retention interval</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14091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Expired: Expired undo information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Overwritten when space is required for an active transaction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4324876"/>
      </p:ext>
    </p:extLst>
  </p:cSld>
  <p:clrMapOvr>
    <a:masterClrMapping/>
  </p:clrMapOvr>
  <p:transition spd="slow"/>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79550" y="4873641"/>
            <a:ext cx="11629862" cy="73626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 name="Rectangle 12"/>
          <p:cNvSpPr/>
          <p:nvPr/>
        </p:nvSpPr>
        <p:spPr bwMode="auto">
          <a:xfrm>
            <a:off x="179550" y="264585"/>
            <a:ext cx="5686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Guaranteeing Undo Retention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984" y="2148047"/>
            <a:ext cx="6142857" cy="2561905"/>
          </a:xfrm>
          <a:prstGeom prst="rect">
            <a:avLst/>
          </a:prstGeom>
        </p:spPr>
      </p:pic>
      <p:sp>
        <p:nvSpPr>
          <p:cNvPr id="4" name="Content Placeholder 9"/>
          <p:cNvSpPr txBox="1">
            <a:spLocks/>
          </p:cNvSpPr>
          <p:nvPr/>
        </p:nvSpPr>
        <p:spPr>
          <a:xfrm>
            <a:off x="622138" y="5000596"/>
            <a:ext cx="10944549" cy="48235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defRPr/>
            </a:pPr>
            <a:r>
              <a:rPr lang="en-US" kern="0" dirty="0">
                <a:latin typeface="+mn-lt"/>
              </a:rPr>
              <a:t>This example is based on an </a:t>
            </a:r>
            <a:r>
              <a:rPr lang="en-US" kern="0" dirty="0">
                <a:latin typeface="Courier New" panose="02070309020205020404" pitchFamily="49" charset="0"/>
                <a:cs typeface="Courier New" panose="02070309020205020404" pitchFamily="49" charset="0"/>
              </a:rPr>
              <a:t>UNDO_RETENTION</a:t>
            </a:r>
            <a:r>
              <a:rPr lang="en-US" kern="0" dirty="0">
                <a:latin typeface="+mn-lt"/>
              </a:rPr>
              <a:t> setting of 900 seconds (15 minutes).</a:t>
            </a:r>
            <a:endParaRPr lang="en-US" kern="0" dirty="0"/>
          </a:p>
        </p:txBody>
      </p:sp>
      <p:sp>
        <p:nvSpPr>
          <p:cNvPr id="5" name="Content Placeholder 2"/>
          <p:cNvSpPr txBox="1">
            <a:spLocks/>
          </p:cNvSpPr>
          <p:nvPr/>
        </p:nvSpPr>
        <p:spPr bwMode="gray">
          <a:xfrm>
            <a:off x="731520" y="1295400"/>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ALTER TABLESPACE undotbs1 RETENTION GUARANTEE;</a:t>
            </a:r>
          </a:p>
        </p:txBody>
      </p:sp>
      <p:cxnSp>
        <p:nvCxnSpPr>
          <p:cNvPr id="6" name="Straight Arrow Connector 5"/>
          <p:cNvCxnSpPr/>
          <p:nvPr/>
        </p:nvCxnSpPr>
        <p:spPr bwMode="auto">
          <a:xfrm flipH="1">
            <a:off x="4189412" y="3048000"/>
            <a:ext cx="152400" cy="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7" name="Straight Arrow Connector 6"/>
          <p:cNvCxnSpPr/>
          <p:nvPr/>
        </p:nvCxnSpPr>
        <p:spPr bwMode="auto">
          <a:xfrm>
            <a:off x="5561012" y="3101622"/>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9" name="Straight Arrow Connector 8"/>
          <p:cNvCxnSpPr/>
          <p:nvPr/>
        </p:nvCxnSpPr>
        <p:spPr bwMode="auto">
          <a:xfrm flipV="1">
            <a:off x="5561012" y="2590800"/>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0" name="Straight Arrow Connector 9"/>
          <p:cNvCxnSpPr/>
          <p:nvPr/>
        </p:nvCxnSpPr>
        <p:spPr bwMode="auto">
          <a:xfrm flipV="1">
            <a:off x="7031390" y="2492022"/>
            <a:ext cx="0" cy="15240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1" name="Straight Arrow Connector 10"/>
          <p:cNvCxnSpPr/>
          <p:nvPr/>
        </p:nvCxnSpPr>
        <p:spPr bwMode="auto">
          <a:xfrm>
            <a:off x="7031390" y="2918178"/>
            <a:ext cx="0" cy="152400"/>
          </a:xfrm>
          <a:prstGeom prst="straightConnector1">
            <a:avLst/>
          </a:prstGeom>
          <a:noFill/>
          <a:ln w="28575" cap="flat" cmpd="sng" algn="ctr">
            <a:solidFill>
              <a:schemeClr val="accent1"/>
            </a:solidFill>
            <a:prstDash val="solid"/>
            <a:round/>
            <a:headEnd type="none" w="lg" len="lg"/>
            <a:tailEnd type="triangle" w="lg" len="lg"/>
          </a:ln>
          <a:effectLst/>
        </p:spPr>
      </p:cxnSp>
      <p:cxnSp>
        <p:nvCxnSpPr>
          <p:cNvPr id="12" name="Straight Arrow Connector 11"/>
          <p:cNvCxnSpPr/>
          <p:nvPr/>
        </p:nvCxnSpPr>
        <p:spPr bwMode="auto">
          <a:xfrm flipH="1">
            <a:off x="7031390" y="2808111"/>
            <a:ext cx="152400" cy="0"/>
          </a:xfrm>
          <a:prstGeom prst="straightConnector1">
            <a:avLst/>
          </a:prstGeom>
          <a:noFill/>
          <a:ln w="28575" cap="flat" cmpd="sng" algn="ctr">
            <a:solidFill>
              <a:schemeClr val="accent1"/>
            </a:solidFill>
            <a:prstDash val="solid"/>
            <a:round/>
            <a:headEnd type="none" w="lg" len="lg"/>
            <a:tailEnd type="triangle" w="lg" len="lg"/>
          </a:ln>
          <a:effectLst/>
        </p:spPr>
      </p:cxnSp>
    </p:spTree>
    <p:custDataLst>
      <p:tags r:id="rId1"/>
    </p:custDataLst>
    <p:extLst>
      <p:ext uri="{BB962C8B-B14F-4D97-AF65-F5344CB8AC3E}">
        <p14:creationId xmlns:p14="http://schemas.microsoft.com/office/powerpoint/2010/main" val="316106806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8886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Changing an Undo Tablespace to a Fixed Size</a:t>
            </a:r>
            <a:endParaRPr lang="en-US" altLang="es-MX" dirty="0"/>
          </a:p>
        </p:txBody>
      </p:sp>
      <p:sp>
        <p:nvSpPr>
          <p:cNvPr id="9219" name="Content Placeholder 9"/>
          <p:cNvSpPr>
            <a:spLocks noGrp="1"/>
          </p:cNvSpPr>
          <p:nvPr>
            <p:ph idx="1"/>
          </p:nvPr>
        </p:nvSpPr>
        <p:spPr>
          <a:xfrm>
            <a:off x="622138" y="1242485"/>
            <a:ext cx="10944549" cy="3335094"/>
          </a:xfrm>
        </p:spPr>
        <p:txBody>
          <a:bodyPr/>
          <a:lstStyle/>
          <a:p>
            <a:pPr lvl="1">
              <a:buClr>
                <a:schemeClr val="accent1"/>
              </a:buClr>
              <a:defRPr/>
            </a:pPr>
            <a:r>
              <a:rPr lang="en-US" dirty="0"/>
              <a:t>Rationale:</a:t>
            </a:r>
          </a:p>
          <a:p>
            <a:pPr lvl="2">
              <a:buClr>
                <a:schemeClr val="accent1"/>
              </a:buClr>
              <a:defRPr/>
            </a:pPr>
            <a:r>
              <a:rPr lang="en-US" dirty="0"/>
              <a:t>Supporting Flashback operations</a:t>
            </a:r>
          </a:p>
          <a:p>
            <a:pPr lvl="2">
              <a:buClr>
                <a:schemeClr val="accent1"/>
              </a:buClr>
              <a:defRPr/>
            </a:pPr>
            <a:r>
              <a:rPr lang="en-US" dirty="0"/>
              <a:t>Limiting tablespace growth</a:t>
            </a:r>
          </a:p>
          <a:p>
            <a:pPr lvl="1">
              <a:buClr>
                <a:schemeClr val="accent1"/>
              </a:buClr>
              <a:defRPr/>
            </a:pPr>
            <a:r>
              <a:rPr lang="en-US" dirty="0"/>
              <a:t>Steps:</a:t>
            </a:r>
          </a:p>
          <a:p>
            <a:pPr lvl="2">
              <a:buClr>
                <a:schemeClr val="accent1"/>
              </a:buClr>
              <a:defRPr/>
            </a:pPr>
            <a:r>
              <a:rPr lang="en-US" dirty="0"/>
              <a:t>Run the regular workload.</a:t>
            </a:r>
          </a:p>
          <a:p>
            <a:pPr lvl="2">
              <a:buClr>
                <a:schemeClr val="accent1"/>
              </a:buClr>
              <a:defRPr/>
            </a:pPr>
            <a:r>
              <a:rPr lang="en-US" dirty="0"/>
              <a:t>The self-tuning mechanism establishes the minimum required size.</a:t>
            </a:r>
          </a:p>
          <a:p>
            <a:pPr lvl="2">
              <a:buClr>
                <a:schemeClr val="accent1"/>
              </a:buClr>
              <a:defRPr/>
            </a:pPr>
            <a:r>
              <a:rPr lang="en-US" dirty="0"/>
              <a:t>(Optional) Use the Enterprise Manager Cloud Control Undo Advisor, which calculates the required size for future growth.</a:t>
            </a:r>
          </a:p>
          <a:p>
            <a:pPr lvl="2">
              <a:buClr>
                <a:schemeClr val="accent1"/>
              </a:buClr>
              <a:defRPr/>
            </a:pPr>
            <a:r>
              <a:rPr lang="en-US" dirty="0"/>
              <a:t>(Optional) Change the undo tablespace to a fixed size.</a:t>
            </a:r>
          </a:p>
        </p:txBody>
      </p:sp>
    </p:spTree>
    <p:custDataLst>
      <p:tags r:id="rId1"/>
    </p:custDataLst>
    <p:extLst>
      <p:ext uri="{BB962C8B-B14F-4D97-AF65-F5344CB8AC3E}">
        <p14:creationId xmlns:p14="http://schemas.microsoft.com/office/powerpoint/2010/main" val="16770778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79550" y="264585"/>
            <a:ext cx="5610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Temporary Undo: Overview</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508" y="1581381"/>
            <a:ext cx="6323809" cy="3695238"/>
          </a:xfrm>
          <a:prstGeom prst="rect">
            <a:avLst/>
          </a:prstGeom>
        </p:spPr>
      </p:pic>
      <p:cxnSp>
        <p:nvCxnSpPr>
          <p:cNvPr id="4" name="Straight Arrow Connector 3"/>
          <p:cNvCxnSpPr/>
          <p:nvPr/>
        </p:nvCxnSpPr>
        <p:spPr bwMode="auto">
          <a:xfrm flipV="1">
            <a:off x="7847012" y="3352800"/>
            <a:ext cx="152400" cy="96740"/>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8" name="Straight Arrow Connector 7"/>
          <p:cNvCxnSpPr/>
          <p:nvPr/>
        </p:nvCxnSpPr>
        <p:spPr bwMode="auto">
          <a:xfrm flipH="1">
            <a:off x="5565423" y="3511629"/>
            <a:ext cx="52034"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4" name="Straight Arrow Connector 13"/>
          <p:cNvCxnSpPr/>
          <p:nvPr/>
        </p:nvCxnSpPr>
        <p:spPr bwMode="auto">
          <a:xfrm flipH="1">
            <a:off x="3169356" y="3493911"/>
            <a:ext cx="52034"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5" name="Straight Arrow Connector 14"/>
          <p:cNvCxnSpPr/>
          <p:nvPr/>
        </p:nvCxnSpPr>
        <p:spPr bwMode="auto">
          <a:xfrm>
            <a:off x="6246812" y="3234267"/>
            <a:ext cx="0"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7" name="Straight Arrow Connector 16"/>
          <p:cNvCxnSpPr/>
          <p:nvPr/>
        </p:nvCxnSpPr>
        <p:spPr bwMode="auto">
          <a:xfrm>
            <a:off x="3842279" y="3239910"/>
            <a:ext cx="0" cy="89526"/>
          </a:xfrm>
          <a:prstGeom prst="straightConnector1">
            <a:avLst/>
          </a:prstGeom>
          <a:noFill/>
          <a:ln w="28575" cap="flat" cmpd="sng" algn="ctr">
            <a:solidFill>
              <a:schemeClr val="tx1"/>
            </a:solidFill>
            <a:prstDash val="solid"/>
            <a:round/>
            <a:headEnd type="none" w="lg" len="lg"/>
            <a:tailEnd type="triangle" w="lg" len="lg"/>
          </a:ln>
          <a:effectLst/>
        </p:spPr>
      </p:cxnSp>
      <p:cxnSp>
        <p:nvCxnSpPr>
          <p:cNvPr id="18" name="Straight Arrow Connector 17"/>
          <p:cNvCxnSpPr/>
          <p:nvPr/>
        </p:nvCxnSpPr>
        <p:spPr bwMode="auto">
          <a:xfrm>
            <a:off x="8467901" y="3231444"/>
            <a:ext cx="0" cy="89526"/>
          </a:xfrm>
          <a:prstGeom prst="straightConnector1">
            <a:avLst/>
          </a:prstGeom>
          <a:noFill/>
          <a:ln w="28575" cap="flat" cmpd="sng" algn="ctr">
            <a:solidFill>
              <a:schemeClr val="tx1"/>
            </a:solidFill>
            <a:prstDash val="solid"/>
            <a:round/>
            <a:headEnd type="none" w="lg" len="lg"/>
            <a:tailEnd type="triangle" w="lg" len="lg"/>
          </a:ln>
          <a:effectLst/>
        </p:spPr>
      </p:cxnSp>
    </p:spTree>
    <p:custDataLst>
      <p:tags r:id="rId1"/>
    </p:custDataLst>
    <p:extLst>
      <p:ext uri="{BB962C8B-B14F-4D97-AF65-F5344CB8AC3E}">
        <p14:creationId xmlns:p14="http://schemas.microsoft.com/office/powerpoint/2010/main" val="363105877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381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Temporary Undo Benefits</a:t>
            </a:r>
            <a:endParaRPr lang="en-US" altLang="es-MX" dirty="0"/>
          </a:p>
        </p:txBody>
      </p:sp>
      <p:sp>
        <p:nvSpPr>
          <p:cNvPr id="9219" name="Content Placeholder 9"/>
          <p:cNvSpPr>
            <a:spLocks noGrp="1"/>
          </p:cNvSpPr>
          <p:nvPr>
            <p:ph idx="1"/>
          </p:nvPr>
        </p:nvSpPr>
        <p:spPr>
          <a:xfrm>
            <a:off x="622138" y="1242485"/>
            <a:ext cx="10944549" cy="1557685"/>
          </a:xfrm>
        </p:spPr>
        <p:txBody>
          <a:bodyPr/>
          <a:lstStyle/>
          <a:p>
            <a:pPr lvl="1">
              <a:buClr>
                <a:schemeClr val="accent1"/>
              </a:buClr>
              <a:defRPr/>
            </a:pPr>
            <a:r>
              <a:rPr lang="en-US" dirty="0"/>
              <a:t>Reduces the amount of undo stored in the undo tablespaces</a:t>
            </a:r>
          </a:p>
          <a:p>
            <a:pPr lvl="1">
              <a:buClr>
                <a:schemeClr val="accent1"/>
              </a:buClr>
              <a:defRPr/>
            </a:pPr>
            <a:r>
              <a:rPr lang="en-US" dirty="0"/>
              <a:t>Reduces the amount of redo data written to the redo log</a:t>
            </a:r>
          </a:p>
          <a:p>
            <a:pPr lvl="1">
              <a:buClr>
                <a:schemeClr val="accent1"/>
              </a:buClr>
              <a:defRPr/>
            </a:pPr>
            <a:r>
              <a:rPr lang="en-US" dirty="0"/>
              <a:t>Enables DML operations on temporary tables in a physical standby database with the Oracle Active Data Guard option</a:t>
            </a:r>
          </a:p>
        </p:txBody>
      </p:sp>
    </p:spTree>
    <p:custDataLst>
      <p:tags r:id="rId1"/>
    </p:custDataLst>
    <p:extLst>
      <p:ext uri="{BB962C8B-B14F-4D97-AF65-F5344CB8AC3E}">
        <p14:creationId xmlns:p14="http://schemas.microsoft.com/office/powerpoint/2010/main" val="4244377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79550" y="264585"/>
            <a:ext cx="660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6386" name="Title 1"/>
          <p:cNvSpPr>
            <a:spLocks noGrp="1"/>
          </p:cNvSpPr>
          <p:nvPr>
            <p:ph type="title"/>
          </p:nvPr>
        </p:nvSpPr>
        <p:spPr>
          <a:xfrm>
            <a:off x="495540" y="269611"/>
            <a:ext cx="10944549" cy="515409"/>
          </a:xfrm>
        </p:spPr>
        <p:txBody>
          <a:bodyPr/>
          <a:lstStyle/>
          <a:p>
            <a:pPr eaLnBrk="1" hangingPunct="1"/>
            <a:r>
              <a:rPr lang="en-US" altLang="en-US" dirty="0" smtClean="0"/>
              <a:t>Oracle Enterprise Manager Component Overview </a:t>
            </a:r>
          </a:p>
        </p:txBody>
      </p:sp>
      <p:pic>
        <p:nvPicPr>
          <p:cNvPr id="16387" name="Picture 36" descr="C:\Documents and Settings\psaxena\Desktop\ICONS\all\iasicon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075" y="4113214"/>
            <a:ext cx="5381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9"/>
          <p:cNvSpPr>
            <a:spLocks/>
          </p:cNvSpPr>
          <p:nvPr/>
        </p:nvSpPr>
        <p:spPr bwMode="auto">
          <a:xfrm>
            <a:off x="6381750" y="5516563"/>
            <a:ext cx="25209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109128" bIns="38100"/>
          <a:lstStyle>
            <a:lvl1pPr marL="2222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ts val="913"/>
              </a:spcBef>
            </a:pPr>
            <a:r>
              <a:rPr lang="en-US" altLang="en-US"/>
              <a:t>Oracle Management Repository </a:t>
            </a:r>
          </a:p>
        </p:txBody>
      </p:sp>
      <p:sp>
        <p:nvSpPr>
          <p:cNvPr id="16389" name="Rectangle 10"/>
          <p:cNvSpPr>
            <a:spLocks/>
          </p:cNvSpPr>
          <p:nvPr/>
        </p:nvSpPr>
        <p:spPr bwMode="auto">
          <a:xfrm>
            <a:off x="6310313" y="4221163"/>
            <a:ext cx="2663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109128" bIns="38100"/>
          <a:lstStyle>
            <a:lvl1pPr marL="2222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ts val="913"/>
              </a:spcBef>
            </a:pPr>
            <a:r>
              <a:rPr lang="en-US" altLang="en-US"/>
              <a:t>Oracle Management Service</a:t>
            </a:r>
          </a:p>
        </p:txBody>
      </p:sp>
      <p:sp>
        <p:nvSpPr>
          <p:cNvPr id="16390" name="Rectangle 15"/>
          <p:cNvSpPr>
            <a:spLocks/>
          </p:cNvSpPr>
          <p:nvPr/>
        </p:nvSpPr>
        <p:spPr bwMode="auto">
          <a:xfrm>
            <a:off x="4043362" y="2663826"/>
            <a:ext cx="1143000" cy="758825"/>
          </a:xfrm>
          <a:prstGeom prst="rect">
            <a:avLst/>
          </a:prstGeom>
          <a:noFill/>
          <a:ln w="38100">
            <a:solidFill>
              <a:srgbClr val="94958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91" name="Rectangle 20"/>
          <p:cNvSpPr>
            <a:spLocks/>
          </p:cNvSpPr>
          <p:nvPr/>
        </p:nvSpPr>
        <p:spPr bwMode="auto">
          <a:xfrm>
            <a:off x="5408612" y="2436814"/>
            <a:ext cx="1371600" cy="985837"/>
          </a:xfrm>
          <a:prstGeom prst="rect">
            <a:avLst/>
          </a:prstGeom>
          <a:noFill/>
          <a:ln w="38100">
            <a:solidFill>
              <a:srgbClr val="94958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92" name="Rectangle 21"/>
          <p:cNvSpPr>
            <a:spLocks/>
          </p:cNvSpPr>
          <p:nvPr/>
        </p:nvSpPr>
        <p:spPr bwMode="auto">
          <a:xfrm>
            <a:off x="7088187" y="2636838"/>
            <a:ext cx="1143000" cy="785812"/>
          </a:xfrm>
          <a:prstGeom prst="rect">
            <a:avLst/>
          </a:prstGeom>
          <a:noFill/>
          <a:ln w="38100">
            <a:solidFill>
              <a:srgbClr val="94958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393" name="Freeform 23"/>
          <p:cNvSpPr>
            <a:spLocks/>
          </p:cNvSpPr>
          <p:nvPr/>
        </p:nvSpPr>
        <p:spPr bwMode="auto">
          <a:xfrm>
            <a:off x="4498975" y="4437063"/>
            <a:ext cx="1293812" cy="4762"/>
          </a:xfrm>
          <a:custGeom>
            <a:avLst/>
            <a:gdLst>
              <a:gd name="T0" fmla="*/ 0 w 21600"/>
              <a:gd name="T1" fmla="*/ 0 h 108000"/>
              <a:gd name="T2" fmla="*/ 2147483647 w 21600"/>
              <a:gd name="T3" fmla="*/ 0 h 108000"/>
              <a:gd name="T4" fmla="*/ 2147483647 w 21600"/>
              <a:gd name="T5" fmla="*/ 0 h 108000"/>
              <a:gd name="T6" fmla="*/ 2147483647 w 21600"/>
              <a:gd name="T7" fmla="*/ 0 h 108000"/>
              <a:gd name="T8" fmla="*/ 0 60000 65536"/>
              <a:gd name="T9" fmla="*/ 0 60000 65536"/>
              <a:gd name="T10" fmla="*/ 0 60000 65536"/>
              <a:gd name="T11" fmla="*/ 0 60000 65536"/>
              <a:gd name="T12" fmla="*/ 0 w 21600"/>
              <a:gd name="T13" fmla="*/ 0 h 108000"/>
              <a:gd name="T14" fmla="*/ 21600 w 21600"/>
              <a:gd name="T15" fmla="*/ 108000 h 108000"/>
            </a:gdLst>
            <a:ahLst/>
            <a:cxnLst>
              <a:cxn ang="T8">
                <a:pos x="T0" y="T1"/>
              </a:cxn>
              <a:cxn ang="T9">
                <a:pos x="T2" y="T3"/>
              </a:cxn>
              <a:cxn ang="T10">
                <a:pos x="T4" y="T5"/>
              </a:cxn>
              <a:cxn ang="T11">
                <a:pos x="T6" y="T7"/>
              </a:cxn>
            </a:cxnLst>
            <a:rect l="T12" t="T13" r="T14" b="T15"/>
            <a:pathLst>
              <a:path w="21600" h="108000">
                <a:moveTo>
                  <a:pt x="0" y="0"/>
                </a:moveTo>
                <a:lnTo>
                  <a:pt x="10800" y="0"/>
                </a:lnTo>
                <a:lnTo>
                  <a:pt x="10800" y="21600"/>
                </a:lnTo>
                <a:lnTo>
                  <a:pt x="21600" y="21600"/>
                </a:lnTo>
              </a:path>
            </a:pathLst>
          </a:custGeom>
          <a:noFill/>
          <a:ln w="28575"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6394" name="Rectangle 28"/>
          <p:cNvSpPr>
            <a:spLocks/>
          </p:cNvSpPr>
          <p:nvPr/>
        </p:nvSpPr>
        <p:spPr bwMode="auto">
          <a:xfrm>
            <a:off x="3275013" y="4878388"/>
            <a:ext cx="16160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8702" bIns="0"/>
          <a:lstStyle>
            <a:lvl1pPr marL="39688"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ts val="913"/>
              </a:spcBef>
            </a:pPr>
            <a:r>
              <a:rPr lang="en-US" altLang="en-US"/>
              <a:t>Cloud Control Console</a:t>
            </a:r>
          </a:p>
        </p:txBody>
      </p:sp>
      <p:pic>
        <p:nvPicPr>
          <p:cNvPr id="16395" name="Picture 31" descr="C:\Documents and Settings\psaxena\Desktop\ICONS\all\collab00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013" y="3646488"/>
            <a:ext cx="90011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31" descr="C:\Documents and Settings\psaxena\Desktop\ICONS\all\collab00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900" y="3940175"/>
            <a:ext cx="90011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7" name="Group 46"/>
          <p:cNvGrpSpPr>
            <a:grpSpLocks/>
          </p:cNvGrpSpPr>
          <p:nvPr/>
        </p:nvGrpSpPr>
        <p:grpSpPr bwMode="auto">
          <a:xfrm>
            <a:off x="5561013" y="2474913"/>
            <a:ext cx="1044575" cy="914400"/>
            <a:chOff x="4038601" y="1790700"/>
            <a:chExt cx="1045158" cy="914400"/>
          </a:xfrm>
        </p:grpSpPr>
        <p:pic>
          <p:nvPicPr>
            <p:cNvPr id="16426" name="Picture 34" descr="C:\Documents and Settings\psaxena\Desktop\ICONS\all\compu013.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993" y="1790700"/>
              <a:ext cx="479766" cy="62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7" name="Picture 32" descr="cod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1172" y="2104807"/>
              <a:ext cx="135909" cy="30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8" name="Picture 33" descr="C:\Documents and Settings\psaxena\Desktop\ICONS\all\compu015.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9886" y="2167628"/>
              <a:ext cx="311489" cy="4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9" name="Picture 40" descr="cod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9620" y="2293271"/>
              <a:ext cx="135909" cy="30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0" name="Picture 32" descr="C:\Documents and Settings\psaxena\Desktop\ICONS\all\datab001.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2418913"/>
              <a:ext cx="251285" cy="2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398" name="Picture 35" descr="C:\Documents and Settings\psaxena\Desktop\ICONS\all\java022.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3826" y="2093913"/>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9" name="Group 47"/>
          <p:cNvGrpSpPr>
            <a:grpSpLocks/>
          </p:cNvGrpSpPr>
          <p:nvPr/>
        </p:nvGrpSpPr>
        <p:grpSpPr bwMode="auto">
          <a:xfrm>
            <a:off x="7161212" y="2817813"/>
            <a:ext cx="457200" cy="400050"/>
            <a:chOff x="4038601" y="1790700"/>
            <a:chExt cx="1045158" cy="914400"/>
          </a:xfrm>
        </p:grpSpPr>
        <p:pic>
          <p:nvPicPr>
            <p:cNvPr id="16421" name="Picture 34" descr="C:\Documents and Settings\psaxena\Desktop\ICONS\all\compu013.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3993" y="1790700"/>
              <a:ext cx="479766" cy="62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2" name="Picture 49" descr="code.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41172" y="2104807"/>
              <a:ext cx="135909" cy="30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3" name="Picture 33" descr="C:\Documents and Settings\psaxena\Desktop\ICONS\all\compu015.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9886" y="2167628"/>
              <a:ext cx="311489" cy="4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4" name="Picture 51" descr="code.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279620" y="2293271"/>
              <a:ext cx="135909" cy="30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5" name="Picture 32" descr="C:\Documents and Settings\psaxena\Desktop\ICONS\all\datab00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38601" y="2418913"/>
              <a:ext cx="251285" cy="2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00" name="Freeform 56"/>
          <p:cNvSpPr>
            <a:spLocks/>
          </p:cNvSpPr>
          <p:nvPr/>
        </p:nvSpPr>
        <p:spPr bwMode="auto">
          <a:xfrm>
            <a:off x="6142037" y="3451226"/>
            <a:ext cx="1487488" cy="339725"/>
          </a:xfrm>
          <a:custGeom>
            <a:avLst/>
            <a:gdLst>
              <a:gd name="T0" fmla="*/ 0 w 1488831"/>
              <a:gd name="T1" fmla="*/ 305697 h 339969"/>
              <a:gd name="T2" fmla="*/ 1302689 w 1488831"/>
              <a:gd name="T3" fmla="*/ 305697 h 339969"/>
              <a:gd name="T4" fmla="*/ 1302689 w 1488831"/>
              <a:gd name="T5" fmla="*/ 0 h 339969"/>
              <a:gd name="T6" fmla="*/ 0 60000 65536"/>
              <a:gd name="T7" fmla="*/ 0 60000 65536"/>
              <a:gd name="T8" fmla="*/ 0 60000 65536"/>
              <a:gd name="T9" fmla="*/ 0 w 1488831"/>
              <a:gd name="T10" fmla="*/ 0 h 339969"/>
              <a:gd name="T11" fmla="*/ 1488831 w 1488831"/>
              <a:gd name="T12" fmla="*/ 339969 h 339969"/>
            </a:gdLst>
            <a:ahLst/>
            <a:cxnLst>
              <a:cxn ang="T6">
                <a:pos x="T0" y="T1"/>
              </a:cxn>
              <a:cxn ang="T7">
                <a:pos x="T2" y="T3"/>
              </a:cxn>
              <a:cxn ang="T8">
                <a:pos x="T4" y="T5"/>
              </a:cxn>
            </a:cxnLst>
            <a:rect l="T9" t="T10" r="T11" b="T12"/>
            <a:pathLst>
              <a:path w="1488831" h="339969">
                <a:moveTo>
                  <a:pt x="0" y="339969"/>
                </a:moveTo>
                <a:lnTo>
                  <a:pt x="1488831" y="339969"/>
                </a:lnTo>
                <a:lnTo>
                  <a:pt x="1488831" y="0"/>
                </a:lnTo>
              </a:path>
            </a:pathLst>
          </a:custGeom>
          <a:noFill/>
          <a:ln w="28575" cap="flat" cmpd="sng" algn="ctr">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Freeform 57"/>
          <p:cNvSpPr>
            <a:spLocks/>
          </p:cNvSpPr>
          <p:nvPr/>
        </p:nvSpPr>
        <p:spPr bwMode="auto">
          <a:xfrm flipH="1">
            <a:off x="4657726" y="3451226"/>
            <a:ext cx="1489075" cy="339725"/>
          </a:xfrm>
          <a:custGeom>
            <a:avLst/>
            <a:gdLst>
              <a:gd name="T0" fmla="*/ 0 w 1488831"/>
              <a:gd name="T1" fmla="*/ 305697 h 339969"/>
              <a:gd name="T2" fmla="*/ 1525380 w 1488831"/>
              <a:gd name="T3" fmla="*/ 305697 h 339969"/>
              <a:gd name="T4" fmla="*/ 1525380 w 1488831"/>
              <a:gd name="T5" fmla="*/ 0 h 339969"/>
              <a:gd name="T6" fmla="*/ 0 60000 65536"/>
              <a:gd name="T7" fmla="*/ 0 60000 65536"/>
              <a:gd name="T8" fmla="*/ 0 60000 65536"/>
              <a:gd name="T9" fmla="*/ 0 w 1488831"/>
              <a:gd name="T10" fmla="*/ 0 h 339969"/>
              <a:gd name="T11" fmla="*/ 1488831 w 1488831"/>
              <a:gd name="T12" fmla="*/ 339969 h 339969"/>
            </a:gdLst>
            <a:ahLst/>
            <a:cxnLst>
              <a:cxn ang="T6">
                <a:pos x="T0" y="T1"/>
              </a:cxn>
              <a:cxn ang="T7">
                <a:pos x="T2" y="T3"/>
              </a:cxn>
              <a:cxn ang="T8">
                <a:pos x="T4" y="T5"/>
              </a:cxn>
            </a:cxnLst>
            <a:rect l="T9" t="T10" r="T11" b="T12"/>
            <a:pathLst>
              <a:path w="1488831" h="339969">
                <a:moveTo>
                  <a:pt x="0" y="339969"/>
                </a:moveTo>
                <a:lnTo>
                  <a:pt x="1488831" y="339969"/>
                </a:lnTo>
                <a:lnTo>
                  <a:pt x="1488831" y="0"/>
                </a:lnTo>
              </a:path>
            </a:pathLst>
          </a:custGeom>
          <a:noFill/>
          <a:ln w="28575" cap="flat" cmpd="sng" algn="ctr">
            <a:solidFill>
              <a:schemeClr val="tx1"/>
            </a:solidFill>
            <a:prstDash val="solid"/>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6402" name="Group 40"/>
          <p:cNvGrpSpPr>
            <a:grpSpLocks/>
          </p:cNvGrpSpPr>
          <p:nvPr/>
        </p:nvGrpSpPr>
        <p:grpSpPr bwMode="auto">
          <a:xfrm>
            <a:off x="7694613" y="2741613"/>
            <a:ext cx="415925" cy="334962"/>
            <a:chOff x="6553200" y="1766889"/>
            <a:chExt cx="762000" cy="614918"/>
          </a:xfrm>
        </p:grpSpPr>
        <p:pic>
          <p:nvPicPr>
            <p:cNvPr id="16419" name="Picture 39" descr="C:\Documents and Settings\psaxena\Desktop\ICONS\all\healt013.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34175" y="1766889"/>
              <a:ext cx="581025" cy="61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0" name="Picture 40" descr="C:\Documents and Settings\psaxena\Desktop\ICONS\all\house058.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3200" y="1926431"/>
              <a:ext cx="42404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03" name="Group 43"/>
          <p:cNvGrpSpPr>
            <a:grpSpLocks/>
          </p:cNvGrpSpPr>
          <p:nvPr/>
        </p:nvGrpSpPr>
        <p:grpSpPr bwMode="auto">
          <a:xfrm>
            <a:off x="7542212" y="3084513"/>
            <a:ext cx="323850" cy="277812"/>
            <a:chOff x="6019800" y="2400296"/>
            <a:chExt cx="323852" cy="278043"/>
          </a:xfrm>
        </p:grpSpPr>
        <p:pic>
          <p:nvPicPr>
            <p:cNvPr id="16416" name="Picture 32" descr="C:\Documents and Settings\psaxena\Desktop\ICONS\all\datab00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38867" y="2400296"/>
              <a:ext cx="152400"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7" name="Picture 32" descr="C:\Documents and Settings\psaxena\Desktop\ICONS\all\datab00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91252" y="2505074"/>
              <a:ext cx="152400"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8" name="Picture 32" descr="C:\Documents and Settings\psaxena\Desktop\ICONS\all\datab001.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19800" y="2438400"/>
              <a:ext cx="152400" cy="17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404" name="Picture 2" descr="D:\Oracle\OUImages\cnt204927.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49725" y="2276476"/>
            <a:ext cx="4810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35" descr="C:\Documents and Settings\psaxena\Desktop\ICONS\all\java022.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8151" y="1878013"/>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2" descr="D:\Oracle\OUImages\cnt204927.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34050" y="2060576"/>
            <a:ext cx="4810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35" descr="C:\Documents and Settings\psaxena\Desktop\ICONS\all\java022.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58012" y="2022475"/>
            <a:ext cx="3000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8" name="Picture 2" descr="D:\Oracle\OUImages\cnt204927.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73913" y="2203451"/>
            <a:ext cx="48101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9" name="Line 54"/>
          <p:cNvSpPr>
            <a:spLocks noChangeShapeType="1"/>
          </p:cNvSpPr>
          <p:nvPr/>
        </p:nvSpPr>
        <p:spPr bwMode="auto">
          <a:xfrm>
            <a:off x="6094412" y="4941889"/>
            <a:ext cx="0" cy="503237"/>
          </a:xfrm>
          <a:prstGeom prst="line">
            <a:avLst/>
          </a:prstGeom>
          <a:noFill/>
          <a:ln w="28575" cap="rnd">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0" name="Line 54"/>
          <p:cNvSpPr>
            <a:spLocks noChangeShapeType="1"/>
          </p:cNvSpPr>
          <p:nvPr/>
        </p:nvSpPr>
        <p:spPr bwMode="auto">
          <a:xfrm>
            <a:off x="6096000" y="3446464"/>
            <a:ext cx="0" cy="630237"/>
          </a:xfrm>
          <a:prstGeom prst="line">
            <a:avLst/>
          </a:prstGeom>
          <a:noFill/>
          <a:ln w="28575" cap="rnd">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1" name="AutoShape 40"/>
          <p:cNvSpPr>
            <a:spLocks noChangeArrowheads="1"/>
          </p:cNvSpPr>
          <p:nvPr/>
        </p:nvSpPr>
        <p:spPr bwMode="auto">
          <a:xfrm>
            <a:off x="6359526" y="1292226"/>
            <a:ext cx="1728787" cy="563563"/>
          </a:xfrm>
          <a:prstGeom prst="wedgeRectCallout">
            <a:avLst>
              <a:gd name="adj1" fmla="val -66560"/>
              <a:gd name="adj2" fmla="val 118782"/>
            </a:avLst>
          </a:prstGeom>
          <a:solidFill>
            <a:srgbClr val="FFFFCC"/>
          </a:solidFill>
          <a:ln w="9525">
            <a:solidFill>
              <a:srgbClr val="808080"/>
            </a:solidFill>
            <a:miter lim="800000"/>
            <a:headEnd/>
            <a:tailEnd/>
          </a:ln>
        </p:spPr>
        <p:txBody>
          <a:bodyPr lIns="91432" tIns="45716" rIns="91432" bIns="45716"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Target-specific plug-in</a:t>
            </a:r>
          </a:p>
        </p:txBody>
      </p:sp>
      <p:sp>
        <p:nvSpPr>
          <p:cNvPr id="16412" name="AutoShape 40"/>
          <p:cNvSpPr>
            <a:spLocks noChangeArrowheads="1"/>
          </p:cNvSpPr>
          <p:nvPr/>
        </p:nvSpPr>
        <p:spPr bwMode="auto">
          <a:xfrm>
            <a:off x="2800351" y="1312863"/>
            <a:ext cx="2376487" cy="563562"/>
          </a:xfrm>
          <a:prstGeom prst="wedgeRectCallout">
            <a:avLst>
              <a:gd name="adj1" fmla="val 64657"/>
              <a:gd name="adj2" fmla="val 102843"/>
            </a:avLst>
          </a:prstGeom>
          <a:solidFill>
            <a:srgbClr val="FFFFCC"/>
          </a:solidFill>
          <a:ln w="9525">
            <a:solidFill>
              <a:srgbClr val="808080"/>
            </a:solidFill>
            <a:miter lim="800000"/>
            <a:headEnd/>
            <a:tailEnd/>
          </a:ln>
        </p:spPr>
        <p:txBody>
          <a:bodyPr lIns="91432" tIns="45716" rIns="91432" bIns="45716"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Oracle Management Agent</a:t>
            </a:r>
          </a:p>
        </p:txBody>
      </p:sp>
      <p:sp>
        <p:nvSpPr>
          <p:cNvPr id="16413" name="Rectangle 10"/>
          <p:cNvSpPr>
            <a:spLocks/>
          </p:cNvSpPr>
          <p:nvPr/>
        </p:nvSpPr>
        <p:spPr bwMode="auto">
          <a:xfrm>
            <a:off x="8326437" y="2636838"/>
            <a:ext cx="12969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109128" bIns="38100"/>
          <a:lstStyle>
            <a:lvl1pPr marL="2222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ts val="913"/>
              </a:spcBef>
            </a:pPr>
            <a:r>
              <a:rPr lang="en-US" altLang="en-US"/>
              <a:t>Managed Hosts</a:t>
            </a:r>
          </a:p>
        </p:txBody>
      </p:sp>
      <p:pic>
        <p:nvPicPr>
          <p:cNvPr id="16414" name="Picture 4" descr="C:\Documents and Settings\sshmeltz\Desktop\bruce\latest\databas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6275" y="54864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4" descr="C:\Documents and Settings\sshmeltz\Desktop\bruce\latest\databas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65612" y="2687638"/>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81970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5229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Enabling Temporary Undo</a:t>
            </a: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buClr>
                <a:schemeClr val="accent1"/>
              </a:buClr>
              <a:defRPr/>
            </a:pPr>
            <a:r>
              <a:rPr lang="en-US" dirty="0"/>
              <a:t>Enable temporary undo for a session:</a:t>
            </a:r>
          </a:p>
          <a:p>
            <a:pPr lvl="1">
              <a:buClr>
                <a:schemeClr val="accent1"/>
              </a:buClr>
              <a:defRPr/>
            </a:pPr>
            <a:endParaRPr lang="en-US" dirty="0"/>
          </a:p>
          <a:p>
            <a:pPr lvl="1">
              <a:buClr>
                <a:schemeClr val="accent1"/>
              </a:buClr>
              <a:defRPr/>
            </a:pPr>
            <a:r>
              <a:rPr lang="en-US" dirty="0"/>
              <a:t>Enable temporary undo for the database instance:</a:t>
            </a:r>
          </a:p>
          <a:p>
            <a:pPr marL="91440" lvl="1" indent="0">
              <a:buClr>
                <a:schemeClr val="accent1"/>
              </a:buClr>
              <a:buNone/>
              <a:defRPr/>
            </a:pPr>
            <a:endParaRPr lang="en-US" dirty="0"/>
          </a:p>
          <a:p>
            <a:pPr lvl="1">
              <a:buClr>
                <a:schemeClr val="accent1"/>
              </a:buClr>
              <a:defRPr/>
            </a:pPr>
            <a:r>
              <a:rPr lang="en-US" dirty="0"/>
              <a:t>Temporary undo mode is selected when a session first uses a temporary object.</a:t>
            </a:r>
          </a:p>
        </p:txBody>
      </p:sp>
      <p:sp>
        <p:nvSpPr>
          <p:cNvPr id="4" name="Content Placeholder 2"/>
          <p:cNvSpPr txBox="1">
            <a:spLocks/>
          </p:cNvSpPr>
          <p:nvPr/>
        </p:nvSpPr>
        <p:spPr bwMode="gray">
          <a:xfrm>
            <a:off x="1112520" y="1607939"/>
            <a:ext cx="10011092"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SESSION SET temp_undo_enabled = true;</a:t>
            </a:r>
          </a:p>
        </p:txBody>
      </p:sp>
      <p:sp>
        <p:nvSpPr>
          <p:cNvPr id="5" name="Content Placeholder 2"/>
          <p:cNvSpPr txBox="1">
            <a:spLocks/>
          </p:cNvSpPr>
          <p:nvPr/>
        </p:nvSpPr>
        <p:spPr bwMode="gray">
          <a:xfrm>
            <a:off x="1135218" y="2522339"/>
            <a:ext cx="9988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ALTER SYSTEM SET temp_undo_enabled = true;</a:t>
            </a:r>
          </a:p>
        </p:txBody>
      </p:sp>
    </p:spTree>
    <p:custDataLst>
      <p:tags r:id="rId1"/>
    </p:custDataLst>
    <p:extLst>
      <p:ext uri="{BB962C8B-B14F-4D97-AF65-F5344CB8AC3E}">
        <p14:creationId xmlns:p14="http://schemas.microsoft.com/office/powerpoint/2010/main" val="225478120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381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9458" name="Rectangle 2"/>
          <p:cNvSpPr>
            <a:spLocks noGrp="1" noChangeArrowheads="1"/>
          </p:cNvSpPr>
          <p:nvPr>
            <p:ph type="title"/>
          </p:nvPr>
        </p:nvSpPr>
        <p:spPr/>
        <p:txBody>
          <a:bodyPr/>
          <a:lstStyle/>
          <a:p>
            <a:pPr eaLnBrk="1" hangingPunct="1"/>
            <a:r>
              <a:rPr lang="en-US" dirty="0"/>
              <a:t>Monitoring Temporary Undo</a:t>
            </a:r>
          </a:p>
        </p:txBody>
      </p:sp>
      <p:sp>
        <p:nvSpPr>
          <p:cNvPr id="8" name="Content Placeholder 2"/>
          <p:cNvSpPr txBox="1">
            <a:spLocks/>
          </p:cNvSpPr>
          <p:nvPr/>
        </p:nvSpPr>
        <p:spPr bwMode="gray">
          <a:xfrm>
            <a:off x="1120814" y="1239877"/>
            <a:ext cx="9947197" cy="4378247"/>
          </a:xfrm>
          <a:prstGeom prst="round2DiagRect">
            <a:avLst>
              <a:gd name="adj1" fmla="val 4046"/>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SELECT to_char(BEGIN_TIME,'dd/mm/yy hh24:mi:ss') "BEGIN TIME",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2  txncount "TXNCNT", maxconcurrency, undoblkcnt, uscount "USCNT",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3  nospaceerrcnt "NOSPEERRCNT"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4  FROM  v$tempundostat;</a:t>
            </a:r>
          </a:p>
          <a:p>
            <a:pPr marL="609493" indent="-609493" defTabSz="533307">
              <a:tabLst>
                <a:tab pos="533307" algn="r"/>
                <a:tab pos="897310" algn="l"/>
              </a:tabLst>
              <a:defRPr/>
            </a:pPr>
            <a:endParaRPr lang="en-US" b="1" dirty="0">
              <a:solidFill>
                <a:schemeClr val="tx1">
                  <a:lumMod val="50000"/>
                </a:schemeClr>
              </a:solidFill>
              <a:latin typeface="Courier New" pitchFamily="49" charset="0"/>
            </a:endParaRPr>
          </a:p>
          <a:p>
            <a:pPr marL="609493" indent="-609493" defTabSz="533307">
              <a:tabLst>
                <a:tab pos="533307" algn="r"/>
                <a:tab pos="897310" algn="l"/>
              </a:tabLst>
              <a:defRPr/>
            </a:pPr>
            <a:r>
              <a:rPr lang="en-US" b="1" dirty="0">
                <a:solidFill>
                  <a:schemeClr val="tx1">
                    <a:lumMod val="50000"/>
                  </a:schemeClr>
                </a:solidFill>
                <a:latin typeface="Courier New" pitchFamily="49" charset="0"/>
              </a:rPr>
              <a:t>BEGIN TIME        TXNCNT MAXCONCURRENCY UNDOBLKCNT USCNT NOSPEERRCNT</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 -------------- ---------- ----- -----------</a:t>
            </a:r>
          </a:p>
          <a:p>
            <a:pPr marL="609493" indent="-609493" defTabSz="533307">
              <a:tabLst>
                <a:tab pos="533307" algn="r"/>
                <a:tab pos="897310" algn="l"/>
              </a:tabLst>
              <a:defRPr/>
            </a:pPr>
            <a:r>
              <a:rPr lang="en-US" b="1" dirty="0">
                <a:solidFill>
                  <a:schemeClr val="tx1">
                    <a:lumMod val="50000"/>
                  </a:schemeClr>
                </a:solidFill>
                <a:latin typeface="Courier New" pitchFamily="49" charset="0"/>
              </a:rPr>
              <a:t>…</a:t>
            </a:r>
          </a:p>
          <a:p>
            <a:pPr marL="609493" indent="-609493" defTabSz="533307">
              <a:tabLst>
                <a:tab pos="533307" algn="r"/>
                <a:tab pos="897310" algn="l"/>
              </a:tabLst>
              <a:defRPr/>
            </a:pPr>
            <a:r>
              <a:rPr lang="en-US" b="1" dirty="0">
                <a:solidFill>
                  <a:schemeClr val="tx1">
                    <a:lumMod val="50000"/>
                  </a:schemeClr>
                </a:solidFill>
                <a:latin typeface="Courier New" pitchFamily="49" charset="0"/>
              </a:rPr>
              <a:t>19/08/12 22:19:44      0              0          0     0           0</a:t>
            </a:r>
          </a:p>
          <a:p>
            <a:pPr marL="609493" indent="-609493" defTabSz="533307">
              <a:tabLst>
                <a:tab pos="533307" algn="r"/>
                <a:tab pos="897310" algn="l"/>
              </a:tabLst>
              <a:defRPr/>
            </a:pPr>
            <a:r>
              <a:rPr lang="en-US" b="1" dirty="0">
                <a:solidFill>
                  <a:schemeClr val="tx1">
                    <a:lumMod val="50000"/>
                  </a:schemeClr>
                </a:solidFill>
                <a:latin typeface="Courier New" pitchFamily="49" charset="0"/>
              </a:rPr>
              <a:t>19/08/12 22:09:44      0              0          0     0           0</a:t>
            </a:r>
          </a:p>
          <a:p>
            <a:pPr marL="609493" indent="-609493" defTabSz="533307">
              <a:tabLst>
                <a:tab pos="533307" algn="r"/>
                <a:tab pos="897310" algn="l"/>
              </a:tabLst>
              <a:defRPr/>
            </a:pPr>
            <a:r>
              <a:rPr lang="en-US" b="1" dirty="0">
                <a:solidFill>
                  <a:schemeClr val="tx1">
                    <a:lumMod val="50000"/>
                  </a:schemeClr>
                </a:solidFill>
                <a:latin typeface="Courier New" pitchFamily="49" charset="0"/>
              </a:rPr>
              <a:t>…</a:t>
            </a:r>
          </a:p>
          <a:p>
            <a:pPr marL="609493" indent="-609493" defTabSz="533307">
              <a:tabLst>
                <a:tab pos="533307" algn="r"/>
                <a:tab pos="897310" algn="l"/>
              </a:tabLst>
              <a:defRPr/>
            </a:pPr>
            <a:r>
              <a:rPr lang="en-US" b="1" dirty="0">
                <a:solidFill>
                  <a:schemeClr val="tx1">
                    <a:lumMod val="50000"/>
                  </a:schemeClr>
                </a:solidFill>
                <a:latin typeface="Courier New" pitchFamily="49" charset="0"/>
              </a:rPr>
              <a:t>19/08/12 13:09:44      0              0          0     0           0</a:t>
            </a:r>
          </a:p>
          <a:p>
            <a:pPr marL="609493" indent="-609493" defTabSz="533307">
              <a:tabLst>
                <a:tab pos="533307" algn="r"/>
                <a:tab pos="897310" algn="l"/>
              </a:tabLst>
              <a:defRPr/>
            </a:pPr>
            <a:r>
              <a:rPr lang="en-US" b="1" dirty="0">
                <a:solidFill>
                  <a:schemeClr val="tx1">
                    <a:lumMod val="50000"/>
                  </a:schemeClr>
                </a:solidFill>
                <a:latin typeface="Courier New" pitchFamily="49" charset="0"/>
              </a:rPr>
              <a:t>19/08/12 12:59:44      3              1         24     1           0</a:t>
            </a:r>
          </a:p>
          <a:p>
            <a:pPr marL="609493" indent="-609493" defTabSz="533307">
              <a:tabLst>
                <a:tab pos="533307" algn="r"/>
                <a:tab pos="897310" algn="l"/>
              </a:tabLst>
              <a:defRPr/>
            </a:pPr>
            <a:r>
              <a:rPr lang="en-US" b="1" dirty="0">
                <a:solidFill>
                  <a:schemeClr val="tx1">
                    <a:lumMod val="50000"/>
                  </a:schemeClr>
                </a:solidFill>
                <a:latin typeface="Courier New" pitchFamily="49" charset="0"/>
              </a:rPr>
              <a:t>576 rows selected.</a:t>
            </a:r>
          </a:p>
          <a:p>
            <a:pPr marL="609493" indent="-609493" defTabSz="533307">
              <a:tabLst>
                <a:tab pos="533307" algn="r"/>
                <a:tab pos="897310" algn="l"/>
              </a:tabLst>
              <a:defRPr/>
            </a:pPr>
            <a:r>
              <a:rPr lang="en-US" b="1" dirty="0">
                <a:solidFill>
                  <a:schemeClr val="tx1">
                    <a:lumMod val="50000"/>
                  </a:schemeClr>
                </a:solidFill>
                <a:latin typeface="Courier New" pitchFamily="49" charset="0"/>
              </a:rPr>
              <a:t>SQL&gt;</a:t>
            </a:r>
          </a:p>
        </p:txBody>
      </p:sp>
    </p:spTree>
    <p:custDataLst>
      <p:tags r:id="rId1"/>
    </p:custDataLst>
    <p:extLst>
      <p:ext uri="{BB962C8B-B14F-4D97-AF65-F5344CB8AC3E}">
        <p14:creationId xmlns:p14="http://schemas.microsoft.com/office/powerpoint/2010/main" val="704534959"/>
      </p:ext>
    </p:extLst>
  </p:cSld>
  <p:clrMapOvr>
    <a:masterClrMapping/>
  </p:clrMapOvr>
  <p:transition spd="slow"/>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866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Explain DML and undo data generation</a:t>
            </a:r>
          </a:p>
          <a:p>
            <a:pPr lvl="1"/>
            <a:r>
              <a:rPr lang="en-US" dirty="0"/>
              <a:t>Monitor and administer undo data</a:t>
            </a:r>
          </a:p>
          <a:p>
            <a:pPr lvl="1"/>
            <a:r>
              <a:rPr lang="en-US" dirty="0"/>
              <a:t>Describe the difference between undo data and redo data</a:t>
            </a:r>
          </a:p>
          <a:p>
            <a:pPr lvl="1"/>
            <a:r>
              <a:rPr lang="en-US" dirty="0"/>
              <a:t>Configure undo retention</a:t>
            </a:r>
          </a:p>
          <a:p>
            <a:pPr lvl="1"/>
            <a:r>
              <a:rPr lang="en-US" dirty="0"/>
              <a:t>Guarantee undo retention</a:t>
            </a:r>
          </a:p>
          <a:p>
            <a:pPr lvl="1"/>
            <a:r>
              <a:rPr lang="en-US" dirty="0"/>
              <a:t>Enable temporary undo</a:t>
            </a:r>
          </a:p>
        </p:txBody>
      </p:sp>
    </p:spTree>
    <p:custDataLst>
      <p:tags r:id="rId1"/>
    </p:custDataLst>
    <p:extLst>
      <p:ext uri="{BB962C8B-B14F-4D97-AF65-F5344CB8AC3E}">
        <p14:creationId xmlns:p14="http://schemas.microsoft.com/office/powerpoint/2010/main" val="45751252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857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357356"/>
          </a:xfrm>
        </p:spPr>
        <p:txBody>
          <a:bodyPr/>
          <a:lstStyle/>
          <a:p>
            <a:pPr lvl="1"/>
            <a:r>
              <a:rPr lang="en-US" dirty="0"/>
              <a:t>Managing Undo Tablespaces in a PDB</a:t>
            </a:r>
          </a:p>
        </p:txBody>
      </p:sp>
    </p:spTree>
    <p:extLst>
      <p:ext uri="{BB962C8B-B14F-4D97-AF65-F5344CB8AC3E}">
        <p14:creationId xmlns:p14="http://schemas.microsoft.com/office/powerpoint/2010/main" val="72017959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19. Creating </a:t>
            </a:r>
            <a:r>
              <a:rPr lang="en-US" dirty="0" smtClean="0"/>
              <a:t>and </a:t>
            </a:r>
            <a:br>
              <a:rPr lang="en-US" dirty="0" smtClean="0"/>
            </a:br>
            <a:r>
              <a:rPr lang="en-US" dirty="0" smtClean="0"/>
              <a:t>Managing User Accounts</a:t>
            </a:r>
            <a:endParaRPr lang="en-US" dirty="0"/>
          </a:p>
        </p:txBody>
      </p:sp>
      <p:sp>
        <p:nvSpPr>
          <p:cNvPr id="4" name="Subtitle 3"/>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99426742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a:xfrm>
            <a:off x="622138" y="1242485"/>
            <a:ext cx="10944549" cy="1673101"/>
          </a:xfrm>
        </p:spPr>
        <p:txBody>
          <a:bodyPr/>
          <a:lstStyle/>
          <a:p>
            <a:r>
              <a:rPr lang="en-US" dirty="0"/>
              <a:t>After completing this lesson, you should be able to:</a:t>
            </a:r>
          </a:p>
          <a:p>
            <a:pPr lvl="1"/>
            <a:r>
              <a:rPr lang="en-US" dirty="0"/>
              <a:t>Create database users</a:t>
            </a:r>
          </a:p>
          <a:p>
            <a:pPr lvl="1"/>
            <a:r>
              <a:rPr lang="en-US" dirty="0" smtClean="0"/>
              <a:t>Explain </a:t>
            </a:r>
            <a:r>
              <a:rPr lang="en-US" dirty="0"/>
              <a:t>the various authentication options for users</a:t>
            </a:r>
          </a:p>
          <a:p>
            <a:pPr lvl="1"/>
            <a:r>
              <a:rPr lang="en-US" dirty="0"/>
              <a:t>Assign quota to </a:t>
            </a:r>
            <a:r>
              <a:rPr lang="en-US" dirty="0" smtClean="0"/>
              <a:t>users</a:t>
            </a:r>
            <a:endParaRPr lang="en-US" dirty="0"/>
          </a:p>
        </p:txBody>
      </p:sp>
    </p:spTree>
    <p:custDataLst>
      <p:tags r:id="rId1"/>
    </p:custDataLst>
    <p:extLst>
      <p:ext uri="{BB962C8B-B14F-4D97-AF65-F5344CB8AC3E}">
        <p14:creationId xmlns:p14="http://schemas.microsoft.com/office/powerpoint/2010/main" val="90810193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Database User Accounts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701" y="1607662"/>
            <a:ext cx="6721422" cy="3642676"/>
          </a:xfrm>
          <a:prstGeom prst="rect">
            <a:avLst/>
          </a:prstGeom>
        </p:spPr>
      </p:pic>
    </p:spTree>
    <p:custDataLst>
      <p:tags r:id="rId1"/>
    </p:custDataLst>
    <p:extLst>
      <p:ext uri="{BB962C8B-B14F-4D97-AF65-F5344CB8AC3E}">
        <p14:creationId xmlns:p14="http://schemas.microsoft.com/office/powerpoint/2010/main" val="389771427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231405326"/>
      </p:ext>
    </p:extLst>
  </p:cSld>
  <p:clrMapOvr>
    <a:masterClrMapping/>
  </p:clrMapOv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Oracle-Supplied Administrator Accounts</a:t>
            </a:r>
          </a:p>
        </p:txBody>
      </p:sp>
      <p:graphicFrame>
        <p:nvGraphicFramePr>
          <p:cNvPr id="163281" name="Group 465"/>
          <p:cNvGraphicFramePr>
            <a:graphicFrameLocks noGrp="1"/>
          </p:cNvGraphicFramePr>
          <p:nvPr>
            <p:extLst/>
          </p:nvPr>
        </p:nvGraphicFramePr>
        <p:xfrm>
          <a:off x="991813" y="1064578"/>
          <a:ext cx="10205198" cy="4728845"/>
        </p:xfrm>
        <a:graphic>
          <a:graphicData uri="http://schemas.openxmlformats.org/drawingml/2006/table">
            <a:tbl>
              <a:tblPr firstRow="1" firstCol="1" bandRow="1">
                <a:tableStyleId>{5FD0F851-EC5A-4D38-B0AD-8093EC10F338}</a:tableStyleId>
              </a:tblPr>
              <a:tblGrid>
                <a:gridCol w="1823198">
                  <a:extLst>
                    <a:ext uri="{9D8B030D-6E8A-4147-A177-3AD203B41FA5}">
                      <a16:colId xmlns:a16="http://schemas.microsoft.com/office/drawing/2014/main" xmlns="" val="20000"/>
                    </a:ext>
                  </a:extLst>
                </a:gridCol>
                <a:gridCol w="83820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Account</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Super user. Owns the data dictionary and the Automatic Workload Repository (AWR). Used for starting up and shutting down the database </a:t>
                      </a:r>
                      <a:r>
                        <a:rPr kumimoji="0" lang="en-US" sz="1600" u="none" strike="noStrike" cap="none" normalizeH="0" baseline="0" dirty="0" smtClean="0">
                          <a:ln>
                            <a:noFill/>
                          </a:ln>
                          <a:solidFill>
                            <a:srgbClr val="000000"/>
                          </a:solidFill>
                          <a:effectLst/>
                        </a:rPr>
                        <a:t>instance</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Owns additional administrative tables and views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Facilitates Oracle Recovery Manager (RMAN) backup and recovery operations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Facilitates Oracle Data Guard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94267674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Facilitates Transparent Data Encryption wallet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86884052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For Oracle Real Application Clusters (RAC) database administration tasks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598594050"/>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SYSMAN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For Oracle Enterprise Manager database administration tasks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619845309"/>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DBSNMP</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Used by the Management Agent component of Oracle Enterprise Manager to monitor and manage the database</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2536668285"/>
                  </a:ext>
                </a:extLst>
              </a:tr>
            </a:tbl>
          </a:graphicData>
        </a:graphic>
      </p:graphicFrame>
    </p:spTree>
    <p:custDataLst>
      <p:tags r:id="rId1"/>
    </p:custDataLst>
    <p:extLst>
      <p:ext uri="{BB962C8B-B14F-4D97-AF65-F5344CB8AC3E}">
        <p14:creationId xmlns:p14="http://schemas.microsoft.com/office/powerpoint/2010/main" val="1532615718"/>
      </p:ext>
    </p:extLst>
  </p:cSld>
  <p:clrMapOvr>
    <a:masterClrMapping/>
  </p:clrMapOvr>
  <p:transition spd="slow"/>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Creating Oracle Database Users in a Multitenant Environment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89" y="1904868"/>
            <a:ext cx="7689246" cy="3048264"/>
          </a:xfrm>
          <a:prstGeom prst="rect">
            <a:avLst/>
          </a:prstGeom>
        </p:spPr>
      </p:pic>
    </p:spTree>
    <p:custDataLst>
      <p:tags r:id="rId1"/>
    </p:custDataLst>
    <p:extLst>
      <p:ext uri="{BB962C8B-B14F-4D97-AF65-F5344CB8AC3E}">
        <p14:creationId xmlns:p14="http://schemas.microsoft.com/office/powerpoint/2010/main" val="1315664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179550" y="264585"/>
            <a:ext cx="849809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1506" name="Rectangle 2"/>
          <p:cNvSpPr>
            <a:spLocks noGrp="1" noChangeArrowheads="1"/>
          </p:cNvSpPr>
          <p:nvPr>
            <p:ph type="title"/>
          </p:nvPr>
        </p:nvSpPr>
        <p:spPr/>
        <p:txBody>
          <a:bodyPr/>
          <a:lstStyle/>
          <a:p>
            <a:pPr eaLnBrk="1" hangingPunct="1"/>
            <a:r>
              <a:rPr lang="en-US" altLang="en-US" dirty="0"/>
              <a:t>Single Pane of Glass for Enterprise Management</a:t>
            </a:r>
            <a:br>
              <a:rPr lang="en-US" altLang="en-US" dirty="0"/>
            </a:br>
            <a:endParaRPr lang="en-US" altLang="en-US" dirty="0"/>
          </a:p>
        </p:txBody>
      </p:sp>
      <p:grpSp>
        <p:nvGrpSpPr>
          <p:cNvPr id="6" name="Group 5"/>
          <p:cNvGrpSpPr/>
          <p:nvPr/>
        </p:nvGrpSpPr>
        <p:grpSpPr>
          <a:xfrm>
            <a:off x="733583" y="990600"/>
            <a:ext cx="10721659" cy="5150237"/>
            <a:chOff x="733583" y="861726"/>
            <a:chExt cx="10721659" cy="5150237"/>
          </a:xfrm>
        </p:grpSpPr>
        <p:grpSp>
          <p:nvGrpSpPr>
            <p:cNvPr id="60" name="Group 59"/>
            <p:cNvGrpSpPr/>
            <p:nvPr/>
          </p:nvGrpSpPr>
          <p:grpSpPr>
            <a:xfrm>
              <a:off x="733583" y="1601487"/>
              <a:ext cx="10721659" cy="3094369"/>
              <a:chOff x="257110" y="2056168"/>
              <a:chExt cx="11342485" cy="3273545"/>
            </a:xfrm>
          </p:grpSpPr>
          <p:sp>
            <p:nvSpPr>
              <p:cNvPr id="61" name="Parallelogram 60"/>
              <p:cNvSpPr/>
              <p:nvPr/>
            </p:nvSpPr>
            <p:spPr bwMode="auto">
              <a:xfrm>
                <a:off x="3755445" y="3267099"/>
                <a:ext cx="1031913" cy="855112"/>
              </a:xfrm>
              <a:prstGeom prst="parallelogram">
                <a:avLst>
                  <a:gd name="adj" fmla="val 0"/>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62" name="Isosceles Triangle 61"/>
              <p:cNvSpPr/>
              <p:nvPr/>
            </p:nvSpPr>
            <p:spPr bwMode="auto">
              <a:xfrm flipH="1" flipV="1">
                <a:off x="3755445" y="4030338"/>
                <a:ext cx="159569" cy="91873"/>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3" name="Rectangle 62"/>
              <p:cNvSpPr/>
              <p:nvPr/>
            </p:nvSpPr>
            <p:spPr bwMode="auto">
              <a:xfrm>
                <a:off x="257110" y="3358971"/>
                <a:ext cx="3657600"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64" name="Isosceles Triangle 63"/>
              <p:cNvSpPr/>
              <p:nvPr/>
            </p:nvSpPr>
            <p:spPr bwMode="auto">
              <a:xfrm flipH="1">
                <a:off x="3755445" y="3267099"/>
                <a:ext cx="159569" cy="93822"/>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nvGrpSpPr>
              <p:cNvPr id="65" name="Group 64"/>
              <p:cNvGrpSpPr/>
              <p:nvPr/>
            </p:nvGrpSpPr>
            <p:grpSpPr>
              <a:xfrm>
                <a:off x="6642344" y="2056168"/>
                <a:ext cx="4067085" cy="822733"/>
                <a:chOff x="6775906" y="1727397"/>
                <a:chExt cx="4067085" cy="822733"/>
              </a:xfrm>
            </p:grpSpPr>
            <p:sp>
              <p:nvSpPr>
                <p:cNvPr id="99" name="Parallelogram 98"/>
                <p:cNvSpPr/>
                <p:nvPr/>
              </p:nvSpPr>
              <p:spPr bwMode="auto">
                <a:xfrm flipH="1">
                  <a:off x="6775906" y="2096187"/>
                  <a:ext cx="1303469" cy="449127"/>
                </a:xfrm>
                <a:prstGeom prst="parallelogram">
                  <a:avLst>
                    <a:gd name="adj" fmla="val 63682"/>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100" name="Isosceles Triangle 99"/>
                <p:cNvSpPr/>
                <p:nvPr/>
              </p:nvSpPr>
              <p:spPr bwMode="auto">
                <a:xfrm flipV="1">
                  <a:off x="7914803" y="2398764"/>
                  <a:ext cx="159569" cy="151366"/>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nvGrpSpPr>
                <p:cNvPr id="101" name="Group 100"/>
                <p:cNvGrpSpPr/>
                <p:nvPr/>
              </p:nvGrpSpPr>
              <p:grpSpPr>
                <a:xfrm flipH="1">
                  <a:off x="7513515" y="1727397"/>
                  <a:ext cx="3329476" cy="671368"/>
                  <a:chOff x="1832006" y="1855265"/>
                  <a:chExt cx="2785469" cy="671368"/>
                </a:xfrm>
              </p:grpSpPr>
              <p:sp>
                <p:nvSpPr>
                  <p:cNvPr id="107" name="Rectangle 106"/>
                  <p:cNvSpPr/>
                  <p:nvPr/>
                </p:nvSpPr>
                <p:spPr bwMode="auto">
                  <a:xfrm>
                    <a:off x="1832006" y="1855265"/>
                    <a:ext cx="2368917"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08" name="Parallelogram 107"/>
                  <p:cNvSpPr/>
                  <p:nvPr/>
                </p:nvSpPr>
                <p:spPr bwMode="auto">
                  <a:xfrm>
                    <a:off x="3565752" y="1856366"/>
                    <a:ext cx="1051723" cy="670267"/>
                  </a:xfrm>
                  <a:prstGeom prst="parallelogram">
                    <a:avLst>
                      <a:gd name="adj" fmla="val 61030"/>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grpSp>
          </p:grpSp>
          <p:grpSp>
            <p:nvGrpSpPr>
              <p:cNvPr id="66" name="Group 65"/>
              <p:cNvGrpSpPr/>
              <p:nvPr/>
            </p:nvGrpSpPr>
            <p:grpSpPr>
              <a:xfrm>
                <a:off x="1395985" y="2083674"/>
                <a:ext cx="3768406" cy="822735"/>
                <a:chOff x="1529547" y="1754903"/>
                <a:chExt cx="3768406" cy="822735"/>
              </a:xfrm>
            </p:grpSpPr>
            <p:sp>
              <p:nvSpPr>
                <p:cNvPr id="93" name="Parallelogram 92"/>
                <p:cNvSpPr/>
                <p:nvPr/>
              </p:nvSpPr>
              <p:spPr bwMode="auto">
                <a:xfrm>
                  <a:off x="3994484" y="2128511"/>
                  <a:ext cx="1303469" cy="449127"/>
                </a:xfrm>
                <a:prstGeom prst="parallelogram">
                  <a:avLst>
                    <a:gd name="adj" fmla="val 63682"/>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94" name="Isosceles Triangle 93"/>
                <p:cNvSpPr/>
                <p:nvPr/>
              </p:nvSpPr>
              <p:spPr bwMode="auto">
                <a:xfrm flipH="1" flipV="1">
                  <a:off x="3994484" y="2426270"/>
                  <a:ext cx="159569" cy="151366"/>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nvGrpSpPr>
                <p:cNvPr id="95" name="Group 94"/>
                <p:cNvGrpSpPr/>
                <p:nvPr/>
              </p:nvGrpSpPr>
              <p:grpSpPr>
                <a:xfrm>
                  <a:off x="1529547" y="1754903"/>
                  <a:ext cx="3031436" cy="671368"/>
                  <a:chOff x="1586039" y="1855265"/>
                  <a:chExt cx="3031436" cy="671368"/>
                </a:xfrm>
              </p:grpSpPr>
              <p:sp>
                <p:nvSpPr>
                  <p:cNvPr id="96" name="Rectangle 95"/>
                  <p:cNvSpPr/>
                  <p:nvPr/>
                </p:nvSpPr>
                <p:spPr bwMode="auto">
                  <a:xfrm>
                    <a:off x="1586039" y="1855265"/>
                    <a:ext cx="2614884"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7" name="Parallelogram 96"/>
                  <p:cNvSpPr/>
                  <p:nvPr/>
                </p:nvSpPr>
                <p:spPr bwMode="auto">
                  <a:xfrm>
                    <a:off x="3565752" y="1856366"/>
                    <a:ext cx="1051723" cy="670267"/>
                  </a:xfrm>
                  <a:prstGeom prst="parallelogram">
                    <a:avLst>
                      <a:gd name="adj" fmla="val 61030"/>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grpSp>
          </p:grpSp>
          <p:grpSp>
            <p:nvGrpSpPr>
              <p:cNvPr id="67" name="Group 66"/>
              <p:cNvGrpSpPr/>
              <p:nvPr/>
            </p:nvGrpSpPr>
            <p:grpSpPr>
              <a:xfrm flipH="1" flipV="1">
                <a:off x="6638404" y="4506978"/>
                <a:ext cx="3994876" cy="822735"/>
                <a:chOff x="1064024" y="3166393"/>
                <a:chExt cx="3994876" cy="822735"/>
              </a:xfrm>
            </p:grpSpPr>
            <p:sp>
              <p:nvSpPr>
                <p:cNvPr id="88" name="Parallelogram 87"/>
                <p:cNvSpPr/>
                <p:nvPr/>
              </p:nvSpPr>
              <p:spPr bwMode="auto">
                <a:xfrm>
                  <a:off x="3755431" y="3540001"/>
                  <a:ext cx="1303469" cy="449127"/>
                </a:xfrm>
                <a:prstGeom prst="parallelogram">
                  <a:avLst>
                    <a:gd name="adj" fmla="val 63682"/>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89" name="Isosceles Triangle 88"/>
                <p:cNvSpPr/>
                <p:nvPr/>
              </p:nvSpPr>
              <p:spPr bwMode="auto">
                <a:xfrm flipH="1" flipV="1">
                  <a:off x="3755431" y="3837760"/>
                  <a:ext cx="159569" cy="151366"/>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nvGrpSpPr>
                <p:cNvPr id="90" name="Group 89"/>
                <p:cNvGrpSpPr/>
                <p:nvPr/>
              </p:nvGrpSpPr>
              <p:grpSpPr>
                <a:xfrm>
                  <a:off x="1064024" y="3166393"/>
                  <a:ext cx="3257906" cy="671368"/>
                  <a:chOff x="1359569" y="1855265"/>
                  <a:chExt cx="3257906" cy="671368"/>
                </a:xfrm>
              </p:grpSpPr>
              <p:sp>
                <p:nvSpPr>
                  <p:cNvPr id="91" name="Rectangle 90"/>
                  <p:cNvSpPr/>
                  <p:nvPr/>
                </p:nvSpPr>
                <p:spPr bwMode="auto">
                  <a:xfrm>
                    <a:off x="1359569" y="1855265"/>
                    <a:ext cx="2841354"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2" name="Parallelogram 91"/>
                  <p:cNvSpPr/>
                  <p:nvPr/>
                </p:nvSpPr>
                <p:spPr bwMode="auto">
                  <a:xfrm>
                    <a:off x="3565752" y="1856366"/>
                    <a:ext cx="1051723" cy="670267"/>
                  </a:xfrm>
                  <a:prstGeom prst="parallelogram">
                    <a:avLst>
                      <a:gd name="adj" fmla="val 61030"/>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grpSp>
          </p:grpSp>
          <p:grpSp>
            <p:nvGrpSpPr>
              <p:cNvPr id="68" name="Group 67"/>
              <p:cNvGrpSpPr/>
              <p:nvPr/>
            </p:nvGrpSpPr>
            <p:grpSpPr>
              <a:xfrm flipV="1">
                <a:off x="1325571" y="4506978"/>
                <a:ext cx="3994876" cy="822735"/>
                <a:chOff x="1064024" y="3166393"/>
                <a:chExt cx="3994876" cy="822735"/>
              </a:xfrm>
            </p:grpSpPr>
            <p:sp>
              <p:nvSpPr>
                <p:cNvPr id="83" name="Parallelogram 82"/>
                <p:cNvSpPr/>
                <p:nvPr/>
              </p:nvSpPr>
              <p:spPr bwMode="auto">
                <a:xfrm>
                  <a:off x="3755431" y="3540001"/>
                  <a:ext cx="1303469" cy="449127"/>
                </a:xfrm>
                <a:prstGeom prst="parallelogram">
                  <a:avLst>
                    <a:gd name="adj" fmla="val 63682"/>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84" name="Isosceles Triangle 83"/>
                <p:cNvSpPr/>
                <p:nvPr/>
              </p:nvSpPr>
              <p:spPr bwMode="auto">
                <a:xfrm flipH="1" flipV="1">
                  <a:off x="3755431" y="3837760"/>
                  <a:ext cx="159569" cy="151366"/>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nvGrpSpPr>
                <p:cNvPr id="85" name="Group 84"/>
                <p:cNvGrpSpPr/>
                <p:nvPr/>
              </p:nvGrpSpPr>
              <p:grpSpPr>
                <a:xfrm>
                  <a:off x="1064024" y="3166393"/>
                  <a:ext cx="3257906" cy="671368"/>
                  <a:chOff x="1359569" y="1855265"/>
                  <a:chExt cx="3257906" cy="671368"/>
                </a:xfrm>
              </p:grpSpPr>
              <p:sp>
                <p:nvSpPr>
                  <p:cNvPr id="86" name="Rectangle 85"/>
                  <p:cNvSpPr/>
                  <p:nvPr/>
                </p:nvSpPr>
                <p:spPr bwMode="auto">
                  <a:xfrm>
                    <a:off x="1359569" y="1855265"/>
                    <a:ext cx="2841354"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7" name="Parallelogram 86"/>
                  <p:cNvSpPr/>
                  <p:nvPr/>
                </p:nvSpPr>
                <p:spPr bwMode="auto">
                  <a:xfrm>
                    <a:off x="3565752" y="1856366"/>
                    <a:ext cx="1051723" cy="670267"/>
                  </a:xfrm>
                  <a:prstGeom prst="parallelogram">
                    <a:avLst>
                      <a:gd name="adj" fmla="val 61030"/>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grpSp>
          </p:grpSp>
          <p:sp>
            <p:nvSpPr>
              <p:cNvPr id="69" name="Parallelogram 68"/>
              <p:cNvSpPr/>
              <p:nvPr/>
            </p:nvSpPr>
            <p:spPr bwMode="auto">
              <a:xfrm flipH="1">
                <a:off x="7069650" y="3180522"/>
                <a:ext cx="1031913" cy="855112"/>
              </a:xfrm>
              <a:prstGeom prst="parallelogram">
                <a:avLst>
                  <a:gd name="adj" fmla="val 0"/>
                </a:avLst>
              </a:prstGeom>
              <a:solidFill>
                <a:srgbClr val="FFC279"/>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chemeClr val="bg1"/>
                  </a:solidFill>
                  <a:effectLst/>
                  <a:latin typeface="Gill Sans" charset="0"/>
                  <a:ea typeface="ヒラギノ角ゴ ProN W3" charset="-128"/>
                  <a:cs typeface="ヒラギノ角ゴ ProN W3" charset="-128"/>
                  <a:sym typeface="Gill Sans" charset="0"/>
                </a:endParaRPr>
              </a:p>
            </p:txBody>
          </p:sp>
          <p:sp>
            <p:nvSpPr>
              <p:cNvPr id="70" name="Isosceles Triangle 69"/>
              <p:cNvSpPr/>
              <p:nvPr/>
            </p:nvSpPr>
            <p:spPr bwMode="auto">
              <a:xfrm flipV="1">
                <a:off x="7941995" y="3943761"/>
                <a:ext cx="159569" cy="91873"/>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1" name="Rectangle 70"/>
              <p:cNvSpPr/>
              <p:nvPr/>
            </p:nvSpPr>
            <p:spPr bwMode="auto">
              <a:xfrm flipH="1">
                <a:off x="7941995" y="3272394"/>
                <a:ext cx="3657600" cy="671368"/>
              </a:xfrm>
              <a:prstGeom prst="rect">
                <a:avLst/>
              </a:prstGeom>
              <a:solidFill>
                <a:srgbClr val="FFDDB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2" name="TextBox 71">
                <a:extLst>
                  <a:ext uri="{FF2B5EF4-FFF2-40B4-BE49-F238E27FC236}">
                    <a16:creationId xmlns="" xmlns:a16="http://schemas.microsoft.com/office/drawing/2014/main" id="{7F25CD34-18F7-476A-8480-101F8776587B}"/>
                  </a:ext>
                </a:extLst>
              </p:cNvPr>
              <p:cNvSpPr txBox="1"/>
              <p:nvPr/>
            </p:nvSpPr>
            <p:spPr>
              <a:xfrm>
                <a:off x="706849" y="3371560"/>
                <a:ext cx="2741220" cy="658777"/>
              </a:xfrm>
              <a:prstGeom prst="rect">
                <a:avLst/>
              </a:prstGeom>
              <a:noFill/>
            </p:spPr>
            <p:txBody>
              <a:bodyPr wrap="square" rtlCol="0" anchor="ctr">
                <a:noAutofit/>
              </a:bodyPr>
              <a:lstStyle>
                <a:defPPr>
                  <a:defRPr lang="en-US"/>
                </a:defPPr>
                <a:lvl1pPr>
                  <a:defRPr sz="2400"/>
                </a:lvl1pPr>
              </a:lstStyle>
              <a:p>
                <a:pPr algn="ctr" eaLnBrk="1" hangingPunct="1">
                  <a:spcBef>
                    <a:spcPct val="20000"/>
                  </a:spcBef>
                  <a:buClr>
                    <a:srgbClr val="FF0000"/>
                  </a:buClr>
                  <a:buFont typeface="Arial" panose="020B0604020202020204" pitchFamily="34" charset="0"/>
                  <a:buNone/>
                </a:pPr>
                <a:r>
                  <a:rPr lang="en-US" altLang="en-US" sz="1400" b="1" dirty="0">
                    <a:solidFill>
                      <a:schemeClr val="tx1">
                        <a:lumMod val="50000"/>
                      </a:schemeClr>
                    </a:solidFill>
                    <a:latin typeface="+mj-lt"/>
                  </a:rPr>
                  <a:t>Data governance &amp; compliance controls</a:t>
                </a:r>
              </a:p>
            </p:txBody>
          </p:sp>
          <p:sp>
            <p:nvSpPr>
              <p:cNvPr id="73" name="TextBox 72">
                <a:extLst>
                  <a:ext uri="{FF2B5EF4-FFF2-40B4-BE49-F238E27FC236}">
                    <a16:creationId xmlns="" xmlns:a16="http://schemas.microsoft.com/office/drawing/2014/main" id="{1B4BA1AD-DD5C-4930-ABAF-04310D7D6702}"/>
                  </a:ext>
                </a:extLst>
              </p:cNvPr>
              <p:cNvSpPr txBox="1"/>
              <p:nvPr/>
            </p:nvSpPr>
            <p:spPr>
              <a:xfrm>
                <a:off x="8022049" y="3261136"/>
                <a:ext cx="3497492" cy="685171"/>
              </a:xfrm>
              <a:prstGeom prst="rect">
                <a:avLst/>
              </a:prstGeom>
              <a:noFill/>
            </p:spPr>
            <p:txBody>
              <a:bodyPr wrap="square" rtlCol="0" anchor="ctr">
                <a:noAutofit/>
              </a:bodyPr>
              <a:lstStyle>
                <a:defPPr>
                  <a:defRPr lang="en-US"/>
                </a:defPPr>
                <a:lvl1pPr>
                  <a:defRPr sz="2400"/>
                </a:lvl1pPr>
              </a:lstStyle>
              <a:p>
                <a:pPr algn="ctr" eaLnBrk="1" hangingPunct="1">
                  <a:lnSpc>
                    <a:spcPct val="90000"/>
                  </a:lnSpc>
                  <a:buClr>
                    <a:srgbClr val="FF0000"/>
                  </a:buClr>
                  <a:buFont typeface="Arial" panose="020B0604020202020204" pitchFamily="34" charset="0"/>
                  <a:buNone/>
                </a:pPr>
                <a:r>
                  <a:rPr lang="en-US" altLang="en-US" sz="1400" b="1" dirty="0">
                    <a:solidFill>
                      <a:schemeClr val="tx1">
                        <a:lumMod val="50000"/>
                      </a:schemeClr>
                    </a:solidFill>
                    <a:latin typeface="+mj-lt"/>
                  </a:rPr>
                  <a:t>Backup to the cloud</a:t>
                </a:r>
              </a:p>
            </p:txBody>
          </p:sp>
          <p:sp>
            <p:nvSpPr>
              <p:cNvPr id="74" name="TextBox 73">
                <a:extLst>
                  <a:ext uri="{FF2B5EF4-FFF2-40B4-BE49-F238E27FC236}">
                    <a16:creationId xmlns="" xmlns:a16="http://schemas.microsoft.com/office/drawing/2014/main" id="{1B0ED510-B02C-487F-B4FF-500E0CBCAA87}"/>
                  </a:ext>
                </a:extLst>
              </p:cNvPr>
              <p:cNvSpPr txBox="1"/>
              <p:nvPr/>
            </p:nvSpPr>
            <p:spPr>
              <a:xfrm>
                <a:off x="1395984" y="4675395"/>
                <a:ext cx="2911481" cy="610477"/>
              </a:xfrm>
              <a:prstGeom prst="rect">
                <a:avLst/>
              </a:prstGeom>
              <a:noFill/>
            </p:spPr>
            <p:txBody>
              <a:bodyPr wrap="square" rtlCol="0" anchor="ctr">
                <a:noAutofit/>
              </a:bodyPr>
              <a:lstStyle>
                <a:defPPr>
                  <a:defRPr lang="en-US"/>
                </a:defPPr>
                <a:lvl1pPr>
                  <a:defRPr sz="2400"/>
                </a:lvl1pPr>
              </a:lstStyle>
              <a:p>
                <a:pPr algn="ctr" eaLnBrk="1" hangingPunct="1">
                  <a:lnSpc>
                    <a:spcPct val="90000"/>
                  </a:lnSpc>
                  <a:buClr>
                    <a:srgbClr val="FF0000"/>
                  </a:buClr>
                  <a:buFont typeface="Arial" panose="020B0604020202020204" pitchFamily="34" charset="0"/>
                  <a:buNone/>
                </a:pPr>
                <a:r>
                  <a:rPr lang="en-US" altLang="en-US" sz="1400" b="1" dirty="0">
                    <a:solidFill>
                      <a:schemeClr val="tx1">
                        <a:lumMod val="50000"/>
                      </a:schemeClr>
                    </a:solidFill>
                    <a:latin typeface="+mj-lt"/>
                  </a:rPr>
                  <a:t>Workload portability and secure, bidirectional cloning</a:t>
                </a:r>
              </a:p>
            </p:txBody>
          </p:sp>
          <p:sp>
            <p:nvSpPr>
              <p:cNvPr id="76" name="TextBox 75">
                <a:extLst>
                  <a:ext uri="{FF2B5EF4-FFF2-40B4-BE49-F238E27FC236}">
                    <a16:creationId xmlns="" xmlns:a16="http://schemas.microsoft.com/office/drawing/2014/main" id="{7485A8D3-856F-49BD-A0E9-C84075CE557D}"/>
                  </a:ext>
                </a:extLst>
              </p:cNvPr>
              <p:cNvSpPr txBox="1"/>
              <p:nvPr/>
            </p:nvSpPr>
            <p:spPr>
              <a:xfrm>
                <a:off x="8402483" y="4752807"/>
                <a:ext cx="1598471" cy="425795"/>
              </a:xfrm>
              <a:prstGeom prst="rect">
                <a:avLst/>
              </a:prstGeom>
              <a:noFill/>
            </p:spPr>
            <p:txBody>
              <a:bodyPr wrap="square" rtlCol="0" anchor="ctr">
                <a:noAutofit/>
              </a:bodyPr>
              <a:lstStyle>
                <a:defPPr>
                  <a:defRPr lang="en-US"/>
                </a:defPPr>
                <a:lvl1pPr>
                  <a:defRPr sz="2400"/>
                </a:lvl1pPr>
              </a:lstStyle>
              <a:p>
                <a:pPr algn="ctr" eaLnBrk="1" hangingPunct="1">
                  <a:spcBef>
                    <a:spcPct val="20000"/>
                  </a:spcBef>
                  <a:buClr>
                    <a:srgbClr val="FF0000"/>
                  </a:buClr>
                  <a:buFont typeface="Arial" panose="020B0604020202020204" pitchFamily="34" charset="0"/>
                  <a:buNone/>
                </a:pPr>
                <a:r>
                  <a:rPr lang="en-US" altLang="en-US" sz="1400" b="1" dirty="0">
                    <a:solidFill>
                      <a:schemeClr val="tx1">
                        <a:lumMod val="50000"/>
                      </a:schemeClr>
                    </a:solidFill>
                    <a:latin typeface="+mj-lt"/>
                  </a:rPr>
                  <a:t>Unified self-service catalog</a:t>
                </a:r>
              </a:p>
            </p:txBody>
          </p:sp>
          <p:sp>
            <p:nvSpPr>
              <p:cNvPr id="77" name="Oval 76"/>
              <p:cNvSpPr/>
              <p:nvPr/>
            </p:nvSpPr>
            <p:spPr bwMode="auto">
              <a:xfrm>
                <a:off x="4548432" y="2225516"/>
                <a:ext cx="2885998" cy="2885999"/>
              </a:xfrm>
              <a:prstGeom prst="ellipse">
                <a:avLst/>
              </a:prstGeom>
              <a:solidFill>
                <a:schemeClr val="bg1"/>
              </a:solidFill>
              <a:ln w="25400" cap="flat" cmpd="sng" algn="ctr">
                <a:solidFill>
                  <a:srgbClr val="F1912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8" name="TextBox 77">
                <a:extLst>
                  <a:ext uri="{FF2B5EF4-FFF2-40B4-BE49-F238E27FC236}">
                    <a16:creationId xmlns="" xmlns:a16="http://schemas.microsoft.com/office/drawing/2014/main" id="{9550963A-78FD-4E62-A457-36B5BB5A42BE}"/>
                  </a:ext>
                </a:extLst>
              </p:cNvPr>
              <p:cNvSpPr txBox="1"/>
              <p:nvPr/>
            </p:nvSpPr>
            <p:spPr>
              <a:xfrm>
                <a:off x="1501594" y="2083674"/>
                <a:ext cx="2242926" cy="671367"/>
              </a:xfrm>
              <a:prstGeom prst="rect">
                <a:avLst/>
              </a:prstGeom>
              <a:noFill/>
            </p:spPr>
            <p:txBody>
              <a:bodyPr wrap="square" rtlCol="0" anchor="ctr">
                <a:noAutofit/>
              </a:bodyPr>
              <a:lstStyle>
                <a:defPPr>
                  <a:defRPr lang="en-US"/>
                </a:defPPr>
                <a:lvl1pPr>
                  <a:defRPr sz="2400"/>
                </a:lvl1pPr>
              </a:lstStyle>
              <a:p>
                <a:pPr algn="ctr" eaLnBrk="1" hangingPunct="1">
                  <a:lnSpc>
                    <a:spcPct val="90000"/>
                  </a:lnSpc>
                  <a:buClr>
                    <a:srgbClr val="FF0000"/>
                  </a:buClr>
                  <a:buFont typeface="Arial" panose="020B0604020202020204" pitchFamily="34" charset="0"/>
                  <a:buNone/>
                </a:pPr>
                <a:r>
                  <a:rPr lang="en-US" altLang="en-US" sz="1400" b="1" dirty="0">
                    <a:solidFill>
                      <a:schemeClr val="tx1">
                        <a:lumMod val="50000"/>
                      </a:schemeClr>
                    </a:solidFill>
                    <a:latin typeface="+mj-lt"/>
                  </a:rPr>
                  <a:t>Quality of Service management</a:t>
                </a:r>
              </a:p>
            </p:txBody>
          </p:sp>
          <p:sp>
            <p:nvSpPr>
              <p:cNvPr id="79" name="TextBox 78">
                <a:extLst>
                  <a:ext uri="{FF2B5EF4-FFF2-40B4-BE49-F238E27FC236}">
                    <a16:creationId xmlns="" xmlns:a16="http://schemas.microsoft.com/office/drawing/2014/main" id="{281E6BA9-8FD9-4C08-B04F-9271FB162C47}"/>
                  </a:ext>
                </a:extLst>
              </p:cNvPr>
              <p:cNvSpPr txBox="1"/>
              <p:nvPr/>
            </p:nvSpPr>
            <p:spPr>
              <a:xfrm>
                <a:off x="7950770" y="2128651"/>
                <a:ext cx="2645646" cy="507932"/>
              </a:xfrm>
              <a:prstGeom prst="rect">
                <a:avLst/>
              </a:prstGeom>
              <a:noFill/>
            </p:spPr>
            <p:txBody>
              <a:bodyPr wrap="square" rtlCol="0" anchor="ctr">
                <a:spAutoFit/>
              </a:bodyPr>
              <a:lstStyle/>
              <a:p>
                <a:pPr algn="ctr" eaLnBrk="1" hangingPunct="1">
                  <a:lnSpc>
                    <a:spcPct val="90000"/>
                  </a:lnSpc>
                  <a:buClr>
                    <a:srgbClr val="FF0000"/>
                  </a:buClr>
                  <a:buFont typeface="Arial" panose="020B0604020202020204" pitchFamily="34" charset="0"/>
                  <a:buNone/>
                </a:pPr>
                <a:r>
                  <a:rPr lang="en-US" altLang="en-US" sz="1400" b="1" dirty="0">
                    <a:solidFill>
                      <a:schemeClr val="tx1">
                        <a:lumMod val="50000"/>
                      </a:schemeClr>
                    </a:solidFill>
                    <a:latin typeface="+mj-lt"/>
                  </a:rPr>
                  <a:t>Life cycle &amp; Cloud management</a:t>
                </a:r>
              </a:p>
            </p:txBody>
          </p:sp>
          <p:sp>
            <p:nvSpPr>
              <p:cNvPr id="81" name="Isosceles Triangle 80"/>
              <p:cNvSpPr/>
              <p:nvPr/>
            </p:nvSpPr>
            <p:spPr bwMode="auto">
              <a:xfrm>
                <a:off x="7941995" y="3180522"/>
                <a:ext cx="159569" cy="93822"/>
              </a:xfrm>
              <a:prstGeom prst="triangle">
                <a:avLst>
                  <a:gd name="adj" fmla="val 100000"/>
                </a:avLst>
              </a:prstGeom>
              <a:solidFill>
                <a:srgbClr val="F1912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grpSp>
        <p:grpSp>
          <p:nvGrpSpPr>
            <p:cNvPr id="21507" name="Group 3"/>
            <p:cNvGrpSpPr>
              <a:grpSpLocks/>
            </p:cNvGrpSpPr>
            <p:nvPr/>
          </p:nvGrpSpPr>
          <p:grpSpPr bwMode="auto">
            <a:xfrm>
              <a:off x="2894012" y="861726"/>
              <a:ext cx="6592533" cy="5150237"/>
              <a:chOff x="990600" y="374847"/>
              <a:chExt cx="7116719" cy="5558725"/>
            </a:xfrm>
          </p:grpSpPr>
          <p:sp>
            <p:nvSpPr>
              <p:cNvPr id="80" name="Oval 79"/>
              <p:cNvSpPr/>
              <p:nvPr/>
            </p:nvSpPr>
            <p:spPr>
              <a:xfrm>
                <a:off x="3133725" y="1446530"/>
                <a:ext cx="2816225" cy="272841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defTabSz="912813" eaLnBrk="1" hangingPunct="1">
                  <a:buClr>
                    <a:srgbClr val="FF0000"/>
                  </a:buClr>
                  <a:defRPr/>
                </a:pPr>
                <a:endParaRPr lang="en-US" sz="1100" dirty="0">
                  <a:solidFill>
                    <a:srgbClr val="FFFFFF"/>
                  </a:solidFill>
                  <a:latin typeface="Calibri" pitchFamily="34" charset="0"/>
                  <a:cs typeface="Arial" pitchFamily="34" charset="0"/>
                </a:endParaRPr>
              </a:p>
            </p:txBody>
          </p:sp>
          <p:sp>
            <p:nvSpPr>
              <p:cNvPr id="75" name="Isosceles Triangle 74"/>
              <p:cNvSpPr/>
              <p:nvPr/>
            </p:nvSpPr>
            <p:spPr>
              <a:xfrm>
                <a:off x="1006475" y="4116217"/>
                <a:ext cx="7069137" cy="1042797"/>
              </a:xfrm>
              <a:prstGeom prst="triangle">
                <a:avLst>
                  <a:gd name="adj" fmla="val 50062"/>
                </a:avLst>
              </a:prstGeom>
              <a:gradFill>
                <a:gsLst>
                  <a:gs pos="0">
                    <a:schemeClr val="dk1">
                      <a:tint val="50000"/>
                      <a:satMod val="300000"/>
                    </a:schemeClr>
                  </a:gs>
                  <a:gs pos="35000">
                    <a:schemeClr val="dk1">
                      <a:tint val="37000"/>
                      <a:satMod val="300000"/>
                    </a:schemeClr>
                  </a:gs>
                  <a:gs pos="65000">
                    <a:schemeClr val="bg1"/>
                  </a:gs>
                </a:gsLst>
              </a:gradFill>
              <a:ln w="28575">
                <a:noFill/>
              </a:ln>
            </p:spPr>
            <p:style>
              <a:lnRef idx="1">
                <a:schemeClr val="dk1"/>
              </a:lnRef>
              <a:fillRef idx="2">
                <a:schemeClr val="dk1"/>
              </a:fillRef>
              <a:effectRef idx="1">
                <a:schemeClr val="dk1"/>
              </a:effectRef>
              <a:fontRef idx="minor">
                <a:schemeClr val="dk1"/>
              </a:fontRef>
            </p:style>
            <p:txBody>
              <a:bodyPr lIns="101393" tIns="50695" rIns="101393" bIns="50695" anchor="ctr"/>
              <a:lstStyle/>
              <a:p>
                <a:pPr algn="ctr" defTabSz="912813" eaLnBrk="1" hangingPunct="1">
                  <a:lnSpc>
                    <a:spcPct val="90000"/>
                  </a:lnSpc>
                  <a:buClr>
                    <a:srgbClr val="FF0000"/>
                  </a:buClr>
                  <a:defRPr/>
                </a:pPr>
                <a:endParaRPr lang="en-US" dirty="0">
                  <a:solidFill>
                    <a:srgbClr val="FFFFFF"/>
                  </a:solidFill>
                  <a:latin typeface="Calibri" pitchFamily="34" charset="0"/>
                  <a:cs typeface="Arial" pitchFamily="34" charset="0"/>
                </a:endParaRPr>
              </a:p>
            </p:txBody>
          </p:sp>
          <p:sp>
            <p:nvSpPr>
              <p:cNvPr id="21516" name="Rectangle 5"/>
              <p:cNvSpPr>
                <a:spLocks noChangeArrowheads="1"/>
              </p:cNvSpPr>
              <p:nvPr/>
            </p:nvSpPr>
            <p:spPr bwMode="auto">
              <a:xfrm>
                <a:off x="2389000" y="374847"/>
                <a:ext cx="4362878" cy="632558"/>
              </a:xfrm>
              <a:prstGeom prst="rect">
                <a:avLst/>
              </a:prstGeom>
              <a:solidFill>
                <a:srgbClr val="FFDDB3"/>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34295" tIns="137178" rIns="34295"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r>
                  <a:rPr lang="en-US" altLang="en-US" sz="1600" b="1" dirty="0">
                    <a:solidFill>
                      <a:schemeClr val="tx1">
                        <a:lumMod val="50000"/>
                      </a:schemeClr>
                    </a:solidFill>
                    <a:latin typeface="+mj-lt"/>
                  </a:rPr>
                  <a:t>Common Cloud Management Practices</a:t>
                </a:r>
              </a:p>
            </p:txBody>
          </p:sp>
          <p:grpSp>
            <p:nvGrpSpPr>
              <p:cNvPr id="21517" name="Group 58"/>
              <p:cNvGrpSpPr>
                <a:grpSpLocks/>
              </p:cNvGrpSpPr>
              <p:nvPr/>
            </p:nvGrpSpPr>
            <p:grpSpPr bwMode="auto">
              <a:xfrm>
                <a:off x="3293725" y="1577472"/>
                <a:ext cx="2493963" cy="2449512"/>
                <a:chOff x="1193403" y="3484985"/>
                <a:chExt cx="1900158" cy="1783511"/>
              </a:xfrm>
            </p:grpSpPr>
            <p:pic>
              <p:nvPicPr>
                <p:cNvPr id="49" name="Picture 108" descr="CLOUD_OL-gray-emboss"/>
                <p:cNvPicPr>
                  <a:picLocks noChangeAspect="1" noChangeArrowheads="1"/>
                </p:cNvPicPr>
                <p:nvPr/>
              </p:nvPicPr>
              <p:blipFill>
                <a:blip r:embed="rId4" cstate="print">
                  <a:duotone>
                    <a:prstClr val="black"/>
                    <a:srgbClr val="5B6981">
                      <a:lumMod val="20000"/>
                      <a:lumOff val="80000"/>
                      <a:tint val="45000"/>
                      <a:satMod val="400000"/>
                    </a:srgbClr>
                  </a:duotone>
                  <a:lum bright="10000" contrast="20000"/>
                </a:blip>
                <a:srcRect l="4305" t="7816" r="2478" b="6966"/>
                <a:stretch>
                  <a:fillRect/>
                </a:stretch>
              </p:blipFill>
              <p:spPr bwMode="auto">
                <a:xfrm>
                  <a:off x="1390856" y="3703532"/>
                  <a:ext cx="1505252" cy="1346417"/>
                </a:xfrm>
                <a:prstGeom prst="rect">
                  <a:avLst/>
                </a:prstGeom>
                <a:noFill/>
                <a:ln w="9525">
                  <a:noFill/>
                  <a:miter lim="800000"/>
                  <a:headEnd/>
                  <a:tailEnd/>
                </a:ln>
                <a:effectLst/>
              </p:spPr>
            </p:pic>
            <p:sp>
              <p:nvSpPr>
                <p:cNvPr id="50" name="Freeform 18"/>
                <p:cNvSpPr>
                  <a:spLocks noChangeAspect="1"/>
                </p:cNvSpPr>
                <p:nvPr/>
              </p:nvSpPr>
              <p:spPr bwMode="auto">
                <a:xfrm>
                  <a:off x="1201200" y="3771359"/>
                  <a:ext cx="365277" cy="518175"/>
                </a:xfrm>
                <a:custGeom>
                  <a:avLst/>
                  <a:gdLst>
                    <a:gd name="T0" fmla="*/ 26538 w 411"/>
                    <a:gd name="T1" fmla="*/ 69116 h 622"/>
                    <a:gd name="T2" fmla="*/ 45548 w 411"/>
                    <a:gd name="T3" fmla="*/ 23759 h 622"/>
                    <a:gd name="T4" fmla="*/ 46028 w 411"/>
                    <a:gd name="T5" fmla="*/ 0 h 622"/>
                    <a:gd name="T6" fmla="*/ 30471 w 411"/>
                    <a:gd name="T7" fmla="*/ 432 h 622"/>
                    <a:gd name="T8" fmla="*/ 0 w 411"/>
                    <a:gd name="T9" fmla="*/ 65122 h 622"/>
                    <a:gd name="T10" fmla="*/ 14429 w 411"/>
                    <a:gd name="T11" fmla="*/ 53212 h 622"/>
                    <a:gd name="T12" fmla="*/ 26538 w 411"/>
                    <a:gd name="T13" fmla="*/ 69116 h 622"/>
                    <a:gd name="T14" fmla="*/ 0 60000 65536"/>
                    <a:gd name="T15" fmla="*/ 0 60000 65536"/>
                    <a:gd name="T16" fmla="*/ 0 60000 65536"/>
                    <a:gd name="T17" fmla="*/ 0 60000 65536"/>
                    <a:gd name="T18" fmla="*/ 0 60000 65536"/>
                    <a:gd name="T19" fmla="*/ 0 60000 65536"/>
                    <a:gd name="T20" fmla="*/ 0 60000 65536"/>
                    <a:gd name="T21" fmla="*/ 0 w 411"/>
                    <a:gd name="T22" fmla="*/ 0 h 622"/>
                    <a:gd name="T23" fmla="*/ 411 w 411"/>
                    <a:gd name="T24" fmla="*/ 622 h 6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622">
                      <a:moveTo>
                        <a:pt x="237" y="622"/>
                      </a:moveTo>
                      <a:cubicBezTo>
                        <a:pt x="256" y="469"/>
                        <a:pt x="317" y="329"/>
                        <a:pt x="407" y="214"/>
                      </a:cubicBezTo>
                      <a:cubicBezTo>
                        <a:pt x="411" y="0"/>
                        <a:pt x="411" y="0"/>
                        <a:pt x="411" y="0"/>
                      </a:cubicBezTo>
                      <a:cubicBezTo>
                        <a:pt x="272" y="4"/>
                        <a:pt x="272" y="4"/>
                        <a:pt x="272" y="4"/>
                      </a:cubicBezTo>
                      <a:cubicBezTo>
                        <a:pt x="127" y="162"/>
                        <a:pt x="30" y="363"/>
                        <a:pt x="0" y="586"/>
                      </a:cubicBezTo>
                      <a:cubicBezTo>
                        <a:pt x="129" y="479"/>
                        <a:pt x="129" y="479"/>
                        <a:pt x="129" y="479"/>
                      </a:cubicBezTo>
                      <a:lnTo>
                        <a:pt x="237" y="622"/>
                      </a:lnTo>
                      <a:close/>
                    </a:path>
                  </a:pathLst>
                </a:custGeom>
                <a:solidFill>
                  <a:schemeClr val="accent1"/>
                </a:solidFill>
                <a:ln>
                  <a:noFill/>
                </a:ln>
                <a:scene3d>
                  <a:camera prst="orthographicFront"/>
                  <a:lightRig rig="threePt" dir="t"/>
                </a:scene3d>
                <a:sp3d>
                  <a:bevelT w="152400" h="50800" prst="softRound"/>
                </a:sp3d>
              </p:spPr>
              <p:txBody>
                <a:bodyPr lIns="0" tIns="0" rIns="0" bIns="0" anchor="ctr" anchorCtr="1"/>
                <a:lstStyle/>
                <a:p>
                  <a:pPr algn="ctr" eaLnBrk="1" fontAlgn="auto" hangingPunct="1">
                    <a:spcBef>
                      <a:spcPts val="0"/>
                    </a:spcBef>
                    <a:spcAft>
                      <a:spcPts val="0"/>
                    </a:spcAft>
                    <a:buClr>
                      <a:srgbClr val="FF0000"/>
                    </a:buClr>
                    <a:defRPr/>
                  </a:pPr>
                  <a:r>
                    <a:rPr lang="en-US" sz="900" b="1" kern="0" dirty="0">
                      <a:solidFill>
                        <a:srgbClr val="FFFFFF"/>
                      </a:solidFill>
                      <a:latin typeface="Arial" charset="0"/>
                      <a:cs typeface="Arial" charset="0"/>
                    </a:rPr>
                    <a:t>      </a:t>
                  </a:r>
                </a:p>
              </p:txBody>
            </p:sp>
            <p:sp>
              <p:nvSpPr>
                <p:cNvPr id="51" name="Freeform 19"/>
                <p:cNvSpPr>
                  <a:spLocks noChangeAspect="1"/>
                </p:cNvSpPr>
                <p:nvPr/>
              </p:nvSpPr>
              <p:spPr bwMode="auto">
                <a:xfrm>
                  <a:off x="1517293" y="3500176"/>
                  <a:ext cx="574006" cy="374144"/>
                </a:xfrm>
                <a:custGeom>
                  <a:avLst/>
                  <a:gdLst>
                    <a:gd name="T0" fmla="*/ 14869 w 646"/>
                    <a:gd name="T1" fmla="*/ 50042 h 449"/>
                    <a:gd name="T2" fmla="*/ 59657 w 646"/>
                    <a:gd name="T3" fmla="*/ 26607 h 449"/>
                    <a:gd name="T4" fmla="*/ 72190 w 646"/>
                    <a:gd name="T5" fmla="*/ 11601 h 449"/>
                    <a:gd name="T6" fmla="*/ 56882 w 646"/>
                    <a:gd name="T7" fmla="*/ 0 h 449"/>
                    <a:gd name="T8" fmla="*/ 0 w 646"/>
                    <a:gd name="T9" fmla="*/ 27527 h 449"/>
                    <a:gd name="T10" fmla="*/ 15325 w 646"/>
                    <a:gd name="T11" fmla="*/ 27062 h 449"/>
                    <a:gd name="T12" fmla="*/ 14869 w 646"/>
                    <a:gd name="T13" fmla="*/ 50042 h 449"/>
                    <a:gd name="T14" fmla="*/ 0 60000 65536"/>
                    <a:gd name="T15" fmla="*/ 0 60000 65536"/>
                    <a:gd name="T16" fmla="*/ 0 60000 65536"/>
                    <a:gd name="T17" fmla="*/ 0 60000 65536"/>
                    <a:gd name="T18" fmla="*/ 0 60000 65536"/>
                    <a:gd name="T19" fmla="*/ 0 60000 65536"/>
                    <a:gd name="T20" fmla="*/ 0 60000 65536"/>
                    <a:gd name="T21" fmla="*/ 0 w 646"/>
                    <a:gd name="T22" fmla="*/ 0 h 449"/>
                    <a:gd name="T23" fmla="*/ 646 w 646"/>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449">
                      <a:moveTo>
                        <a:pt x="133" y="449"/>
                      </a:moveTo>
                      <a:cubicBezTo>
                        <a:pt x="243" y="345"/>
                        <a:pt x="381" y="271"/>
                        <a:pt x="534" y="239"/>
                      </a:cubicBezTo>
                      <a:cubicBezTo>
                        <a:pt x="646" y="104"/>
                        <a:pt x="646" y="104"/>
                        <a:pt x="646" y="104"/>
                      </a:cubicBezTo>
                      <a:cubicBezTo>
                        <a:pt x="509" y="0"/>
                        <a:pt x="509" y="0"/>
                        <a:pt x="509" y="0"/>
                      </a:cubicBezTo>
                      <a:cubicBezTo>
                        <a:pt x="316" y="35"/>
                        <a:pt x="142" y="123"/>
                        <a:pt x="0" y="247"/>
                      </a:cubicBezTo>
                      <a:cubicBezTo>
                        <a:pt x="137" y="243"/>
                        <a:pt x="137" y="243"/>
                        <a:pt x="137" y="243"/>
                      </a:cubicBezTo>
                      <a:lnTo>
                        <a:pt x="133" y="449"/>
                      </a:lnTo>
                      <a:close/>
                    </a:path>
                  </a:pathLst>
                </a:custGeom>
                <a:solidFill>
                  <a:schemeClr val="accent1"/>
                </a:solidFill>
                <a:ln>
                  <a:noFill/>
                </a:ln>
                <a:scene3d>
                  <a:camera prst="orthographicFront"/>
                  <a:lightRig rig="threePt" dir="t"/>
                </a:scene3d>
                <a:sp3d>
                  <a:bevelT w="152400" h="50800" prst="softRound"/>
                </a:sp3d>
              </p:spPr>
              <p:txBody>
                <a:bodyPr tIns="0" rIns="0" bIns="182880" anchor="ctr" anchorCtr="1"/>
                <a:lstStyle/>
                <a:p>
                  <a:pPr algn="ctr" eaLnBrk="1" hangingPunct="1">
                    <a:buClr>
                      <a:srgbClr val="FF0000"/>
                    </a:buClr>
                    <a:defRPr/>
                  </a:pPr>
                  <a:endParaRPr lang="en-US" sz="900" b="1" dirty="0">
                    <a:solidFill>
                      <a:srgbClr val="FFFFFF"/>
                    </a:solidFill>
                  </a:endParaRPr>
                </a:p>
              </p:txBody>
            </p:sp>
            <p:sp>
              <p:nvSpPr>
                <p:cNvPr id="52" name="Freeform 20"/>
                <p:cNvSpPr>
                  <a:spLocks noChangeAspect="1"/>
                </p:cNvSpPr>
                <p:nvPr/>
              </p:nvSpPr>
              <p:spPr bwMode="auto">
                <a:xfrm>
                  <a:off x="1193403" y="4266467"/>
                  <a:ext cx="329289" cy="594129"/>
                </a:xfrm>
                <a:custGeom>
                  <a:avLst/>
                  <a:gdLst>
                    <a:gd name="T0" fmla="*/ 40907 w 371"/>
                    <a:gd name="T1" fmla="*/ 64723 h 713"/>
                    <a:gd name="T2" fmla="*/ 26454 w 371"/>
                    <a:gd name="T3" fmla="*/ 16902 h 713"/>
                    <a:gd name="T4" fmla="*/ 13765 w 371"/>
                    <a:gd name="T5" fmla="*/ 0 h 713"/>
                    <a:gd name="T6" fmla="*/ 1 w 371"/>
                    <a:gd name="T7" fmla="*/ 11404 h 713"/>
                    <a:gd name="T8" fmla="*/ 0 w 371"/>
                    <a:gd name="T9" fmla="*/ 14743 h 713"/>
                    <a:gd name="T10" fmla="*/ 18978 w 371"/>
                    <a:gd name="T11" fmla="*/ 79418 h 713"/>
                    <a:gd name="T12" fmla="*/ 25787 w 371"/>
                    <a:gd name="T13" fmla="*/ 58809 h 713"/>
                    <a:gd name="T14" fmla="*/ 40907 w 371"/>
                    <a:gd name="T15" fmla="*/ 64723 h 713"/>
                    <a:gd name="T16" fmla="*/ 0 60000 65536"/>
                    <a:gd name="T17" fmla="*/ 0 60000 65536"/>
                    <a:gd name="T18" fmla="*/ 0 60000 65536"/>
                    <a:gd name="T19" fmla="*/ 0 60000 65536"/>
                    <a:gd name="T20" fmla="*/ 0 60000 65536"/>
                    <a:gd name="T21" fmla="*/ 0 60000 65536"/>
                    <a:gd name="T22" fmla="*/ 0 60000 65536"/>
                    <a:gd name="T23" fmla="*/ 0 60000 65536"/>
                    <a:gd name="T24" fmla="*/ 0 w 371"/>
                    <a:gd name="T25" fmla="*/ 0 h 713"/>
                    <a:gd name="T26" fmla="*/ 371 w 371"/>
                    <a:gd name="T27" fmla="*/ 713 h 7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1" h="713">
                      <a:moveTo>
                        <a:pt x="371" y="581"/>
                      </a:moveTo>
                      <a:cubicBezTo>
                        <a:pt x="291" y="457"/>
                        <a:pt x="243" y="310"/>
                        <a:pt x="240" y="152"/>
                      </a:cubicBezTo>
                      <a:cubicBezTo>
                        <a:pt x="125" y="0"/>
                        <a:pt x="125" y="0"/>
                        <a:pt x="125" y="0"/>
                      </a:cubicBezTo>
                      <a:cubicBezTo>
                        <a:pt x="1" y="102"/>
                        <a:pt x="1" y="102"/>
                        <a:pt x="1" y="102"/>
                      </a:cubicBezTo>
                      <a:cubicBezTo>
                        <a:pt x="0" y="112"/>
                        <a:pt x="0" y="122"/>
                        <a:pt x="0" y="132"/>
                      </a:cubicBezTo>
                      <a:cubicBezTo>
                        <a:pt x="0" y="346"/>
                        <a:pt x="63" y="546"/>
                        <a:pt x="172" y="713"/>
                      </a:cubicBezTo>
                      <a:cubicBezTo>
                        <a:pt x="234" y="528"/>
                        <a:pt x="234" y="528"/>
                        <a:pt x="234" y="528"/>
                      </a:cubicBezTo>
                      <a:lnTo>
                        <a:pt x="371" y="581"/>
                      </a:lnTo>
                      <a:close/>
                    </a:path>
                  </a:pathLst>
                </a:custGeom>
                <a:solidFill>
                  <a:schemeClr val="tx1">
                    <a:lumMod val="65000"/>
                    <a:lumOff val="35000"/>
                  </a:schemeClr>
                </a:solidFill>
                <a:ln>
                  <a:noFill/>
                </a:ln>
                <a:scene3d>
                  <a:camera prst="orthographicFront"/>
                  <a:lightRig rig="threePt" dir="t"/>
                </a:scene3d>
                <a:sp3d>
                  <a:bevelT w="152400" h="50800" prst="softRound"/>
                </a:sp3d>
              </p:spPr>
              <p:txBody>
                <a:bodyPr lIns="0" tIns="0" rIns="137160" bIns="0" anchor="ctr" anchorCtr="1"/>
                <a:lstStyle/>
                <a:p>
                  <a:pPr algn="ctr" eaLnBrk="1" hangingPunct="1">
                    <a:buClr>
                      <a:srgbClr val="FF0000"/>
                    </a:buClr>
                    <a:defRPr/>
                  </a:pPr>
                  <a:r>
                    <a:rPr lang="en-US" sz="900" b="1" dirty="0">
                      <a:solidFill>
                        <a:srgbClr val="FFFFFF"/>
                      </a:solidFill>
                    </a:rPr>
                    <a:t> </a:t>
                  </a:r>
                </a:p>
              </p:txBody>
            </p:sp>
            <p:sp>
              <p:nvSpPr>
                <p:cNvPr id="53" name="Freeform 21"/>
                <p:cNvSpPr>
                  <a:spLocks noChangeAspect="1"/>
                </p:cNvSpPr>
                <p:nvPr/>
              </p:nvSpPr>
              <p:spPr bwMode="auto">
                <a:xfrm>
                  <a:off x="2070306" y="3484985"/>
                  <a:ext cx="541017" cy="259369"/>
                </a:xfrm>
                <a:custGeom>
                  <a:avLst/>
                  <a:gdLst>
                    <a:gd name="T0" fmla="*/ 3270 w 609"/>
                    <a:gd name="T1" fmla="*/ 27079 h 311"/>
                    <a:gd name="T2" fmla="*/ 9260 w 609"/>
                    <a:gd name="T3" fmla="*/ 26874 h 311"/>
                    <a:gd name="T4" fmla="*/ 46963 w 609"/>
                    <a:gd name="T5" fmla="*/ 34954 h 311"/>
                    <a:gd name="T6" fmla="*/ 67884 w 609"/>
                    <a:gd name="T7" fmla="*/ 31453 h 311"/>
                    <a:gd name="T8" fmla="*/ 63966 w 609"/>
                    <a:gd name="T9" fmla="*/ 13372 h 311"/>
                    <a:gd name="T10" fmla="*/ 9260 w 609"/>
                    <a:gd name="T11" fmla="*/ 0 h 311"/>
                    <a:gd name="T12" fmla="*/ 0 w 609"/>
                    <a:gd name="T13" fmla="*/ 299 h 311"/>
                    <a:gd name="T14" fmla="*/ 15494 w 609"/>
                    <a:gd name="T15" fmla="*/ 12122 h 311"/>
                    <a:gd name="T16" fmla="*/ 3270 w 609"/>
                    <a:gd name="T17" fmla="*/ 27079 h 3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9"/>
                    <a:gd name="T28" fmla="*/ 0 h 311"/>
                    <a:gd name="T29" fmla="*/ 609 w 609"/>
                    <a:gd name="T30" fmla="*/ 311 h 3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9" h="311">
                      <a:moveTo>
                        <a:pt x="29" y="241"/>
                      </a:moveTo>
                      <a:cubicBezTo>
                        <a:pt x="47" y="240"/>
                        <a:pt x="65" y="239"/>
                        <a:pt x="83" y="239"/>
                      </a:cubicBezTo>
                      <a:cubicBezTo>
                        <a:pt x="203" y="239"/>
                        <a:pt x="318" y="265"/>
                        <a:pt x="421" y="311"/>
                      </a:cubicBezTo>
                      <a:cubicBezTo>
                        <a:pt x="609" y="279"/>
                        <a:pt x="609" y="279"/>
                        <a:pt x="609" y="279"/>
                      </a:cubicBezTo>
                      <a:cubicBezTo>
                        <a:pt x="574" y="119"/>
                        <a:pt x="574" y="119"/>
                        <a:pt x="574" y="119"/>
                      </a:cubicBezTo>
                      <a:cubicBezTo>
                        <a:pt x="427" y="43"/>
                        <a:pt x="260" y="0"/>
                        <a:pt x="83" y="0"/>
                      </a:cubicBezTo>
                      <a:cubicBezTo>
                        <a:pt x="55" y="0"/>
                        <a:pt x="27" y="1"/>
                        <a:pt x="0" y="3"/>
                      </a:cubicBezTo>
                      <a:cubicBezTo>
                        <a:pt x="139" y="108"/>
                        <a:pt x="139" y="108"/>
                        <a:pt x="139" y="108"/>
                      </a:cubicBezTo>
                      <a:lnTo>
                        <a:pt x="29" y="241"/>
                      </a:lnTo>
                      <a:close/>
                    </a:path>
                  </a:pathLst>
                </a:custGeom>
                <a:solidFill>
                  <a:srgbClr val="5B6981"/>
                </a:solidFill>
                <a:ln>
                  <a:noFill/>
                </a:ln>
                <a:scene3d>
                  <a:camera prst="orthographicFront"/>
                  <a:lightRig rig="threePt" dir="t"/>
                </a:scene3d>
                <a:sp3d>
                  <a:bevelT w="152400" h="50800" prst="softRound"/>
                </a:sp3d>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4" name="Freeform 22"/>
                <p:cNvSpPr>
                  <a:spLocks noChangeAspect="1"/>
                </p:cNvSpPr>
                <p:nvPr/>
              </p:nvSpPr>
              <p:spPr bwMode="auto">
                <a:xfrm>
                  <a:off x="2545346" y="3630141"/>
                  <a:ext cx="479838" cy="532803"/>
                </a:xfrm>
                <a:custGeom>
                  <a:avLst/>
                  <a:gdLst>
                    <a:gd name="T0" fmla="*/ 0 w 540"/>
                    <a:gd name="T1" fmla="*/ 22347 h 639"/>
                    <a:gd name="T2" fmla="*/ 33508 w 540"/>
                    <a:gd name="T3" fmla="*/ 61038 h 639"/>
                    <a:gd name="T4" fmla="*/ 52213 w 540"/>
                    <a:gd name="T5" fmla="*/ 71698 h 639"/>
                    <a:gd name="T6" fmla="*/ 60345 w 540"/>
                    <a:gd name="T7" fmla="*/ 55664 h 639"/>
                    <a:gd name="T8" fmla="*/ 14870 w 540"/>
                    <a:gd name="T9" fmla="*/ 0 h 639"/>
                    <a:gd name="T10" fmla="*/ 18999 w 540"/>
                    <a:gd name="T11" fmla="*/ 19078 h 639"/>
                    <a:gd name="T12" fmla="*/ 0 w 540"/>
                    <a:gd name="T13" fmla="*/ 22347 h 639"/>
                    <a:gd name="T14" fmla="*/ 0 60000 65536"/>
                    <a:gd name="T15" fmla="*/ 0 60000 65536"/>
                    <a:gd name="T16" fmla="*/ 0 60000 65536"/>
                    <a:gd name="T17" fmla="*/ 0 60000 65536"/>
                    <a:gd name="T18" fmla="*/ 0 60000 65536"/>
                    <a:gd name="T19" fmla="*/ 0 60000 65536"/>
                    <a:gd name="T20" fmla="*/ 0 60000 65536"/>
                    <a:gd name="T21" fmla="*/ 0 w 540"/>
                    <a:gd name="T22" fmla="*/ 0 h 639"/>
                    <a:gd name="T23" fmla="*/ 540 w 540"/>
                    <a:gd name="T24" fmla="*/ 639 h 6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0" h="639">
                      <a:moveTo>
                        <a:pt x="0" y="199"/>
                      </a:moveTo>
                      <a:cubicBezTo>
                        <a:pt x="129" y="283"/>
                        <a:pt x="234" y="402"/>
                        <a:pt x="300" y="544"/>
                      </a:cubicBezTo>
                      <a:cubicBezTo>
                        <a:pt x="467" y="639"/>
                        <a:pt x="467" y="639"/>
                        <a:pt x="467" y="639"/>
                      </a:cubicBezTo>
                      <a:cubicBezTo>
                        <a:pt x="540" y="496"/>
                        <a:pt x="540" y="496"/>
                        <a:pt x="540" y="496"/>
                      </a:cubicBezTo>
                      <a:cubicBezTo>
                        <a:pt x="458" y="292"/>
                        <a:pt x="315" y="119"/>
                        <a:pt x="133" y="0"/>
                      </a:cubicBezTo>
                      <a:cubicBezTo>
                        <a:pt x="170" y="170"/>
                        <a:pt x="170" y="170"/>
                        <a:pt x="170" y="170"/>
                      </a:cubicBezTo>
                      <a:lnTo>
                        <a:pt x="0" y="199"/>
                      </a:lnTo>
                      <a:close/>
                    </a:path>
                  </a:pathLst>
                </a:custGeom>
                <a:solidFill>
                  <a:srgbClr val="5B6981"/>
                </a:solidFill>
                <a:ln>
                  <a:noFill/>
                </a:ln>
                <a:scene3d>
                  <a:camera prst="orthographicFront"/>
                  <a:lightRig rig="threePt" dir="t"/>
                </a:scene3d>
                <a:sp3d>
                  <a:bevelT w="152400" h="50800" prst="softRound"/>
                </a:sp3d>
              </p:spPr>
              <p:txBody>
                <a:bodyPr tIns="0" rIns="0" bIns="0" anchor="ctr" anchorCtr="1"/>
                <a:lstStyle/>
                <a:p>
                  <a:pPr algn="ctr" eaLnBrk="1" hangingPunct="1">
                    <a:buClr>
                      <a:srgbClr val="FF0000"/>
                    </a:buClr>
                    <a:defRPr/>
                  </a:pPr>
                  <a:endParaRPr lang="en-US" sz="900" b="1" dirty="0">
                    <a:solidFill>
                      <a:srgbClr val="FFFFFF"/>
                    </a:solidFill>
                  </a:endParaRPr>
                </a:p>
              </p:txBody>
            </p:sp>
            <p:sp>
              <p:nvSpPr>
                <p:cNvPr id="55" name="Freeform 23"/>
                <p:cNvSpPr>
                  <a:spLocks noChangeAspect="1"/>
                </p:cNvSpPr>
                <p:nvPr/>
              </p:nvSpPr>
              <p:spPr bwMode="auto">
                <a:xfrm>
                  <a:off x="2847045" y="4131438"/>
                  <a:ext cx="246516" cy="572749"/>
                </a:xfrm>
                <a:custGeom>
                  <a:avLst/>
                  <a:gdLst>
                    <a:gd name="T0" fmla="*/ 507 w 278"/>
                    <a:gd name="T1" fmla="*/ 6745 h 687"/>
                    <a:gd name="T2" fmla="*/ 4295 w 278"/>
                    <a:gd name="T3" fmla="*/ 32960 h 687"/>
                    <a:gd name="T4" fmla="*/ 0 w 278"/>
                    <a:gd name="T5" fmla="*/ 61210 h 687"/>
                    <a:gd name="T6" fmla="*/ 8837 w 278"/>
                    <a:gd name="T7" fmla="*/ 76992 h 687"/>
                    <a:gd name="T8" fmla="*/ 25794 w 278"/>
                    <a:gd name="T9" fmla="*/ 66032 h 687"/>
                    <a:gd name="T10" fmla="*/ 30336 w 278"/>
                    <a:gd name="T11" fmla="*/ 32960 h 687"/>
                    <a:gd name="T12" fmla="*/ 25794 w 278"/>
                    <a:gd name="T13" fmla="*/ 0 h 687"/>
                    <a:gd name="T14" fmla="*/ 17553 w 278"/>
                    <a:gd name="T15" fmla="*/ 16701 h 687"/>
                    <a:gd name="T16" fmla="*/ 507 w 278"/>
                    <a:gd name="T17" fmla="*/ 6745 h 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687"/>
                    <a:gd name="T29" fmla="*/ 278 w 278"/>
                    <a:gd name="T30" fmla="*/ 687 h 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687">
                      <a:moveTo>
                        <a:pt x="5" y="60"/>
                      </a:moveTo>
                      <a:cubicBezTo>
                        <a:pt x="27" y="134"/>
                        <a:pt x="39" y="213"/>
                        <a:pt x="39" y="294"/>
                      </a:cubicBezTo>
                      <a:cubicBezTo>
                        <a:pt x="39" y="382"/>
                        <a:pt x="25" y="467"/>
                        <a:pt x="0" y="546"/>
                      </a:cubicBezTo>
                      <a:cubicBezTo>
                        <a:pt x="81" y="687"/>
                        <a:pt x="81" y="687"/>
                        <a:pt x="81" y="687"/>
                      </a:cubicBezTo>
                      <a:cubicBezTo>
                        <a:pt x="237" y="589"/>
                        <a:pt x="237" y="589"/>
                        <a:pt x="237" y="589"/>
                      </a:cubicBezTo>
                      <a:cubicBezTo>
                        <a:pt x="264" y="495"/>
                        <a:pt x="278" y="397"/>
                        <a:pt x="278" y="294"/>
                      </a:cubicBezTo>
                      <a:cubicBezTo>
                        <a:pt x="278" y="192"/>
                        <a:pt x="264" y="94"/>
                        <a:pt x="237" y="0"/>
                      </a:cubicBezTo>
                      <a:cubicBezTo>
                        <a:pt x="161" y="149"/>
                        <a:pt x="161" y="149"/>
                        <a:pt x="161" y="149"/>
                      </a:cubicBezTo>
                      <a:lnTo>
                        <a:pt x="5" y="60"/>
                      </a:lnTo>
                      <a:close/>
                    </a:path>
                  </a:pathLst>
                </a:custGeom>
                <a:solidFill>
                  <a:srgbClr val="FF0000">
                    <a:lumMod val="75000"/>
                  </a:srgbClr>
                </a:solidFill>
                <a:ln>
                  <a:noFill/>
                </a:ln>
                <a:scene3d>
                  <a:camera prst="orthographicFront"/>
                  <a:lightRig rig="threePt" dir="t"/>
                </a:scene3d>
                <a:sp3d>
                  <a:bevelT w="152400" h="50800" prst="softRound"/>
                </a:sp3d>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6" name="Freeform 24"/>
                <p:cNvSpPr>
                  <a:spLocks noChangeAspect="1"/>
                </p:cNvSpPr>
                <p:nvPr/>
              </p:nvSpPr>
              <p:spPr bwMode="auto">
                <a:xfrm>
                  <a:off x="2520754" y="4666490"/>
                  <a:ext cx="498431" cy="445034"/>
                </a:xfrm>
                <a:custGeom>
                  <a:avLst/>
                  <a:gdLst>
                    <a:gd name="T0" fmla="*/ 36805 w 561"/>
                    <a:gd name="T1" fmla="*/ 0 h 534"/>
                    <a:gd name="T2" fmla="*/ 3573 w 561"/>
                    <a:gd name="T3" fmla="*/ 38661 h 534"/>
                    <a:gd name="T4" fmla="*/ 0 w 561"/>
                    <a:gd name="T5" fmla="*/ 56349 h 534"/>
                    <a:gd name="T6" fmla="*/ 20193 w 561"/>
                    <a:gd name="T7" fmla="*/ 59592 h 534"/>
                    <a:gd name="T8" fmla="*/ 62581 w 561"/>
                    <a:gd name="T9" fmla="*/ 7704 h 534"/>
                    <a:gd name="T10" fmla="*/ 46820 w 561"/>
                    <a:gd name="T11" fmla="*/ 17544 h 534"/>
                    <a:gd name="T12" fmla="*/ 36805 w 561"/>
                    <a:gd name="T13" fmla="*/ 0 h 534"/>
                    <a:gd name="T14" fmla="*/ 0 60000 65536"/>
                    <a:gd name="T15" fmla="*/ 0 60000 65536"/>
                    <a:gd name="T16" fmla="*/ 0 60000 65536"/>
                    <a:gd name="T17" fmla="*/ 0 60000 65536"/>
                    <a:gd name="T18" fmla="*/ 0 60000 65536"/>
                    <a:gd name="T19" fmla="*/ 0 60000 65536"/>
                    <a:gd name="T20" fmla="*/ 0 60000 65536"/>
                    <a:gd name="T21" fmla="*/ 0 w 561"/>
                    <a:gd name="T22" fmla="*/ 0 h 534"/>
                    <a:gd name="T23" fmla="*/ 561 w 561"/>
                    <a:gd name="T24" fmla="*/ 534 h 5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534">
                      <a:moveTo>
                        <a:pt x="330" y="0"/>
                      </a:moveTo>
                      <a:cubicBezTo>
                        <a:pt x="264" y="141"/>
                        <a:pt x="161" y="261"/>
                        <a:pt x="32" y="346"/>
                      </a:cubicBezTo>
                      <a:cubicBezTo>
                        <a:pt x="0" y="505"/>
                        <a:pt x="0" y="505"/>
                        <a:pt x="0" y="505"/>
                      </a:cubicBezTo>
                      <a:cubicBezTo>
                        <a:pt x="181" y="534"/>
                        <a:pt x="181" y="534"/>
                        <a:pt x="181" y="534"/>
                      </a:cubicBezTo>
                      <a:cubicBezTo>
                        <a:pt x="348" y="419"/>
                        <a:pt x="481" y="257"/>
                        <a:pt x="561" y="69"/>
                      </a:cubicBezTo>
                      <a:cubicBezTo>
                        <a:pt x="420" y="157"/>
                        <a:pt x="420" y="157"/>
                        <a:pt x="420" y="157"/>
                      </a:cubicBezTo>
                      <a:lnTo>
                        <a:pt x="330" y="0"/>
                      </a:lnTo>
                      <a:close/>
                    </a:path>
                  </a:pathLst>
                </a:custGeom>
                <a:solidFill>
                  <a:srgbClr val="FF0000">
                    <a:lumMod val="75000"/>
                  </a:srgbClr>
                </a:solidFill>
                <a:ln>
                  <a:noFill/>
                </a:ln>
                <a:scene3d>
                  <a:camera prst="orthographicFront"/>
                  <a:lightRig rig="threePt" dir="t"/>
                </a:scene3d>
                <a:sp3d>
                  <a:bevelT w="152400" h="50800" prst="softRound"/>
                </a:sp3d>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7" name="Freeform 25"/>
                <p:cNvSpPr>
                  <a:spLocks noChangeAspect="1"/>
                </p:cNvSpPr>
                <p:nvPr/>
              </p:nvSpPr>
              <p:spPr bwMode="auto">
                <a:xfrm>
                  <a:off x="1863377" y="4997875"/>
                  <a:ext cx="723956" cy="270621"/>
                </a:xfrm>
                <a:custGeom>
                  <a:avLst/>
                  <a:gdLst>
                    <a:gd name="T0" fmla="*/ 75674 w 815"/>
                    <a:gd name="T1" fmla="*/ 0 h 324"/>
                    <a:gd name="T2" fmla="*/ 35159 w 815"/>
                    <a:gd name="T3" fmla="*/ 9675 h 324"/>
                    <a:gd name="T4" fmla="*/ 18801 w 815"/>
                    <a:gd name="T5" fmla="*/ 8263 h 324"/>
                    <a:gd name="T6" fmla="*/ 0 w 815"/>
                    <a:gd name="T7" fmla="*/ 16851 h 324"/>
                    <a:gd name="T8" fmla="*/ 8322 w 815"/>
                    <a:gd name="T9" fmla="*/ 33903 h 324"/>
                    <a:gd name="T10" fmla="*/ 35159 w 815"/>
                    <a:gd name="T11" fmla="*/ 37138 h 324"/>
                    <a:gd name="T12" fmla="*/ 90758 w 815"/>
                    <a:gd name="T13" fmla="*/ 22932 h 324"/>
                    <a:gd name="T14" fmla="*/ 71770 w 815"/>
                    <a:gd name="T15" fmla="*/ 19866 h 324"/>
                    <a:gd name="T16" fmla="*/ 75674 w 815"/>
                    <a:gd name="T17" fmla="*/ 0 h 3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5"/>
                    <a:gd name="T28" fmla="*/ 0 h 324"/>
                    <a:gd name="T29" fmla="*/ 815 w 815"/>
                    <a:gd name="T30" fmla="*/ 324 h 3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5" h="324">
                      <a:moveTo>
                        <a:pt x="680" y="0"/>
                      </a:moveTo>
                      <a:cubicBezTo>
                        <a:pt x="570" y="54"/>
                        <a:pt x="446" y="84"/>
                        <a:pt x="316" y="84"/>
                      </a:cubicBezTo>
                      <a:cubicBezTo>
                        <a:pt x="266" y="84"/>
                        <a:pt x="217" y="80"/>
                        <a:pt x="169" y="72"/>
                      </a:cubicBezTo>
                      <a:cubicBezTo>
                        <a:pt x="0" y="147"/>
                        <a:pt x="0" y="147"/>
                        <a:pt x="0" y="147"/>
                      </a:cubicBezTo>
                      <a:cubicBezTo>
                        <a:pt x="75" y="296"/>
                        <a:pt x="75" y="296"/>
                        <a:pt x="75" y="296"/>
                      </a:cubicBezTo>
                      <a:cubicBezTo>
                        <a:pt x="152" y="314"/>
                        <a:pt x="233" y="324"/>
                        <a:pt x="316" y="324"/>
                      </a:cubicBezTo>
                      <a:cubicBezTo>
                        <a:pt x="496" y="324"/>
                        <a:pt x="666" y="279"/>
                        <a:pt x="815" y="200"/>
                      </a:cubicBezTo>
                      <a:cubicBezTo>
                        <a:pt x="645" y="173"/>
                        <a:pt x="645" y="173"/>
                        <a:pt x="645" y="173"/>
                      </a:cubicBezTo>
                      <a:lnTo>
                        <a:pt x="680" y="0"/>
                      </a:lnTo>
                      <a:close/>
                    </a:path>
                  </a:pathLst>
                </a:custGeom>
                <a:solidFill>
                  <a:srgbClr val="FF0000">
                    <a:lumMod val="75000"/>
                  </a:srgbClr>
                </a:solidFill>
                <a:ln>
                  <a:noFill/>
                </a:ln>
                <a:scene3d>
                  <a:camera prst="orthographicFront"/>
                  <a:lightRig rig="threePt" dir="t"/>
                </a:scene3d>
                <a:sp3d>
                  <a:bevelT w="152400" h="50800" prst="softRound"/>
                </a:sp3d>
              </p:spPr>
              <p:txBody>
                <a:bodyPr lIns="0" tIns="0" rIns="0" bIns="0" anchor="ctr" anchorCtr="1"/>
                <a:lstStyle/>
                <a:p>
                  <a:pPr algn="ctr" eaLnBrk="1" hangingPunct="1">
                    <a:buClr>
                      <a:srgbClr val="FF0000"/>
                    </a:buClr>
                    <a:defRPr/>
                  </a:pPr>
                  <a:endParaRPr lang="en-US" sz="900" b="1" dirty="0">
                    <a:solidFill>
                      <a:srgbClr val="FFFFFF"/>
                    </a:solidFill>
                  </a:endParaRPr>
                </a:p>
              </p:txBody>
            </p:sp>
            <p:sp>
              <p:nvSpPr>
                <p:cNvPr id="58" name="Freeform 26"/>
                <p:cNvSpPr>
                  <a:spLocks noChangeAspect="1"/>
                </p:cNvSpPr>
                <p:nvPr/>
              </p:nvSpPr>
              <p:spPr bwMode="auto">
                <a:xfrm>
                  <a:off x="1396734" y="4794206"/>
                  <a:ext cx="506228" cy="426467"/>
                </a:xfrm>
                <a:custGeom>
                  <a:avLst/>
                  <a:gdLst>
                    <a:gd name="T0" fmla="*/ 63340 w 570"/>
                    <a:gd name="T1" fmla="*/ 31472 h 512"/>
                    <a:gd name="T2" fmla="*/ 26549 w 570"/>
                    <a:gd name="T3" fmla="*/ 7978 h 512"/>
                    <a:gd name="T4" fmla="*/ 5998 w 570"/>
                    <a:gd name="T5" fmla="*/ 0 h 512"/>
                    <a:gd name="T6" fmla="*/ 0 w 570"/>
                    <a:gd name="T7" fmla="*/ 17776 h 512"/>
                    <a:gd name="T8" fmla="*/ 55092 w 570"/>
                    <a:gd name="T9" fmla="*/ 56739 h 512"/>
                    <a:gd name="T10" fmla="*/ 46195 w 570"/>
                    <a:gd name="T11" fmla="*/ 38988 h 512"/>
                    <a:gd name="T12" fmla="*/ 63340 w 570"/>
                    <a:gd name="T13" fmla="*/ 31472 h 512"/>
                    <a:gd name="T14" fmla="*/ 0 60000 65536"/>
                    <a:gd name="T15" fmla="*/ 0 60000 65536"/>
                    <a:gd name="T16" fmla="*/ 0 60000 65536"/>
                    <a:gd name="T17" fmla="*/ 0 60000 65536"/>
                    <a:gd name="T18" fmla="*/ 0 60000 65536"/>
                    <a:gd name="T19" fmla="*/ 0 60000 65536"/>
                    <a:gd name="T20" fmla="*/ 0 60000 65536"/>
                    <a:gd name="T21" fmla="*/ 0 w 570"/>
                    <a:gd name="T22" fmla="*/ 0 h 512"/>
                    <a:gd name="T23" fmla="*/ 570 w 570"/>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0" h="512">
                      <a:moveTo>
                        <a:pt x="570" y="284"/>
                      </a:moveTo>
                      <a:cubicBezTo>
                        <a:pt x="443" y="240"/>
                        <a:pt x="330" y="167"/>
                        <a:pt x="239" y="72"/>
                      </a:cubicBezTo>
                      <a:cubicBezTo>
                        <a:pt x="54" y="0"/>
                        <a:pt x="54" y="0"/>
                        <a:pt x="54" y="0"/>
                      </a:cubicBezTo>
                      <a:cubicBezTo>
                        <a:pt x="0" y="160"/>
                        <a:pt x="0" y="160"/>
                        <a:pt x="0" y="160"/>
                      </a:cubicBezTo>
                      <a:cubicBezTo>
                        <a:pt x="126" y="321"/>
                        <a:pt x="298" y="444"/>
                        <a:pt x="496" y="512"/>
                      </a:cubicBezTo>
                      <a:cubicBezTo>
                        <a:pt x="416" y="352"/>
                        <a:pt x="416" y="352"/>
                        <a:pt x="416" y="352"/>
                      </a:cubicBezTo>
                      <a:lnTo>
                        <a:pt x="570" y="284"/>
                      </a:lnTo>
                      <a:close/>
                    </a:path>
                  </a:pathLst>
                </a:custGeom>
                <a:solidFill>
                  <a:schemeClr val="tx1">
                    <a:lumMod val="65000"/>
                    <a:lumOff val="35000"/>
                  </a:schemeClr>
                </a:solidFill>
                <a:ln>
                  <a:noFill/>
                </a:ln>
                <a:scene3d>
                  <a:camera prst="orthographicFront"/>
                  <a:lightRig rig="threePt" dir="t"/>
                </a:scene3d>
                <a:sp3d>
                  <a:bevelT w="152400" h="50800" prst="softRound"/>
                </a:sp3d>
              </p:spPr>
              <p:txBody>
                <a:bodyPr lIns="0" tIns="0" rIns="0" bIns="0" anchor="ctr" anchorCtr="1"/>
                <a:lstStyle/>
                <a:p>
                  <a:pPr algn="ctr" eaLnBrk="1" hangingPunct="1">
                    <a:buClr>
                      <a:srgbClr val="FF0000"/>
                    </a:buClr>
                    <a:defRPr/>
                  </a:pPr>
                  <a:endParaRPr lang="en-US" sz="900" b="1" dirty="0">
                    <a:solidFill>
                      <a:srgbClr val="FFFFFF"/>
                    </a:solidFill>
                  </a:endParaRPr>
                </a:p>
              </p:txBody>
            </p:sp>
          </p:grpSp>
          <p:pic>
            <p:nvPicPr>
              <p:cNvPr id="98" name="Picture 97"/>
              <p:cNvPicPr>
                <a:picLocks noChangeAspect="1" noChangeArrowheads="1"/>
              </p:cNvPicPr>
              <p:nvPr/>
            </p:nvPicPr>
            <p:blipFill>
              <a:blip r:embed="rId5" cstate="print">
                <a:clrChange>
                  <a:clrFrom>
                    <a:srgbClr val="FFFFFF"/>
                  </a:clrFrom>
                  <a:clrTo>
                    <a:srgbClr val="FFFFFF">
                      <a:alpha val="0"/>
                    </a:srgbClr>
                  </a:clrTo>
                </a:clrChange>
                <a:duotone>
                  <a:schemeClr val="accent3">
                    <a:shade val="45000"/>
                    <a:satMod val="135000"/>
                  </a:schemeClr>
                  <a:prstClr val="white"/>
                </a:duotone>
              </a:blip>
              <a:srcRect l="10843" r="17495" b="3452"/>
              <a:stretch>
                <a:fillRect/>
              </a:stretch>
            </p:blipFill>
            <p:spPr bwMode="auto">
              <a:xfrm>
                <a:off x="4259870" y="4040477"/>
                <a:ext cx="561673" cy="727197"/>
              </a:xfrm>
              <a:prstGeom prst="rect">
                <a:avLst/>
              </a:prstGeom>
              <a:noFill/>
              <a:ln w="9525">
                <a:noFill/>
                <a:miter lim="800000"/>
                <a:headEnd/>
                <a:tailEnd/>
              </a:ln>
              <a:effectLst>
                <a:reflection blurRad="6350" stA="52000" endA="300" endPos="35000" dir="5400000" sy="-100000" algn="bl" rotWithShape="0"/>
              </a:effectLst>
            </p:spPr>
          </p:pic>
          <p:grpSp>
            <p:nvGrpSpPr>
              <p:cNvPr id="21519" name="Group 110"/>
              <p:cNvGrpSpPr>
                <a:grpSpLocks/>
              </p:cNvGrpSpPr>
              <p:nvPr/>
            </p:nvGrpSpPr>
            <p:grpSpPr bwMode="auto">
              <a:xfrm>
                <a:off x="4024313" y="2844799"/>
                <a:ext cx="1055687" cy="454842"/>
                <a:chOff x="3821833" y="2410726"/>
                <a:chExt cx="2180762" cy="1000217"/>
              </a:xfrm>
            </p:grpSpPr>
            <p:pic>
              <p:nvPicPr>
                <p:cNvPr id="109" name="Picture 108" descr="cloud-private-puzzle-male-gray.png"/>
                <p:cNvPicPr>
                  <a:picLocks noChangeAspect="1"/>
                </p:cNvPicPr>
                <p:nvPr/>
              </p:nvPicPr>
              <p:blipFill>
                <a:blip r:embed="rId6" cstate="print"/>
                <a:stretch>
                  <a:fillRect/>
                </a:stretch>
              </p:blipFill>
              <p:spPr>
                <a:xfrm>
                  <a:off x="3821833" y="2410726"/>
                  <a:ext cx="1257497" cy="1000217"/>
                </a:xfrm>
                <a:prstGeom prst="rect">
                  <a:avLst/>
                </a:prstGeom>
                <a:effectLst>
                  <a:reflection blurRad="6350" stA="52000" endA="300" endPos="35000" dir="5400000" sy="-100000" algn="bl" rotWithShape="0"/>
                </a:effectLst>
              </p:spPr>
            </p:pic>
            <p:pic>
              <p:nvPicPr>
                <p:cNvPr id="110" name="Picture 109" descr="cloud-private-public-female-red.png"/>
                <p:cNvPicPr>
                  <a:picLocks noChangeAspect="1"/>
                </p:cNvPicPr>
                <p:nvPr/>
              </p:nvPicPr>
              <p:blipFill>
                <a:blip r:embed="rId7" cstate="print"/>
                <a:stretch>
                  <a:fillRect/>
                </a:stretch>
              </p:blipFill>
              <p:spPr>
                <a:xfrm>
                  <a:off x="4869454" y="2410727"/>
                  <a:ext cx="1133141" cy="1000214"/>
                </a:xfrm>
                <a:prstGeom prst="rect">
                  <a:avLst/>
                </a:prstGeom>
                <a:effectLst>
                  <a:reflection blurRad="6350" stA="52000" endA="300" endPos="35000" dir="5400000" sy="-100000" algn="bl" rotWithShape="0"/>
                </a:effectLst>
              </p:spPr>
            </p:pic>
          </p:grpSp>
          <p:grpSp>
            <p:nvGrpSpPr>
              <p:cNvPr id="21522" name="Group 1"/>
              <p:cNvGrpSpPr>
                <a:grpSpLocks/>
              </p:cNvGrpSpPr>
              <p:nvPr/>
            </p:nvGrpSpPr>
            <p:grpSpPr bwMode="auto">
              <a:xfrm>
                <a:off x="4206619" y="2255513"/>
                <a:ext cx="691796" cy="571732"/>
                <a:chOff x="8888767" y="2444718"/>
                <a:chExt cx="691796" cy="571732"/>
              </a:xfrm>
            </p:grpSpPr>
            <p:sp>
              <p:nvSpPr>
                <p:cNvPr id="21541" name="Rounded Rectangle 58"/>
                <p:cNvSpPr>
                  <a:spLocks noChangeArrowheads="1"/>
                </p:cNvSpPr>
                <p:nvPr/>
              </p:nvSpPr>
              <p:spPr bwMode="auto">
                <a:xfrm>
                  <a:off x="8888767" y="2444718"/>
                  <a:ext cx="691796" cy="571732"/>
                </a:xfrm>
                <a:prstGeom prst="roundRect">
                  <a:avLst>
                    <a:gd name="adj" fmla="val 16667"/>
                  </a:avLst>
                </a:prstGeom>
                <a:solidFill>
                  <a:srgbClr val="EB1D26"/>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sp>
              <p:nvSpPr>
                <p:cNvPr id="21542" name="Rectangle 59"/>
                <p:cNvSpPr>
                  <a:spLocks noChangeArrowheads="1"/>
                </p:cNvSpPr>
                <p:nvPr/>
              </p:nvSpPr>
              <p:spPr bwMode="auto">
                <a:xfrm>
                  <a:off x="8974764" y="2544752"/>
                  <a:ext cx="515771" cy="300853"/>
                </a:xfrm>
                <a:prstGeom prst="rect">
                  <a:avLst/>
                </a:prstGeom>
                <a:noFill/>
                <a:ln w="3175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445829" tIns="34295" rIns="137178" bIns="34295" anchor="ct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buClr>
                      <a:srgbClr val="FF0000"/>
                    </a:buClr>
                    <a:buFont typeface="Arial" panose="020B0604020202020204" pitchFamily="34" charset="0"/>
                    <a:buNone/>
                  </a:pPr>
                  <a:endParaRPr lang="en-US" altLang="en-US" sz="1400" b="1" dirty="0">
                    <a:solidFill>
                      <a:srgbClr val="FFFFFF"/>
                    </a:solidFill>
                    <a:latin typeface="Calibri" panose="020F0502020204030204" pitchFamily="34" charset="0"/>
                  </a:endParaRPr>
                </a:p>
              </p:txBody>
            </p:sp>
            <p:cxnSp>
              <p:nvCxnSpPr>
                <p:cNvPr id="21543" name="Straight Connector 60"/>
                <p:cNvCxnSpPr>
                  <a:cxnSpLocks noChangeShapeType="1"/>
                  <a:stCxn id="21542" idx="2"/>
                </p:cNvCxnSpPr>
                <p:nvPr/>
              </p:nvCxnSpPr>
              <p:spPr bwMode="auto">
                <a:xfrm flipH="1">
                  <a:off x="9231080" y="2845605"/>
                  <a:ext cx="1569" cy="73059"/>
                </a:xfrm>
                <a:prstGeom prst="line">
                  <a:avLst/>
                </a:prstGeom>
                <a:noFill/>
                <a:ln w="317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21544" name="Straight Connector 61"/>
                <p:cNvCxnSpPr>
                  <a:cxnSpLocks noChangeShapeType="1"/>
                </p:cNvCxnSpPr>
                <p:nvPr/>
              </p:nvCxnSpPr>
              <p:spPr bwMode="auto">
                <a:xfrm>
                  <a:off x="9095250" y="2918665"/>
                  <a:ext cx="285243" cy="0"/>
                </a:xfrm>
                <a:prstGeom prst="line">
                  <a:avLst/>
                </a:prstGeom>
                <a:noFill/>
                <a:ln w="31750" algn="ctr">
                  <a:solidFill>
                    <a:schemeClr val="bg1"/>
                  </a:solidFill>
                  <a:miter lim="800000"/>
                  <a:headEnd/>
                  <a:tailEnd/>
                </a:ln>
                <a:extLst>
                  <a:ext uri="{909E8E84-426E-40DD-AFC4-6F175D3DCCD1}">
                    <a14:hiddenFill xmlns:a14="http://schemas.microsoft.com/office/drawing/2010/main">
                      <a:noFill/>
                    </a14:hiddenFill>
                  </a:ext>
                </a:extLst>
              </p:spPr>
            </p:cxnSp>
            <p:cxnSp>
              <p:nvCxnSpPr>
                <p:cNvPr id="21545" name="Straight Connector 62"/>
                <p:cNvCxnSpPr>
                  <a:cxnSpLocks noChangeShapeType="1"/>
                </p:cNvCxnSpPr>
                <p:nvPr/>
              </p:nvCxnSpPr>
              <p:spPr bwMode="auto">
                <a:xfrm flipV="1">
                  <a:off x="9039366" y="2647862"/>
                  <a:ext cx="150843" cy="138727"/>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21546" name="Straight Connector 63"/>
                <p:cNvCxnSpPr>
                  <a:cxnSpLocks noChangeShapeType="1"/>
                </p:cNvCxnSpPr>
                <p:nvPr/>
              </p:nvCxnSpPr>
              <p:spPr bwMode="auto">
                <a:xfrm flipV="1">
                  <a:off x="9285620" y="2610351"/>
                  <a:ext cx="150843" cy="138727"/>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21547" name="Straight Connector 64"/>
                <p:cNvCxnSpPr>
                  <a:cxnSpLocks noChangeShapeType="1"/>
                </p:cNvCxnSpPr>
                <p:nvPr/>
              </p:nvCxnSpPr>
              <p:spPr bwMode="auto">
                <a:xfrm>
                  <a:off x="9178178" y="2658615"/>
                  <a:ext cx="119419" cy="81133"/>
                </a:xfrm>
                <a:prstGeom prst="line">
                  <a:avLst/>
                </a:prstGeom>
                <a:noFill/>
                <a:ln w="31750"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sp>
            <p:nvSpPr>
              <p:cNvPr id="105" name="Rounded Rectangle 115"/>
              <p:cNvSpPr>
                <a:spLocks noChangeArrowheads="1"/>
              </p:cNvSpPr>
              <p:nvPr/>
            </p:nvSpPr>
            <p:spPr bwMode="auto">
              <a:xfrm>
                <a:off x="5845578" y="5159389"/>
                <a:ext cx="1108845" cy="774183"/>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sp>
            <p:nvSpPr>
              <p:cNvPr id="102" name="Rounded Rectangle 115"/>
              <p:cNvSpPr>
                <a:spLocks noChangeArrowheads="1"/>
              </p:cNvSpPr>
              <p:nvPr/>
            </p:nvSpPr>
            <p:spPr bwMode="auto">
              <a:xfrm>
                <a:off x="990600" y="5146316"/>
                <a:ext cx="1162050" cy="720593"/>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sp>
            <p:nvSpPr>
              <p:cNvPr id="32" name="Rounded Rectangle 115"/>
              <p:cNvSpPr>
                <a:spLocks noChangeArrowheads="1"/>
              </p:cNvSpPr>
              <p:nvPr/>
            </p:nvSpPr>
            <p:spPr bwMode="auto">
              <a:xfrm>
                <a:off x="2222500" y="5154252"/>
                <a:ext cx="1160462" cy="722181"/>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sp>
            <p:nvSpPr>
              <p:cNvPr id="21527" name="Rectangle 72"/>
              <p:cNvSpPr>
                <a:spLocks/>
              </p:cNvSpPr>
              <p:nvPr/>
            </p:nvSpPr>
            <p:spPr bwMode="auto">
              <a:xfrm>
                <a:off x="2444107" y="5551236"/>
                <a:ext cx="715963"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Storage</a:t>
                </a:r>
              </a:p>
            </p:txBody>
          </p:sp>
          <p:sp>
            <p:nvSpPr>
              <p:cNvPr id="21528" name="Rectangle 72"/>
              <p:cNvSpPr>
                <a:spLocks/>
              </p:cNvSpPr>
              <p:nvPr/>
            </p:nvSpPr>
            <p:spPr bwMode="auto">
              <a:xfrm>
                <a:off x="5901230" y="5549648"/>
                <a:ext cx="997541"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Middleware</a:t>
                </a:r>
              </a:p>
            </p:txBody>
          </p:sp>
          <p:pic>
            <p:nvPicPr>
              <p:cNvPr id="21529" name="Picture 47" descr="Documents: Layout, Tree, Diagr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8544" y="5228722"/>
                <a:ext cx="4429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1" name="Rectangle 72"/>
              <p:cNvSpPr>
                <a:spLocks/>
              </p:cNvSpPr>
              <p:nvPr/>
            </p:nvSpPr>
            <p:spPr bwMode="auto">
              <a:xfrm>
                <a:off x="990600" y="5551236"/>
                <a:ext cx="1120541"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Network </a:t>
                </a:r>
              </a:p>
            </p:txBody>
          </p:sp>
          <p:sp>
            <p:nvSpPr>
              <p:cNvPr id="103" name="Rounded Rectangle 115"/>
              <p:cNvSpPr>
                <a:spLocks noChangeArrowheads="1"/>
              </p:cNvSpPr>
              <p:nvPr/>
            </p:nvSpPr>
            <p:spPr bwMode="auto">
              <a:xfrm>
                <a:off x="4683642" y="5154066"/>
                <a:ext cx="1108845" cy="750931"/>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sp>
            <p:nvSpPr>
              <p:cNvPr id="104" name="Rounded Rectangle 115"/>
              <p:cNvSpPr>
                <a:spLocks noChangeArrowheads="1"/>
              </p:cNvSpPr>
              <p:nvPr/>
            </p:nvSpPr>
            <p:spPr bwMode="auto">
              <a:xfrm>
                <a:off x="3462337" y="5170124"/>
                <a:ext cx="1160463" cy="715832"/>
              </a:xfrm>
              <a:prstGeom prst="roundRect">
                <a:avLst>
                  <a:gd name="adj" fmla="val 11306"/>
                </a:avLst>
              </a:prstGeom>
              <a:solidFill>
                <a:schemeClr val="bg1">
                  <a:lumMod val="95000"/>
                </a:schemeClr>
              </a:solidFill>
              <a:ln w="38100">
                <a:solidFill>
                  <a:srgbClr val="E50000"/>
                </a:solidFill>
                <a:prstDash val="sysDash"/>
                <a:round/>
                <a:headEnd/>
                <a:tailEnd/>
              </a:ln>
            </p:spPr>
            <p:txBody>
              <a:bodyPr lIns="121875" tIns="60938" rIns="121875" bIns="60938" anchor="ctr"/>
              <a:lstStyle/>
              <a:p>
                <a:pPr algn="ctr" defTabSz="912813" eaLnBrk="1" hangingPunct="1">
                  <a:lnSpc>
                    <a:spcPct val="90000"/>
                  </a:lnSpc>
                  <a:spcBef>
                    <a:spcPct val="50000"/>
                  </a:spcBef>
                  <a:buClr>
                    <a:srgbClr val="F80000"/>
                  </a:buClr>
                  <a:defRPr/>
                </a:pPr>
                <a:endParaRPr lang="en-GB" sz="1300" dirty="0">
                  <a:solidFill>
                    <a:srgbClr val="FF0000"/>
                  </a:solidFill>
                  <a:latin typeface="Calibri" pitchFamily="34" charset="0"/>
                </a:endParaRPr>
              </a:p>
            </p:txBody>
          </p:sp>
          <p:sp>
            <p:nvSpPr>
              <p:cNvPr id="106" name="Rounded Rectangle 115"/>
              <p:cNvSpPr>
                <a:spLocks noChangeArrowheads="1"/>
              </p:cNvSpPr>
              <p:nvPr/>
            </p:nvSpPr>
            <p:spPr bwMode="auto">
              <a:xfrm>
                <a:off x="6998474" y="5145828"/>
                <a:ext cx="1108845" cy="787744"/>
              </a:xfrm>
              <a:prstGeom prst="roundRect">
                <a:avLst>
                  <a:gd name="adj" fmla="val 11306"/>
                </a:avLst>
              </a:prstGeom>
              <a:solidFill>
                <a:schemeClr val="bg1">
                  <a:lumMod val="95000"/>
                </a:schemeClr>
              </a:solidFill>
              <a:ln w="28575">
                <a:solidFill>
                  <a:srgbClr val="94958B"/>
                </a:solidFill>
                <a:prstDash val="sysDash"/>
                <a:round/>
                <a:headEnd/>
                <a:tailEnd/>
              </a:ln>
              <a:effectLst>
                <a:reflection blurRad="6350" stA="52000" endA="300" endPos="35000" dir="5400000" sy="-100000" algn="bl" rotWithShape="0"/>
              </a:effectLst>
            </p:spPr>
            <p:txBody>
              <a:bodyPr lIns="121875" tIns="60938" rIns="121875" bIns="60938" anchor="ctr"/>
              <a:lstStyle/>
              <a:p>
                <a:pPr algn="ctr" defTabSz="914263" eaLnBrk="1" fontAlgn="auto" hangingPunct="1">
                  <a:lnSpc>
                    <a:spcPct val="90000"/>
                  </a:lnSpc>
                  <a:spcBef>
                    <a:spcPct val="50000"/>
                  </a:spcBef>
                  <a:spcAft>
                    <a:spcPts val="0"/>
                  </a:spcAft>
                  <a:buClr>
                    <a:srgbClr val="F80000"/>
                  </a:buClr>
                  <a:defRPr/>
                </a:pPr>
                <a:endParaRPr lang="en-GB" sz="1300" dirty="0">
                  <a:solidFill>
                    <a:srgbClr val="FF0000"/>
                  </a:solidFill>
                  <a:latin typeface="Calibri"/>
                  <a:cs typeface="Arial" charset="0"/>
                </a:endParaRPr>
              </a:p>
            </p:txBody>
          </p:sp>
          <p:pic>
            <p:nvPicPr>
              <p:cNvPr id="21536" name="Picture 39" descr="iAS_Icons: Databases with Segments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4858" y="5203322"/>
                <a:ext cx="50641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7" name="Picture 107" descr="Diagram: Applications, Self-Service "/>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5702" y="5228880"/>
                <a:ext cx="8143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8" name="Rectangle 72"/>
              <p:cNvSpPr>
                <a:spLocks/>
              </p:cNvSpPr>
              <p:nvPr/>
            </p:nvSpPr>
            <p:spPr bwMode="auto">
              <a:xfrm>
                <a:off x="3489143" y="5551236"/>
                <a:ext cx="1133657"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VMs/Servers</a:t>
                </a:r>
              </a:p>
            </p:txBody>
          </p:sp>
          <p:sp>
            <p:nvSpPr>
              <p:cNvPr id="21539" name="Rectangle 72"/>
              <p:cNvSpPr>
                <a:spLocks/>
              </p:cNvSpPr>
              <p:nvPr/>
            </p:nvSpPr>
            <p:spPr bwMode="auto">
              <a:xfrm>
                <a:off x="4739294" y="5551236"/>
                <a:ext cx="997541"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Databases</a:t>
                </a:r>
              </a:p>
            </p:txBody>
          </p:sp>
          <p:sp>
            <p:nvSpPr>
              <p:cNvPr id="21540" name="Rectangle 72"/>
              <p:cNvSpPr>
                <a:spLocks/>
              </p:cNvSpPr>
              <p:nvPr/>
            </p:nvSpPr>
            <p:spPr bwMode="auto">
              <a:xfrm>
                <a:off x="7054127" y="5551236"/>
                <a:ext cx="997541" cy="3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780" tIns="50780" rIns="50780" bIns="50780">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863"/>
                  </a:lnSpc>
                  <a:spcBef>
                    <a:spcPts val="1600"/>
                  </a:spcBef>
                  <a:buClr>
                    <a:srgbClr val="F80000"/>
                  </a:buClr>
                </a:pPr>
                <a:r>
                  <a:rPr lang="en-US" altLang="en-US" sz="1200" dirty="0">
                    <a:solidFill>
                      <a:schemeClr val="tx1">
                        <a:lumMod val="50000"/>
                      </a:schemeClr>
                    </a:solidFill>
                    <a:latin typeface="+mj-lt"/>
                  </a:rPr>
                  <a:t>Applications</a:t>
                </a:r>
              </a:p>
            </p:txBody>
          </p:sp>
        </p:grpSp>
        <p:pic>
          <p:nvPicPr>
            <p:cNvPr id="3" name="Picture 2"/>
            <p:cNvPicPr>
              <a:picLocks noChangeAspect="1"/>
            </p:cNvPicPr>
            <p:nvPr/>
          </p:nvPicPr>
          <p:blipFill>
            <a:blip r:embed="rId11"/>
            <a:stretch>
              <a:fillRect/>
            </a:stretch>
          </p:blipFill>
          <p:spPr>
            <a:xfrm>
              <a:off x="3134456" y="5363744"/>
              <a:ext cx="566705" cy="376222"/>
            </a:xfrm>
            <a:prstGeom prst="rect">
              <a:avLst/>
            </a:prstGeom>
          </p:spPr>
        </p:pic>
        <p:pic>
          <p:nvPicPr>
            <p:cNvPr id="4" name="Picture 3"/>
            <p:cNvPicPr>
              <a:picLocks noChangeAspect="1"/>
            </p:cNvPicPr>
            <p:nvPr/>
          </p:nvPicPr>
          <p:blipFill>
            <a:blip r:embed="rId12"/>
            <a:stretch>
              <a:fillRect/>
            </a:stretch>
          </p:blipFill>
          <p:spPr>
            <a:xfrm>
              <a:off x="4260812" y="5393816"/>
              <a:ext cx="659245" cy="365849"/>
            </a:xfrm>
            <a:prstGeom prst="rect">
              <a:avLst/>
            </a:prstGeom>
          </p:spPr>
        </p:pic>
        <p:pic>
          <p:nvPicPr>
            <p:cNvPr id="5" name="Picture 4"/>
            <p:cNvPicPr>
              <a:picLocks noChangeAspect="1"/>
            </p:cNvPicPr>
            <p:nvPr/>
          </p:nvPicPr>
          <p:blipFill>
            <a:blip r:embed="rId13"/>
            <a:stretch>
              <a:fillRect/>
            </a:stretch>
          </p:blipFill>
          <p:spPr>
            <a:xfrm>
              <a:off x="5420703" y="5371742"/>
              <a:ext cx="586929" cy="360226"/>
            </a:xfrm>
            <a:prstGeom prst="rect">
              <a:avLst/>
            </a:prstGeom>
          </p:spPr>
        </p:pic>
      </p:grpSp>
    </p:spTree>
    <p:custDataLst>
      <p:tags r:id="rId1"/>
    </p:custDataLst>
    <p:extLst>
      <p:ext uri="{BB962C8B-B14F-4D97-AF65-F5344CB8AC3E}">
        <p14:creationId xmlns:p14="http://schemas.microsoft.com/office/powerpoint/2010/main" val="3250844982"/>
      </p:ext>
    </p:extLst>
  </p:cSld>
  <p:clrMapOvr>
    <a:masterClrMapping/>
  </p:clrMapOvr>
  <p:transition spd="med"/>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Common Users in the CDB and PDBs</a:t>
            </a:r>
          </a:p>
        </p:txBody>
      </p:sp>
      <p:sp>
        <p:nvSpPr>
          <p:cNvPr id="3" name="Rectangle 52"/>
          <p:cNvSpPr>
            <a:spLocks noChangeArrowheads="1"/>
          </p:cNvSpPr>
          <p:nvPr/>
        </p:nvSpPr>
        <p:spPr bwMode="auto">
          <a:xfrm>
            <a:off x="767331" y="875144"/>
            <a:ext cx="10639876" cy="5111750"/>
          </a:xfrm>
          <a:prstGeom prst="rect">
            <a:avLst/>
          </a:prstGeom>
          <a:solidFill>
            <a:srgbClr val="DCE3E4"/>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endParaRPr lang="en-US" altLang="en-US" dirty="0"/>
          </a:p>
        </p:txBody>
      </p:sp>
      <p:sp>
        <p:nvSpPr>
          <p:cNvPr id="4" name="Content Placeholder 2"/>
          <p:cNvSpPr txBox="1">
            <a:spLocks/>
          </p:cNvSpPr>
          <p:nvPr/>
        </p:nvSpPr>
        <p:spPr>
          <a:xfrm>
            <a:off x="3643313" y="981074"/>
            <a:ext cx="6642099" cy="1750625"/>
          </a:xfrm>
          <a:prstGeom prst="rect">
            <a:avLst/>
          </a:prstGeom>
        </p:spPr>
        <p:txBody>
          <a:bodyPr/>
          <a:lstStyle/>
          <a:p>
            <a:pPr indent="9525" defTabSz="303213" eaLnBrk="1" hangingPunct="1">
              <a:spcBef>
                <a:spcPts val="900"/>
              </a:spcBef>
              <a:buClr>
                <a:srgbClr val="000000"/>
              </a:buClr>
              <a:buFont typeface="Arial" pitchFamily="34" charset="0"/>
              <a:buNone/>
              <a:defRPr/>
            </a:pPr>
            <a:r>
              <a:rPr lang="en-US" altLang="en-US" kern="0" dirty="0">
                <a:solidFill>
                  <a:srgbClr val="000000"/>
                </a:solidFill>
                <a:cs typeface="+mn-cs"/>
              </a:rPr>
              <a:t>A CDB </a:t>
            </a:r>
            <a:r>
              <a:rPr lang="en-US" altLang="en-US" kern="0" dirty="0">
                <a:solidFill>
                  <a:srgbClr val="FF0000"/>
                </a:solidFill>
                <a:cs typeface="+mn-cs"/>
              </a:rPr>
              <a:t>common</a:t>
            </a:r>
            <a:r>
              <a:rPr lang="en-US" altLang="en-US" kern="0" dirty="0">
                <a:solidFill>
                  <a:srgbClr val="5F5F5F"/>
                </a:solidFill>
                <a:cs typeface="+mn-cs"/>
              </a:rPr>
              <a:t> </a:t>
            </a:r>
            <a:r>
              <a:rPr lang="en-US" altLang="en-US" kern="0" dirty="0">
                <a:solidFill>
                  <a:srgbClr val="000000"/>
                </a:solidFill>
                <a:cs typeface="+mn-cs"/>
              </a:rPr>
              <a:t>user is created in </a:t>
            </a:r>
            <a:r>
              <a:rPr lang="en-US" altLang="en-US" kern="0" dirty="0">
                <a:solidFill>
                  <a:srgbClr val="FF0000"/>
                </a:solidFill>
                <a:cs typeface="+mn-cs"/>
              </a:rPr>
              <a:t>all</a:t>
            </a:r>
            <a:r>
              <a:rPr lang="en-US" altLang="en-US" kern="0" dirty="0">
                <a:solidFill>
                  <a:srgbClr val="5F5F5F"/>
                </a:solidFill>
                <a:cs typeface="+mn-cs"/>
              </a:rPr>
              <a:t> </a:t>
            </a:r>
            <a:r>
              <a:rPr lang="en-US" altLang="en-US" kern="0" dirty="0">
                <a:solidFill>
                  <a:srgbClr val="000000"/>
                </a:solidFill>
                <a:cs typeface="+mn-cs"/>
              </a:rPr>
              <a:t>containers of the CDB:</a:t>
            </a:r>
          </a:p>
          <a:p>
            <a:pPr indent="9525" defTabSz="303213" eaLnBrk="1" hangingPunct="1">
              <a:spcBef>
                <a:spcPts val="900"/>
              </a:spcBef>
              <a:buClr>
                <a:srgbClr val="000000"/>
              </a:buClr>
              <a:buFont typeface="Arial" pitchFamily="34" charset="0"/>
              <a:buNone/>
              <a:defRPr/>
            </a:pPr>
            <a:endParaRPr lang="en-US" altLang="en-US" sz="2800" kern="0" dirty="0">
              <a:solidFill>
                <a:srgbClr val="5F5F5F"/>
              </a:solidFill>
              <a:cs typeface="+mn-cs"/>
            </a:endParaRPr>
          </a:p>
          <a:p>
            <a:pPr indent="9525" defTabSz="303213" eaLnBrk="1" hangingPunct="1">
              <a:spcBef>
                <a:spcPts val="900"/>
              </a:spcBef>
              <a:buClr>
                <a:srgbClr val="000000"/>
              </a:buClr>
              <a:buFont typeface="Arial" pitchFamily="34" charset="0"/>
              <a:buNone/>
              <a:defRPr/>
            </a:pPr>
            <a:r>
              <a:rPr lang="en-US" altLang="en-US" sz="2800" kern="0" dirty="0">
                <a:solidFill>
                  <a:srgbClr val="5F5F5F"/>
                </a:solidFill>
                <a:cs typeface="+mn-cs"/>
              </a:rPr>
              <a:t>	</a:t>
            </a:r>
            <a:r>
              <a:rPr lang="en-US" altLang="en-US" kern="0" dirty="0" smtClean="0">
                <a:solidFill>
                  <a:srgbClr val="000000"/>
                </a:solidFill>
                <a:cs typeface="+mn-cs"/>
              </a:rPr>
              <a:t>In </a:t>
            </a:r>
            <a:r>
              <a:rPr lang="en-US" altLang="en-US" kern="0" dirty="0">
                <a:solidFill>
                  <a:srgbClr val="000000"/>
                </a:solidFill>
                <a:cs typeface="+mn-cs"/>
              </a:rPr>
              <a:t>an application container, a </a:t>
            </a:r>
            <a:r>
              <a:rPr lang="en-US" altLang="en-US" kern="0" dirty="0">
                <a:solidFill>
                  <a:srgbClr val="00B050"/>
                </a:solidFill>
                <a:cs typeface="+mn-cs"/>
              </a:rPr>
              <a:t>common</a:t>
            </a:r>
            <a:r>
              <a:rPr lang="en-US" altLang="en-US" kern="0" dirty="0">
                <a:solidFill>
                  <a:srgbClr val="5F5F5F"/>
                </a:solidFill>
                <a:cs typeface="+mn-cs"/>
              </a:rPr>
              <a:t> </a:t>
            </a:r>
            <a:r>
              <a:rPr lang="en-US" altLang="en-US" kern="0" dirty="0">
                <a:solidFill>
                  <a:srgbClr val="000000"/>
                </a:solidFill>
                <a:cs typeface="+mn-cs"/>
              </a:rPr>
              <a:t>user is created in the </a:t>
            </a:r>
            <a:r>
              <a:rPr lang="en-US" altLang="en-US" kern="0" dirty="0" smtClean="0">
                <a:solidFill>
                  <a:srgbClr val="000000"/>
                </a:solidFill>
                <a:cs typeface="+mn-cs"/>
              </a:rPr>
              <a:t>      	application </a:t>
            </a:r>
            <a:r>
              <a:rPr lang="en-US" altLang="en-US" kern="0" dirty="0">
                <a:solidFill>
                  <a:srgbClr val="000000"/>
                </a:solidFill>
                <a:cs typeface="+mn-cs"/>
              </a:rPr>
              <a:t>root, seed, and application PDBs:</a:t>
            </a:r>
          </a:p>
        </p:txBody>
      </p:sp>
      <p:sp>
        <p:nvSpPr>
          <p:cNvPr id="5" name="PPTShape_4"/>
          <p:cNvSpPr txBox="1">
            <a:spLocks noChangeArrowheads="1"/>
          </p:cNvSpPr>
          <p:nvPr/>
        </p:nvSpPr>
        <p:spPr bwMode="blackWhite">
          <a:xfrm>
            <a:off x="892174" y="946581"/>
            <a:ext cx="782638"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latin typeface="Courier New" panose="02070309020205020404" pitchFamily="49" charset="0"/>
                <a:cs typeface="Courier New" panose="02070309020205020404" pitchFamily="49" charset="0"/>
              </a:rPr>
              <a:t>CDB</a:t>
            </a:r>
            <a:endParaRPr lang="en-US" altLang="en-US" sz="1600" b="1" dirty="0">
              <a:solidFill>
                <a:srgbClr val="000000"/>
              </a:solidFill>
            </a:endParaRPr>
          </a:p>
        </p:txBody>
      </p:sp>
      <p:sp>
        <p:nvSpPr>
          <p:cNvPr id="6" name="Content Placeholder 2"/>
          <p:cNvSpPr txBox="1">
            <a:spLocks/>
          </p:cNvSpPr>
          <p:nvPr/>
        </p:nvSpPr>
        <p:spPr bwMode="gray">
          <a:xfrm>
            <a:off x="5370513" y="4140631"/>
            <a:ext cx="5183187" cy="303213"/>
          </a:xfrm>
          <a:prstGeom prst="rect">
            <a:avLst/>
          </a:prstGeom>
          <a:noFill/>
          <a:ln w="9525">
            <a:noFill/>
            <a:miter lim="800000"/>
            <a:headEnd/>
            <a:tailEnd/>
          </a:ln>
        </p:spPr>
        <p:txBody>
          <a:bodyPr lIns="12700" tIns="12700" rIns="12700" bIns="12700">
            <a:spAutoFit/>
          </a:bodyPr>
          <a:lstStyle/>
          <a:p>
            <a:pPr marL="7938" indent="7938" defTabSz="228600" eaLnBrk="1" hangingPunct="1">
              <a:spcBef>
                <a:spcPct val="20000"/>
              </a:spcBef>
              <a:buClr>
                <a:srgbClr val="000000"/>
              </a:buClr>
              <a:buFont typeface="Arial" charset="0"/>
              <a:buNone/>
              <a:defRPr/>
            </a:pPr>
            <a:r>
              <a:rPr lang="en-US" kern="0" dirty="0">
                <a:solidFill>
                  <a:srgbClr val="000000"/>
                </a:solidFill>
                <a:latin typeface="Arial" charset="0"/>
                <a:cs typeface="+mn-cs"/>
              </a:rPr>
              <a:t>A </a:t>
            </a:r>
            <a:r>
              <a:rPr lang="en-US" kern="0" dirty="0">
                <a:solidFill>
                  <a:srgbClr val="0000FF"/>
                </a:solidFill>
                <a:latin typeface="Arial" charset="0"/>
                <a:cs typeface="+mn-cs"/>
              </a:rPr>
              <a:t>local</a:t>
            </a:r>
            <a:r>
              <a:rPr lang="en-US" kern="0" dirty="0">
                <a:latin typeface="Arial" charset="0"/>
                <a:cs typeface="+mn-cs"/>
              </a:rPr>
              <a:t> </a:t>
            </a:r>
            <a:r>
              <a:rPr lang="en-US" kern="0" dirty="0">
                <a:solidFill>
                  <a:srgbClr val="000000"/>
                </a:solidFill>
                <a:latin typeface="Arial" charset="0"/>
                <a:cs typeface="+mn-cs"/>
              </a:rPr>
              <a:t>user is created in </a:t>
            </a:r>
            <a:r>
              <a:rPr lang="en-US" kern="0" dirty="0">
                <a:solidFill>
                  <a:srgbClr val="0000FF"/>
                </a:solidFill>
                <a:latin typeface="Arial" charset="0"/>
                <a:cs typeface="+mn-cs"/>
              </a:rPr>
              <a:t>one </a:t>
            </a:r>
            <a:r>
              <a:rPr lang="en-US" kern="0" dirty="0">
                <a:solidFill>
                  <a:srgbClr val="000000"/>
                </a:solidFill>
                <a:latin typeface="Arial" charset="0"/>
                <a:cs typeface="+mn-cs"/>
              </a:rPr>
              <a:t>PDB.</a:t>
            </a:r>
          </a:p>
        </p:txBody>
      </p:sp>
      <p:sp>
        <p:nvSpPr>
          <p:cNvPr id="7" name="Content Placeholder 2"/>
          <p:cNvSpPr txBox="1">
            <a:spLocks/>
          </p:cNvSpPr>
          <p:nvPr/>
        </p:nvSpPr>
        <p:spPr bwMode="gray">
          <a:xfrm>
            <a:off x="6915005" y="5087574"/>
            <a:ext cx="4387849" cy="763588"/>
          </a:xfrm>
          <a:prstGeom prst="rect">
            <a:avLst/>
          </a:prstGeom>
          <a:noFill/>
          <a:ln w="9525">
            <a:noFill/>
            <a:miter lim="800000"/>
            <a:headEnd/>
            <a:tailEnd/>
          </a:ln>
        </p:spPr>
        <p:txBody>
          <a:bodyPr wrap="square" lIns="12700" tIns="12700" rIns="12700" bIns="12700">
            <a:spAutoFit/>
          </a:bodyPr>
          <a:lstStyle/>
          <a:p>
            <a:pPr marL="7938" indent="7938" defTabSz="228600" eaLnBrk="1" hangingPunct="1">
              <a:spcBef>
                <a:spcPct val="20000"/>
              </a:spcBef>
              <a:buClr>
                <a:srgbClr val="000000"/>
              </a:buClr>
              <a:buFont typeface="Arial" charset="0"/>
              <a:buNone/>
              <a:defRPr/>
            </a:pPr>
            <a:r>
              <a:rPr lang="en-US" sz="1200" b="1" i="1" kern="0" dirty="0">
                <a:solidFill>
                  <a:srgbClr val="000000"/>
                </a:solidFill>
                <a:latin typeface="Arial" charset="0"/>
                <a:cs typeface="+mn-cs"/>
              </a:rPr>
              <a:t>Note:</a:t>
            </a:r>
            <a:r>
              <a:rPr lang="en-US" sz="1200" i="1" kern="0" dirty="0">
                <a:solidFill>
                  <a:srgbClr val="000000"/>
                </a:solidFill>
                <a:latin typeface="Arial" charset="0"/>
                <a:cs typeface="+mn-cs"/>
              </a:rPr>
              <a:t> All commands related to common </a:t>
            </a:r>
            <a:r>
              <a:rPr lang="en-US" sz="1200" i="1" kern="0" dirty="0">
                <a:solidFill>
                  <a:srgbClr val="000000"/>
                </a:solidFill>
                <a:latin typeface="Arial" charset="0"/>
                <a:cs typeface="Arial" charset="0"/>
              </a:rPr>
              <a:t>entities </a:t>
            </a:r>
            <a:r>
              <a:rPr lang="en-US" sz="1200" i="1" kern="0" dirty="0">
                <a:solidFill>
                  <a:srgbClr val="000000"/>
                </a:solidFill>
                <a:latin typeface="Arial" charset="0"/>
                <a:cs typeface="+mn-cs"/>
              </a:rPr>
              <a:t>created, altered, or dropped in application containers must be performed within an INSTALL/UPGRADE/PATCH BEGIN/END block and be replicated in application PDBs after sync.</a:t>
            </a:r>
          </a:p>
        </p:txBody>
      </p:sp>
      <p:sp>
        <p:nvSpPr>
          <p:cNvPr id="8" name="PPTShape_0"/>
          <p:cNvSpPr>
            <a:spLocks noChangeArrowheads="1"/>
          </p:cNvSpPr>
          <p:nvPr/>
        </p:nvSpPr>
        <p:spPr bwMode="blackWhite">
          <a:xfrm>
            <a:off x="855663" y="2315006"/>
            <a:ext cx="2590800" cy="647700"/>
          </a:xfrm>
          <a:prstGeom prst="rect">
            <a:avLst/>
          </a:prstGeom>
          <a:solidFill>
            <a:srgbClr val="FFCC99"/>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p:txBody>
      </p:sp>
      <p:sp>
        <p:nvSpPr>
          <p:cNvPr id="9" name="TextBox 8"/>
          <p:cNvSpPr txBox="1">
            <a:spLocks noChangeArrowheads="1"/>
          </p:cNvSpPr>
          <p:nvPr/>
        </p:nvSpPr>
        <p:spPr bwMode="auto">
          <a:xfrm>
            <a:off x="1816100" y="2462644"/>
            <a:ext cx="1066800" cy="339725"/>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c##u1</a:t>
            </a:r>
          </a:p>
        </p:txBody>
      </p:sp>
      <p:pic>
        <p:nvPicPr>
          <p:cNvPr id="10" name="Picture 21" descr="D:\Oracle University\Library\OU_graphics_repository\icons\PROD\icons\people\peop040.gif"/>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785147" y="2386742"/>
            <a:ext cx="234315" cy="557213"/>
          </a:xfrm>
          <a:prstGeom prst="rect">
            <a:avLst/>
          </a:prstGeom>
          <a:noFill/>
          <a:ln w="9525">
            <a:noFill/>
            <a:miter lim="800000"/>
            <a:headEnd/>
            <a:tailEnd/>
          </a:ln>
        </p:spPr>
      </p:pic>
      <p:sp>
        <p:nvSpPr>
          <p:cNvPr id="11" name="Rectangle 282"/>
          <p:cNvSpPr>
            <a:spLocks noChangeArrowheads="1"/>
          </p:cNvSpPr>
          <p:nvPr/>
        </p:nvSpPr>
        <p:spPr bwMode="auto">
          <a:xfrm>
            <a:off x="855663" y="1278369"/>
            <a:ext cx="2590800" cy="892175"/>
          </a:xfrm>
          <a:prstGeom prst="rect">
            <a:avLst/>
          </a:prstGeom>
          <a:solidFill>
            <a:srgbClr val="FFF0C5"/>
          </a:solidFill>
          <a:ln w="28575" algn="ctr">
            <a:no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solidFill>
                  <a:srgbClr val="000000"/>
                </a:solidFill>
              </a:rPr>
              <a:t>CDB root</a:t>
            </a:r>
          </a:p>
        </p:txBody>
      </p:sp>
      <p:sp>
        <p:nvSpPr>
          <p:cNvPr id="12" name="TextBox 8"/>
          <p:cNvSpPr txBox="1">
            <a:spLocks noChangeArrowheads="1"/>
          </p:cNvSpPr>
          <p:nvPr/>
        </p:nvSpPr>
        <p:spPr bwMode="auto">
          <a:xfrm>
            <a:off x="1816100" y="1656194"/>
            <a:ext cx="1066800" cy="338137"/>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c##u1</a:t>
            </a:r>
          </a:p>
        </p:txBody>
      </p:sp>
      <p:pic>
        <p:nvPicPr>
          <p:cNvPr id="13" name="Picture 21" descr="D:\Oracle University\Library\OU_graphics_repository\icons\PROD\icons\people\peop040.gif"/>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785015" y="1579796"/>
            <a:ext cx="234315" cy="557213"/>
          </a:xfrm>
          <a:prstGeom prst="rect">
            <a:avLst/>
          </a:prstGeom>
          <a:noFill/>
          <a:ln w="9525">
            <a:noFill/>
            <a:miter lim="800000"/>
            <a:headEnd/>
            <a:tailEnd/>
          </a:ln>
        </p:spPr>
      </p:pic>
      <p:sp>
        <p:nvSpPr>
          <p:cNvPr id="14" name="PPTShape_1"/>
          <p:cNvSpPr txBox="1">
            <a:spLocks noChangeArrowheads="1"/>
          </p:cNvSpPr>
          <p:nvPr/>
        </p:nvSpPr>
        <p:spPr bwMode="blackWhite">
          <a:xfrm>
            <a:off x="855663" y="2418194"/>
            <a:ext cx="11160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PDB_HR</a:t>
            </a:r>
          </a:p>
        </p:txBody>
      </p:sp>
      <p:sp>
        <p:nvSpPr>
          <p:cNvPr id="21" name="PPTShape_2"/>
          <p:cNvSpPr>
            <a:spLocks noChangeArrowheads="1"/>
          </p:cNvSpPr>
          <p:nvPr/>
        </p:nvSpPr>
        <p:spPr bwMode="blackWhite">
          <a:xfrm>
            <a:off x="855663" y="3034144"/>
            <a:ext cx="3844925" cy="2881312"/>
          </a:xfrm>
          <a:prstGeom prst="rect">
            <a:avLst/>
          </a:prstGeom>
          <a:solidFill>
            <a:srgbClr val="FFFFCC"/>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endParaRPr lang="en-US" altLang="en-US" sz="1300" b="1" dirty="0">
              <a:solidFill>
                <a:srgbClr val="000000"/>
              </a:solidFill>
            </a:endParaRPr>
          </a:p>
        </p:txBody>
      </p:sp>
      <p:sp>
        <p:nvSpPr>
          <p:cNvPr id="22" name="PPTShape_3"/>
          <p:cNvSpPr txBox="1">
            <a:spLocks noChangeArrowheads="1"/>
          </p:cNvSpPr>
          <p:nvPr/>
        </p:nvSpPr>
        <p:spPr bwMode="blackWhite">
          <a:xfrm>
            <a:off x="971550" y="3107169"/>
            <a:ext cx="35353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Application Container PDB_APP</a:t>
            </a:r>
          </a:p>
        </p:txBody>
      </p:sp>
      <p:sp>
        <p:nvSpPr>
          <p:cNvPr id="28" name="PPTShape_2"/>
          <p:cNvSpPr>
            <a:spLocks noChangeArrowheads="1"/>
          </p:cNvSpPr>
          <p:nvPr/>
        </p:nvSpPr>
        <p:spPr bwMode="blackWhite">
          <a:xfrm>
            <a:off x="4700588" y="4978831"/>
            <a:ext cx="2016125" cy="936625"/>
          </a:xfrm>
          <a:prstGeom prst="rect">
            <a:avLst/>
          </a:prstGeom>
          <a:solidFill>
            <a:srgbClr val="FFFFCC"/>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endParaRPr lang="en-US" altLang="en-US" sz="1300" b="1" dirty="0">
              <a:solidFill>
                <a:srgbClr val="000000"/>
              </a:solidFill>
            </a:endParaRPr>
          </a:p>
        </p:txBody>
      </p:sp>
      <p:sp>
        <p:nvSpPr>
          <p:cNvPr id="31" name="Rectangle 282"/>
          <p:cNvSpPr>
            <a:spLocks noChangeArrowheads="1"/>
          </p:cNvSpPr>
          <p:nvPr/>
        </p:nvSpPr>
        <p:spPr bwMode="auto">
          <a:xfrm>
            <a:off x="957263" y="3394506"/>
            <a:ext cx="3454400" cy="777875"/>
          </a:xfrm>
          <a:prstGeom prst="rect">
            <a:avLst/>
          </a:prstGeom>
          <a:solidFill>
            <a:srgbClr val="FFF0C5"/>
          </a:solidFill>
          <a:ln w="28575" algn="ctr">
            <a:noFill/>
            <a:round/>
            <a:headEnd/>
            <a:tailEnd/>
          </a:ln>
        </p:spPr>
        <p:txBody>
          <a:bodyPr lIns="92075" tIns="46038" rIns="92075" bIns="46038"/>
          <a:lstStyle>
            <a:lvl1pPr marL="119063" indent="-119063">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sz="1600" b="1" dirty="0">
                <a:solidFill>
                  <a:srgbClr val="000000"/>
                </a:solidFill>
              </a:rPr>
              <a:t>Application root</a:t>
            </a:r>
          </a:p>
        </p:txBody>
      </p:sp>
      <p:sp>
        <p:nvSpPr>
          <p:cNvPr id="32" name="TextBox 8"/>
          <p:cNvSpPr txBox="1">
            <a:spLocks noChangeArrowheads="1"/>
          </p:cNvSpPr>
          <p:nvPr/>
        </p:nvSpPr>
        <p:spPr bwMode="auto">
          <a:xfrm>
            <a:off x="1050925" y="3826306"/>
            <a:ext cx="1066800" cy="338138"/>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c##u1</a:t>
            </a:r>
          </a:p>
        </p:txBody>
      </p:sp>
      <p:pic>
        <p:nvPicPr>
          <p:cNvPr id="33" name="Picture 21" descr="D:\Oracle University\Library\OU_graphics_repository\icons\PROD\icons\people\peop040.gif"/>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022552" y="3660813"/>
            <a:ext cx="234315" cy="557213"/>
          </a:xfrm>
          <a:prstGeom prst="rect">
            <a:avLst/>
          </a:prstGeom>
          <a:noFill/>
          <a:ln w="9525">
            <a:noFill/>
            <a:miter lim="800000"/>
            <a:headEnd/>
            <a:tailEnd/>
          </a:ln>
        </p:spPr>
      </p:pic>
      <p:pic>
        <p:nvPicPr>
          <p:cNvPr id="34" name="Picture 21" descr="D:\Oracle University\Library\OU_graphics_repository\icons\PROD\icons\people\peop040.gif"/>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4016399" y="3583045"/>
            <a:ext cx="234315" cy="557213"/>
          </a:xfrm>
          <a:prstGeom prst="rect">
            <a:avLst/>
          </a:prstGeom>
          <a:noFill/>
          <a:ln w="9525">
            <a:noFill/>
            <a:miter lim="800000"/>
            <a:headEnd/>
            <a:tailEnd/>
          </a:ln>
        </p:spPr>
      </p:pic>
      <p:sp>
        <p:nvSpPr>
          <p:cNvPr id="35" name="TextBox 8"/>
          <p:cNvSpPr txBox="1">
            <a:spLocks noChangeArrowheads="1"/>
          </p:cNvSpPr>
          <p:nvPr/>
        </p:nvSpPr>
        <p:spPr bwMode="auto">
          <a:xfrm>
            <a:off x="2960688" y="3683431"/>
            <a:ext cx="1355725" cy="339725"/>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app_u1</a:t>
            </a:r>
          </a:p>
        </p:txBody>
      </p:sp>
      <p:sp>
        <p:nvSpPr>
          <p:cNvPr id="36" name="PPTShape_0"/>
          <p:cNvSpPr>
            <a:spLocks noChangeArrowheads="1"/>
          </p:cNvSpPr>
          <p:nvPr/>
        </p:nvSpPr>
        <p:spPr bwMode="blackWhite">
          <a:xfrm>
            <a:off x="950913" y="4286681"/>
            <a:ext cx="3635375" cy="720725"/>
          </a:xfrm>
          <a:prstGeom prst="rect">
            <a:avLst/>
          </a:prstGeom>
          <a:solidFill>
            <a:srgbClr val="FFCC99"/>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p:txBody>
      </p:sp>
      <p:sp>
        <p:nvSpPr>
          <p:cNvPr id="37" name="TextBox 8"/>
          <p:cNvSpPr txBox="1">
            <a:spLocks noChangeArrowheads="1"/>
          </p:cNvSpPr>
          <p:nvPr/>
        </p:nvSpPr>
        <p:spPr bwMode="auto">
          <a:xfrm>
            <a:off x="1311275" y="4586719"/>
            <a:ext cx="1066800" cy="338137"/>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c##u1</a:t>
            </a:r>
          </a:p>
        </p:txBody>
      </p:sp>
      <p:pic>
        <p:nvPicPr>
          <p:cNvPr id="38" name="Picture 21" descr="D:\Oracle University\Library\OU_graphics_repository\icons\PROD\icons\people\peop040.gif"/>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282172" y="4420755"/>
            <a:ext cx="234315" cy="557213"/>
          </a:xfrm>
          <a:prstGeom prst="rect">
            <a:avLst/>
          </a:prstGeom>
          <a:noFill/>
          <a:ln w="9525">
            <a:noFill/>
            <a:miter lim="800000"/>
            <a:headEnd/>
            <a:tailEnd/>
          </a:ln>
        </p:spPr>
      </p:pic>
      <p:pic>
        <p:nvPicPr>
          <p:cNvPr id="39" name="Picture 21" descr="D:\Oracle University\Library\OU_graphics_repository\icons\PROD\icons\people\peop040.gif"/>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3913930" y="4358863"/>
            <a:ext cx="234315" cy="557213"/>
          </a:xfrm>
          <a:prstGeom prst="rect">
            <a:avLst/>
          </a:prstGeom>
          <a:noFill/>
          <a:ln w="9525">
            <a:noFill/>
            <a:miter lim="800000"/>
            <a:headEnd/>
            <a:tailEnd/>
          </a:ln>
        </p:spPr>
      </p:pic>
      <p:sp>
        <p:nvSpPr>
          <p:cNvPr id="40" name="TextBox 8"/>
          <p:cNvSpPr txBox="1">
            <a:spLocks noChangeArrowheads="1"/>
          </p:cNvSpPr>
          <p:nvPr/>
        </p:nvSpPr>
        <p:spPr bwMode="auto">
          <a:xfrm>
            <a:off x="2847975" y="4574019"/>
            <a:ext cx="1357313" cy="339725"/>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app_u1</a:t>
            </a:r>
          </a:p>
        </p:txBody>
      </p:sp>
      <p:sp>
        <p:nvSpPr>
          <p:cNvPr id="41" name="PPTShape_1"/>
          <p:cNvSpPr txBox="1">
            <a:spLocks noChangeArrowheads="1"/>
          </p:cNvSpPr>
          <p:nvPr/>
        </p:nvSpPr>
        <p:spPr bwMode="blackWhite">
          <a:xfrm>
            <a:off x="957263" y="4313669"/>
            <a:ext cx="1811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PDB_APP1</a:t>
            </a:r>
          </a:p>
        </p:txBody>
      </p:sp>
      <p:sp>
        <p:nvSpPr>
          <p:cNvPr id="42" name="PPTShape_0"/>
          <p:cNvSpPr>
            <a:spLocks noChangeArrowheads="1"/>
          </p:cNvSpPr>
          <p:nvPr/>
        </p:nvSpPr>
        <p:spPr bwMode="blackWhite">
          <a:xfrm>
            <a:off x="960438" y="5109006"/>
            <a:ext cx="5564187" cy="720725"/>
          </a:xfrm>
          <a:prstGeom prst="rect">
            <a:avLst/>
          </a:prstGeom>
          <a:solidFill>
            <a:srgbClr val="FFCC99"/>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a:p>
            <a:pPr>
              <a:lnSpc>
                <a:spcPct val="85000"/>
              </a:lnSpc>
              <a:spcBef>
                <a:spcPct val="50000"/>
              </a:spcBef>
            </a:pPr>
            <a:endParaRPr lang="en-US" altLang="en-US" sz="1400" dirty="0">
              <a:solidFill>
                <a:srgbClr val="000000"/>
              </a:solidFill>
            </a:endParaRPr>
          </a:p>
        </p:txBody>
      </p:sp>
      <p:sp>
        <p:nvSpPr>
          <p:cNvPr id="43" name="PPTShape_1"/>
          <p:cNvSpPr txBox="1">
            <a:spLocks noChangeArrowheads="1"/>
          </p:cNvSpPr>
          <p:nvPr/>
        </p:nvSpPr>
        <p:spPr bwMode="blackWhite">
          <a:xfrm>
            <a:off x="966788" y="5135994"/>
            <a:ext cx="1814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PDB_APP2</a:t>
            </a:r>
          </a:p>
        </p:txBody>
      </p:sp>
      <p:sp>
        <p:nvSpPr>
          <p:cNvPr id="44" name="TextBox 8"/>
          <p:cNvSpPr txBox="1">
            <a:spLocks noChangeArrowheads="1"/>
          </p:cNvSpPr>
          <p:nvPr/>
        </p:nvSpPr>
        <p:spPr bwMode="auto">
          <a:xfrm>
            <a:off x="1322388" y="5409044"/>
            <a:ext cx="1068387" cy="338137"/>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c##u1</a:t>
            </a:r>
          </a:p>
        </p:txBody>
      </p:sp>
      <p:pic>
        <p:nvPicPr>
          <p:cNvPr id="45" name="Picture 21" descr="D:\Oracle University\Library\OU_graphics_repository\icons\PROD\icons\people\peop040.gif"/>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2293348" y="5242323"/>
            <a:ext cx="234315" cy="557213"/>
          </a:xfrm>
          <a:prstGeom prst="rect">
            <a:avLst/>
          </a:prstGeom>
          <a:noFill/>
          <a:ln w="9525">
            <a:noFill/>
            <a:miter lim="800000"/>
            <a:headEnd/>
            <a:tailEnd/>
          </a:ln>
        </p:spPr>
      </p:pic>
      <p:pic>
        <p:nvPicPr>
          <p:cNvPr id="46" name="Picture 21" descr="D:\Oracle University\Library\OU_graphics_repository\icons\PROD\icons\people\peop040.gif"/>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3925105" y="5180431"/>
            <a:ext cx="234315" cy="557213"/>
          </a:xfrm>
          <a:prstGeom prst="rect">
            <a:avLst/>
          </a:prstGeom>
          <a:noFill/>
          <a:ln w="9525">
            <a:noFill/>
            <a:miter lim="800000"/>
            <a:headEnd/>
            <a:tailEnd/>
          </a:ln>
        </p:spPr>
      </p:pic>
      <p:sp>
        <p:nvSpPr>
          <p:cNvPr id="47" name="TextBox 8"/>
          <p:cNvSpPr txBox="1">
            <a:spLocks noChangeArrowheads="1"/>
          </p:cNvSpPr>
          <p:nvPr/>
        </p:nvSpPr>
        <p:spPr bwMode="auto">
          <a:xfrm>
            <a:off x="2847975" y="5274106"/>
            <a:ext cx="1357313" cy="338138"/>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app_u1</a:t>
            </a:r>
          </a:p>
        </p:txBody>
      </p:sp>
      <p:sp>
        <p:nvSpPr>
          <p:cNvPr id="48" name="TextBox 8"/>
          <p:cNvSpPr txBox="1">
            <a:spLocks noChangeArrowheads="1"/>
          </p:cNvSpPr>
          <p:nvPr/>
        </p:nvSpPr>
        <p:spPr bwMode="auto">
          <a:xfrm>
            <a:off x="4987925" y="5388406"/>
            <a:ext cx="1455738" cy="338138"/>
          </a:xfrm>
          <a:prstGeom prst="rect">
            <a:avLst/>
          </a:prstGeom>
          <a:noFill/>
          <a:ln w="9525">
            <a:noFill/>
            <a:miter lim="800000"/>
            <a:headEnd/>
            <a:tailEnd/>
          </a:ln>
        </p:spPr>
        <p:txBody>
          <a:bodyPr>
            <a:spAutoFit/>
          </a:bodyPr>
          <a:lstStyle/>
          <a:p>
            <a:pPr eaLnBrk="1" hangingPunct="1">
              <a:defRPr/>
            </a:pPr>
            <a:r>
              <a:rPr lang="en-US" sz="1600" dirty="0">
                <a:solidFill>
                  <a:srgbClr val="000000"/>
                </a:solidFill>
                <a:latin typeface="+mj-lt"/>
                <a:cs typeface="Courier New" pitchFamily="49" charset="0"/>
              </a:rPr>
              <a:t>l_user1</a:t>
            </a:r>
          </a:p>
        </p:txBody>
      </p:sp>
      <p:pic>
        <p:nvPicPr>
          <p:cNvPr id="49" name="Picture 21" descr="D:\Oracle University\Library\OU_graphics_repository\icons\PROD\icons\people\peop040.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1075" y="5245531"/>
            <a:ext cx="2349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Content Placeholder 2"/>
          <p:cNvSpPr txBox="1">
            <a:spLocks/>
          </p:cNvSpPr>
          <p:nvPr/>
        </p:nvSpPr>
        <p:spPr bwMode="gray">
          <a:xfrm>
            <a:off x="5179200" y="2747575"/>
            <a:ext cx="5951111" cy="1160562"/>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spAutoFit/>
          </a:bodyPr>
          <a:lstStyle/>
          <a:p>
            <a:pPr marL="457200" indent="-457200" defTabSz="400050">
              <a:tabLst>
                <a:tab pos="400050" algn="r"/>
                <a:tab pos="673100" algn="l"/>
              </a:tabLst>
              <a:defRPr/>
            </a:pPr>
            <a:r>
              <a:rPr lang="en-US" sz="1400" b="1" dirty="0">
                <a:latin typeface="Courier New" pitchFamily="49" charset="0"/>
                <a:cs typeface="Arial" charset="0"/>
              </a:rPr>
              <a:t>SQL&gt; CONN sys@PDB_APP AS SYSDBA</a:t>
            </a:r>
          </a:p>
          <a:p>
            <a:pPr marL="457200" indent="-457200" defTabSz="400050">
              <a:tabLst>
                <a:tab pos="400050" algn="r"/>
                <a:tab pos="673100" algn="l"/>
              </a:tabLst>
              <a:defRPr/>
            </a:pPr>
            <a:r>
              <a:rPr lang="en-US" sz="1400" b="1" dirty="0">
                <a:latin typeface="Courier New" pitchFamily="49" charset="0"/>
                <a:cs typeface="Arial" charset="0"/>
              </a:rPr>
              <a:t>SQL&gt; ALTER PLUGGABLE DATABASE APPLICATION   </a:t>
            </a:r>
          </a:p>
          <a:p>
            <a:pPr marL="457200" indent="-457200" defTabSz="400050">
              <a:tabLst>
                <a:tab pos="400050" algn="r"/>
                <a:tab pos="673100" algn="l"/>
              </a:tabLst>
              <a:defRPr/>
            </a:pPr>
            <a:r>
              <a:rPr lang="en-US" sz="1400" b="1" dirty="0">
                <a:latin typeface="Courier New" pitchFamily="49" charset="0"/>
                <a:cs typeface="Arial" charset="0"/>
              </a:rPr>
              <a:t>           app1 BEGIN INSTALL </a:t>
            </a:r>
            <a:r>
              <a:rPr lang="en-US" sz="1400" dirty="0"/>
              <a:t>'1.1'</a:t>
            </a:r>
            <a:r>
              <a:rPr lang="en-US" sz="1400" b="1" dirty="0">
                <a:latin typeface="Courier New" pitchFamily="49" charset="0"/>
                <a:cs typeface="Arial" charset="0"/>
              </a:rPr>
              <a:t> ;</a:t>
            </a:r>
          </a:p>
          <a:p>
            <a:pPr marL="457200" indent="-457200" defTabSz="400050">
              <a:tabLst>
                <a:tab pos="400050" algn="r"/>
                <a:tab pos="673100" algn="l"/>
              </a:tabLst>
              <a:defRPr/>
            </a:pPr>
            <a:r>
              <a:rPr lang="en-US" sz="1400" b="1" dirty="0">
                <a:latin typeface="Courier New" pitchFamily="49" charset="0"/>
                <a:cs typeface="Arial" charset="0"/>
              </a:rPr>
              <a:t>SQL&gt; CREATE USER app_u1 IDENTIFIED BY x  </a:t>
            </a:r>
          </a:p>
          <a:p>
            <a:pPr marL="457200" indent="-457200" defTabSz="400050">
              <a:tabLst>
                <a:tab pos="400050" algn="r"/>
                <a:tab pos="673100" algn="l"/>
              </a:tabLst>
              <a:defRPr/>
            </a:pPr>
            <a:r>
              <a:rPr lang="en-US" sz="1400" b="1" dirty="0">
                <a:solidFill>
                  <a:srgbClr val="FF0000"/>
                </a:solidFill>
                <a:latin typeface="Courier New" pitchFamily="49" charset="0"/>
                <a:cs typeface="Arial" charset="0"/>
              </a:rPr>
              <a:t>      </a:t>
            </a:r>
            <a:r>
              <a:rPr lang="en-US" sz="1400" b="1" dirty="0">
                <a:solidFill>
                  <a:srgbClr val="00B050"/>
                </a:solidFill>
                <a:latin typeface="Courier New" pitchFamily="49" charset="0"/>
                <a:cs typeface="Arial" charset="0"/>
              </a:rPr>
              <a:t>CONTAINER=ALL</a:t>
            </a:r>
            <a:r>
              <a:rPr lang="en-US" sz="1400" b="1" dirty="0">
                <a:latin typeface="Courier New" pitchFamily="49" charset="0"/>
                <a:cs typeface="Arial" charset="0"/>
              </a:rPr>
              <a:t>; </a:t>
            </a:r>
          </a:p>
        </p:txBody>
      </p:sp>
      <p:sp>
        <p:nvSpPr>
          <p:cNvPr id="52" name="Content Placeholder 2"/>
          <p:cNvSpPr txBox="1">
            <a:spLocks/>
          </p:cNvSpPr>
          <p:nvPr/>
        </p:nvSpPr>
        <p:spPr bwMode="gray">
          <a:xfrm>
            <a:off x="5371171" y="4492863"/>
            <a:ext cx="5759140" cy="347255"/>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4400">
            <a:spAutoFit/>
          </a:bodyPr>
          <a:lstStyle/>
          <a:p>
            <a:pPr marL="457200" indent="-457200" defTabSz="400050">
              <a:tabLst>
                <a:tab pos="400050" algn="r"/>
                <a:tab pos="673100" algn="l"/>
              </a:tabLst>
              <a:defRPr/>
            </a:pPr>
            <a:r>
              <a:rPr lang="en-US" sz="1400" b="1" dirty="0">
                <a:latin typeface="Courier New" pitchFamily="49" charset="0"/>
                <a:cs typeface="Arial" charset="0"/>
              </a:rPr>
              <a:t>SQL&gt; CREATE USER l_user1 … ;</a:t>
            </a:r>
          </a:p>
        </p:txBody>
      </p:sp>
      <p:cxnSp>
        <p:nvCxnSpPr>
          <p:cNvPr id="53" name="Straight Connector 57"/>
          <p:cNvCxnSpPr>
            <a:cxnSpLocks noChangeShapeType="1"/>
          </p:cNvCxnSpPr>
          <p:nvPr/>
        </p:nvCxnSpPr>
        <p:spPr bwMode="auto">
          <a:xfrm flipH="1">
            <a:off x="3668713" y="1856219"/>
            <a:ext cx="0" cy="611187"/>
          </a:xfrm>
          <a:prstGeom prst="line">
            <a:avLst/>
          </a:prstGeom>
          <a:noFill/>
          <a:ln w="28575" algn="ctr">
            <a:solidFill>
              <a:schemeClr val="accent1"/>
            </a:solidFill>
            <a:round/>
            <a:headEnd type="none" w="sm" len="sm"/>
            <a:tailEnd type="none" w="sm" len="sm"/>
          </a:ln>
          <a:extLst>
            <a:ext uri="{909E8E84-426E-40DD-AFC4-6F175D3DCCD1}">
              <a14:hiddenFill xmlns:a14="http://schemas.microsoft.com/office/drawing/2010/main">
                <a:noFill/>
              </a14:hiddenFill>
            </a:ext>
          </a:extLst>
        </p:spPr>
      </p:cxnSp>
      <p:cxnSp>
        <p:nvCxnSpPr>
          <p:cNvPr id="54" name="Straight Arrow Connector 48"/>
          <p:cNvCxnSpPr>
            <a:cxnSpLocks noChangeShapeType="1"/>
          </p:cNvCxnSpPr>
          <p:nvPr/>
        </p:nvCxnSpPr>
        <p:spPr bwMode="auto">
          <a:xfrm flipH="1">
            <a:off x="3246438" y="1811769"/>
            <a:ext cx="390525" cy="0"/>
          </a:xfrm>
          <a:prstGeom prst="straightConnector1">
            <a:avLst/>
          </a:prstGeom>
          <a:noFill/>
          <a:ln w="28575" algn="ctr">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55" name="Straight Arrow Connector 87"/>
          <p:cNvCxnSpPr>
            <a:cxnSpLocks noChangeShapeType="1"/>
          </p:cNvCxnSpPr>
          <p:nvPr/>
        </p:nvCxnSpPr>
        <p:spPr bwMode="auto">
          <a:xfrm flipH="1">
            <a:off x="3830638" y="1830819"/>
            <a:ext cx="0" cy="1187450"/>
          </a:xfrm>
          <a:prstGeom prst="straightConnector1">
            <a:avLst/>
          </a:prstGeom>
          <a:noFill/>
          <a:ln w="28575" algn="ctr">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sp>
        <p:nvSpPr>
          <p:cNvPr id="50" name="Content Placeholder 2"/>
          <p:cNvSpPr txBox="1">
            <a:spLocks/>
          </p:cNvSpPr>
          <p:nvPr/>
        </p:nvSpPr>
        <p:spPr bwMode="gray">
          <a:xfrm>
            <a:off x="3643429" y="1419254"/>
            <a:ext cx="7486882" cy="464225"/>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nchor="ctr">
            <a:spAutoFit/>
          </a:bodyPr>
          <a:lstStyle/>
          <a:p>
            <a:pPr marL="457200" indent="-457200" defTabSz="400050">
              <a:tabLst>
                <a:tab pos="400050" algn="r"/>
                <a:tab pos="673100" algn="l"/>
              </a:tabLst>
              <a:defRPr/>
            </a:pPr>
            <a:r>
              <a:rPr lang="en-US" sz="1400" b="1" dirty="0">
                <a:latin typeface="Courier New" pitchFamily="49" charset="0"/>
                <a:cs typeface="Arial" charset="0"/>
              </a:rPr>
              <a:t>SQL&gt; CONNECT / AS SYSDBA</a:t>
            </a:r>
          </a:p>
          <a:p>
            <a:pPr marL="457200" indent="-457200" defTabSz="400050">
              <a:tabLst>
                <a:tab pos="400050" algn="r"/>
                <a:tab pos="673100" algn="l"/>
              </a:tabLst>
              <a:defRPr/>
            </a:pPr>
            <a:r>
              <a:rPr lang="en-US" sz="1400" b="1" dirty="0">
                <a:latin typeface="Courier New" pitchFamily="49" charset="0"/>
                <a:cs typeface="Arial" charset="0"/>
              </a:rPr>
              <a:t>SQL&gt; CREATE USER c##u1 IDENTIFIED BY x </a:t>
            </a:r>
            <a:r>
              <a:rPr lang="en-US" sz="1400" b="1" dirty="0">
                <a:solidFill>
                  <a:srgbClr val="FF0000"/>
                </a:solidFill>
                <a:latin typeface="Courier New" pitchFamily="49" charset="0"/>
                <a:cs typeface="Arial" charset="0"/>
              </a:rPr>
              <a:t>CONTAINER=ALL</a:t>
            </a:r>
            <a:r>
              <a:rPr lang="en-US" sz="1400" b="1" dirty="0">
                <a:latin typeface="Courier New" pitchFamily="49" charset="0"/>
                <a:cs typeface="Arial" charset="0"/>
              </a:rPr>
              <a:t>;</a:t>
            </a:r>
          </a:p>
        </p:txBody>
      </p:sp>
      <p:cxnSp>
        <p:nvCxnSpPr>
          <p:cNvPr id="56" name="Straight Arrow Connector 59"/>
          <p:cNvCxnSpPr>
            <a:cxnSpLocks noChangeShapeType="1"/>
          </p:cNvCxnSpPr>
          <p:nvPr/>
        </p:nvCxnSpPr>
        <p:spPr bwMode="auto">
          <a:xfrm flipH="1" flipV="1">
            <a:off x="3235325" y="2459469"/>
            <a:ext cx="431800" cy="0"/>
          </a:xfrm>
          <a:prstGeom prst="straightConnector1">
            <a:avLst/>
          </a:prstGeom>
          <a:noFill/>
          <a:ln w="28575" algn="ctr">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57" name="Straight Connector 68"/>
          <p:cNvCxnSpPr>
            <a:cxnSpLocks noChangeShapeType="1"/>
          </p:cNvCxnSpPr>
          <p:nvPr/>
        </p:nvCxnSpPr>
        <p:spPr bwMode="auto">
          <a:xfrm flipH="1">
            <a:off x="4371975" y="3540556"/>
            <a:ext cx="815975" cy="0"/>
          </a:xfrm>
          <a:prstGeom prst="line">
            <a:avLst/>
          </a:prstGeom>
          <a:noFill/>
          <a:ln w="28575"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58" name="Straight Connector 68"/>
          <p:cNvCxnSpPr>
            <a:cxnSpLocks noChangeShapeType="1"/>
          </p:cNvCxnSpPr>
          <p:nvPr/>
        </p:nvCxnSpPr>
        <p:spPr bwMode="auto">
          <a:xfrm flipH="1">
            <a:off x="4278313" y="4561319"/>
            <a:ext cx="966787" cy="0"/>
          </a:xfrm>
          <a:prstGeom prst="line">
            <a:avLst/>
          </a:prstGeom>
          <a:noFill/>
          <a:ln w="28575"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59" name="Straight Connector 68"/>
          <p:cNvCxnSpPr>
            <a:cxnSpLocks noChangeShapeType="1"/>
          </p:cNvCxnSpPr>
          <p:nvPr/>
        </p:nvCxnSpPr>
        <p:spPr bwMode="auto">
          <a:xfrm flipH="1">
            <a:off x="4287838" y="5267756"/>
            <a:ext cx="968375" cy="0"/>
          </a:xfrm>
          <a:prstGeom prst="line">
            <a:avLst/>
          </a:prstGeom>
          <a:noFill/>
          <a:ln w="28575"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60" name="Straight Connector 81"/>
          <p:cNvCxnSpPr>
            <a:cxnSpLocks noChangeShapeType="1"/>
          </p:cNvCxnSpPr>
          <p:nvPr/>
        </p:nvCxnSpPr>
        <p:spPr bwMode="auto">
          <a:xfrm flipH="1">
            <a:off x="5256213" y="3899331"/>
            <a:ext cx="0" cy="1368425"/>
          </a:xfrm>
          <a:prstGeom prst="line">
            <a:avLst/>
          </a:prstGeom>
          <a:noFill/>
          <a:ln w="28575" algn="ctr">
            <a:solidFill>
              <a:srgbClr val="00B050"/>
            </a:solidFill>
            <a:round/>
            <a:headEnd type="none" w="sm" len="sm"/>
            <a:tailEnd type="none" w="sm" len="sm"/>
          </a:ln>
          <a:extLst>
            <a:ext uri="{909E8E84-426E-40DD-AFC4-6F175D3DCCD1}">
              <a14:hiddenFill xmlns:a14="http://schemas.microsoft.com/office/drawing/2010/main">
                <a:noFill/>
              </a14:hiddenFill>
            </a:ext>
          </a:extLst>
        </p:spPr>
      </p:cxnSp>
      <p:cxnSp>
        <p:nvCxnSpPr>
          <p:cNvPr id="61" name="Straight Arrow Connector 60"/>
          <p:cNvCxnSpPr>
            <a:cxnSpLocks noChangeShapeType="1"/>
          </p:cNvCxnSpPr>
          <p:nvPr/>
        </p:nvCxnSpPr>
        <p:spPr bwMode="auto">
          <a:xfrm>
            <a:off x="6157913" y="4872469"/>
            <a:ext cx="0" cy="250825"/>
          </a:xfrm>
          <a:prstGeom prst="straightConnector1">
            <a:avLst/>
          </a:prstGeom>
          <a:noFill/>
          <a:ln w="28575" algn="ctr">
            <a:solidFill>
              <a:srgbClr val="0000FF"/>
            </a:solidFill>
            <a:round/>
            <a:headEnd type="none" w="sm" len="sm"/>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051637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Grp="1" noChangeArrowheads="1"/>
          </p:cNvSpPr>
          <p:nvPr>
            <p:ph type="title"/>
          </p:nvPr>
        </p:nvSpPr>
        <p:spPr/>
        <p:txBody>
          <a:bodyPr/>
          <a:lstStyle/>
          <a:p>
            <a:pPr eaLnBrk="1" hangingPunct="1"/>
            <a:r>
              <a:rPr lang="en-US" altLang="en-US" dirty="0" smtClean="0"/>
              <a:t>Creating Schema Only Accounts</a:t>
            </a:r>
            <a:endParaRPr lang="en-US" altLang="en-US" dirty="0"/>
          </a:p>
        </p:txBody>
      </p:sp>
      <p:sp>
        <p:nvSpPr>
          <p:cNvPr id="7171" name="Rectangle 31"/>
          <p:cNvSpPr>
            <a:spLocks noGrp="1" noChangeArrowheads="1"/>
          </p:cNvSpPr>
          <p:nvPr>
            <p:ph idx="1"/>
          </p:nvPr>
        </p:nvSpPr>
        <p:spPr>
          <a:xfrm>
            <a:off x="622300" y="1243013"/>
            <a:ext cx="10944225" cy="2873429"/>
          </a:xfrm>
        </p:spPr>
        <p:txBody>
          <a:bodyPr/>
          <a:lstStyle/>
          <a:p>
            <a:pPr lvl="1" indent="-367200">
              <a:defRPr/>
            </a:pPr>
            <a:r>
              <a:rPr lang="en-US" dirty="0" smtClean="0"/>
              <a:t>It ensures </a:t>
            </a:r>
            <a:r>
              <a:rPr lang="en-US" dirty="0"/>
              <a:t>that a user cannot log in to the </a:t>
            </a:r>
            <a:r>
              <a:rPr lang="en-US" dirty="0" smtClean="0"/>
              <a:t>instance</a:t>
            </a:r>
            <a:r>
              <a:rPr lang="en-US" dirty="0"/>
              <a:t>.</a:t>
            </a:r>
            <a:endParaRPr lang="en-US" dirty="0" smtClean="0"/>
          </a:p>
          <a:p>
            <a:pPr lvl="1" indent="-367200" defTabSz="304747" eaLnBrk="1" hangingPunct="1">
              <a:defRPr/>
            </a:pPr>
            <a:r>
              <a:rPr lang="en-US" dirty="0" smtClean="0"/>
              <a:t>It enforces </a:t>
            </a:r>
            <a:r>
              <a:rPr lang="en-US" dirty="0"/>
              <a:t>data access through the application.</a:t>
            </a:r>
          </a:p>
          <a:p>
            <a:pPr lvl="1" indent="-367200" defTabSz="304747" eaLnBrk="1" hangingPunct="1">
              <a:defRPr/>
            </a:pPr>
            <a:r>
              <a:rPr lang="en-US" dirty="0" smtClean="0"/>
              <a:t>It secures </a:t>
            </a:r>
            <a:r>
              <a:rPr lang="en-US" dirty="0"/>
              <a:t>schema </a:t>
            </a:r>
            <a:r>
              <a:rPr lang="en-US" dirty="0" smtClean="0"/>
              <a:t>objects by preventing the connected schema from dropping objects.</a:t>
            </a:r>
            <a:endParaRPr lang="en-US" dirty="0">
              <a:latin typeface="Courier New" pitchFamily="49" charset="0"/>
              <a:cs typeface="Courier New" pitchFamily="49" charset="0"/>
            </a:endParaRPr>
          </a:p>
          <a:p>
            <a:pPr lvl="1" defTabSz="304747" eaLnBrk="1" hangingPunct="1">
              <a:defRPr/>
            </a:pPr>
            <a:r>
              <a:rPr lang="en-US" dirty="0"/>
              <a:t>A </a:t>
            </a:r>
            <a:r>
              <a:rPr lang="en-US" dirty="0" smtClean="0"/>
              <a:t>schema only </a:t>
            </a:r>
            <a:r>
              <a:rPr lang="en-US" dirty="0"/>
              <a:t>account cannot </a:t>
            </a:r>
            <a:r>
              <a:rPr lang="en-US" dirty="0" smtClean="0"/>
              <a:t>connect through a database link.</a:t>
            </a:r>
          </a:p>
          <a:p>
            <a:pPr lvl="1">
              <a:defRPr/>
            </a:pPr>
            <a:r>
              <a:rPr lang="en-US" dirty="0" smtClean="0">
                <a:cs typeface="Courier New" pitchFamily="49" charset="0"/>
              </a:rPr>
              <a:t>Oracle-supplied </a:t>
            </a:r>
            <a:r>
              <a:rPr lang="en-US" dirty="0">
                <a:cs typeface="Courier New" pitchFamily="49" charset="0"/>
              </a:rPr>
              <a:t>schemas created </a:t>
            </a:r>
            <a:r>
              <a:rPr lang="en-US" dirty="0" smtClean="0">
                <a:cs typeface="Courier New" pitchFamily="49" charset="0"/>
              </a:rPr>
              <a:t>with the </a:t>
            </a:r>
            <a:r>
              <a:rPr lang="en-US" dirty="0" smtClean="0">
                <a:latin typeface="Courier New" panose="02070309020205020404" pitchFamily="49" charset="0"/>
                <a:cs typeface="Courier New" panose="02070309020205020404" pitchFamily="49" charset="0"/>
              </a:rPr>
              <a:t>NO</a:t>
            </a:r>
            <a:r>
              <a:rPr lang="en-US" dirty="0" smtClean="0">
                <a:cs typeface="Courier New" pitchFamily="49" charset="0"/>
              </a:rPr>
              <a:t> </a:t>
            </a:r>
            <a:r>
              <a:rPr lang="en-US" dirty="0" smtClean="0">
                <a:latin typeface="Courier New" panose="02070309020205020404" pitchFamily="49" charset="0"/>
                <a:cs typeface="Courier New" panose="02070309020205020404" pitchFamily="49" charset="0"/>
              </a:rPr>
              <a:t>AUTHENTICATION</a:t>
            </a:r>
            <a:r>
              <a:rPr lang="en-US" dirty="0" smtClean="0">
                <a:cs typeface="Courier New" pitchFamily="49" charset="0"/>
              </a:rPr>
              <a:t> clause are schema only accounts.</a:t>
            </a:r>
            <a:endParaRPr lang="en-US" dirty="0">
              <a:cs typeface="Courier New" pitchFamily="49" charset="0"/>
            </a:endParaRPr>
          </a:p>
          <a:p>
            <a:pPr lvl="1">
              <a:defRPr/>
            </a:pPr>
            <a:r>
              <a:rPr lang="en-US" dirty="0"/>
              <a:t>A</a:t>
            </a:r>
            <a:r>
              <a:rPr lang="en-US" dirty="0" smtClean="0"/>
              <a:t>dministrator </a:t>
            </a:r>
            <a:r>
              <a:rPr lang="en-US" dirty="0"/>
              <a:t>privileges </a:t>
            </a:r>
            <a:r>
              <a:rPr lang="en-US" dirty="0" smtClean="0"/>
              <a:t>can be granted to </a:t>
            </a:r>
            <a:r>
              <a:rPr lang="en-US" dirty="0"/>
              <a:t>and </a:t>
            </a:r>
            <a:r>
              <a:rPr lang="en-US" dirty="0" smtClean="0"/>
              <a:t>revoked from schema only accounts.</a:t>
            </a:r>
            <a:endParaRPr lang="en-US" dirty="0"/>
          </a:p>
        </p:txBody>
      </p:sp>
      <p:sp>
        <p:nvSpPr>
          <p:cNvPr id="7" name="Content Placeholder 2"/>
          <p:cNvSpPr txBox="1">
            <a:spLocks/>
          </p:cNvSpPr>
          <p:nvPr/>
        </p:nvSpPr>
        <p:spPr bwMode="gray">
          <a:xfrm>
            <a:off x="621804" y="4495800"/>
            <a:ext cx="10942366" cy="37226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36000" rIns="12700" bIns="36000" anchor="ctr">
            <a:spAutoFit/>
          </a:bodyPr>
          <a:lstStyle/>
          <a:p>
            <a:pPr eaLnBrk="1" hangingPunct="1">
              <a:lnSpc>
                <a:spcPct val="98000"/>
              </a:lnSpc>
              <a:buSzPct val="70000"/>
            </a:pPr>
            <a:r>
              <a:rPr lang="en-US" b="1" dirty="0" smtClean="0">
                <a:solidFill>
                  <a:srgbClr val="000000"/>
                </a:solidFill>
                <a:latin typeface="Courier New" pitchFamily="49" charset="0"/>
                <a:cs typeface="Courier New" pitchFamily="49" charset="0"/>
              </a:rPr>
              <a:t>SQL&gt; CREATE USER schema_noauth NO AUTHENTICATION; </a:t>
            </a:r>
            <a:endParaRPr lang="en-US" altLang="en-US" b="1" dirty="0">
              <a:solidFill>
                <a:srgbClr val="000000"/>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82176065"/>
      </p:ext>
    </p:extLst>
  </p:cSld>
  <p:clrMapOvr>
    <a:masterClrMapping/>
  </p:clrMapOvr>
  <p:transition spd="slow"/>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Authenticating Users</a:t>
            </a:r>
            <a:endParaRPr lang="en-US" altLang="es-MX" dirty="0"/>
          </a:p>
        </p:txBody>
      </p:sp>
      <p:sp>
        <p:nvSpPr>
          <p:cNvPr id="9219" name="Content Placeholder 9"/>
          <p:cNvSpPr>
            <a:spLocks noGrp="1"/>
          </p:cNvSpPr>
          <p:nvPr>
            <p:ph idx="1"/>
          </p:nvPr>
        </p:nvSpPr>
        <p:spPr>
          <a:xfrm>
            <a:off x="622138" y="1242485"/>
            <a:ext cx="10944549" cy="4991958"/>
          </a:xfrm>
        </p:spPr>
        <p:txBody>
          <a:bodyPr/>
          <a:lstStyle/>
          <a:p>
            <a:pPr lvl="1">
              <a:lnSpc>
                <a:spcPct val="95000"/>
              </a:lnSpc>
            </a:pPr>
            <a:r>
              <a:rPr lang="en-US" dirty="0" smtClean="0"/>
              <a:t>Every user, including administrators, must be authenticated when connecting to a database instance.</a:t>
            </a:r>
          </a:p>
          <a:p>
            <a:pPr lvl="1">
              <a:lnSpc>
                <a:spcPct val="95000"/>
              </a:lnSpc>
            </a:pPr>
            <a:r>
              <a:rPr lang="en-US" dirty="0" smtClean="0"/>
              <a:t>Authentication verifies that the user is a valid database user and establishes a trust relationship for further interactions.</a:t>
            </a:r>
          </a:p>
          <a:p>
            <a:pPr lvl="1">
              <a:lnSpc>
                <a:spcPct val="95000"/>
              </a:lnSpc>
            </a:pPr>
            <a:r>
              <a:rPr lang="en-US" dirty="0" smtClean="0"/>
              <a:t>Authentication also enables accountability by making it possible to link access and actions to specific identities. </a:t>
            </a:r>
          </a:p>
          <a:p>
            <a:pPr lvl="1">
              <a:lnSpc>
                <a:spcPct val="95000"/>
              </a:lnSpc>
            </a:pPr>
            <a:r>
              <a:rPr lang="en-US" dirty="0" smtClean="0"/>
              <a:t>The following authentication methods are possible:</a:t>
            </a:r>
          </a:p>
          <a:p>
            <a:pPr lvl="2">
              <a:lnSpc>
                <a:spcPct val="95000"/>
              </a:lnSpc>
            </a:pPr>
            <a:r>
              <a:rPr lang="en-US" dirty="0" smtClean="0"/>
              <a:t>Password (usually for database users)</a:t>
            </a:r>
          </a:p>
          <a:p>
            <a:pPr lvl="2">
              <a:lnSpc>
                <a:spcPct val="95000"/>
              </a:lnSpc>
            </a:pPr>
            <a:r>
              <a:rPr lang="en-US" dirty="0" smtClean="0"/>
              <a:t>Operating system (OS) authentication</a:t>
            </a:r>
          </a:p>
          <a:p>
            <a:pPr lvl="2">
              <a:lnSpc>
                <a:spcPct val="95000"/>
              </a:lnSpc>
            </a:pPr>
            <a:r>
              <a:rPr lang="en-US" dirty="0" smtClean="0"/>
              <a:t>Password file (for system administrative privileged users only)</a:t>
            </a:r>
          </a:p>
          <a:p>
            <a:pPr lvl="2">
              <a:lnSpc>
                <a:spcPct val="95000"/>
              </a:lnSpc>
            </a:pPr>
            <a:r>
              <a:rPr lang="en-US" dirty="0" smtClean="0"/>
              <a:t>Strong authentication with Kerberos, SSL, or directory authentication</a:t>
            </a:r>
          </a:p>
          <a:p>
            <a:pPr lvl="1">
              <a:lnSpc>
                <a:spcPct val="95000"/>
              </a:lnSpc>
            </a:pPr>
            <a:r>
              <a:rPr lang="en-US" dirty="0" smtClean="0"/>
              <a:t>A system administrative privileged user must use OS authentication, password file authentication, or strong authentication. These methods can authenticate when the database is available or unavailable (not started).</a:t>
            </a:r>
            <a:endParaRPr lang="en-US" dirty="0"/>
          </a:p>
        </p:txBody>
      </p:sp>
    </p:spTree>
    <p:custDataLst>
      <p:tags r:id="rId1"/>
    </p:custDataLst>
    <p:extLst>
      <p:ext uri="{BB962C8B-B14F-4D97-AF65-F5344CB8AC3E}">
        <p14:creationId xmlns:p14="http://schemas.microsoft.com/office/powerpoint/2010/main" val="184382715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Using Password </a:t>
            </a:r>
            <a:r>
              <a:rPr lang="en-US" dirty="0"/>
              <a:t>Authentication</a:t>
            </a:r>
            <a:endParaRPr lang="en-US" altLang="es-MX" dirty="0"/>
          </a:p>
        </p:txBody>
      </p:sp>
      <p:sp>
        <p:nvSpPr>
          <p:cNvPr id="9219" name="Content Placeholder 9"/>
          <p:cNvSpPr>
            <a:spLocks noGrp="1"/>
          </p:cNvSpPr>
          <p:nvPr>
            <p:ph idx="1"/>
          </p:nvPr>
        </p:nvSpPr>
        <p:spPr>
          <a:xfrm>
            <a:off x="622138" y="1242485"/>
            <a:ext cx="10944549" cy="4166091"/>
          </a:xfrm>
        </p:spPr>
        <p:txBody>
          <a:bodyPr/>
          <a:lstStyle/>
          <a:p>
            <a:pPr lvl="1">
              <a:buClr>
                <a:schemeClr val="accent1"/>
              </a:buClr>
              <a:defRPr/>
            </a:pPr>
            <a:r>
              <a:rPr lang="en-US" dirty="0" smtClean="0"/>
              <a:t>Create </a:t>
            </a:r>
            <a:r>
              <a:rPr lang="en-US" dirty="0"/>
              <a:t>each user with an associated password that must be supplied when the user attempts to establish a connection.</a:t>
            </a:r>
          </a:p>
          <a:p>
            <a:pPr lvl="1">
              <a:buClr>
                <a:schemeClr val="accent1"/>
              </a:buClr>
              <a:defRPr/>
            </a:pPr>
            <a:r>
              <a:rPr lang="en-US" dirty="0"/>
              <a:t>When setting up a password, you can expire the password immediately, which forces the user to change the password after first logging in</a:t>
            </a:r>
            <a:r>
              <a:rPr lang="en-US" dirty="0" smtClean="0"/>
              <a:t>.</a:t>
            </a:r>
            <a:endParaRPr lang="en-US" dirty="0"/>
          </a:p>
          <a:p>
            <a:pPr lvl="1">
              <a:buClr>
                <a:schemeClr val="accent1"/>
              </a:buClr>
              <a:defRPr/>
            </a:pPr>
            <a:r>
              <a:rPr lang="en-US" dirty="0"/>
              <a:t>All passwords created in Oracle Database are case-sensitive by default.</a:t>
            </a:r>
          </a:p>
          <a:p>
            <a:pPr lvl="1">
              <a:buClr>
                <a:schemeClr val="accent1"/>
              </a:buClr>
              <a:defRPr/>
            </a:pPr>
            <a:r>
              <a:rPr lang="en-US" dirty="0"/>
              <a:t>Passwords may contain multibyte characters and are limited to 30 bytes.</a:t>
            </a:r>
          </a:p>
          <a:p>
            <a:pPr lvl="1">
              <a:buClr>
                <a:schemeClr val="accent1"/>
              </a:buClr>
              <a:defRPr/>
            </a:pPr>
            <a:r>
              <a:rPr lang="en-US" dirty="0"/>
              <a:t>Passwords are always automatically and transparently encrypted by using the Advanced Encryption Standard (AES) algorithm during network (client/server and server/server) connections before sending them across the network</a:t>
            </a:r>
            <a:r>
              <a:rPr lang="en-US" dirty="0" smtClean="0"/>
              <a:t>.</a:t>
            </a:r>
          </a:p>
          <a:p>
            <a:pPr lvl="1">
              <a:buClr>
                <a:schemeClr val="accent1"/>
              </a:buClr>
              <a:defRPr/>
            </a:pPr>
            <a:r>
              <a:rPr lang="en-US" dirty="0" smtClean="0"/>
              <a:t>A password management policy, controlled through user profiles, can be used to set a password expiration period, grace period for changing a password, and other attributes.</a:t>
            </a:r>
            <a:endParaRPr lang="en-US" dirty="0"/>
          </a:p>
        </p:txBody>
      </p:sp>
    </p:spTree>
    <p:custDataLst>
      <p:tags r:id="rId1"/>
    </p:custDataLst>
    <p:extLst>
      <p:ext uri="{BB962C8B-B14F-4D97-AF65-F5344CB8AC3E}">
        <p14:creationId xmlns:p14="http://schemas.microsoft.com/office/powerpoint/2010/main" val="340691573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Using Password </a:t>
            </a:r>
            <a:r>
              <a:rPr lang="en-US" dirty="0"/>
              <a:t>File Authentication</a:t>
            </a:r>
            <a:endParaRPr lang="en-US" altLang="es-MX" dirty="0"/>
          </a:p>
        </p:txBody>
      </p:sp>
      <p:sp>
        <p:nvSpPr>
          <p:cNvPr id="9219" name="Content Placeholder 9"/>
          <p:cNvSpPr>
            <a:spLocks noGrp="1"/>
          </p:cNvSpPr>
          <p:nvPr>
            <p:ph idx="1"/>
          </p:nvPr>
        </p:nvSpPr>
        <p:spPr>
          <a:xfrm>
            <a:off x="622138" y="1242485"/>
            <a:ext cx="10944549" cy="2996540"/>
          </a:xfrm>
        </p:spPr>
        <p:txBody>
          <a:bodyPr/>
          <a:lstStyle/>
          <a:p>
            <a:pPr lvl="1">
              <a:buClr>
                <a:schemeClr val="accent1"/>
              </a:buClr>
              <a:defRPr/>
            </a:pPr>
            <a:r>
              <a:rPr lang="en-US" dirty="0"/>
              <a:t>You can use password file authentication for an Oracle database instance and for an Oracle Automatic Storage Management (Oracle ASM) instance</a:t>
            </a:r>
            <a:r>
              <a:rPr lang="en-US" dirty="0" smtClean="0"/>
              <a:t>.</a:t>
            </a:r>
            <a:endParaRPr lang="en-US" dirty="0"/>
          </a:p>
          <a:p>
            <a:pPr lvl="1">
              <a:buClr>
                <a:schemeClr val="accent1"/>
              </a:buClr>
              <a:defRPr/>
            </a:pPr>
            <a:r>
              <a:rPr lang="en-US" dirty="0" smtClean="0"/>
              <a:t>A </a:t>
            </a:r>
            <a:r>
              <a:rPr lang="en-US" dirty="0"/>
              <a:t>password file stores database usernames and case-sensitive passwords for administrator users (common and local administrators).</a:t>
            </a:r>
          </a:p>
          <a:p>
            <a:pPr lvl="1">
              <a:buClr>
                <a:schemeClr val="accent1"/>
              </a:buClr>
              <a:defRPr/>
            </a:pPr>
            <a:r>
              <a:rPr lang="en-US" dirty="0" smtClean="0"/>
              <a:t>To </a:t>
            </a:r>
            <a:r>
              <a:rPr lang="en-US" dirty="0"/>
              <a:t>prepare for password file authentication, you must:</a:t>
            </a:r>
          </a:p>
          <a:p>
            <a:pPr lvl="2">
              <a:buClr>
                <a:schemeClr val="accent1"/>
              </a:buClr>
              <a:defRPr/>
            </a:pPr>
            <a:r>
              <a:rPr lang="en-US" dirty="0"/>
              <a:t>Create the password file. DBCA creates a password </a:t>
            </a:r>
            <a:r>
              <a:rPr lang="en-US" dirty="0" smtClean="0"/>
              <a:t>file during execution.</a:t>
            </a:r>
            <a:endParaRPr lang="en-US" dirty="0"/>
          </a:p>
          <a:p>
            <a:pPr lvl="2">
              <a:buClr>
                <a:schemeClr val="accent1"/>
              </a:buClr>
              <a:defRPr/>
            </a:pPr>
            <a:r>
              <a:rPr lang="en-US" dirty="0"/>
              <a:t>Set the </a:t>
            </a:r>
            <a:r>
              <a:rPr lang="en-US" dirty="0">
                <a:latin typeface="Courier New" panose="02070309020205020404" pitchFamily="49" charset="0"/>
                <a:cs typeface="Courier New" panose="02070309020205020404" pitchFamily="49" charset="0"/>
              </a:rPr>
              <a:t>REMOTE_LOGIN_PASSWORDFILE</a:t>
            </a:r>
            <a:r>
              <a:rPr lang="en-US" dirty="0"/>
              <a:t> initialization </a:t>
            </a:r>
            <a:r>
              <a:rPr lang="en-US" dirty="0" smtClean="0"/>
              <a:t>parameter</a:t>
            </a:r>
            <a:endParaRPr lang="en-US" dirty="0"/>
          </a:p>
          <a:p>
            <a:pPr lvl="2">
              <a:buClr>
                <a:schemeClr val="accent1"/>
              </a:buClr>
              <a:defRPr/>
            </a:pPr>
            <a:r>
              <a:rPr lang="en-US" dirty="0"/>
              <a:t>Grant system administrative privileges (for example, </a:t>
            </a:r>
            <a:r>
              <a:rPr lang="en-US" dirty="0">
                <a:latin typeface="Courier New" panose="02070309020205020404" pitchFamily="49" charset="0"/>
                <a:cs typeface="Courier New" panose="02070309020205020404" pitchFamily="49" charset="0"/>
              </a:rPr>
              <a:t>GRANT</a:t>
            </a:r>
            <a:r>
              <a:rPr lang="en-US" dirty="0"/>
              <a:t> </a:t>
            </a:r>
            <a:r>
              <a:rPr lang="en-US" dirty="0">
                <a:latin typeface="Courier New" panose="02070309020205020404" pitchFamily="49" charset="0"/>
                <a:cs typeface="Courier New" panose="02070309020205020404" pitchFamily="49" charset="0"/>
              </a:rPr>
              <a:t>SYSDBA</a:t>
            </a:r>
            <a:r>
              <a:rPr lang="en-US" dirty="0"/>
              <a:t> </a:t>
            </a:r>
            <a:r>
              <a:rPr lang="en-US" dirty="0">
                <a:latin typeface="Courier New" panose="02070309020205020404" pitchFamily="49" charset="0"/>
                <a:cs typeface="Courier New" panose="02070309020205020404" pitchFamily="49" charset="0"/>
              </a:rPr>
              <a:t>TO</a:t>
            </a:r>
            <a:r>
              <a:rPr lang="en-US" dirty="0"/>
              <a:t> </a:t>
            </a:r>
            <a:r>
              <a:rPr lang="en-US" dirty="0">
                <a:latin typeface="Courier New" panose="02070309020205020404" pitchFamily="49" charset="0"/>
                <a:cs typeface="Courier New" panose="02070309020205020404" pitchFamily="49" charset="0"/>
              </a:rPr>
              <a:t>mydba</a:t>
            </a:r>
            <a:r>
              <a:rPr lang="en-US" dirty="0" smtClean="0"/>
              <a:t>)</a:t>
            </a:r>
            <a:endParaRPr lang="en-US" dirty="0"/>
          </a:p>
        </p:txBody>
      </p:sp>
    </p:spTree>
    <p:custDataLst>
      <p:tags r:id="rId1"/>
    </p:custDataLst>
    <p:extLst>
      <p:ext uri="{BB962C8B-B14F-4D97-AF65-F5344CB8AC3E}">
        <p14:creationId xmlns:p14="http://schemas.microsoft.com/office/powerpoint/2010/main" val="362860121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Using OS </a:t>
            </a:r>
            <a:r>
              <a:rPr lang="en-US" dirty="0"/>
              <a:t>Authentication</a:t>
            </a:r>
            <a:endParaRPr lang="en-US" altLang="es-MX" dirty="0"/>
          </a:p>
        </p:txBody>
      </p:sp>
      <p:sp>
        <p:nvSpPr>
          <p:cNvPr id="9219" name="Content Placeholder 9"/>
          <p:cNvSpPr>
            <a:spLocks noGrp="1"/>
          </p:cNvSpPr>
          <p:nvPr>
            <p:ph idx="1"/>
          </p:nvPr>
        </p:nvSpPr>
        <p:spPr>
          <a:xfrm>
            <a:off x="622138" y="1143000"/>
            <a:ext cx="10944549" cy="4873977"/>
          </a:xfrm>
        </p:spPr>
        <p:txBody>
          <a:bodyPr/>
          <a:lstStyle/>
          <a:p>
            <a:pPr lvl="1">
              <a:buClr>
                <a:schemeClr val="accent1"/>
              </a:buClr>
              <a:defRPr/>
            </a:pPr>
            <a:r>
              <a:rPr lang="en-US" sz="1900" dirty="0"/>
              <a:t>Oracle Universal Installer creates operating system groups, assigns them specific names, and maps each group to a specific system privilege.</a:t>
            </a:r>
          </a:p>
          <a:p>
            <a:pPr lvl="1">
              <a:buClr>
                <a:schemeClr val="accent1"/>
              </a:buClr>
              <a:defRPr/>
            </a:pPr>
            <a:r>
              <a:rPr lang="en-US" sz="1900" dirty="0"/>
              <a:t>Example: Members of the </a:t>
            </a:r>
            <a:r>
              <a:rPr lang="en-US" sz="1900" dirty="0">
                <a:latin typeface="Courier New" panose="02070309020205020404" pitchFamily="49" charset="0"/>
                <a:cs typeface="Courier New" panose="02070309020205020404" pitchFamily="49" charset="0"/>
              </a:rPr>
              <a:t>dba</a:t>
            </a:r>
            <a:r>
              <a:rPr lang="en-US" sz="1900" dirty="0"/>
              <a:t> group are granted </a:t>
            </a:r>
            <a:r>
              <a:rPr lang="en-US" sz="1900" dirty="0" smtClean="0">
                <a:latin typeface="Courier New" panose="02070309020205020404" pitchFamily="49" charset="0"/>
                <a:cs typeface="Courier New" panose="02070309020205020404" pitchFamily="49" charset="0"/>
              </a:rPr>
              <a:t>SYSDBA</a:t>
            </a:r>
            <a:endParaRPr lang="en-US" sz="1900" dirty="0">
              <a:latin typeface="Courier New" panose="02070309020205020404" pitchFamily="49" charset="0"/>
              <a:cs typeface="Courier New" panose="02070309020205020404" pitchFamily="49" charset="0"/>
            </a:endParaRPr>
          </a:p>
          <a:p>
            <a:pPr lvl="1">
              <a:buClr>
                <a:schemeClr val="accent1"/>
              </a:buClr>
              <a:defRPr/>
            </a:pPr>
            <a:r>
              <a:rPr lang="en-US" sz="1900" dirty="0"/>
              <a:t>As a group member, you can be authenticated, enabled as an administrative user, and connected to a local database:</a:t>
            </a:r>
          </a:p>
          <a:p>
            <a:pPr marL="91440" lvl="1" indent="0">
              <a:buClr>
                <a:schemeClr val="accent1"/>
              </a:buClr>
              <a:buNone/>
              <a:defRPr/>
            </a:pPr>
            <a:r>
              <a:rPr lang="en-US" sz="1900" dirty="0"/>
              <a:t>    </a:t>
            </a:r>
            <a:r>
              <a:rPr lang="en-US" sz="1900" dirty="0">
                <a:latin typeface="Courier New" panose="02070309020205020404" pitchFamily="49" charset="0"/>
                <a:cs typeface="Courier New" panose="02070309020205020404" pitchFamily="49" charset="0"/>
              </a:rPr>
              <a:t>SQL&gt; CONNECT / AS SYSDBA</a:t>
            </a:r>
          </a:p>
          <a:p>
            <a:pPr marL="91440" lvl="1" indent="0">
              <a:buClr>
                <a:schemeClr val="accent1"/>
              </a:buClr>
              <a:buNone/>
              <a:defRPr/>
            </a:pPr>
            <a:r>
              <a:rPr lang="en-US" sz="1900" dirty="0">
                <a:latin typeface="Courier New" panose="02070309020205020404" pitchFamily="49" charset="0"/>
                <a:cs typeface="Courier New" panose="02070309020205020404" pitchFamily="49" charset="0"/>
              </a:rPr>
              <a:t>  SQL&gt; CONNECT / AS SYSOPER</a:t>
            </a:r>
          </a:p>
          <a:p>
            <a:pPr marL="91440" lvl="1" indent="0">
              <a:buClr>
                <a:schemeClr val="accent1"/>
              </a:buClr>
              <a:buNone/>
              <a:defRPr/>
            </a:pPr>
            <a:r>
              <a:rPr lang="en-US" sz="1900" dirty="0">
                <a:latin typeface="Courier New" panose="02070309020205020404" pitchFamily="49" charset="0"/>
                <a:cs typeface="Courier New" panose="02070309020205020404" pitchFamily="49" charset="0"/>
              </a:rPr>
              <a:t>  SQL&gt; CONNECT / AS SYSBACKUP</a:t>
            </a:r>
          </a:p>
          <a:p>
            <a:pPr marL="91440" lvl="1" indent="0">
              <a:buClr>
                <a:schemeClr val="accent1"/>
              </a:buClr>
              <a:buNone/>
              <a:defRPr/>
            </a:pPr>
            <a:r>
              <a:rPr lang="en-US" sz="1900" dirty="0">
                <a:latin typeface="Courier New" panose="02070309020205020404" pitchFamily="49" charset="0"/>
                <a:cs typeface="Courier New" panose="02070309020205020404" pitchFamily="49" charset="0"/>
              </a:rPr>
              <a:t>  SQL&gt; CONNECT / AS SYSDG</a:t>
            </a:r>
          </a:p>
          <a:p>
            <a:pPr marL="91440" lvl="1" indent="0">
              <a:buClr>
                <a:schemeClr val="accent1"/>
              </a:buClr>
              <a:buNone/>
              <a:defRPr/>
            </a:pPr>
            <a:r>
              <a:rPr lang="en-US" sz="1900" dirty="0">
                <a:latin typeface="Courier New" panose="02070309020205020404" pitchFamily="49" charset="0"/>
                <a:cs typeface="Courier New" panose="02070309020205020404" pitchFamily="49" charset="0"/>
              </a:rPr>
              <a:t>  SQL&gt; CONNECT / AS SYSKM</a:t>
            </a:r>
          </a:p>
          <a:p>
            <a:pPr marL="91440" lvl="1" indent="0">
              <a:buClr>
                <a:schemeClr val="accent1"/>
              </a:buClr>
              <a:buNone/>
              <a:defRPr/>
            </a:pPr>
            <a:r>
              <a:rPr lang="en-US" sz="1900" dirty="0">
                <a:latin typeface="Courier New" panose="02070309020205020404" pitchFamily="49" charset="0"/>
                <a:cs typeface="Courier New" panose="02070309020205020404" pitchFamily="49" charset="0"/>
              </a:rPr>
              <a:t>  SQL&gt; CONNECT / AS SYSRAC</a:t>
            </a:r>
          </a:p>
          <a:p>
            <a:pPr lvl="1">
              <a:buClr>
                <a:schemeClr val="accent1"/>
              </a:buClr>
              <a:defRPr/>
            </a:pPr>
            <a:r>
              <a:rPr lang="en-US" sz="1900" dirty="0"/>
              <a:t>If you are not a member of one of these OS groups, you will not be able to connect as an administrative user via OS authentication.</a:t>
            </a:r>
          </a:p>
        </p:txBody>
      </p:sp>
    </p:spTree>
    <p:custDataLst>
      <p:tags r:id="rId1"/>
    </p:custDataLst>
    <p:extLst>
      <p:ext uri="{BB962C8B-B14F-4D97-AF65-F5344CB8AC3E}">
        <p14:creationId xmlns:p14="http://schemas.microsoft.com/office/powerpoint/2010/main" val="345992735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370461277"/>
      </p:ext>
    </p:extLst>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OS Authentication for Privileged Users</a:t>
            </a:r>
          </a:p>
        </p:txBody>
      </p:sp>
      <p:graphicFrame>
        <p:nvGraphicFramePr>
          <p:cNvPr id="163281" name="Group 465"/>
          <p:cNvGraphicFramePr>
            <a:graphicFrameLocks noGrp="1"/>
          </p:cNvGraphicFramePr>
          <p:nvPr>
            <p:extLst/>
          </p:nvPr>
        </p:nvGraphicFramePr>
        <p:xfrm>
          <a:off x="576975" y="937895"/>
          <a:ext cx="11034875" cy="5234305"/>
        </p:xfrm>
        <a:graphic>
          <a:graphicData uri="http://schemas.openxmlformats.org/drawingml/2006/table">
            <a:tbl>
              <a:tblPr firstRow="1" firstCol="1" bandRow="1">
                <a:tableStyleId>{5FD0F851-EC5A-4D38-B0AD-8093EC10F338}</a:tableStyleId>
              </a:tblPr>
              <a:tblGrid>
                <a:gridCol w="3942975">
                  <a:extLst>
                    <a:ext uri="{9D8B030D-6E8A-4147-A177-3AD203B41FA5}">
                      <a16:colId xmlns:a16="http://schemas.microsoft.com/office/drawing/2014/main" xmlns="" val="20000"/>
                    </a:ext>
                  </a:extLst>
                </a:gridCol>
                <a:gridCol w="2095334">
                  <a:extLst>
                    <a:ext uri="{9D8B030D-6E8A-4147-A177-3AD203B41FA5}">
                      <a16:colId xmlns:a16="http://schemas.microsoft.com/office/drawing/2014/main" xmlns="" val="20001"/>
                    </a:ext>
                  </a:extLst>
                </a:gridCol>
                <a:gridCol w="4996566">
                  <a:extLst>
                    <a:ext uri="{9D8B030D-6E8A-4147-A177-3AD203B41FA5}">
                      <a16:colId xmlns:a16="http://schemas.microsoft.com/office/drawing/2014/main" xmlns=""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OS Group</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UNIX or Linux User Group</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mn-lt"/>
                        </a:rPr>
                        <a:t>Special System Privilege Granted to Members</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anchor="ctr"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Oracle Software Group (top level group)</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oinstall</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Allowed to create and delete database files on the OS. All database administrators belong to this group.</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Database Administrator Group (</a:t>
                      </a: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OSDBA</a:t>
                      </a:r>
                      <a:r>
                        <a:rPr kumimoji="0" lang="en-US" sz="1600" b="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endPar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dba</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r>
                        <a:rPr kumimoji="0" lang="en-US" sz="1600" u="none" strike="noStrike" cap="none" normalizeH="0" baseline="0" dirty="0">
                          <a:ln>
                            <a:noFill/>
                          </a:ln>
                          <a:solidFill>
                            <a:srgbClr val="000000"/>
                          </a:solidFill>
                          <a:effectLst/>
                        </a:rPr>
                        <a:t> (Connects you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u="none" strike="noStrike" cap="none" normalizeH="0" baseline="0" dirty="0">
                          <a:ln>
                            <a:noFill/>
                          </a:ln>
                          <a:solidFill>
                            <a:srgbClr val="000000"/>
                          </a:solidFill>
                          <a:effectLst/>
                        </a:rPr>
                        <a:t>Database Operator Group (</a:t>
                      </a:r>
                      <a:r>
                        <a:rPr kumimoji="0" lang="en-US" sz="16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OSOPER</a:t>
                      </a:r>
                      <a:r>
                        <a:rPr kumimoji="0" lang="en-US" sz="1600" b="0" u="none" strike="noStrike" cap="none" normalizeH="0" baseline="0" dirty="0">
                          <a:ln>
                            <a:noFill/>
                          </a:ln>
                          <a:solidFill>
                            <a:srgbClr val="000000"/>
                          </a:solidFill>
                          <a:effectLst/>
                        </a:rPr>
                        <a:t>) – optional</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oper</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SYSOPER</a:t>
                      </a:r>
                      <a:r>
                        <a:rPr kumimoji="0" lang="en-US" sz="1600" u="none" strike="noStrike" cap="none" normalizeH="0" baseline="0" dirty="0">
                          <a:ln>
                            <a:noFill/>
                          </a:ln>
                          <a:solidFill>
                            <a:srgbClr val="000000"/>
                          </a:solidFill>
                          <a:effectLst/>
                        </a:rPr>
                        <a:t> (Connects you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Database Backup and Recovery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OSBACKUPDBA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backupdba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9799979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Data Guard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OSDGDBA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dgdba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896246665"/>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Encryption Key Management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OSKMDBA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kmdba</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anchor="ctr"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44739033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Real Application Cluster Administrative Group (</a:t>
                      </a: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OSRACDBA</a:t>
                      </a:r>
                      <a:r>
                        <a:rPr kumimoji="0" lang="en-US" sz="1600" b="0" i="0" u="none" strike="noStrike" cap="none" normalizeH="0" baseline="0" dirty="0">
                          <a:ln>
                            <a:noFill/>
                          </a:ln>
                          <a:solidFill>
                            <a:srgbClr val="000000"/>
                          </a:solidFill>
                          <a:effectLst/>
                          <a:latin typeface="Arial" pitchFamily="34" charset="0"/>
                        </a:rPr>
                        <a:t>)</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rac</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anchor="ctr"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3417251477"/>
                  </a:ext>
                </a:extLst>
              </a:tr>
            </a:tbl>
          </a:graphicData>
        </a:graphic>
      </p:graphicFrame>
    </p:spTree>
    <p:custDataLst>
      <p:tags r:id="rId1"/>
    </p:custDataLst>
    <p:extLst>
      <p:ext uri="{BB962C8B-B14F-4D97-AF65-F5344CB8AC3E}">
        <p14:creationId xmlns:p14="http://schemas.microsoft.com/office/powerpoint/2010/main" val="2834690429"/>
      </p:ext>
    </p:extLst>
  </p:cSld>
  <p:clrMapOvr>
    <a:masterClrMapping/>
  </p:clrMapOvr>
  <p:transition spd="slow"/>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Quotas</a:t>
            </a:r>
            <a:endParaRPr lang="en-US" altLang="es-MX" dirty="0"/>
          </a:p>
        </p:txBody>
      </p:sp>
      <p:sp>
        <p:nvSpPr>
          <p:cNvPr id="9219" name="Content Placeholder 9"/>
          <p:cNvSpPr>
            <a:spLocks noGrp="1"/>
          </p:cNvSpPr>
          <p:nvPr>
            <p:ph idx="1"/>
          </p:nvPr>
        </p:nvSpPr>
        <p:spPr>
          <a:xfrm>
            <a:off x="622138" y="1242485"/>
            <a:ext cx="10944549" cy="4312285"/>
          </a:xfrm>
        </p:spPr>
        <p:txBody>
          <a:bodyPr/>
          <a:lstStyle/>
          <a:p>
            <a:pPr lvl="1">
              <a:buClr>
                <a:schemeClr val="accent1"/>
              </a:buClr>
              <a:defRPr/>
            </a:pPr>
            <a:r>
              <a:rPr lang="en-US" dirty="0"/>
              <a:t>A quota is a space allowance in a given tablespace.</a:t>
            </a:r>
          </a:p>
          <a:p>
            <a:pPr lvl="1">
              <a:buClr>
                <a:schemeClr val="accent1"/>
              </a:buClr>
              <a:defRPr/>
            </a:pPr>
            <a:r>
              <a:rPr lang="en-US" dirty="0"/>
              <a:t>By default, a user has no quota on any of the tablespaces.</a:t>
            </a:r>
          </a:p>
          <a:p>
            <a:pPr lvl="1">
              <a:buClr>
                <a:schemeClr val="accent1"/>
              </a:buClr>
              <a:defRPr/>
            </a:pPr>
            <a:r>
              <a:rPr lang="en-US" dirty="0"/>
              <a:t>Database accounts that need quota are those that own database objects (for example, accounts for applications).</a:t>
            </a:r>
          </a:p>
          <a:p>
            <a:pPr lvl="1">
              <a:buClr>
                <a:schemeClr val="accent1"/>
              </a:buClr>
              <a:defRPr/>
            </a:pPr>
            <a:r>
              <a:rPr lang="en-US" dirty="0"/>
              <a:t>Only those activities that use space in a tablespace count against quota.</a:t>
            </a:r>
          </a:p>
          <a:p>
            <a:pPr lvl="2">
              <a:buClr>
                <a:schemeClr val="accent1"/>
              </a:buClr>
              <a:defRPr/>
            </a:pPr>
            <a:r>
              <a:rPr lang="en-US" dirty="0"/>
              <a:t>Oracle server checks quota when you create or extend a segment.</a:t>
            </a:r>
          </a:p>
          <a:p>
            <a:pPr lvl="2">
              <a:buClr>
                <a:schemeClr val="accent1"/>
              </a:buClr>
              <a:defRPr/>
            </a:pPr>
            <a:r>
              <a:rPr lang="en-US" dirty="0"/>
              <a:t>Activities that don't use space don't impact quota (example: </a:t>
            </a:r>
            <a:r>
              <a:rPr lang="en-US" dirty="0">
                <a:latin typeface="Courier New" panose="02070309020205020404" pitchFamily="49" charset="0"/>
                <a:cs typeface="Courier New" panose="02070309020205020404" pitchFamily="49" charset="0"/>
              </a:rPr>
              <a:t>CREATE</a:t>
            </a:r>
            <a:r>
              <a:rPr lang="en-US" dirty="0"/>
              <a:t> </a:t>
            </a:r>
            <a:r>
              <a:rPr lang="en-US" dirty="0">
                <a:latin typeface="Courier New" panose="02070309020205020404" pitchFamily="49" charset="0"/>
                <a:cs typeface="Courier New" panose="02070309020205020404" pitchFamily="49" charset="0"/>
              </a:rPr>
              <a:t>VIEW</a:t>
            </a:r>
            <a:r>
              <a:rPr lang="en-US" dirty="0"/>
              <a:t>).</a:t>
            </a:r>
          </a:p>
          <a:p>
            <a:pPr lvl="2">
              <a:buClr>
                <a:schemeClr val="accent1"/>
              </a:buClr>
              <a:defRPr/>
            </a:pPr>
            <a:r>
              <a:rPr lang="en-US" dirty="0"/>
              <a:t>You can be granted permission to use objects without needing any quota.</a:t>
            </a:r>
          </a:p>
          <a:p>
            <a:pPr lvl="1">
              <a:buClr>
                <a:schemeClr val="accent1"/>
              </a:buClr>
              <a:defRPr/>
            </a:pPr>
            <a:r>
              <a:rPr lang="en-US" dirty="0"/>
              <a:t>Quota is not needed for assigned temporary tablespaces or undo tablespaces.</a:t>
            </a:r>
          </a:p>
          <a:p>
            <a:pPr lvl="1">
              <a:buClr>
                <a:schemeClr val="accent1"/>
              </a:buClr>
              <a:defRPr/>
            </a:pPr>
            <a:r>
              <a:rPr lang="en-US" dirty="0"/>
              <a:t>A user's quota is replenished when </a:t>
            </a:r>
            <a:r>
              <a:rPr lang="en-US" dirty="0" smtClean="0"/>
              <a:t>objects are dropped with </a:t>
            </a:r>
            <a:r>
              <a:rPr lang="en-US" dirty="0"/>
              <a:t>the </a:t>
            </a:r>
            <a:r>
              <a:rPr lang="en-US" dirty="0">
                <a:latin typeface="Courier New" panose="02070309020205020404" pitchFamily="49" charset="0"/>
                <a:cs typeface="Courier New" panose="02070309020205020404" pitchFamily="49" charset="0"/>
              </a:rPr>
              <a:t>PURGE</a:t>
            </a:r>
            <a:r>
              <a:rPr lang="en-US" dirty="0"/>
              <a:t> </a:t>
            </a:r>
            <a:r>
              <a:rPr lang="en-US" dirty="0" smtClean="0"/>
              <a:t>clause </a:t>
            </a:r>
            <a:r>
              <a:rPr lang="en-US" dirty="0"/>
              <a:t>or </a:t>
            </a:r>
            <a:r>
              <a:rPr lang="en-US" dirty="0" smtClean="0"/>
              <a:t>when objects in </a:t>
            </a:r>
            <a:r>
              <a:rPr lang="en-US" dirty="0"/>
              <a:t>the recycle </a:t>
            </a:r>
            <a:r>
              <a:rPr lang="en-US" dirty="0" smtClean="0"/>
              <a:t>bin are purged.</a:t>
            </a:r>
            <a:endParaRPr lang="en-US" dirty="0"/>
          </a:p>
        </p:txBody>
      </p:sp>
    </p:spTree>
    <p:custDataLst>
      <p:tags r:id="rId1"/>
    </p:custDataLst>
    <p:extLst>
      <p:ext uri="{BB962C8B-B14F-4D97-AF65-F5344CB8AC3E}">
        <p14:creationId xmlns:p14="http://schemas.microsoft.com/office/powerpoint/2010/main" val="100085635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Quotas</a:t>
            </a:r>
            <a:endParaRPr lang="en-US" altLang="es-MX" dirty="0"/>
          </a:p>
        </p:txBody>
      </p:sp>
      <p:sp>
        <p:nvSpPr>
          <p:cNvPr id="9219" name="Content Placeholder 9"/>
          <p:cNvSpPr>
            <a:spLocks noGrp="1"/>
          </p:cNvSpPr>
          <p:nvPr>
            <p:ph idx="1"/>
          </p:nvPr>
        </p:nvSpPr>
        <p:spPr>
          <a:xfrm>
            <a:off x="622138" y="1242485"/>
            <a:ext cx="10944549" cy="1673101"/>
          </a:xfrm>
        </p:spPr>
        <p:txBody>
          <a:bodyPr/>
          <a:lstStyle/>
          <a:p>
            <a:pPr>
              <a:buClr>
                <a:schemeClr val="accent1"/>
              </a:buClr>
              <a:defRPr/>
            </a:pPr>
            <a:r>
              <a:rPr lang="en-US" dirty="0"/>
              <a:t>You have three options for providing quota for a user on a tablespace:</a:t>
            </a:r>
          </a:p>
          <a:p>
            <a:pPr lvl="1">
              <a:buClr>
                <a:schemeClr val="accent1"/>
              </a:buClr>
              <a:defRPr/>
            </a:pPr>
            <a:r>
              <a:rPr lang="en-US" dirty="0">
                <a:latin typeface="Courier New" panose="02070309020205020404" pitchFamily="49" charset="0"/>
                <a:cs typeface="Courier New" panose="02070309020205020404" pitchFamily="49" charset="0"/>
              </a:rPr>
              <a:t>UNLIMITED</a:t>
            </a:r>
          </a:p>
          <a:p>
            <a:pPr lvl="1">
              <a:buClr>
                <a:schemeClr val="accent1"/>
              </a:buClr>
              <a:defRPr/>
            </a:pPr>
            <a:r>
              <a:rPr lang="en-US" dirty="0"/>
              <a:t>Value</a:t>
            </a:r>
          </a:p>
          <a:p>
            <a:pPr lvl="1">
              <a:buClr>
                <a:schemeClr val="accent1"/>
              </a:buClr>
              <a:defRPr/>
            </a:pPr>
            <a:r>
              <a:rPr lang="en-US" dirty="0">
                <a:latin typeface="Courier New" panose="02070309020205020404" pitchFamily="49" charset="0"/>
                <a:cs typeface="Courier New" panose="02070309020205020404" pitchFamily="49" charset="0"/>
              </a:rPr>
              <a:t>UNLIMITED</a:t>
            </a:r>
            <a:r>
              <a:rPr lang="en-US" dirty="0"/>
              <a:t> </a:t>
            </a:r>
            <a:r>
              <a:rPr lang="en-US" dirty="0">
                <a:latin typeface="Courier New" panose="02070309020205020404" pitchFamily="49" charset="0"/>
                <a:cs typeface="Courier New" panose="02070309020205020404" pitchFamily="49" charset="0"/>
              </a:rPr>
              <a:t>TABLESPACE</a:t>
            </a:r>
            <a:r>
              <a:rPr lang="en-US" dirty="0"/>
              <a:t> system privilege</a:t>
            </a:r>
          </a:p>
        </p:txBody>
      </p:sp>
    </p:spTree>
    <p:custDataLst>
      <p:tags r:id="rId1"/>
    </p:custDataLst>
    <p:extLst>
      <p:ext uri="{BB962C8B-B14F-4D97-AF65-F5344CB8AC3E}">
        <p14:creationId xmlns:p14="http://schemas.microsoft.com/office/powerpoint/2010/main" val="3058197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79550" y="264585"/>
            <a:ext cx="660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6386" name="Title 1"/>
          <p:cNvSpPr>
            <a:spLocks noGrp="1"/>
          </p:cNvSpPr>
          <p:nvPr>
            <p:ph type="title"/>
          </p:nvPr>
        </p:nvSpPr>
        <p:spPr>
          <a:xfrm>
            <a:off x="495540" y="269611"/>
            <a:ext cx="10944549" cy="515409"/>
          </a:xfrm>
        </p:spPr>
        <p:txBody>
          <a:bodyPr/>
          <a:lstStyle/>
          <a:p>
            <a:pPr eaLnBrk="1" hangingPunct="1"/>
            <a:r>
              <a:rPr lang="en-US" altLang="en-US" dirty="0" smtClean="0"/>
              <a:t>Oracle Enterprise Manager Database Management</a:t>
            </a:r>
          </a:p>
        </p:txBody>
      </p:sp>
      <p:pic>
        <p:nvPicPr>
          <p:cNvPr id="5" name="Picture 4"/>
          <p:cNvPicPr>
            <a:picLocks noChangeAspect="1"/>
          </p:cNvPicPr>
          <p:nvPr/>
        </p:nvPicPr>
        <p:blipFill>
          <a:blip r:embed="rId3"/>
          <a:stretch>
            <a:fillRect/>
          </a:stretch>
        </p:blipFill>
        <p:spPr>
          <a:xfrm>
            <a:off x="2284888" y="1009952"/>
            <a:ext cx="7619048" cy="4838095"/>
          </a:xfrm>
          <a:prstGeom prst="rect">
            <a:avLst/>
          </a:prstGeom>
        </p:spPr>
      </p:pic>
    </p:spTree>
    <p:extLst>
      <p:ext uri="{BB962C8B-B14F-4D97-AF65-F5344CB8AC3E}">
        <p14:creationId xmlns:p14="http://schemas.microsoft.com/office/powerpoint/2010/main" val="147882143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673101"/>
          </a:xfrm>
        </p:spPr>
        <p:txBody>
          <a:bodyPr/>
          <a:lstStyle/>
          <a:p>
            <a:r>
              <a:rPr lang="en-US" dirty="0"/>
              <a:t>In this lesson, you should have learned how to:</a:t>
            </a:r>
          </a:p>
          <a:p>
            <a:pPr lvl="1"/>
            <a:r>
              <a:rPr lang="en-US" dirty="0"/>
              <a:t>Create database users</a:t>
            </a:r>
          </a:p>
          <a:p>
            <a:pPr lvl="1"/>
            <a:r>
              <a:rPr lang="en-US" dirty="0" smtClean="0"/>
              <a:t>Explain </a:t>
            </a:r>
            <a:r>
              <a:rPr lang="en-US" dirty="0"/>
              <a:t>the various authentication options for users</a:t>
            </a:r>
          </a:p>
          <a:p>
            <a:pPr lvl="1"/>
            <a:r>
              <a:rPr lang="en-US" dirty="0"/>
              <a:t>Assign quota to </a:t>
            </a:r>
            <a:r>
              <a:rPr lang="en-US" dirty="0" smtClean="0"/>
              <a:t>users</a:t>
            </a:r>
            <a:endParaRPr lang="en-US" dirty="0"/>
          </a:p>
        </p:txBody>
      </p:sp>
    </p:spTree>
    <p:custDataLst>
      <p:tags r:id="rId1"/>
    </p:custDataLst>
    <p:extLst>
      <p:ext uri="{BB962C8B-B14F-4D97-AF65-F5344CB8AC3E}">
        <p14:creationId xmlns:p14="http://schemas.microsoft.com/office/powerpoint/2010/main" val="308574609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1234519"/>
          </a:xfrm>
        </p:spPr>
        <p:txBody>
          <a:bodyPr/>
          <a:lstStyle/>
          <a:p>
            <a:pPr lvl="1"/>
            <a:r>
              <a:rPr lang="en-US" dirty="0"/>
              <a:t>Creating Common and Local Users</a:t>
            </a:r>
          </a:p>
          <a:p>
            <a:pPr lvl="1"/>
            <a:r>
              <a:rPr lang="en-US" dirty="0"/>
              <a:t>Creating a Local User for an Application</a:t>
            </a:r>
          </a:p>
          <a:p>
            <a:pPr lvl="1"/>
            <a:r>
              <a:rPr lang="en-US" dirty="0" smtClean="0"/>
              <a:t>Exploring </a:t>
            </a:r>
            <a:r>
              <a:rPr lang="en-US" dirty="0"/>
              <a:t>OS and Password File </a:t>
            </a:r>
            <a:r>
              <a:rPr lang="en-US" dirty="0" smtClean="0"/>
              <a:t>Authentication</a:t>
            </a:r>
            <a:endParaRPr lang="en-US" dirty="0"/>
          </a:p>
        </p:txBody>
      </p:sp>
    </p:spTree>
    <p:extLst>
      <p:ext uri="{BB962C8B-B14F-4D97-AF65-F5344CB8AC3E}">
        <p14:creationId xmlns:p14="http://schemas.microsoft.com/office/powerpoint/2010/main" val="101600736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20. Configuring </a:t>
            </a:r>
            <a:r>
              <a:rPr lang="en-US" dirty="0" smtClean="0"/>
              <a:t>Privilege and </a:t>
            </a:r>
            <a:br>
              <a:rPr lang="en-US" dirty="0" smtClean="0"/>
            </a:br>
            <a:r>
              <a:rPr lang="en-US" dirty="0" smtClean="0"/>
              <a:t>Role Authorization</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682602620"/>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smtClean="0"/>
              <a:t>Grant system and object privileges </a:t>
            </a:r>
            <a:r>
              <a:rPr lang="en-US" dirty="0"/>
              <a:t>to database </a:t>
            </a:r>
            <a:r>
              <a:rPr lang="en-US" dirty="0" smtClean="0"/>
              <a:t>users, commonly and locally</a:t>
            </a:r>
            <a:endParaRPr lang="en-US" dirty="0"/>
          </a:p>
          <a:p>
            <a:pPr lvl="1"/>
            <a:r>
              <a:rPr lang="en-US" dirty="0"/>
              <a:t>Create </a:t>
            </a:r>
            <a:r>
              <a:rPr lang="en-US" dirty="0" smtClean="0"/>
              <a:t>roles</a:t>
            </a:r>
          </a:p>
          <a:p>
            <a:pPr lvl="1"/>
            <a:r>
              <a:rPr lang="en-US" dirty="0"/>
              <a:t>G</a:t>
            </a:r>
            <a:r>
              <a:rPr lang="en-US" dirty="0" smtClean="0"/>
              <a:t>rant </a:t>
            </a:r>
            <a:r>
              <a:rPr lang="en-US" dirty="0"/>
              <a:t>roles to </a:t>
            </a:r>
            <a:r>
              <a:rPr lang="en-US" dirty="0" smtClean="0"/>
              <a:t>users and other roles, commonly and locally</a:t>
            </a:r>
            <a:endParaRPr lang="en-US" dirty="0"/>
          </a:p>
          <a:p>
            <a:pPr lvl="1"/>
            <a:r>
              <a:rPr lang="en-US" dirty="0"/>
              <a:t>Revoke privileges and roles from users and other </a:t>
            </a:r>
            <a:r>
              <a:rPr lang="en-US" dirty="0" smtClean="0"/>
              <a:t>roles</a:t>
            </a:r>
            <a:endParaRPr lang="en-US" dirty="0"/>
          </a:p>
        </p:txBody>
      </p:sp>
    </p:spTree>
    <p:custDataLst>
      <p:tags r:id="rId1"/>
    </p:custDataLst>
    <p:extLst>
      <p:ext uri="{BB962C8B-B14F-4D97-AF65-F5344CB8AC3E}">
        <p14:creationId xmlns:p14="http://schemas.microsoft.com/office/powerpoint/2010/main" val="415395235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508272" y="2841725"/>
            <a:ext cx="7172280" cy="3195374"/>
            <a:chOff x="830654" y="1268641"/>
            <a:chExt cx="7482693" cy="3042969"/>
          </a:xfrm>
        </p:grpSpPr>
        <p:sp>
          <p:nvSpPr>
            <p:cNvPr id="14" name="Freeform 13"/>
            <p:cNvSpPr/>
            <p:nvPr/>
          </p:nvSpPr>
          <p:spPr bwMode="auto">
            <a:xfrm>
              <a:off x="1005948" y="4265891"/>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2"/>
          <p:cNvSpPr>
            <a:spLocks noGrp="1" noChangeArrowheads="1"/>
          </p:cNvSpPr>
          <p:nvPr>
            <p:ph type="title"/>
          </p:nvPr>
        </p:nvSpPr>
        <p:spPr/>
        <p:txBody>
          <a:bodyPr/>
          <a:lstStyle/>
          <a:p>
            <a:pPr eaLnBrk="1" hangingPunct="1"/>
            <a:r>
              <a:rPr lang="en-US" altLang="en-US" dirty="0"/>
              <a:t>Privileges</a:t>
            </a:r>
          </a:p>
        </p:txBody>
      </p:sp>
      <p:sp>
        <p:nvSpPr>
          <p:cNvPr id="18435" name="Rectangle 3"/>
          <p:cNvSpPr>
            <a:spLocks noGrp="1" noChangeArrowheads="1"/>
          </p:cNvSpPr>
          <p:nvPr>
            <p:ph type="body" idx="1"/>
          </p:nvPr>
        </p:nvSpPr>
        <p:spPr>
          <a:xfrm>
            <a:off x="622138" y="1242485"/>
            <a:ext cx="10944549" cy="1234519"/>
          </a:xfrm>
        </p:spPr>
        <p:txBody>
          <a:bodyPr/>
          <a:lstStyle/>
          <a:p>
            <a:pPr eaLnBrk="1" hangingPunct="1"/>
            <a:r>
              <a:rPr lang="en-US" altLang="en-US" dirty="0"/>
              <a:t>There are two types of user privileges:</a:t>
            </a:r>
          </a:p>
          <a:p>
            <a:pPr lvl="1" eaLnBrk="1" hangingPunct="1"/>
            <a:r>
              <a:rPr lang="en-US" altLang="en-US" dirty="0"/>
              <a:t>System: Enables users to perform particular actions in the database</a:t>
            </a:r>
          </a:p>
          <a:p>
            <a:pPr lvl="1" eaLnBrk="1" hangingPunct="1"/>
            <a:r>
              <a:rPr lang="en-US" altLang="en-US" dirty="0"/>
              <a:t>Object: Enables users to access and manipulate a specific object</a:t>
            </a:r>
          </a:p>
        </p:txBody>
      </p:sp>
      <p:grpSp>
        <p:nvGrpSpPr>
          <p:cNvPr id="2" name="Group 1"/>
          <p:cNvGrpSpPr/>
          <p:nvPr/>
        </p:nvGrpSpPr>
        <p:grpSpPr>
          <a:xfrm>
            <a:off x="2977140" y="4209761"/>
            <a:ext cx="6234545" cy="1522556"/>
            <a:chOff x="2423102" y="4421187"/>
            <a:chExt cx="6234545" cy="1674812"/>
          </a:xfrm>
        </p:grpSpPr>
        <p:sp>
          <p:nvSpPr>
            <p:cNvPr id="18437" name="Line 5"/>
            <p:cNvSpPr>
              <a:spLocks noChangeShapeType="1"/>
            </p:cNvSpPr>
            <p:nvPr/>
          </p:nvSpPr>
          <p:spPr bwMode="auto">
            <a:xfrm flipV="1">
              <a:off x="4916920" y="5076825"/>
              <a:ext cx="0"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38" name="Line 6"/>
            <p:cNvSpPr>
              <a:spLocks noChangeShapeType="1"/>
            </p:cNvSpPr>
            <p:nvPr/>
          </p:nvSpPr>
          <p:spPr bwMode="auto">
            <a:xfrm flipV="1">
              <a:off x="5540375" y="4421187"/>
              <a:ext cx="0"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8439" name="Oval 7"/>
            <p:cNvSpPr>
              <a:spLocks noChangeArrowheads="1"/>
            </p:cNvSpPr>
            <p:nvPr/>
          </p:nvSpPr>
          <p:spPr bwMode="blackWhite">
            <a:xfrm>
              <a:off x="6163829" y="5257798"/>
              <a:ext cx="2493818" cy="838200"/>
            </a:xfrm>
            <a:prstGeom prst="ellipse">
              <a:avLst/>
            </a:prstGeom>
            <a:solidFill>
              <a:srgbClr val="FFFFCC"/>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sz="1600" dirty="0">
                  <a:solidFill>
                    <a:srgbClr val="000000"/>
                  </a:solidFill>
                </a:rPr>
                <a:t>System privilege: </a:t>
              </a:r>
            </a:p>
            <a:p>
              <a:pPr eaLnBrk="1" hangingPunct="1"/>
              <a:r>
                <a:rPr lang="en-US" altLang="en-US" sz="1600" dirty="0">
                  <a:solidFill>
                    <a:srgbClr val="000000"/>
                  </a:solidFill>
                </a:rPr>
                <a:t>Create session</a:t>
              </a:r>
            </a:p>
          </p:txBody>
        </p:sp>
        <p:sp>
          <p:nvSpPr>
            <p:cNvPr id="18440" name="Rectangle 8"/>
            <p:cNvSpPr>
              <a:spLocks noChangeArrowheads="1"/>
            </p:cNvSpPr>
            <p:nvPr/>
          </p:nvSpPr>
          <p:spPr bwMode="blackWhite">
            <a:xfrm>
              <a:off x="4749511" y="4724398"/>
              <a:ext cx="1581727" cy="354013"/>
            </a:xfrm>
            <a:prstGeom prst="rect">
              <a:avLst/>
            </a:prstGeom>
            <a:solidFill>
              <a:srgbClr val="FFFF00"/>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latin typeface="Courier New" panose="02070309020205020404" pitchFamily="49" charset="0"/>
                </a:rPr>
                <a:t>HR_DBA</a:t>
              </a:r>
            </a:p>
          </p:txBody>
        </p:sp>
        <p:sp>
          <p:nvSpPr>
            <p:cNvPr id="18441" name="Oval 9"/>
            <p:cNvSpPr>
              <a:spLocks noChangeArrowheads="1"/>
            </p:cNvSpPr>
            <p:nvPr/>
          </p:nvSpPr>
          <p:spPr bwMode="blackWhite">
            <a:xfrm>
              <a:off x="2423102" y="5257799"/>
              <a:ext cx="2493818" cy="838200"/>
            </a:xfrm>
            <a:prstGeom prst="ellipse">
              <a:avLst/>
            </a:prstGeom>
            <a:solidFill>
              <a:srgbClr val="FFFFCC"/>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sz="1600" dirty="0">
                  <a:solidFill>
                    <a:srgbClr val="000000"/>
                  </a:solidFill>
                </a:rPr>
                <a:t>Object privilege: </a:t>
              </a:r>
            </a:p>
            <a:p>
              <a:pPr eaLnBrk="1" hangingPunct="1"/>
              <a:r>
                <a:rPr lang="en-US" altLang="en-US" sz="1600" dirty="0">
                  <a:solidFill>
                    <a:srgbClr val="000000"/>
                  </a:solidFill>
                </a:rPr>
                <a:t>Update employees</a:t>
              </a:r>
            </a:p>
          </p:txBody>
        </p:sp>
        <p:sp>
          <p:nvSpPr>
            <p:cNvPr id="18442" name="Line 10"/>
            <p:cNvSpPr>
              <a:spLocks noChangeShapeType="1"/>
            </p:cNvSpPr>
            <p:nvPr/>
          </p:nvSpPr>
          <p:spPr bwMode="auto">
            <a:xfrm flipV="1">
              <a:off x="6163829" y="5088252"/>
              <a:ext cx="0"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701" y="2841725"/>
            <a:ext cx="1320396" cy="1354037"/>
          </a:xfrm>
          <a:prstGeom prst="rect">
            <a:avLst/>
          </a:prstGeom>
        </p:spPr>
      </p:pic>
    </p:spTree>
    <p:custDataLst>
      <p:tags r:id="rId1"/>
    </p:custDataLst>
    <p:extLst>
      <p:ext uri="{BB962C8B-B14F-4D97-AF65-F5344CB8AC3E}">
        <p14:creationId xmlns:p14="http://schemas.microsoft.com/office/powerpoint/2010/main" val="1252459666"/>
      </p:ext>
    </p:extLst>
  </p:cSld>
  <p:clrMapOvr>
    <a:masterClrMapping/>
  </p:clrMapOvr>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System Privileges</a:t>
            </a:r>
            <a:endParaRPr lang="en-US" altLang="es-MX" dirty="0"/>
          </a:p>
        </p:txBody>
      </p:sp>
      <p:sp>
        <p:nvSpPr>
          <p:cNvPr id="9219" name="Content Placeholder 9"/>
          <p:cNvSpPr>
            <a:spLocks noGrp="1"/>
          </p:cNvSpPr>
          <p:nvPr>
            <p:ph idx="1"/>
          </p:nvPr>
        </p:nvSpPr>
        <p:spPr>
          <a:xfrm>
            <a:off x="622138" y="1242485"/>
            <a:ext cx="10944549" cy="2642597"/>
          </a:xfrm>
        </p:spPr>
        <p:txBody>
          <a:bodyPr/>
          <a:lstStyle/>
          <a:p>
            <a:pPr lvl="1">
              <a:buClr>
                <a:schemeClr val="accent1"/>
              </a:buClr>
              <a:defRPr/>
            </a:pPr>
            <a:r>
              <a:rPr lang="en-US" dirty="0"/>
              <a:t>Each system privilege allows a user to perform a particular database operation or class of database operations.</a:t>
            </a:r>
          </a:p>
          <a:p>
            <a:pPr lvl="1">
              <a:buClr>
                <a:schemeClr val="accent1"/>
              </a:buClr>
              <a:defRPr/>
            </a:pPr>
            <a:r>
              <a:rPr lang="en-US" dirty="0"/>
              <a:t>Administrators have special system privileges.</a:t>
            </a:r>
          </a:p>
          <a:p>
            <a:pPr lvl="1">
              <a:buClr>
                <a:schemeClr val="accent1"/>
              </a:buClr>
              <a:defRPr/>
            </a:pPr>
            <a:r>
              <a:rPr lang="en-US" dirty="0"/>
              <a:t>A system privilege with the </a:t>
            </a:r>
            <a:r>
              <a:rPr lang="en-US" dirty="0">
                <a:latin typeface="Courier New" panose="02070309020205020404" pitchFamily="49" charset="0"/>
                <a:cs typeface="Courier New" panose="02070309020205020404" pitchFamily="49" charset="0"/>
              </a:rPr>
              <a:t>ANY</a:t>
            </a:r>
            <a:r>
              <a:rPr lang="en-US" dirty="0"/>
              <a:t> clause means the privilege applies to all </a:t>
            </a:r>
            <a:r>
              <a:rPr lang="en-US" dirty="0" smtClean="0"/>
              <a:t>schemas except </a:t>
            </a:r>
            <a:r>
              <a:rPr lang="en-US" dirty="0" smtClean="0">
                <a:latin typeface="Courier New" panose="02070309020205020404" pitchFamily="49" charset="0"/>
                <a:cs typeface="Courier New" panose="02070309020205020404" pitchFamily="49" charset="0"/>
              </a:rPr>
              <a:t>SYS</a:t>
            </a:r>
            <a:r>
              <a:rPr lang="en-US" dirty="0" smtClean="0"/>
              <a:t>, </a:t>
            </a:r>
            <a:r>
              <a:rPr lang="en-US" dirty="0"/>
              <a:t>not just your own.</a:t>
            </a:r>
          </a:p>
          <a:p>
            <a:pPr lvl="1">
              <a:buClr>
                <a:schemeClr val="accent1"/>
              </a:buClr>
              <a:defRPr/>
            </a:pPr>
            <a:r>
              <a:rPr lang="en-US" dirty="0"/>
              <a:t>If you grant a system privilege with the </a:t>
            </a:r>
            <a:r>
              <a:rPr lang="en-US" dirty="0">
                <a:latin typeface="Courier New" panose="02070309020205020404" pitchFamily="49" charset="0"/>
                <a:cs typeface="Courier New" panose="02070309020205020404" pitchFamily="49" charset="0"/>
              </a:rPr>
              <a:t>ADMIN</a:t>
            </a:r>
            <a:r>
              <a:rPr lang="en-US" dirty="0"/>
              <a:t> </a:t>
            </a:r>
            <a:r>
              <a:rPr lang="en-US" dirty="0">
                <a:latin typeface="Courier New" panose="02070309020205020404" pitchFamily="49" charset="0"/>
                <a:cs typeface="Courier New" panose="02070309020205020404" pitchFamily="49" charset="0"/>
              </a:rPr>
              <a:t>OPTION</a:t>
            </a:r>
            <a:r>
              <a:rPr lang="en-US" dirty="0"/>
              <a:t> enabled, you enable the grantee to administer the system privilege and grant it to other users.</a:t>
            </a:r>
          </a:p>
        </p:txBody>
      </p:sp>
    </p:spTree>
    <p:custDataLst>
      <p:tags r:id="rId1"/>
    </p:custDataLst>
    <p:extLst>
      <p:ext uri="{BB962C8B-B14F-4D97-AF65-F5344CB8AC3E}">
        <p14:creationId xmlns:p14="http://schemas.microsoft.com/office/powerpoint/2010/main" val="282236615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080518668"/>
      </p:ext>
    </p:extLst>
  </p:cSld>
  <p:clrMapOvr>
    <a:masterClrMapping/>
  </p:clrMapOv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System Privileges for Administrators</a:t>
            </a:r>
          </a:p>
        </p:txBody>
      </p:sp>
      <p:graphicFrame>
        <p:nvGraphicFramePr>
          <p:cNvPr id="163281" name="Group 465"/>
          <p:cNvGraphicFramePr>
            <a:graphicFrameLocks noGrp="1"/>
          </p:cNvGraphicFramePr>
          <p:nvPr>
            <p:extLst/>
          </p:nvPr>
        </p:nvGraphicFramePr>
        <p:xfrm>
          <a:off x="648913" y="977900"/>
          <a:ext cx="10890998" cy="5118100"/>
        </p:xfrm>
        <a:graphic>
          <a:graphicData uri="http://schemas.openxmlformats.org/drawingml/2006/table">
            <a:tbl>
              <a:tblPr firstRow="1" firstCol="1" bandRow="1">
                <a:tableStyleId>{5FD0F851-EC5A-4D38-B0AD-8093EC10F338}</a:tableStyleId>
              </a:tblPr>
              <a:tblGrid>
                <a:gridCol w="1701757">
                  <a:extLst>
                    <a:ext uri="{9D8B030D-6E8A-4147-A177-3AD203B41FA5}">
                      <a16:colId xmlns="" xmlns:a16="http://schemas.microsoft.com/office/drawing/2014/main" val="20000"/>
                    </a:ext>
                  </a:extLst>
                </a:gridCol>
                <a:gridCol w="9189241">
                  <a:extLst>
                    <a:ext uri="{9D8B030D-6E8A-4147-A177-3AD203B41FA5}">
                      <a16:colId xmlns="" xmlns:a16="http://schemas.microsoft.com/office/drawing/2014/main" val="20001"/>
                    </a:ext>
                  </a:extLst>
                </a:gridCol>
              </a:tblGrid>
              <a:tr h="376237">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Privilege</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Description</a:t>
                      </a:r>
                      <a:endParaRPr kumimoji="0" lang="en-US" sz="18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all administrative tasks in the database, including create and drop a database, open and mount a database, start up and shut down an Oracle database, create an SPFILE, put a database in or remove a database from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ARCHIVELOG</a:t>
                      </a:r>
                      <a:r>
                        <a:rPr kumimoji="0" lang="en-US" sz="1600" u="none" strike="noStrike" cap="none" normalizeH="0" baseline="0" dirty="0">
                          <a:ln>
                            <a:noFill/>
                          </a:ln>
                          <a:solidFill>
                            <a:srgbClr val="000000"/>
                          </a:solidFill>
                          <a:effectLst/>
                        </a:rPr>
                        <a:t> mode, perform incomplete recovery operations, patch, and migrate. This privilege enables you to connect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r>
                        <a:rPr kumimoji="0" lang="en-US" sz="1600" u="none" strike="noStrike" cap="none" normalizeH="0" baseline="0" dirty="0">
                          <a:ln>
                            <a:noFill/>
                          </a:ln>
                          <a:solidFill>
                            <a:srgbClr val="000000"/>
                          </a:solidFill>
                          <a:effectLst/>
                        </a:rPr>
                        <a:t> user.</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SYSOPER</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similar administration tasks as the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SYSDBA</a:t>
                      </a:r>
                      <a:r>
                        <a:rPr kumimoji="0" lang="en-US" sz="1600" u="none" strike="noStrike" cap="none" normalizeH="0" baseline="0" dirty="0">
                          <a:ln>
                            <a:noFill/>
                          </a:ln>
                          <a:solidFill>
                            <a:srgbClr val="000000"/>
                          </a:solidFill>
                          <a:effectLst/>
                        </a:rPr>
                        <a:t> privilege, but without the ability to look at user data. For example, you can start up and shut down the database, create an SPFILE, and perform complete recovery operations (not incomplete recovery operations).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SYSASM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Start up, shut down, and administer an Automatic Storage Management instance.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381630565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SYSBACKUP</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Perform backup and recovery operations by using RMAN or SQL*Plus.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SYSDG</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Perform Data Guard operations by using the Data Guard Broker or the DGMGRL command-line interface.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94267674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SYSKM</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Manage Transparent Data Encryption wallet operations.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86884052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SYSRAC</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Perform day-to-day administration tasks on an Oracle Real Application Clusters (RAC) cluster.</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3598594050"/>
                  </a:ext>
                </a:extLst>
              </a:tr>
            </a:tbl>
          </a:graphicData>
        </a:graphic>
      </p:graphicFrame>
    </p:spTree>
    <p:custDataLst>
      <p:tags r:id="rId1"/>
    </p:custDataLst>
    <p:extLst>
      <p:ext uri="{BB962C8B-B14F-4D97-AF65-F5344CB8AC3E}">
        <p14:creationId xmlns:p14="http://schemas.microsoft.com/office/powerpoint/2010/main" val="2788213836"/>
      </p:ext>
    </p:extLst>
  </p:cSld>
  <p:clrMapOvr>
    <a:masterClrMapping/>
  </p:clrMapOvr>
  <p:transition spd="slow"/>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Object Privileges</a:t>
            </a:r>
            <a:endParaRPr lang="en-US" altLang="es-MX" dirty="0"/>
          </a:p>
        </p:txBody>
      </p:sp>
      <p:sp>
        <p:nvSpPr>
          <p:cNvPr id="9219" name="Content Placeholder 9"/>
          <p:cNvSpPr>
            <a:spLocks noGrp="1"/>
          </p:cNvSpPr>
          <p:nvPr>
            <p:ph idx="1"/>
          </p:nvPr>
        </p:nvSpPr>
        <p:spPr>
          <a:xfrm>
            <a:off x="622138" y="1242485"/>
            <a:ext cx="10944549" cy="2788791"/>
          </a:xfrm>
        </p:spPr>
        <p:txBody>
          <a:bodyPr/>
          <a:lstStyle/>
          <a:p>
            <a:pPr lvl="1">
              <a:buClr>
                <a:schemeClr val="accent1"/>
              </a:buClr>
              <a:defRPr/>
            </a:pPr>
            <a:r>
              <a:rPr lang="en-US" dirty="0"/>
              <a:t>A</a:t>
            </a:r>
            <a:r>
              <a:rPr lang="en-US" dirty="0" smtClean="0"/>
              <a:t>llow </a:t>
            </a:r>
            <a:r>
              <a:rPr lang="en-US" dirty="0"/>
              <a:t>a user to perform a particular action on a specific </a:t>
            </a:r>
            <a:r>
              <a:rPr lang="en-US" dirty="0" smtClean="0"/>
              <a:t>object</a:t>
            </a:r>
            <a:r>
              <a:rPr lang="en-US" dirty="0"/>
              <a:t>.</a:t>
            </a:r>
          </a:p>
          <a:p>
            <a:pPr lvl="1">
              <a:buClr>
                <a:schemeClr val="accent1"/>
              </a:buClr>
              <a:defRPr/>
            </a:pPr>
            <a:r>
              <a:rPr lang="en-US" dirty="0"/>
              <a:t>Without specific permission, users can access only their own objects.</a:t>
            </a:r>
          </a:p>
          <a:p>
            <a:pPr lvl="1">
              <a:buClr>
                <a:schemeClr val="accent1"/>
              </a:buClr>
              <a:defRPr/>
            </a:pPr>
            <a:r>
              <a:rPr lang="en-US" dirty="0"/>
              <a:t>Object privileges can be granted by </a:t>
            </a:r>
            <a:endParaRPr lang="en-US" dirty="0" smtClean="0"/>
          </a:p>
          <a:p>
            <a:pPr lvl="2">
              <a:buClr>
                <a:schemeClr val="accent1"/>
              </a:buClr>
              <a:defRPr/>
            </a:pPr>
            <a:r>
              <a:rPr lang="en-US" dirty="0"/>
              <a:t>T</a:t>
            </a:r>
            <a:r>
              <a:rPr lang="en-US" dirty="0" smtClean="0"/>
              <a:t>he </a:t>
            </a:r>
            <a:r>
              <a:rPr lang="en-US" dirty="0"/>
              <a:t>owner of an </a:t>
            </a:r>
            <a:r>
              <a:rPr lang="en-US" dirty="0" smtClean="0"/>
              <a:t>object </a:t>
            </a:r>
            <a:endParaRPr lang="en-US" dirty="0"/>
          </a:p>
          <a:p>
            <a:pPr lvl="2">
              <a:buClr>
                <a:schemeClr val="accent1"/>
              </a:buClr>
              <a:defRPr/>
            </a:pPr>
            <a:r>
              <a:rPr lang="en-US" dirty="0"/>
              <a:t>T</a:t>
            </a:r>
            <a:r>
              <a:rPr lang="en-US" dirty="0" smtClean="0"/>
              <a:t>he administrator</a:t>
            </a:r>
            <a:endParaRPr lang="en-US" dirty="0"/>
          </a:p>
          <a:p>
            <a:pPr lvl="2">
              <a:buClr>
                <a:schemeClr val="accent1"/>
              </a:buClr>
              <a:defRPr/>
            </a:pPr>
            <a:r>
              <a:rPr lang="en-US" dirty="0"/>
              <a:t>S</a:t>
            </a:r>
            <a:r>
              <a:rPr lang="en-US" dirty="0" smtClean="0"/>
              <a:t>omeone </a:t>
            </a:r>
            <a:r>
              <a:rPr lang="en-US" dirty="0"/>
              <a:t>who has been explicitly given permission to grant privileges on the </a:t>
            </a:r>
            <a:r>
              <a:rPr lang="en-US" dirty="0" smtClean="0"/>
              <a:t>object</a:t>
            </a:r>
            <a:endParaRPr lang="en-US" dirty="0"/>
          </a:p>
          <a:p>
            <a:pPr lvl="1">
              <a:buClr>
                <a:schemeClr val="accent1"/>
              </a:buClr>
              <a:defRPr/>
            </a:pPr>
            <a:r>
              <a:rPr lang="en-US" dirty="0"/>
              <a:t>The SQL syntax for granting object privileges is: </a:t>
            </a:r>
          </a:p>
        </p:txBody>
      </p:sp>
      <p:sp>
        <p:nvSpPr>
          <p:cNvPr id="5" name="Content Placeholder 2"/>
          <p:cNvSpPr txBox="1">
            <a:spLocks/>
          </p:cNvSpPr>
          <p:nvPr/>
        </p:nvSpPr>
        <p:spPr bwMode="gray">
          <a:xfrm>
            <a:off x="1522412" y="41148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GRANT &lt;object_privilege&gt; ON &lt;object&gt; TO &lt;grantee clause</a:t>
            </a:r>
            <a:r>
              <a:rPr lang="en-US" b="1" dirty="0" smtClean="0">
                <a:latin typeface="Courier New" panose="02070309020205020404" pitchFamily="49" charset="0"/>
                <a:cs typeface="Courier New" panose="02070309020205020404" pitchFamily="49" charset="0"/>
              </a:rPr>
              <a:t>&gt;</a:t>
            </a:r>
          </a:p>
          <a:p>
            <a:pPr indent="-304587">
              <a:buClr>
                <a:schemeClr val="accent1"/>
              </a:buClr>
              <a:defRPr/>
            </a:pP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WITH GRANT OPTION]</a:t>
            </a:r>
          </a:p>
        </p:txBody>
      </p:sp>
    </p:spTree>
    <p:custDataLst>
      <p:tags r:id="rId1"/>
    </p:custDataLst>
    <p:extLst>
      <p:ext uri="{BB962C8B-B14F-4D97-AF65-F5344CB8AC3E}">
        <p14:creationId xmlns:p14="http://schemas.microsoft.com/office/powerpoint/2010/main" val="586606525"/>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38" y="215158"/>
            <a:ext cx="10944549" cy="876300"/>
          </a:xfrm>
        </p:spPr>
        <p:txBody>
          <a:bodyPr/>
          <a:lstStyle/>
          <a:p>
            <a:r>
              <a:rPr lang="en-US" dirty="0"/>
              <a:t>Granting Privileges in a Multitenant Environment</a:t>
            </a:r>
          </a:p>
        </p:txBody>
      </p:sp>
      <p:sp>
        <p:nvSpPr>
          <p:cNvPr id="3" name="Content Placeholder 2"/>
          <p:cNvSpPr>
            <a:spLocks noGrp="1"/>
          </p:cNvSpPr>
          <p:nvPr>
            <p:ph idx="1"/>
          </p:nvPr>
        </p:nvSpPr>
        <p:spPr>
          <a:xfrm>
            <a:off x="622138" y="1242485"/>
            <a:ext cx="10944549" cy="1673101"/>
          </a:xfrm>
        </p:spPr>
        <p:txBody>
          <a:bodyPr/>
          <a:lstStyle/>
          <a:p>
            <a:pPr lvl="1"/>
            <a:r>
              <a:rPr lang="en-US" dirty="0">
                <a:latin typeface="Arial" charset="0"/>
              </a:rPr>
              <a:t>Commonly: G</a:t>
            </a:r>
            <a:r>
              <a:rPr lang="en-US" dirty="0" smtClean="0">
                <a:latin typeface="Arial" charset="0"/>
              </a:rPr>
              <a:t>rant the user a </a:t>
            </a:r>
            <a:r>
              <a:rPr lang="en-US" dirty="0">
                <a:latin typeface="Arial" charset="0"/>
              </a:rPr>
              <a:t>privilege in all containers of a </a:t>
            </a:r>
            <a:r>
              <a:rPr lang="en-US" dirty="0" smtClean="0">
                <a:latin typeface="Arial" charset="0"/>
              </a:rPr>
              <a:t>CDB.</a:t>
            </a:r>
          </a:p>
          <a:p>
            <a:pPr lvl="1"/>
            <a:endParaRPr lang="en-US" dirty="0">
              <a:latin typeface="Arial" charset="0"/>
            </a:endParaRPr>
          </a:p>
          <a:p>
            <a:pPr lvl="1"/>
            <a:endParaRPr lang="en-US" dirty="0" smtClean="0">
              <a:latin typeface="Arial" charset="0"/>
            </a:endParaRPr>
          </a:p>
          <a:p>
            <a:pPr lvl="1"/>
            <a:r>
              <a:rPr lang="en-US" dirty="0" smtClean="0">
                <a:latin typeface="Arial" charset="0"/>
              </a:rPr>
              <a:t>Locally: Grant the user a privilege </a:t>
            </a:r>
            <a:r>
              <a:rPr lang="en-US" dirty="0">
                <a:latin typeface="Arial" charset="0"/>
              </a:rPr>
              <a:t>in a single PDB </a:t>
            </a:r>
            <a:r>
              <a:rPr lang="en-US" dirty="0" smtClean="0">
                <a:latin typeface="Arial" charset="0"/>
              </a:rPr>
              <a:t>only.</a:t>
            </a:r>
            <a:endParaRPr lang="en-US" dirty="0"/>
          </a:p>
        </p:txBody>
      </p:sp>
      <p:sp>
        <p:nvSpPr>
          <p:cNvPr id="4" name="Content Placeholder 2"/>
          <p:cNvSpPr txBox="1">
            <a:spLocks/>
          </p:cNvSpPr>
          <p:nvPr/>
        </p:nvSpPr>
        <p:spPr bwMode="gray">
          <a:xfrm>
            <a:off x="1522412" y="16764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 AS SYSDBA</a:t>
            </a:r>
          </a:p>
          <a:p>
            <a:pPr indent="-304587">
              <a:buClr>
                <a:schemeClr val="accent1"/>
              </a:buClr>
              <a:defRPr/>
            </a:pPr>
            <a:r>
              <a:rPr lang="en-US" b="1" dirty="0" smtClean="0">
                <a:latin typeface="Courier New" panose="02070309020205020404" pitchFamily="49" charset="0"/>
                <a:cs typeface="Courier New" panose="02070309020205020404" pitchFamily="49" charset="0"/>
              </a:rPr>
              <a:t>SQL</a:t>
            </a:r>
            <a:r>
              <a:rPr lang="en-US" b="1" dirty="0">
                <a:latin typeface="Courier New" panose="02070309020205020404" pitchFamily="49" charset="0"/>
                <a:cs typeface="Courier New" panose="02070309020205020404" pitchFamily="49" charset="0"/>
              </a:rPr>
              <a:t>&gt; GRANT create session TO c##c_admin1 CONTAINER=ALL;</a:t>
            </a:r>
          </a:p>
        </p:txBody>
      </p:sp>
      <p:sp>
        <p:nvSpPr>
          <p:cNvPr id="5" name="Content Placeholder 2"/>
          <p:cNvSpPr txBox="1">
            <a:spLocks/>
          </p:cNvSpPr>
          <p:nvPr/>
        </p:nvSpPr>
        <p:spPr bwMode="gray">
          <a:xfrm>
            <a:off x="1522412" y="29718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SYS@PDB1 AS SYSDBA</a:t>
            </a:r>
          </a:p>
          <a:p>
            <a:pPr indent="-304587">
              <a:buClr>
                <a:schemeClr val="accent1"/>
              </a:buClr>
              <a:defRPr/>
            </a:pPr>
            <a:r>
              <a:rPr lang="en-US" b="1" dirty="0" smtClean="0">
                <a:latin typeface="Courier New" panose="02070309020205020404" pitchFamily="49" charset="0"/>
                <a:cs typeface="Courier New" panose="02070309020205020404" pitchFamily="49" charset="0"/>
              </a:rPr>
              <a:t>SQL</a:t>
            </a:r>
            <a:r>
              <a:rPr lang="en-US" b="1" dirty="0">
                <a:latin typeface="Courier New" panose="02070309020205020404" pitchFamily="49" charset="0"/>
                <a:cs typeface="Courier New" panose="02070309020205020404" pitchFamily="49" charset="0"/>
              </a:rPr>
              <a:t>&gt; GRANT logmining TO l_user1;</a:t>
            </a:r>
          </a:p>
        </p:txBody>
      </p:sp>
    </p:spTree>
    <p:extLst>
      <p:ext uri="{BB962C8B-B14F-4D97-AF65-F5344CB8AC3E}">
        <p14:creationId xmlns:p14="http://schemas.microsoft.com/office/powerpoint/2010/main" val="41456824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79550" y="264585"/>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List the major architectural components of Oracle Database</a:t>
            </a:r>
          </a:p>
          <a:p>
            <a:pPr lvl="1"/>
            <a:r>
              <a:rPr lang="en-US" dirty="0"/>
              <a:t>Describe multitenant architecture</a:t>
            </a:r>
          </a:p>
          <a:p>
            <a:pPr lvl="1"/>
            <a:r>
              <a:rPr lang="en-US" dirty="0"/>
              <a:t>Describe database sharding </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Oracle Enterprise Manager Database Details Page  (Notes Only)</a:t>
            </a:r>
            <a:endParaRPr lang="en-US"/>
          </a:p>
        </p:txBody>
      </p:sp>
    </p:spTree>
    <p:extLst>
      <p:ext uri="{BB962C8B-B14F-4D97-AF65-F5344CB8AC3E}">
        <p14:creationId xmlns:p14="http://schemas.microsoft.com/office/powerpoint/2010/main" val="331858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Granting </a:t>
            </a:r>
            <a:r>
              <a:rPr lang="en-US" dirty="0" smtClean="0"/>
              <a:t>Privileges: Example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770" y="1375232"/>
            <a:ext cx="6965284" cy="4107536"/>
          </a:xfrm>
          <a:prstGeom prst="rect">
            <a:avLst/>
          </a:prstGeom>
        </p:spPr>
      </p:pic>
    </p:spTree>
    <p:custDataLst>
      <p:tags r:id="rId1"/>
    </p:custDataLst>
    <p:extLst>
      <p:ext uri="{BB962C8B-B14F-4D97-AF65-F5344CB8AC3E}">
        <p14:creationId xmlns:p14="http://schemas.microsoft.com/office/powerpoint/2010/main" val="288729720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ltLang="en-US" dirty="0"/>
              <a:t>Using Roles to Manage Privileges</a:t>
            </a:r>
          </a:p>
        </p:txBody>
      </p:sp>
      <p:sp>
        <p:nvSpPr>
          <p:cNvPr id="25603" name="Rectangle 6"/>
          <p:cNvSpPr>
            <a:spLocks noGrp="1" noChangeArrowheads="1"/>
          </p:cNvSpPr>
          <p:nvPr>
            <p:ph type="body" idx="1"/>
          </p:nvPr>
        </p:nvSpPr>
        <p:spPr>
          <a:xfrm>
            <a:off x="622138" y="1242485"/>
            <a:ext cx="10944549" cy="2655421"/>
          </a:xfrm>
        </p:spPr>
        <p:txBody>
          <a:bodyPr/>
          <a:lstStyle/>
          <a:p>
            <a:pPr lvl="1"/>
            <a:r>
              <a:rPr lang="en-US" altLang="en-US" dirty="0"/>
              <a:t>Roles:</a:t>
            </a:r>
          </a:p>
          <a:p>
            <a:pPr lvl="2"/>
            <a:r>
              <a:rPr lang="en-US" altLang="en-US" dirty="0"/>
              <a:t>Used to </a:t>
            </a:r>
            <a:r>
              <a:rPr lang="en-US" altLang="en-US" dirty="0" smtClean="0"/>
              <a:t>group </a:t>
            </a:r>
            <a:r>
              <a:rPr lang="en-US" altLang="en-US" dirty="0"/>
              <a:t>privileges and </a:t>
            </a:r>
            <a:r>
              <a:rPr lang="en-US" altLang="en-US" dirty="0" smtClean="0"/>
              <a:t>roles together</a:t>
            </a:r>
            <a:endParaRPr lang="en-US" altLang="en-US" dirty="0"/>
          </a:p>
          <a:p>
            <a:pPr lvl="2"/>
            <a:r>
              <a:rPr lang="en-US" altLang="en-US" dirty="0"/>
              <a:t>Facilitate granting of multiple privileges or roles to users</a:t>
            </a:r>
          </a:p>
          <a:p>
            <a:pPr lvl="1"/>
            <a:r>
              <a:rPr lang="en-US" altLang="en-US" dirty="0"/>
              <a:t>Benefits of roles:</a:t>
            </a:r>
          </a:p>
          <a:p>
            <a:pPr lvl="2"/>
            <a:r>
              <a:rPr lang="en-US" altLang="en-US" dirty="0"/>
              <a:t>Easier privilege management</a:t>
            </a:r>
          </a:p>
          <a:p>
            <a:pPr lvl="2"/>
            <a:r>
              <a:rPr lang="en-US" altLang="en-US" dirty="0"/>
              <a:t>Dynamic privilege management</a:t>
            </a:r>
          </a:p>
          <a:p>
            <a:pPr lvl="2"/>
            <a:r>
              <a:rPr lang="en-US" altLang="en-US" dirty="0"/>
              <a:t>Selective availability of privileges</a:t>
            </a:r>
          </a:p>
        </p:txBody>
      </p:sp>
    </p:spTree>
    <p:custDataLst>
      <p:tags r:id="rId1"/>
    </p:custDataLst>
    <p:extLst>
      <p:ext uri="{BB962C8B-B14F-4D97-AF65-F5344CB8AC3E}">
        <p14:creationId xmlns:p14="http://schemas.microsoft.com/office/powerpoint/2010/main" val="2967879236"/>
      </p:ext>
    </p:extLst>
  </p:cSld>
  <p:clrMapOvr>
    <a:masterClrMapping/>
  </p:clrMapOv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755183" y="1011895"/>
            <a:ext cx="8678459" cy="4911513"/>
            <a:chOff x="830654" y="1268641"/>
            <a:chExt cx="7482693" cy="3022131"/>
          </a:xfrm>
        </p:grpSpPr>
        <p:sp>
          <p:nvSpPr>
            <p:cNvPr id="30" name="Freeform 29"/>
            <p:cNvSpPr/>
            <p:nvPr/>
          </p:nvSpPr>
          <p:spPr bwMode="auto">
            <a:xfrm>
              <a:off x="1005948" y="4245053"/>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1" name="Rounded Rectangle 3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6626" name="Rectangle 4"/>
          <p:cNvSpPr>
            <a:spLocks noGrp="1" noChangeArrowheads="1"/>
          </p:cNvSpPr>
          <p:nvPr>
            <p:ph type="title"/>
          </p:nvPr>
        </p:nvSpPr>
        <p:spPr/>
        <p:txBody>
          <a:bodyPr/>
          <a:lstStyle/>
          <a:p>
            <a:pPr eaLnBrk="1" hangingPunct="1"/>
            <a:r>
              <a:rPr lang="en-US" altLang="en-US" dirty="0"/>
              <a:t>Assigning Privileges to Roles and Assigning Roles to Users</a:t>
            </a:r>
          </a:p>
        </p:txBody>
      </p:sp>
      <p:grpSp>
        <p:nvGrpSpPr>
          <p:cNvPr id="26627" name="Group 27"/>
          <p:cNvGrpSpPr>
            <a:grpSpLocks/>
          </p:cNvGrpSpPr>
          <p:nvPr/>
        </p:nvGrpSpPr>
        <p:grpSpPr bwMode="auto">
          <a:xfrm>
            <a:off x="3548062" y="2524750"/>
            <a:ext cx="6400800" cy="3006148"/>
            <a:chOff x="2070100" y="2970213"/>
            <a:chExt cx="6400800" cy="3306762"/>
          </a:xfrm>
        </p:grpSpPr>
        <p:sp>
          <p:nvSpPr>
            <p:cNvPr id="26628" name="Line 2"/>
            <p:cNvSpPr>
              <a:spLocks noChangeShapeType="1"/>
            </p:cNvSpPr>
            <p:nvPr/>
          </p:nvSpPr>
          <p:spPr bwMode="auto">
            <a:xfrm flipV="1">
              <a:off x="5487702" y="3873500"/>
              <a:ext cx="815" cy="8794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29" name="Line 3"/>
            <p:cNvSpPr>
              <a:spLocks noChangeShapeType="1"/>
            </p:cNvSpPr>
            <p:nvPr/>
          </p:nvSpPr>
          <p:spPr bwMode="auto">
            <a:xfrm flipH="1" flipV="1">
              <a:off x="6334125" y="3873500"/>
              <a:ext cx="4763" cy="15525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33" name="Rectangle 8"/>
            <p:cNvSpPr>
              <a:spLocks noChangeArrowheads="1"/>
            </p:cNvSpPr>
            <p:nvPr/>
          </p:nvSpPr>
          <p:spPr bwMode="blackWhite">
            <a:xfrm>
              <a:off x="5257800" y="3525838"/>
              <a:ext cx="2438400" cy="354012"/>
            </a:xfrm>
            <a:prstGeom prst="rect">
              <a:avLst/>
            </a:prstGeom>
            <a:solidFill>
              <a:schemeClr val="accent4">
                <a:lumMod val="40000"/>
                <a:lumOff val="60000"/>
              </a:schemeClr>
            </a:solidFill>
            <a:ln w="28575">
              <a:solidFill>
                <a:schemeClr val="accent5">
                  <a:lumMod val="75000"/>
                </a:schemeClr>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b="1" dirty="0">
                  <a:solidFill>
                    <a:srgbClr val="000000"/>
                  </a:solidFill>
                  <a:latin typeface="Courier New" panose="02070309020205020404" pitchFamily="49" charset="0"/>
                </a:rPr>
                <a:t>HR_CLERK</a:t>
              </a:r>
            </a:p>
          </p:txBody>
        </p:sp>
        <p:sp>
          <p:nvSpPr>
            <p:cNvPr id="26634" name="Rectangle 9"/>
            <p:cNvSpPr>
              <a:spLocks noChangeArrowheads="1"/>
            </p:cNvSpPr>
            <p:nvPr/>
          </p:nvSpPr>
          <p:spPr bwMode="blackWhite">
            <a:xfrm>
              <a:off x="2743200" y="3532188"/>
              <a:ext cx="1739900" cy="354012"/>
            </a:xfrm>
            <a:prstGeom prst="rect">
              <a:avLst/>
            </a:prstGeom>
            <a:solidFill>
              <a:schemeClr val="accent3">
                <a:lumMod val="40000"/>
                <a:lumOff val="60000"/>
              </a:schemeClr>
            </a:solidFill>
            <a:ln w="28575">
              <a:solidFill>
                <a:schemeClr val="accent3"/>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b="1" dirty="0">
                  <a:solidFill>
                    <a:srgbClr val="000000"/>
                  </a:solidFill>
                  <a:latin typeface="Courier New" panose="02070309020205020404" pitchFamily="49" charset="0"/>
                </a:rPr>
                <a:t>HR_MGR</a:t>
              </a:r>
            </a:p>
          </p:txBody>
        </p:sp>
        <p:sp>
          <p:nvSpPr>
            <p:cNvPr id="26641" name="Oval 17"/>
            <p:cNvSpPr>
              <a:spLocks noChangeArrowheads="1"/>
            </p:cNvSpPr>
            <p:nvPr/>
          </p:nvSpPr>
          <p:spPr bwMode="blackWhite">
            <a:xfrm>
              <a:off x="2070100" y="4524375"/>
              <a:ext cx="1752600" cy="914400"/>
            </a:xfrm>
            <a:prstGeom prst="ellipse">
              <a:avLst/>
            </a:prstGeom>
            <a:solidFill>
              <a:schemeClr val="accent3">
                <a:lumMod val="40000"/>
                <a:lumOff val="60000"/>
              </a:schemeClr>
            </a:solidFill>
            <a:ln w="28575">
              <a:solidFill>
                <a:schemeClr val="accent3"/>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Delete</a:t>
              </a:r>
            </a:p>
            <a:p>
              <a:pPr algn="ctr" eaLnBrk="1" hangingPunct="1"/>
              <a:r>
                <a:rPr lang="en-US" altLang="en-US" dirty="0">
                  <a:solidFill>
                    <a:srgbClr val="000000"/>
                  </a:solidFill>
                </a:rPr>
                <a:t>employees</a:t>
              </a:r>
            </a:p>
          </p:txBody>
        </p:sp>
        <p:sp>
          <p:nvSpPr>
            <p:cNvPr id="26642" name="Oval 18"/>
            <p:cNvSpPr>
              <a:spLocks noChangeArrowheads="1"/>
            </p:cNvSpPr>
            <p:nvPr/>
          </p:nvSpPr>
          <p:spPr bwMode="blackWhite">
            <a:xfrm>
              <a:off x="5473700" y="5349875"/>
              <a:ext cx="1752600" cy="914400"/>
            </a:xfrm>
            <a:prstGeom prst="ellipse">
              <a:avLst/>
            </a:prstGeom>
            <a:solidFill>
              <a:schemeClr val="accent4">
                <a:lumMod val="40000"/>
                <a:lumOff val="60000"/>
              </a:schemeClr>
            </a:solidFill>
            <a:ln w="28575">
              <a:solidFill>
                <a:schemeClr val="accent5">
                  <a:lumMod val="75000"/>
                </a:schemeClr>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Select</a:t>
              </a:r>
            </a:p>
            <a:p>
              <a:pPr algn="ctr" eaLnBrk="1" hangingPunct="1"/>
              <a:r>
                <a:rPr lang="en-US" altLang="en-US" dirty="0">
                  <a:solidFill>
                    <a:srgbClr val="000000"/>
                  </a:solidFill>
                </a:rPr>
                <a:t>employees</a:t>
              </a:r>
            </a:p>
          </p:txBody>
        </p:sp>
        <p:sp>
          <p:nvSpPr>
            <p:cNvPr id="26643" name="Oval 19"/>
            <p:cNvSpPr>
              <a:spLocks noChangeArrowheads="1"/>
            </p:cNvSpPr>
            <p:nvPr/>
          </p:nvSpPr>
          <p:spPr bwMode="blackWhite">
            <a:xfrm>
              <a:off x="6718300" y="4524375"/>
              <a:ext cx="1752600" cy="914400"/>
            </a:xfrm>
            <a:prstGeom prst="ellipse">
              <a:avLst/>
            </a:prstGeom>
            <a:solidFill>
              <a:schemeClr val="accent4">
                <a:lumMod val="40000"/>
                <a:lumOff val="60000"/>
              </a:schemeClr>
            </a:solidFill>
            <a:ln w="28575">
              <a:solidFill>
                <a:schemeClr val="accent5">
                  <a:lumMod val="75000"/>
                </a:schemeClr>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Update</a:t>
              </a:r>
            </a:p>
            <a:p>
              <a:pPr algn="ctr" eaLnBrk="1" hangingPunct="1"/>
              <a:r>
                <a:rPr lang="en-US" altLang="en-US" dirty="0">
                  <a:solidFill>
                    <a:srgbClr val="000000"/>
                  </a:solidFill>
                </a:rPr>
                <a:t>employees</a:t>
              </a:r>
            </a:p>
          </p:txBody>
        </p:sp>
        <p:sp>
          <p:nvSpPr>
            <p:cNvPr id="26644" name="Line 20"/>
            <p:cNvSpPr>
              <a:spLocks noChangeShapeType="1"/>
            </p:cNvSpPr>
            <p:nvPr/>
          </p:nvSpPr>
          <p:spPr bwMode="auto">
            <a:xfrm flipV="1">
              <a:off x="2946400" y="3873500"/>
              <a:ext cx="1588"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45" name="Line 21"/>
            <p:cNvSpPr>
              <a:spLocks noChangeShapeType="1"/>
            </p:cNvSpPr>
            <p:nvPr/>
          </p:nvSpPr>
          <p:spPr bwMode="auto">
            <a:xfrm flipV="1">
              <a:off x="7518400" y="3873500"/>
              <a:ext cx="1588" cy="638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46" name="Line 22"/>
            <p:cNvSpPr>
              <a:spLocks noChangeShapeType="1"/>
            </p:cNvSpPr>
            <p:nvPr/>
          </p:nvSpPr>
          <p:spPr bwMode="auto">
            <a:xfrm flipV="1">
              <a:off x="35734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7" name="Line 23"/>
            <p:cNvSpPr>
              <a:spLocks noChangeShapeType="1"/>
            </p:cNvSpPr>
            <p:nvPr/>
          </p:nvSpPr>
          <p:spPr bwMode="auto">
            <a:xfrm flipV="1">
              <a:off x="71548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8" name="Line 24"/>
            <p:cNvSpPr>
              <a:spLocks noChangeShapeType="1"/>
            </p:cNvSpPr>
            <p:nvPr/>
          </p:nvSpPr>
          <p:spPr bwMode="auto">
            <a:xfrm flipV="1">
              <a:off x="5478463" y="2970213"/>
              <a:ext cx="1587" cy="5619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6649" name="Oval 25"/>
            <p:cNvSpPr>
              <a:spLocks noChangeArrowheads="1"/>
            </p:cNvSpPr>
            <p:nvPr/>
          </p:nvSpPr>
          <p:spPr bwMode="blackWhite">
            <a:xfrm>
              <a:off x="3073400" y="5362575"/>
              <a:ext cx="1752600" cy="914400"/>
            </a:xfrm>
            <a:prstGeom prst="ellipse">
              <a:avLst/>
            </a:prstGeom>
            <a:solidFill>
              <a:schemeClr val="accent3">
                <a:lumMod val="40000"/>
                <a:lumOff val="60000"/>
              </a:schemeClr>
            </a:solidFill>
            <a:ln w="28575">
              <a:solidFill>
                <a:schemeClr val="accent3"/>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Insert</a:t>
              </a:r>
            </a:p>
            <a:p>
              <a:pPr algn="ctr" eaLnBrk="1" hangingPunct="1"/>
              <a:r>
                <a:rPr lang="en-US" altLang="en-US" dirty="0">
                  <a:solidFill>
                    <a:srgbClr val="000000"/>
                  </a:solidFill>
                </a:rPr>
                <a:t>employees</a:t>
              </a:r>
            </a:p>
          </p:txBody>
        </p:sp>
        <p:sp>
          <p:nvSpPr>
            <p:cNvPr id="26650" name="Line 26"/>
            <p:cNvSpPr>
              <a:spLocks noChangeShapeType="1"/>
            </p:cNvSpPr>
            <p:nvPr/>
          </p:nvSpPr>
          <p:spPr bwMode="auto">
            <a:xfrm flipV="1">
              <a:off x="3949700" y="3873500"/>
              <a:ext cx="1588" cy="14763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6651" name="Oval 27"/>
            <p:cNvSpPr>
              <a:spLocks noChangeArrowheads="1"/>
            </p:cNvSpPr>
            <p:nvPr/>
          </p:nvSpPr>
          <p:spPr bwMode="blackWhite">
            <a:xfrm>
              <a:off x="4178300" y="4524375"/>
              <a:ext cx="1752600" cy="914400"/>
            </a:xfrm>
            <a:prstGeom prst="ellipse">
              <a:avLst/>
            </a:prstGeom>
            <a:solidFill>
              <a:schemeClr val="accent2">
                <a:lumMod val="20000"/>
                <a:lumOff val="80000"/>
              </a:schemeClr>
            </a:solidFill>
            <a:ln w="28575">
              <a:solidFill>
                <a:schemeClr val="accent2">
                  <a:lumMod val="40000"/>
                  <a:lumOff val="60000"/>
                </a:schemeClr>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r>
                <a:rPr lang="en-US" altLang="en-US" dirty="0">
                  <a:solidFill>
                    <a:srgbClr val="000000"/>
                  </a:solidFill>
                </a:rPr>
                <a:t>Create</a:t>
              </a:r>
            </a:p>
            <a:p>
              <a:pPr algn="ctr" eaLnBrk="1" hangingPunct="1"/>
              <a:r>
                <a:rPr lang="en-US" altLang="en-US" dirty="0">
                  <a:solidFill>
                    <a:srgbClr val="000000"/>
                  </a:solidFill>
                </a:rPr>
                <a:t>job</a:t>
              </a:r>
            </a:p>
          </p:txBody>
        </p:sp>
        <p:cxnSp>
          <p:nvCxnSpPr>
            <p:cNvPr id="26652" name="Straight Arrow Connector 29"/>
            <p:cNvCxnSpPr>
              <a:cxnSpLocks noChangeShapeType="1"/>
            </p:cNvCxnSpPr>
            <p:nvPr/>
          </p:nvCxnSpPr>
          <p:spPr bwMode="auto">
            <a:xfrm flipH="1">
              <a:off x="4572000" y="3733800"/>
              <a:ext cx="685800" cy="0"/>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987" y="1009072"/>
            <a:ext cx="1495425" cy="1533525"/>
          </a:xfrm>
          <a:prstGeom prst="rect">
            <a:avLst/>
          </a:prstGeom>
        </p:spPr>
      </p:pic>
      <p:sp>
        <p:nvSpPr>
          <p:cNvPr id="34" name="Text Box 13"/>
          <p:cNvSpPr txBox="1">
            <a:spLocks noChangeArrowheads="1"/>
          </p:cNvSpPr>
          <p:nvPr/>
        </p:nvSpPr>
        <p:spPr bwMode="auto">
          <a:xfrm>
            <a:off x="5091112" y="1125008"/>
            <a:ext cx="1143000" cy="33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Jenny</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312" y="1199572"/>
            <a:ext cx="1333500" cy="13335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912" y="1199572"/>
            <a:ext cx="1333500" cy="1333500"/>
          </a:xfrm>
          <a:prstGeom prst="rect">
            <a:avLst/>
          </a:prstGeom>
        </p:spPr>
      </p:pic>
      <p:sp>
        <p:nvSpPr>
          <p:cNvPr id="37" name="Text Box 15"/>
          <p:cNvSpPr txBox="1">
            <a:spLocks noChangeArrowheads="1"/>
          </p:cNvSpPr>
          <p:nvPr/>
        </p:nvSpPr>
        <p:spPr bwMode="auto">
          <a:xfrm>
            <a:off x="8075612" y="2075872"/>
            <a:ext cx="1143000" cy="33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Rachel</a:t>
            </a:r>
          </a:p>
        </p:txBody>
      </p:sp>
      <p:sp>
        <p:nvSpPr>
          <p:cNvPr id="38" name="Text Box 14"/>
          <p:cNvSpPr txBox="1">
            <a:spLocks noChangeArrowheads="1"/>
          </p:cNvSpPr>
          <p:nvPr/>
        </p:nvSpPr>
        <p:spPr bwMode="auto">
          <a:xfrm>
            <a:off x="6399212" y="2075872"/>
            <a:ext cx="1143000" cy="33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000000"/>
                </a:solidFill>
              </a:rPr>
              <a:t>David</a:t>
            </a:r>
          </a:p>
        </p:txBody>
      </p:sp>
      <p:sp>
        <p:nvSpPr>
          <p:cNvPr id="32" name="Rectangle 5"/>
          <p:cNvSpPr>
            <a:spLocks noChangeArrowheads="1"/>
          </p:cNvSpPr>
          <p:nvPr/>
        </p:nvSpPr>
        <p:spPr bwMode="auto">
          <a:xfrm>
            <a:off x="1759124" y="1722116"/>
            <a:ext cx="1641425" cy="715831"/>
          </a:xfrm>
          <a:prstGeom prst="rightArrow">
            <a:avLst/>
          </a:prstGeom>
          <a:gradFill>
            <a:gsLst>
              <a:gs pos="0">
                <a:schemeClr val="accent6">
                  <a:lumMod val="50000"/>
                </a:schemeClr>
              </a:gs>
              <a:gs pos="100000">
                <a:schemeClr val="accent4">
                  <a:lumMod val="40000"/>
                  <a:lumOff val="60000"/>
                </a:schemeClr>
              </a:gs>
            </a:gsLst>
            <a:lin ang="0" scaled="1"/>
          </a:gradFill>
          <a:ln>
            <a:noFill/>
          </a:ln>
          <a:extLst/>
        </p:spPr>
        <p:txBody>
          <a:bodyPr wrap="square" lIns="82550" tIns="41275" rIns="82550" bIns="41275" anchor="ctr">
            <a:spAutoFit/>
          </a:bodyPr>
          <a:lstStyle/>
          <a:p>
            <a:pPr defTabSz="822325" eaLnBrk="0" hangingPunct="0">
              <a:spcBef>
                <a:spcPct val="50000"/>
              </a:spcBef>
            </a:pPr>
            <a:r>
              <a:rPr lang="en-US" altLang="en-US" dirty="0" smtClean="0">
                <a:solidFill>
                  <a:schemeClr val="bg1"/>
                </a:solidFill>
                <a:latin typeface="Arial" panose="020B0604020202020204" pitchFamily="34" charset="0"/>
              </a:rPr>
              <a:t>  Users</a:t>
            </a:r>
            <a:endParaRPr lang="en-US" altLang="en-US" dirty="0">
              <a:solidFill>
                <a:schemeClr val="bg1"/>
              </a:solidFill>
              <a:latin typeface="Arial" panose="020B0604020202020204" pitchFamily="34" charset="0"/>
            </a:endParaRPr>
          </a:p>
        </p:txBody>
      </p:sp>
      <p:sp>
        <p:nvSpPr>
          <p:cNvPr id="33" name="Rectangle 6"/>
          <p:cNvSpPr>
            <a:spLocks noChangeArrowheads="1"/>
          </p:cNvSpPr>
          <p:nvPr/>
        </p:nvSpPr>
        <p:spPr bwMode="auto">
          <a:xfrm>
            <a:off x="1759124" y="3946059"/>
            <a:ext cx="1643465" cy="715831"/>
          </a:xfrm>
          <a:prstGeom prst="rightArrow">
            <a:avLst/>
          </a:prstGeom>
          <a:gradFill>
            <a:gsLst>
              <a:gs pos="0">
                <a:schemeClr val="accent6">
                  <a:lumMod val="50000"/>
                </a:schemeClr>
              </a:gs>
              <a:gs pos="100000">
                <a:schemeClr val="accent4">
                  <a:lumMod val="40000"/>
                  <a:lumOff val="60000"/>
                </a:schemeClr>
              </a:gs>
            </a:gsLst>
            <a:lin ang="0" scaled="1"/>
          </a:gradFill>
          <a:ln>
            <a:noFill/>
          </a:ln>
          <a:extLst/>
        </p:spPr>
        <p:txBody>
          <a:bodyPr wrap="square" lIns="82550" tIns="41275" rIns="82550" bIns="41275" anchor="ctr">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spcBef>
                <a:spcPct val="50000"/>
              </a:spcBef>
            </a:pPr>
            <a:r>
              <a:rPr lang="en-US" altLang="en-US" dirty="0" smtClean="0">
                <a:solidFill>
                  <a:schemeClr val="bg1"/>
                </a:solidFill>
              </a:rPr>
              <a:t>  Privileges</a:t>
            </a:r>
            <a:endParaRPr lang="en-US" altLang="en-US" dirty="0">
              <a:solidFill>
                <a:schemeClr val="bg1"/>
              </a:solidFill>
            </a:endParaRPr>
          </a:p>
        </p:txBody>
      </p:sp>
      <p:sp>
        <p:nvSpPr>
          <p:cNvPr id="35" name="Rectangle 7"/>
          <p:cNvSpPr>
            <a:spLocks noChangeArrowheads="1"/>
          </p:cNvSpPr>
          <p:nvPr/>
        </p:nvSpPr>
        <p:spPr bwMode="auto">
          <a:xfrm>
            <a:off x="1759124" y="2834088"/>
            <a:ext cx="1628774" cy="715831"/>
          </a:xfrm>
          <a:prstGeom prst="rightArrow">
            <a:avLst/>
          </a:prstGeom>
          <a:gradFill>
            <a:gsLst>
              <a:gs pos="0">
                <a:schemeClr val="accent6">
                  <a:lumMod val="50000"/>
                </a:schemeClr>
              </a:gs>
              <a:gs pos="100000">
                <a:schemeClr val="accent4">
                  <a:lumMod val="40000"/>
                  <a:lumOff val="60000"/>
                </a:schemeClr>
              </a:gs>
            </a:gsLst>
            <a:lin ang="0" scaled="1"/>
          </a:gradFill>
          <a:ln>
            <a:noFill/>
          </a:ln>
          <a:extLst/>
        </p:spPr>
        <p:txBody>
          <a:bodyPr wrap="square" lIns="82550" tIns="41275" rIns="82550" bIns="41275" anchor="ctr">
            <a:spAutoFit/>
          </a:bodyPr>
          <a:lstStyle/>
          <a:p>
            <a:pPr defTabSz="822325" eaLnBrk="0" hangingPunct="0">
              <a:spcBef>
                <a:spcPct val="50000"/>
              </a:spcBef>
            </a:pPr>
            <a:r>
              <a:rPr lang="en-US" altLang="en-US" dirty="0" smtClean="0">
                <a:solidFill>
                  <a:schemeClr val="bg1"/>
                </a:solidFill>
                <a:latin typeface="Arial" panose="020B0604020202020204" pitchFamily="34" charset="0"/>
              </a:rPr>
              <a:t>  Roles</a:t>
            </a:r>
            <a:endParaRPr lang="en-US" altLang="en-US" dirty="0">
              <a:solidFill>
                <a:schemeClr val="bg1"/>
              </a:solidFill>
              <a:latin typeface="Arial" panose="020B0604020202020204" pitchFamily="34" charset="0"/>
            </a:endParaRPr>
          </a:p>
        </p:txBody>
      </p:sp>
    </p:spTree>
    <p:custDataLst>
      <p:tags r:id="rId1"/>
    </p:custDataLst>
    <p:extLst>
      <p:ext uri="{BB962C8B-B14F-4D97-AF65-F5344CB8AC3E}">
        <p14:creationId xmlns:p14="http://schemas.microsoft.com/office/powerpoint/2010/main" val="846408043"/>
      </p:ext>
    </p:extLst>
  </p:cSld>
  <p:clrMapOvr>
    <a:masterClrMapping/>
  </p:clrMapOv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Oracle-Supplied Roles</a:t>
            </a:r>
          </a:p>
        </p:txBody>
      </p:sp>
      <p:graphicFrame>
        <p:nvGraphicFramePr>
          <p:cNvPr id="163281" name="Group 465"/>
          <p:cNvGraphicFramePr>
            <a:graphicFrameLocks noGrp="1"/>
          </p:cNvGraphicFramePr>
          <p:nvPr>
            <p:extLst/>
          </p:nvPr>
        </p:nvGraphicFramePr>
        <p:xfrm>
          <a:off x="991813" y="1286934"/>
          <a:ext cx="10205198" cy="3538728"/>
        </p:xfrm>
        <a:graphic>
          <a:graphicData uri="http://schemas.openxmlformats.org/drawingml/2006/table">
            <a:tbl>
              <a:tblPr firstRow="1" firstCol="1" bandRow="1">
                <a:tableStyleId>{5FD0F851-EC5A-4D38-B0AD-8093EC10F338}</a:tableStyleId>
              </a:tblPr>
              <a:tblGrid>
                <a:gridCol w="3194798">
                  <a:extLst>
                    <a:ext uri="{9D8B030D-6E8A-4147-A177-3AD203B41FA5}">
                      <a16:colId xmlns="" xmlns:a16="http://schemas.microsoft.com/office/drawing/2014/main" val="20000"/>
                    </a:ext>
                  </a:extLst>
                </a:gridCol>
                <a:gridCol w="7010400">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Account</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DBA</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Includes most system privileges and several other roles. Do not grant this role to nonadministrators.</a:t>
                      </a:r>
                    </a:p>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Users with this role can connect to the CDB or PDB only when it is open.</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RESOURCE</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CLUSTER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INDEXTYPE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OPERATOR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PROCEDURE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SEQUENCE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TABLE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TRIGGER</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TYPE</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SCHEDULER_ADMIN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EXTERNAL</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CREATE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JOB</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EXECUTE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CLASS</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EXECUTE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ANY</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PROGRAM</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MANAGE</a:t>
                      </a:r>
                      <a:r>
                        <a:rPr kumimoji="0" lang="en-US" sz="1600" u="none" strike="noStrike" cap="none" normalizeH="0" baseline="0" dirty="0">
                          <a:ln>
                            <a:noFill/>
                          </a:ln>
                          <a:solidFill>
                            <a:srgbClr val="000000"/>
                          </a:solidFill>
                          <a:effectLst/>
                        </a:rPr>
                        <a:t> </a:t>
                      </a:r>
                      <a:r>
                        <a:rPr kumimoji="0" lang="en-US" sz="16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SCHEDULER</a:t>
                      </a:r>
                      <a:endPar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SELECT_CATALOG_ROLE</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SELECT</a:t>
                      </a:r>
                      <a:r>
                        <a:rPr kumimoji="0" lang="en-US" sz="1600" b="0" i="0" u="none" strike="noStrike" cap="none" normalizeH="0" baseline="0" dirty="0">
                          <a:ln>
                            <a:noFill/>
                          </a:ln>
                          <a:solidFill>
                            <a:srgbClr val="000000"/>
                          </a:solidFill>
                          <a:effectLst/>
                          <a:latin typeface="Arial" pitchFamily="34" charset="0"/>
                        </a:rPr>
                        <a:t> privileges on data dictionary objects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942676747"/>
                  </a:ext>
                </a:extLst>
              </a:tr>
            </a:tbl>
          </a:graphicData>
        </a:graphic>
      </p:graphicFrame>
    </p:spTree>
    <p:custDataLst>
      <p:tags r:id="rId1"/>
    </p:custDataLst>
    <p:extLst>
      <p:ext uri="{BB962C8B-B14F-4D97-AF65-F5344CB8AC3E}">
        <p14:creationId xmlns:p14="http://schemas.microsoft.com/office/powerpoint/2010/main" val="62640577"/>
      </p:ext>
    </p:extLst>
  </p:cSld>
  <p:clrMapOvr>
    <a:masterClrMapping/>
  </p:clrMapOvr>
  <p:transition spd="slow"/>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Granting Roles in a Multitenant Environment</a:t>
            </a:r>
            <a:endParaRPr lang="en-US" altLang="es-MX" dirty="0"/>
          </a:p>
        </p:txBody>
      </p:sp>
      <p:sp>
        <p:nvSpPr>
          <p:cNvPr id="9219" name="Content Placeholder 9"/>
          <p:cNvSpPr>
            <a:spLocks noGrp="1"/>
          </p:cNvSpPr>
          <p:nvPr>
            <p:ph idx="1"/>
          </p:nvPr>
        </p:nvSpPr>
        <p:spPr>
          <a:xfrm>
            <a:off x="622138" y="1242485"/>
            <a:ext cx="10944549" cy="1978313"/>
          </a:xfrm>
        </p:spPr>
        <p:txBody>
          <a:bodyPr/>
          <a:lstStyle/>
          <a:p>
            <a:pPr lvl="1">
              <a:buClr>
                <a:schemeClr val="accent1"/>
              </a:buClr>
              <a:defRPr/>
            </a:pPr>
            <a:r>
              <a:rPr lang="en-US" dirty="0" smtClean="0"/>
              <a:t>Commonly</a:t>
            </a:r>
            <a:r>
              <a:rPr lang="en-US" dirty="0"/>
              <a:t>: Grant the role to the user (or role) in all containers.</a:t>
            </a:r>
          </a:p>
          <a:p>
            <a:pPr lvl="2">
              <a:buClr>
                <a:schemeClr val="accent1"/>
              </a:buClr>
              <a:defRPr/>
            </a:pPr>
            <a:endParaRPr lang="en-US" dirty="0"/>
          </a:p>
          <a:p>
            <a:pPr lvl="2">
              <a:buClr>
                <a:schemeClr val="accent1"/>
              </a:buClr>
              <a:defRPr/>
            </a:pPr>
            <a:endParaRPr lang="en-US" dirty="0"/>
          </a:p>
          <a:p>
            <a:pPr lvl="1">
              <a:buClr>
                <a:schemeClr val="accent1"/>
              </a:buClr>
              <a:defRPr/>
            </a:pPr>
            <a:endParaRPr lang="en-US" dirty="0" smtClean="0"/>
          </a:p>
          <a:p>
            <a:pPr lvl="1">
              <a:buClr>
                <a:schemeClr val="accent1"/>
              </a:buClr>
              <a:defRPr/>
            </a:pPr>
            <a:r>
              <a:rPr lang="en-US" dirty="0" smtClean="0"/>
              <a:t>Locally</a:t>
            </a:r>
            <a:r>
              <a:rPr lang="en-US" dirty="0"/>
              <a:t>: Grant the role to a user (or role) in one PDB only.</a:t>
            </a:r>
          </a:p>
        </p:txBody>
      </p:sp>
      <p:sp>
        <p:nvSpPr>
          <p:cNvPr id="4" name="Content Placeholder 2"/>
          <p:cNvSpPr txBox="1">
            <a:spLocks/>
          </p:cNvSpPr>
          <p:nvPr/>
        </p:nvSpPr>
        <p:spPr bwMode="gray">
          <a:xfrm>
            <a:off x="1522412" y="3429000"/>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SYS@PDB1 AS SYSDBA</a:t>
            </a:r>
          </a:p>
          <a:p>
            <a:pPr indent="-304587">
              <a:buClr>
                <a:schemeClr val="accent1"/>
              </a:buClr>
              <a:defRPr/>
            </a:pPr>
            <a:r>
              <a:rPr lang="en-US" b="1" dirty="0">
                <a:latin typeface="Courier New" panose="02070309020205020404" pitchFamily="49" charset="0"/>
                <a:cs typeface="Courier New" panose="02070309020205020404" pitchFamily="49" charset="0"/>
              </a:rPr>
              <a:t>SQL&gt; GRANT &lt;common or local role&gt; TO &lt;common or local user&gt;;</a:t>
            </a:r>
          </a:p>
        </p:txBody>
      </p:sp>
      <p:sp>
        <p:nvSpPr>
          <p:cNvPr id="5" name="Content Placeholder 2"/>
          <p:cNvSpPr txBox="1">
            <a:spLocks/>
          </p:cNvSpPr>
          <p:nvPr/>
        </p:nvSpPr>
        <p:spPr bwMode="gray">
          <a:xfrm>
            <a:off x="1522412" y="1766709"/>
            <a:ext cx="9144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 AS SYSDBA</a:t>
            </a:r>
          </a:p>
          <a:p>
            <a:pPr indent="-304587">
              <a:buClr>
                <a:schemeClr val="accent1"/>
              </a:buClr>
              <a:defRPr/>
            </a:pPr>
            <a:r>
              <a:rPr lang="en-US" b="1" dirty="0">
                <a:latin typeface="Courier New" panose="02070309020205020404" pitchFamily="49" charset="0"/>
                <a:cs typeface="Courier New" panose="02070309020205020404" pitchFamily="49" charset="0"/>
              </a:rPr>
              <a:t>SQL&gt; GRANT &lt;common role&gt; TO &lt;common user or role&gt; CONTAINER=ALL;</a:t>
            </a:r>
          </a:p>
        </p:txBody>
      </p:sp>
    </p:spTree>
    <p:custDataLst>
      <p:tags r:id="rId1"/>
    </p:custDataLst>
    <p:extLst>
      <p:ext uri="{BB962C8B-B14F-4D97-AF65-F5344CB8AC3E}">
        <p14:creationId xmlns:p14="http://schemas.microsoft.com/office/powerpoint/2010/main" val="4191080137"/>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smtClean="0"/>
              <a:t>Granting Roles: Example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221" y="929424"/>
            <a:ext cx="8108383" cy="4999153"/>
          </a:xfrm>
          <a:prstGeom prst="rect">
            <a:avLst/>
          </a:prstGeom>
        </p:spPr>
      </p:pic>
    </p:spTree>
    <p:custDataLst>
      <p:tags r:id="rId1"/>
    </p:custDataLst>
    <p:extLst>
      <p:ext uri="{BB962C8B-B14F-4D97-AF65-F5344CB8AC3E}">
        <p14:creationId xmlns:p14="http://schemas.microsoft.com/office/powerpoint/2010/main" val="109116130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Making Roles More Secure</a:t>
            </a:r>
            <a:endParaRPr lang="en-US" altLang="es-MX" dirty="0"/>
          </a:p>
        </p:txBody>
      </p:sp>
      <p:sp>
        <p:nvSpPr>
          <p:cNvPr id="9219" name="Content Placeholder 9"/>
          <p:cNvSpPr>
            <a:spLocks noGrp="1"/>
          </p:cNvSpPr>
          <p:nvPr>
            <p:ph idx="1"/>
          </p:nvPr>
        </p:nvSpPr>
        <p:spPr>
          <a:xfrm>
            <a:off x="622138" y="1242485"/>
            <a:ext cx="10944549" cy="2673375"/>
          </a:xfrm>
        </p:spPr>
        <p:txBody>
          <a:bodyPr/>
          <a:lstStyle/>
          <a:p>
            <a:pPr lvl="1">
              <a:buClr>
                <a:schemeClr val="accent1"/>
              </a:buClr>
              <a:defRPr/>
            </a:pPr>
            <a:r>
              <a:rPr lang="en-US" dirty="0"/>
              <a:t>Roles are usually enabled by default, which means that if a role is granted to a user, then that user can exercise the privileges given to the role immediately.</a:t>
            </a:r>
          </a:p>
          <a:p>
            <a:pPr lvl="1">
              <a:buClr>
                <a:schemeClr val="accent1"/>
              </a:buClr>
              <a:defRPr/>
            </a:pPr>
            <a:r>
              <a:rPr lang="en-US" dirty="0"/>
              <a:t>Default roles are assigned to the user at connect time.</a:t>
            </a:r>
          </a:p>
          <a:p>
            <a:pPr lvl="1">
              <a:buClr>
                <a:schemeClr val="accent1"/>
              </a:buClr>
              <a:defRPr/>
            </a:pPr>
            <a:r>
              <a:rPr lang="en-US" dirty="0"/>
              <a:t>Use the following security measures to make roles more secure:</a:t>
            </a:r>
          </a:p>
          <a:p>
            <a:pPr lvl="2">
              <a:buClr>
                <a:schemeClr val="accent1"/>
              </a:buClr>
              <a:defRPr/>
            </a:pPr>
            <a:r>
              <a:rPr lang="en-US" dirty="0"/>
              <a:t>Make a role nondefault.</a:t>
            </a:r>
          </a:p>
          <a:p>
            <a:pPr lvl="2">
              <a:buClr>
                <a:schemeClr val="accent1"/>
              </a:buClr>
              <a:defRPr/>
            </a:pPr>
            <a:r>
              <a:rPr lang="en-US" dirty="0"/>
              <a:t>Use role authentication.</a:t>
            </a:r>
          </a:p>
          <a:p>
            <a:pPr lvl="2">
              <a:buClr>
                <a:schemeClr val="accent1"/>
              </a:buClr>
              <a:defRPr/>
            </a:pPr>
            <a:r>
              <a:rPr lang="en-US" dirty="0"/>
              <a:t>Create application roles.</a:t>
            </a:r>
          </a:p>
        </p:txBody>
      </p:sp>
    </p:spTree>
    <p:custDataLst>
      <p:tags r:id="rId1"/>
    </p:custDataLst>
    <p:extLst>
      <p:ext uri="{BB962C8B-B14F-4D97-AF65-F5344CB8AC3E}">
        <p14:creationId xmlns:p14="http://schemas.microsoft.com/office/powerpoint/2010/main" val="98557311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Revoking Roles and Privileges</a:t>
            </a:r>
            <a:endParaRPr lang="en-US" altLang="es-MX" dirty="0"/>
          </a:p>
        </p:txBody>
      </p:sp>
      <p:sp>
        <p:nvSpPr>
          <p:cNvPr id="9219" name="Content Placeholder 9"/>
          <p:cNvSpPr>
            <a:spLocks noGrp="1"/>
          </p:cNvSpPr>
          <p:nvPr>
            <p:ph idx="1"/>
          </p:nvPr>
        </p:nvSpPr>
        <p:spPr>
          <a:xfrm>
            <a:off x="622138" y="1242485"/>
            <a:ext cx="10944549" cy="1673101"/>
          </a:xfrm>
        </p:spPr>
        <p:txBody>
          <a:bodyPr/>
          <a:lstStyle/>
          <a:p>
            <a:pPr>
              <a:defRPr/>
            </a:pPr>
            <a:r>
              <a:rPr lang="en-US" dirty="0">
                <a:latin typeface="+mn-lt"/>
              </a:rPr>
              <a:t>You can use the </a:t>
            </a:r>
            <a:r>
              <a:rPr lang="en-US" dirty="0">
                <a:latin typeface="Courier New" panose="02070309020205020404" pitchFamily="49" charset="0"/>
                <a:cs typeface="Courier New" panose="02070309020205020404" pitchFamily="49" charset="0"/>
              </a:rPr>
              <a:t>REVOKE</a:t>
            </a:r>
            <a:r>
              <a:rPr lang="en-US" dirty="0">
                <a:latin typeface="+mn-lt"/>
              </a:rPr>
              <a:t> statement to:</a:t>
            </a:r>
          </a:p>
          <a:p>
            <a:pPr lvl="1">
              <a:defRPr/>
            </a:pPr>
            <a:r>
              <a:rPr lang="en-US" dirty="0"/>
              <a:t>Revoke system privileges from users and roles</a:t>
            </a:r>
          </a:p>
          <a:p>
            <a:pPr lvl="1">
              <a:defRPr/>
            </a:pPr>
            <a:r>
              <a:rPr lang="en-US" dirty="0"/>
              <a:t>Revoke roles from users, roles, and program units</a:t>
            </a:r>
          </a:p>
          <a:p>
            <a:pPr lvl="1">
              <a:defRPr/>
            </a:pPr>
            <a:r>
              <a:rPr lang="en-US" dirty="0"/>
              <a:t>Revoke object privileges for a particular object from users and roles</a:t>
            </a:r>
          </a:p>
        </p:txBody>
      </p:sp>
    </p:spTree>
    <p:custDataLst>
      <p:tags r:id="rId1"/>
    </p:custDataLst>
    <p:extLst>
      <p:ext uri="{BB962C8B-B14F-4D97-AF65-F5344CB8AC3E}">
        <p14:creationId xmlns:p14="http://schemas.microsoft.com/office/powerpoint/2010/main" val="310053040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Granting and Revoking System Privileges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135" y="1066800"/>
            <a:ext cx="6428825" cy="4779004"/>
          </a:xfrm>
          <a:prstGeom prst="rect">
            <a:avLst/>
          </a:prstGeom>
          <a:ln>
            <a:solidFill>
              <a:schemeClr val="tx1"/>
            </a:solidFill>
          </a:ln>
        </p:spPr>
      </p:pic>
    </p:spTree>
    <p:custDataLst>
      <p:tags r:id="rId1"/>
    </p:custDataLst>
    <p:extLst>
      <p:ext uri="{BB962C8B-B14F-4D97-AF65-F5344CB8AC3E}">
        <p14:creationId xmlns:p14="http://schemas.microsoft.com/office/powerpoint/2010/main" val="7714546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Granting and Revoking Object Privileges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594" y="1085272"/>
            <a:ext cx="6511636" cy="4684761"/>
          </a:xfrm>
          <a:prstGeom prst="rect">
            <a:avLst/>
          </a:prstGeom>
          <a:ln>
            <a:solidFill>
              <a:schemeClr val="tx1"/>
            </a:solidFill>
          </a:ln>
        </p:spPr>
      </p:pic>
    </p:spTree>
    <p:custDataLst>
      <p:tags r:id="rId1"/>
    </p:custDataLst>
    <p:extLst>
      <p:ext uri="{BB962C8B-B14F-4D97-AF65-F5344CB8AC3E}">
        <p14:creationId xmlns:p14="http://schemas.microsoft.com/office/powerpoint/2010/main" val="2141267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Connect to an Oracle Database</a:t>
            </a:r>
          </a:p>
          <a:p>
            <a:pPr lvl="1"/>
            <a:r>
              <a:rPr lang="en-US" dirty="0"/>
              <a:t>Describe the tools used to access an Oracle Database</a:t>
            </a:r>
          </a:p>
        </p:txBody>
      </p:sp>
    </p:spTree>
    <p:custDataLst>
      <p:tags r:id="rId1"/>
    </p:custDataLst>
    <p:extLst>
      <p:ext uri="{BB962C8B-B14F-4D97-AF65-F5344CB8AC3E}">
        <p14:creationId xmlns:p14="http://schemas.microsoft.com/office/powerpoint/2010/main" val="93484789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Grant system and object privileges to database users, commonly and locally</a:t>
            </a:r>
          </a:p>
          <a:p>
            <a:pPr lvl="1"/>
            <a:r>
              <a:rPr lang="en-US" dirty="0"/>
              <a:t>Create roles</a:t>
            </a:r>
          </a:p>
          <a:p>
            <a:pPr lvl="1"/>
            <a:r>
              <a:rPr lang="en-US" dirty="0"/>
              <a:t>Grant roles to </a:t>
            </a:r>
            <a:r>
              <a:rPr lang="en-US" dirty="0" smtClean="0"/>
              <a:t>users and other roles, </a:t>
            </a:r>
            <a:r>
              <a:rPr lang="en-US" dirty="0"/>
              <a:t>commonly and </a:t>
            </a:r>
            <a:r>
              <a:rPr lang="en-US" dirty="0" smtClean="0"/>
              <a:t>locally</a:t>
            </a:r>
            <a:endParaRPr lang="en-US" dirty="0"/>
          </a:p>
          <a:p>
            <a:pPr lvl="1"/>
            <a:r>
              <a:rPr lang="en-US" dirty="0"/>
              <a:t>Revoke privileges and roles from users and other roles</a:t>
            </a:r>
          </a:p>
        </p:txBody>
      </p:sp>
    </p:spTree>
    <p:custDataLst>
      <p:tags r:id="rId1"/>
    </p:custDataLst>
    <p:extLst>
      <p:ext uri="{BB962C8B-B14F-4D97-AF65-F5344CB8AC3E}">
        <p14:creationId xmlns:p14="http://schemas.microsoft.com/office/powerpoint/2010/main" val="92388998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795938"/>
          </a:xfrm>
        </p:spPr>
        <p:txBody>
          <a:bodyPr/>
          <a:lstStyle/>
          <a:p>
            <a:pPr lvl="1"/>
            <a:r>
              <a:rPr lang="en-US" dirty="0"/>
              <a:t>Granting a Local Role (DBA) to </a:t>
            </a:r>
            <a:r>
              <a:rPr lang="en-US" dirty="0" smtClean="0"/>
              <a:t>PDBADMIN</a:t>
            </a:r>
          </a:p>
          <a:p>
            <a:pPr lvl="1"/>
            <a:r>
              <a:rPr lang="en-US" dirty="0"/>
              <a:t>Using </a:t>
            </a:r>
            <a:r>
              <a:rPr lang="en-US" dirty="0" smtClean="0"/>
              <a:t>SQL Developer </a:t>
            </a:r>
            <a:r>
              <a:rPr lang="en-US" dirty="0"/>
              <a:t>to Create Local </a:t>
            </a:r>
            <a:r>
              <a:rPr lang="en-US" dirty="0" smtClean="0"/>
              <a:t>Roles</a:t>
            </a:r>
          </a:p>
        </p:txBody>
      </p:sp>
    </p:spTree>
    <p:extLst>
      <p:ext uri="{BB962C8B-B14F-4D97-AF65-F5344CB8AC3E}">
        <p14:creationId xmlns:p14="http://schemas.microsoft.com/office/powerpoint/2010/main" val="2967068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21. Configuring </a:t>
            </a:r>
            <a:r>
              <a:rPr lang="en-US" dirty="0" smtClean="0"/>
              <a:t>User Resource Limits</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14037906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a:xfrm>
            <a:off x="622138" y="1242485"/>
            <a:ext cx="10944549" cy="1978313"/>
          </a:xfrm>
        </p:spPr>
        <p:txBody>
          <a:bodyPr/>
          <a:lstStyle/>
          <a:p>
            <a:r>
              <a:rPr lang="en-US" dirty="0"/>
              <a:t>After completing this lesson, you should be able to:</a:t>
            </a:r>
          </a:p>
          <a:p>
            <a:pPr lvl="1"/>
            <a:r>
              <a:rPr lang="en-US" dirty="0" smtClean="0"/>
              <a:t>Create and assign profiles to:</a:t>
            </a:r>
          </a:p>
          <a:p>
            <a:pPr lvl="2"/>
            <a:r>
              <a:rPr lang="en-US" dirty="0" smtClean="0"/>
              <a:t>Control resource consumption</a:t>
            </a:r>
          </a:p>
          <a:p>
            <a:pPr lvl="2"/>
            <a:r>
              <a:rPr lang="en-US" altLang="en-US" dirty="0" smtClean="0"/>
              <a:t>Manage </a:t>
            </a:r>
            <a:r>
              <a:rPr lang="en-US" altLang="en-US" dirty="0"/>
              <a:t>account status and password expiration</a:t>
            </a:r>
          </a:p>
          <a:p>
            <a:pPr lvl="1"/>
            <a:r>
              <a:rPr lang="en-US" dirty="0" smtClean="0"/>
              <a:t> Use Oracle-supplied password functions in profiles</a:t>
            </a:r>
            <a:endParaRPr lang="en-US" dirty="0"/>
          </a:p>
        </p:txBody>
      </p:sp>
    </p:spTree>
    <p:custDataLst>
      <p:tags r:id="rId1"/>
    </p:custDataLst>
    <p:extLst>
      <p:ext uri="{BB962C8B-B14F-4D97-AF65-F5344CB8AC3E}">
        <p14:creationId xmlns:p14="http://schemas.microsoft.com/office/powerpoint/2010/main" val="2753817260"/>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t>Profiles and Users</a:t>
            </a:r>
          </a:p>
        </p:txBody>
      </p:sp>
      <p:sp>
        <p:nvSpPr>
          <p:cNvPr id="33795" name="Rectangle 7"/>
          <p:cNvSpPr>
            <a:spLocks noGrp="1" noChangeArrowheads="1"/>
          </p:cNvSpPr>
          <p:nvPr>
            <p:ph idx="1"/>
          </p:nvPr>
        </p:nvSpPr>
        <p:spPr>
          <a:xfrm>
            <a:off x="622138" y="1242485"/>
            <a:ext cx="10944549" cy="2269161"/>
          </a:xfrm>
        </p:spPr>
        <p:txBody>
          <a:bodyPr/>
          <a:lstStyle/>
          <a:p>
            <a:pPr lvl="1"/>
            <a:r>
              <a:rPr lang="en-US" altLang="en-US" dirty="0"/>
              <a:t>Users are assigned only one profile at a time.</a:t>
            </a:r>
          </a:p>
          <a:p>
            <a:pPr lvl="1"/>
            <a:r>
              <a:rPr lang="en-US" altLang="en-US" dirty="0"/>
              <a:t>Profiles:</a:t>
            </a:r>
          </a:p>
          <a:p>
            <a:pPr lvl="2"/>
            <a:r>
              <a:rPr lang="en-US" altLang="en-US" dirty="0"/>
              <a:t>Control resource consumption</a:t>
            </a:r>
          </a:p>
          <a:p>
            <a:pPr lvl="2"/>
            <a:r>
              <a:rPr lang="en-US" altLang="en-US" dirty="0"/>
              <a:t>Manage account status and password expiration</a:t>
            </a:r>
          </a:p>
          <a:p>
            <a:pPr lvl="1">
              <a:lnSpc>
                <a:spcPct val="95000"/>
              </a:lnSpc>
            </a:pPr>
            <a:r>
              <a:rPr lang="en-US" altLang="en-US" dirty="0">
                <a:latin typeface="Courier New" panose="02070309020205020404" pitchFamily="49" charset="0"/>
                <a:cs typeface="Courier New" panose="02070309020205020404" pitchFamily="49" charset="0"/>
              </a:rPr>
              <a:t>RESOURCE_LIMIT</a:t>
            </a:r>
            <a:r>
              <a:rPr lang="en-US" altLang="en-US" dirty="0"/>
              <a:t> must be set to </a:t>
            </a:r>
            <a:r>
              <a:rPr lang="en-US" altLang="en-US" dirty="0">
                <a:latin typeface="Courier New" panose="02070309020205020404" pitchFamily="49" charset="0"/>
                <a:cs typeface="Courier New" panose="02070309020205020404" pitchFamily="49" charset="0"/>
              </a:rPr>
              <a:t>TRUE</a:t>
            </a:r>
            <a:r>
              <a:rPr lang="en-US" altLang="en-US" dirty="0"/>
              <a:t> </a:t>
            </a:r>
            <a:r>
              <a:rPr lang="en-US" altLang="en-US" dirty="0" smtClean="0"/>
              <a:t>(default) for profiles to </a:t>
            </a:r>
            <a:r>
              <a:rPr lang="en-US" altLang="en-US" dirty="0"/>
              <a:t>impose resource limitations.</a:t>
            </a:r>
          </a:p>
        </p:txBody>
      </p:sp>
    </p:spTree>
    <p:custDataLst>
      <p:tags r:id="rId1"/>
    </p:custDataLst>
    <p:extLst>
      <p:ext uri="{BB962C8B-B14F-4D97-AF65-F5344CB8AC3E}">
        <p14:creationId xmlns:p14="http://schemas.microsoft.com/office/powerpoint/2010/main" val="2715518272"/>
      </p:ext>
    </p:extLst>
  </p:cSld>
  <p:clrMapOvr>
    <a:masterClrMapping/>
  </p:clrMapOv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p:cNvSpPr txBox="1">
            <a:spLocks/>
          </p:cNvSpPr>
          <p:nvPr/>
        </p:nvSpPr>
        <p:spPr>
          <a:xfrm>
            <a:off x="684212" y="1242485"/>
            <a:ext cx="9753600" cy="795938"/>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endParaRPr lang="en-US" kern="0" dirty="0"/>
          </a:p>
        </p:txBody>
      </p:sp>
      <p:sp>
        <p:nvSpPr>
          <p:cNvPr id="22530" name="Rectangle 3"/>
          <p:cNvSpPr>
            <a:spLocks noGrp="1" noChangeArrowheads="1"/>
          </p:cNvSpPr>
          <p:nvPr>
            <p:ph type="title"/>
          </p:nvPr>
        </p:nvSpPr>
        <p:spPr/>
        <p:txBody>
          <a:bodyPr/>
          <a:lstStyle/>
          <a:p>
            <a:r>
              <a:rPr lang="en-US" dirty="0" smtClean="0"/>
              <a:t>Creating Profiles in a Multitenant Architecture</a:t>
            </a:r>
            <a:endParaRPr lang="en-US" dirty="0"/>
          </a:p>
        </p:txBody>
      </p:sp>
      <p:sp>
        <p:nvSpPr>
          <p:cNvPr id="2" name="Content Placeholder 1"/>
          <p:cNvSpPr>
            <a:spLocks noGrp="1"/>
          </p:cNvSpPr>
          <p:nvPr>
            <p:ph idx="1"/>
          </p:nvPr>
        </p:nvSpPr>
        <p:spPr/>
        <p:txBody>
          <a:bodyPr/>
          <a:lstStyle/>
          <a:p>
            <a:pPr lvl="1"/>
            <a:r>
              <a:rPr lang="en-US" dirty="0" smtClean="0"/>
              <a:t>Common profile: Replicated in all current and future containers</a:t>
            </a:r>
          </a:p>
          <a:p>
            <a:pPr lvl="1"/>
            <a:endParaRPr lang="en-US" dirty="0" smtClean="0"/>
          </a:p>
          <a:p>
            <a:pPr lvl="1"/>
            <a:endParaRPr lang="en-US" dirty="0" smtClean="0"/>
          </a:p>
          <a:p>
            <a:pPr lvl="1"/>
            <a:endParaRPr lang="en-US" dirty="0" smtClean="0"/>
          </a:p>
          <a:p>
            <a:pPr lvl="1"/>
            <a:r>
              <a:rPr lang="en-US" dirty="0" smtClean="0"/>
              <a:t>Local profile: Created in a single PDB and can be used within that PDB only</a:t>
            </a:r>
            <a:endParaRPr lang="en-US" dirty="0"/>
          </a:p>
        </p:txBody>
      </p:sp>
      <p:sp>
        <p:nvSpPr>
          <p:cNvPr id="4" name="Content Placeholder 2"/>
          <p:cNvSpPr txBox="1">
            <a:spLocks/>
          </p:cNvSpPr>
          <p:nvPr/>
        </p:nvSpPr>
        <p:spPr bwMode="gray">
          <a:xfrm>
            <a:off x="2095068" y="1995309"/>
            <a:ext cx="8001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CREATE PROFILE c##cprofile_dev</a:t>
            </a:r>
          </a:p>
          <a:p>
            <a:pPr marL="609493" indent="-609493" defTabSz="533307">
              <a:tabLst>
                <a:tab pos="533307" algn="r"/>
                <a:tab pos="897310" algn="l"/>
              </a:tabLst>
              <a:defRPr/>
            </a:pPr>
            <a:r>
              <a:rPr lang="en-US" b="1" dirty="0">
                <a:latin typeface="Courier New" pitchFamily="49" charset="0"/>
              </a:rPr>
              <a:t>  2  limit … CONTAINER=ALL;</a:t>
            </a:r>
          </a:p>
        </p:txBody>
      </p:sp>
      <p:sp>
        <p:nvSpPr>
          <p:cNvPr id="6" name="Content Placeholder 2"/>
          <p:cNvSpPr txBox="1">
            <a:spLocks/>
          </p:cNvSpPr>
          <p:nvPr/>
        </p:nvSpPr>
        <p:spPr bwMode="gray">
          <a:xfrm>
            <a:off x="2098110" y="3671709"/>
            <a:ext cx="80071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latin typeface="Courier New" pitchFamily="49" charset="0"/>
              </a:rPr>
              <a:t>SQL&gt; CREATE PROFILE lprofile_PDB1</a:t>
            </a:r>
          </a:p>
          <a:p>
            <a:pPr marL="609493" indent="-609493" defTabSz="533307">
              <a:tabLst>
                <a:tab pos="533307" algn="r"/>
                <a:tab pos="897310" algn="l"/>
              </a:tabLst>
              <a:defRPr/>
            </a:pPr>
            <a:r>
              <a:rPr lang="en-US" b="1" dirty="0">
                <a:latin typeface="Courier New" pitchFamily="49" charset="0"/>
              </a:rPr>
              <a:t>  2  limit … ;</a:t>
            </a:r>
          </a:p>
        </p:txBody>
      </p:sp>
    </p:spTree>
    <p:custDataLst>
      <p:tags r:id="rId1"/>
    </p:custDataLst>
    <p:extLst>
      <p:ext uri="{BB962C8B-B14F-4D97-AF65-F5344CB8AC3E}">
        <p14:creationId xmlns:p14="http://schemas.microsoft.com/office/powerpoint/2010/main" val="331453177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dirty="0"/>
              <a:t>Creating </a:t>
            </a:r>
            <a:r>
              <a:rPr lang="en-US" dirty="0" smtClean="0"/>
              <a:t>Profiles: Example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41" y="1607504"/>
            <a:ext cx="4602879" cy="3650296"/>
          </a:xfrm>
          <a:prstGeom prst="rect">
            <a:avLst/>
          </a:prstGeom>
        </p:spPr>
      </p:pic>
    </p:spTree>
    <p:custDataLst>
      <p:tags r:id="rId1"/>
    </p:custDataLst>
    <p:extLst>
      <p:ext uri="{BB962C8B-B14F-4D97-AF65-F5344CB8AC3E}">
        <p14:creationId xmlns:p14="http://schemas.microsoft.com/office/powerpoint/2010/main" val="4047831923"/>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Profile Parameters: Resources</a:t>
            </a:r>
            <a:endParaRPr lang="en-US" altLang="es-MX" dirty="0"/>
          </a:p>
        </p:txBody>
      </p:sp>
      <p:sp>
        <p:nvSpPr>
          <p:cNvPr id="9219" name="Content Placeholder 9"/>
          <p:cNvSpPr>
            <a:spLocks noGrp="1"/>
          </p:cNvSpPr>
          <p:nvPr>
            <p:ph idx="1"/>
          </p:nvPr>
        </p:nvSpPr>
        <p:spPr>
          <a:xfrm>
            <a:off x="622138" y="1242485"/>
            <a:ext cx="10944549" cy="4017332"/>
          </a:xfrm>
        </p:spPr>
        <p:txBody>
          <a:bodyPr/>
          <a:lstStyle/>
          <a:p>
            <a:pPr lvl="1">
              <a:buClr>
                <a:schemeClr val="accent1"/>
              </a:buClr>
              <a:defRPr/>
            </a:pPr>
            <a:r>
              <a:rPr lang="en-US" dirty="0"/>
              <a:t>In a profile, you can control:</a:t>
            </a:r>
          </a:p>
          <a:p>
            <a:pPr lvl="2">
              <a:buClr>
                <a:schemeClr val="accent1"/>
              </a:buClr>
              <a:defRPr/>
            </a:pPr>
            <a:r>
              <a:rPr lang="en-US" dirty="0"/>
              <a:t>CPU resources: May be limited to a per-session or per-call basis</a:t>
            </a:r>
          </a:p>
          <a:p>
            <a:pPr lvl="2">
              <a:buClr>
                <a:schemeClr val="accent1"/>
              </a:buClr>
              <a:defRPr/>
            </a:pPr>
            <a:r>
              <a:rPr lang="en-US" dirty="0"/>
              <a:t>Network and memory resources (Connect time, Idle time, Concurrent sessions, Private SGA)</a:t>
            </a:r>
          </a:p>
          <a:p>
            <a:pPr lvl="1">
              <a:buClr>
                <a:schemeClr val="accent1"/>
              </a:buClr>
              <a:defRPr/>
            </a:pPr>
            <a:r>
              <a:rPr lang="en-US" dirty="0"/>
              <a:t>Disk I/O resources: Limit the amount of data a user can read at the per-session level or per-call level.</a:t>
            </a:r>
          </a:p>
          <a:p>
            <a:pPr lvl="1">
              <a:buClr>
                <a:schemeClr val="accent1"/>
              </a:buClr>
              <a:defRPr/>
            </a:pPr>
            <a:r>
              <a:rPr lang="en-US" dirty="0"/>
              <a:t>Profiles cannot impose resource limitations on users unless the </a:t>
            </a:r>
            <a:r>
              <a:rPr lang="en-US" dirty="0">
                <a:latin typeface="Courier New" panose="02070309020205020404" pitchFamily="49" charset="0"/>
                <a:cs typeface="Courier New" panose="02070309020205020404" pitchFamily="49" charset="0"/>
              </a:rPr>
              <a:t>RESOURCE_LIMIT</a:t>
            </a:r>
            <a:r>
              <a:rPr lang="en-US" dirty="0"/>
              <a:t>  initialization parameter is set to </a:t>
            </a:r>
            <a:r>
              <a:rPr lang="en-US" dirty="0">
                <a:latin typeface="Courier New" panose="02070309020205020404" pitchFamily="49" charset="0"/>
                <a:cs typeface="Courier New" panose="02070309020205020404" pitchFamily="49" charset="0"/>
              </a:rPr>
              <a:t>TRUE</a:t>
            </a:r>
            <a:r>
              <a:rPr lang="en-US" dirty="0"/>
              <a:t>. With </a:t>
            </a:r>
            <a:r>
              <a:rPr lang="en-US" dirty="0">
                <a:latin typeface="Courier New" panose="02070309020205020404" pitchFamily="49" charset="0"/>
                <a:cs typeface="Courier New" panose="02070309020205020404" pitchFamily="49" charset="0"/>
              </a:rPr>
              <a:t>RESOURCE_LIMIT</a:t>
            </a:r>
            <a:r>
              <a:rPr lang="en-US" dirty="0"/>
              <a:t> at its default value of  </a:t>
            </a:r>
            <a:r>
              <a:rPr lang="en-US" dirty="0">
                <a:latin typeface="Courier New" panose="02070309020205020404" pitchFamily="49" charset="0"/>
                <a:cs typeface="Courier New" panose="02070309020205020404" pitchFamily="49" charset="0"/>
              </a:rPr>
              <a:t>FALSE</a:t>
            </a:r>
            <a:r>
              <a:rPr lang="en-US" dirty="0"/>
              <a:t>, profile resource limitations are ignored.</a:t>
            </a:r>
          </a:p>
          <a:p>
            <a:pPr lvl="1">
              <a:buClr>
                <a:schemeClr val="accent1"/>
              </a:buClr>
              <a:defRPr/>
            </a:pPr>
            <a:r>
              <a:rPr lang="en-US" dirty="0"/>
              <a:t>Profiles also allow composite limits, which are based on weighted combinations of CPU/session, reads/session, connect time, and private SGA.</a:t>
            </a:r>
          </a:p>
        </p:txBody>
      </p:sp>
    </p:spTree>
    <p:custDataLst>
      <p:tags r:id="rId1"/>
    </p:custDataLst>
    <p:extLst>
      <p:ext uri="{BB962C8B-B14F-4D97-AF65-F5344CB8AC3E}">
        <p14:creationId xmlns:p14="http://schemas.microsoft.com/office/powerpoint/2010/main" val="146423727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611937457"/>
      </p:ext>
    </p:extLst>
  </p:cSld>
  <p:clrMapOvr>
    <a:masterClrMapping/>
  </p:clrMapOv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Profile Parameters: Locking and Passwords</a:t>
            </a:r>
            <a:endParaRPr lang="en-US" altLang="es-MX" dirty="0"/>
          </a:p>
        </p:txBody>
      </p:sp>
      <p:sp>
        <p:nvSpPr>
          <p:cNvPr id="9219" name="Content Placeholder 9"/>
          <p:cNvSpPr>
            <a:spLocks noGrp="1"/>
          </p:cNvSpPr>
          <p:nvPr>
            <p:ph idx="1"/>
          </p:nvPr>
        </p:nvSpPr>
        <p:spPr>
          <a:xfrm>
            <a:off x="622138" y="1242485"/>
            <a:ext cx="10944549" cy="4489256"/>
          </a:xfrm>
        </p:spPr>
        <p:txBody>
          <a:bodyPr/>
          <a:lstStyle/>
          <a:p>
            <a:pPr lvl="1">
              <a:buClr>
                <a:schemeClr val="accent1"/>
              </a:buClr>
              <a:defRPr/>
            </a:pPr>
            <a:r>
              <a:rPr lang="en-US" dirty="0"/>
              <a:t>In a profile, specific parameters control account locking, password aging and expiration, and password history.</a:t>
            </a:r>
          </a:p>
          <a:p>
            <a:pPr lvl="1">
              <a:buClr>
                <a:schemeClr val="accent1"/>
              </a:buClr>
              <a:defRPr/>
            </a:pPr>
            <a:r>
              <a:rPr lang="en-US" dirty="0"/>
              <a:t>Profile password settings are always enforced.</a:t>
            </a:r>
          </a:p>
          <a:p>
            <a:pPr lvl="1">
              <a:buClr>
                <a:schemeClr val="accent1"/>
              </a:buClr>
              <a:defRPr/>
            </a:pPr>
            <a:r>
              <a:rPr lang="en-US" dirty="0"/>
              <a:t>Account locking enables automatic locking of accounts for a set duration when users fail to log in to the system in the specified number of attempts or when accounts sit inactive for a predefined number of days (users have not attempted to log in to their accounts).</a:t>
            </a:r>
          </a:p>
          <a:p>
            <a:pPr lvl="1">
              <a:buClr>
                <a:schemeClr val="accent1"/>
              </a:buClr>
              <a:defRPr/>
            </a:pPr>
            <a:r>
              <a:rPr lang="en-US" dirty="0"/>
              <a:t>Password aging and expiration enables user passwords to have a lifetime, after which the passwords expire and must be changed.</a:t>
            </a:r>
          </a:p>
          <a:p>
            <a:pPr lvl="1">
              <a:buClr>
                <a:schemeClr val="accent1"/>
              </a:buClr>
              <a:defRPr/>
            </a:pPr>
            <a:r>
              <a:rPr lang="en-US" dirty="0"/>
              <a:t>Password history checks the new password to ensure that the password is not reused for a specified amount of time or a specified number of password changes. </a:t>
            </a:r>
          </a:p>
          <a:p>
            <a:pPr lvl="1">
              <a:buClr>
                <a:schemeClr val="accent1"/>
              </a:buClr>
              <a:defRPr/>
            </a:pPr>
            <a:r>
              <a:rPr lang="en-US" dirty="0"/>
              <a:t>Password complexity verification makes a complexity check on the password to verify that it meets certain rules.</a:t>
            </a:r>
          </a:p>
        </p:txBody>
      </p:sp>
    </p:spTree>
    <p:custDataLst>
      <p:tags r:id="rId1"/>
    </p:custDataLst>
    <p:extLst>
      <p:ext uri="{BB962C8B-B14F-4D97-AF65-F5344CB8AC3E}">
        <p14:creationId xmlns:p14="http://schemas.microsoft.com/office/powerpoint/2010/main" val="1584900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smtClean="0"/>
              <a:t>3. Creating </a:t>
            </a:r>
            <a:r>
              <a:rPr lang="en-US" altLang="en-US" dirty="0" smtClean="0"/>
              <a:t>an Oracle Database by Using DBCA</a:t>
            </a:r>
            <a:endParaRPr lang="en-US" dirty="0"/>
          </a:p>
        </p:txBody>
      </p:sp>
      <p:sp>
        <p:nvSpPr>
          <p:cNvPr id="4" name="Subtitle 3"/>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3064027367"/>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112633711"/>
      </p:ext>
    </p:extLst>
  </p:cSld>
  <p:clrMapOvr>
    <a:masterClrMapping/>
  </p:clrMapOvr>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Oracle-Supplied Password Verification Functions</a:t>
            </a:r>
            <a:endParaRPr lang="en-US" altLang="es-MX" dirty="0"/>
          </a:p>
        </p:txBody>
      </p:sp>
      <p:sp>
        <p:nvSpPr>
          <p:cNvPr id="9219" name="Content Placeholder 9"/>
          <p:cNvSpPr>
            <a:spLocks noGrp="1"/>
          </p:cNvSpPr>
          <p:nvPr>
            <p:ph idx="1"/>
          </p:nvPr>
        </p:nvSpPr>
        <p:spPr>
          <a:xfrm>
            <a:off x="622138" y="1242485"/>
            <a:ext cx="10944549" cy="3435122"/>
          </a:xfrm>
        </p:spPr>
        <p:txBody>
          <a:bodyPr/>
          <a:lstStyle/>
          <a:p>
            <a:pPr lvl="1">
              <a:buClr>
                <a:schemeClr val="accent1"/>
              </a:buClr>
              <a:defRPr/>
            </a:pPr>
            <a:r>
              <a:rPr lang="en-US" dirty="0"/>
              <a:t>Complexity verification checks that each password is complex enough to provide reasonable protection against intruders who try to break into the system by guessing passwords.</a:t>
            </a:r>
          </a:p>
          <a:p>
            <a:pPr lvl="1">
              <a:buClr>
                <a:schemeClr val="accent1"/>
              </a:buClr>
              <a:defRPr/>
            </a:pPr>
            <a:r>
              <a:rPr lang="en-US" dirty="0"/>
              <a:t>You can create your own password verification functions.</a:t>
            </a:r>
          </a:p>
          <a:p>
            <a:pPr lvl="1">
              <a:buClr>
                <a:schemeClr val="accent1"/>
              </a:buClr>
              <a:defRPr/>
            </a:pPr>
            <a:r>
              <a:rPr lang="en-US" dirty="0"/>
              <a:t>Oracle Database provides the following functions </a:t>
            </a:r>
            <a:r>
              <a:rPr lang="en-US" dirty="0" smtClean="0"/>
              <a:t>by default:</a:t>
            </a:r>
            <a:endParaRPr lang="en-US" dirty="0"/>
          </a:p>
          <a:p>
            <a:pPr lvl="2">
              <a:buClr>
                <a:schemeClr val="accent1"/>
              </a:buClr>
              <a:defRPr/>
            </a:pPr>
            <a:r>
              <a:rPr lang="en-US" dirty="0" smtClean="0">
                <a:latin typeface="Courier New" panose="02070309020205020404" pitchFamily="49" charset="0"/>
                <a:cs typeface="Courier New" panose="02070309020205020404" pitchFamily="49" charset="0"/>
              </a:rPr>
              <a:t>ORA12C_VERIFY_FUNCTION</a:t>
            </a:r>
            <a:endParaRPr lang="en-US" dirty="0">
              <a:latin typeface="Courier New" panose="02070309020205020404" pitchFamily="49" charset="0"/>
              <a:cs typeface="Courier New" panose="02070309020205020404" pitchFamily="49" charset="0"/>
            </a:endParaRPr>
          </a:p>
          <a:p>
            <a:pPr lvl="2">
              <a:buClr>
                <a:schemeClr val="accent1"/>
              </a:buClr>
              <a:defRPr/>
            </a:pPr>
            <a:r>
              <a:rPr lang="en-US" dirty="0" smtClean="0">
                <a:latin typeface="Courier New" panose="02070309020205020404" pitchFamily="49" charset="0"/>
                <a:cs typeface="Courier New" panose="02070309020205020404" pitchFamily="49" charset="0"/>
              </a:rPr>
              <a:t>ORA12C_STRONG_VERIFY_FUNCTION</a:t>
            </a:r>
          </a:p>
          <a:p>
            <a:pPr lvl="2">
              <a:buClr>
                <a:schemeClr val="accent1"/>
              </a:buClr>
              <a:defRPr/>
            </a:pPr>
            <a:r>
              <a:rPr lang="en-US" dirty="0">
                <a:latin typeface="Courier New" panose="02070309020205020404" pitchFamily="49" charset="0"/>
                <a:cs typeface="Courier New" panose="02070309020205020404" pitchFamily="49" charset="0"/>
              </a:rPr>
              <a:t>ORA12C_STIG_VERIFY_FUNCTION</a:t>
            </a:r>
          </a:p>
          <a:p>
            <a:pPr lvl="1">
              <a:buClr>
                <a:schemeClr val="accent1"/>
              </a:buClr>
              <a:defRPr/>
            </a:pPr>
            <a:r>
              <a:rPr lang="en-US" dirty="0" smtClean="0"/>
              <a:t>Password </a:t>
            </a:r>
            <a:r>
              <a:rPr lang="en-US" dirty="0"/>
              <a:t>complexity checking is not enforced for the </a:t>
            </a:r>
            <a:r>
              <a:rPr lang="en-US" dirty="0">
                <a:latin typeface="Courier New" panose="02070309020205020404" pitchFamily="49" charset="0"/>
                <a:cs typeface="Courier New" panose="02070309020205020404" pitchFamily="49" charset="0"/>
              </a:rPr>
              <a:t>SYS</a:t>
            </a:r>
            <a:r>
              <a:rPr lang="en-US" dirty="0"/>
              <a:t> user.</a:t>
            </a:r>
          </a:p>
        </p:txBody>
      </p:sp>
    </p:spTree>
    <p:custDataLst>
      <p:tags r:id="rId1"/>
    </p:custDataLst>
    <p:extLst>
      <p:ext uri="{BB962C8B-B14F-4D97-AF65-F5344CB8AC3E}">
        <p14:creationId xmlns:p14="http://schemas.microsoft.com/office/powerpoint/2010/main" val="293938168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Assigning </a:t>
            </a:r>
            <a:r>
              <a:rPr lang="en-US" dirty="0" smtClean="0"/>
              <a:t>Profiles in a Multitenant Architecture</a:t>
            </a:r>
            <a:endParaRPr lang="en-US" altLang="es-MX" dirty="0"/>
          </a:p>
        </p:txBody>
      </p:sp>
      <p:sp>
        <p:nvSpPr>
          <p:cNvPr id="9219" name="Content Placeholder 9"/>
          <p:cNvSpPr>
            <a:spLocks noGrp="1"/>
          </p:cNvSpPr>
          <p:nvPr>
            <p:ph idx="1"/>
          </p:nvPr>
        </p:nvSpPr>
        <p:spPr>
          <a:xfrm>
            <a:off x="622139" y="1242485"/>
            <a:ext cx="10425274" cy="2434848"/>
          </a:xfrm>
        </p:spPr>
        <p:txBody>
          <a:bodyPr/>
          <a:lstStyle/>
          <a:p>
            <a:pPr lvl="1">
              <a:defRPr/>
            </a:pPr>
            <a:r>
              <a:rPr lang="en-US" dirty="0" smtClean="0"/>
              <a:t>Commonly</a:t>
            </a:r>
            <a:r>
              <a:rPr lang="en-US" dirty="0"/>
              <a:t>: The profile assignment is replicated in all current and future </a:t>
            </a:r>
            <a:r>
              <a:rPr lang="en-US" dirty="0" smtClean="0"/>
              <a:t>containers.</a:t>
            </a:r>
          </a:p>
          <a:p>
            <a:pPr lvl="1">
              <a:defRPr/>
            </a:pPr>
            <a:endParaRPr lang="en-US" dirty="0"/>
          </a:p>
          <a:p>
            <a:pPr lvl="1">
              <a:defRPr/>
            </a:pPr>
            <a:endParaRPr lang="en-US" dirty="0" smtClean="0"/>
          </a:p>
          <a:p>
            <a:pPr lvl="1">
              <a:defRPr/>
            </a:pPr>
            <a:endParaRPr lang="en-US" dirty="0" smtClean="0"/>
          </a:p>
          <a:p>
            <a:pPr lvl="1">
              <a:defRPr/>
            </a:pPr>
            <a:r>
              <a:rPr lang="en-US" dirty="0" smtClean="0"/>
              <a:t>Locally</a:t>
            </a:r>
            <a:r>
              <a:rPr lang="en-US" dirty="0"/>
              <a:t>: The profile assignment occurs in one PDB (stand-alone or application container) only</a:t>
            </a:r>
            <a:r>
              <a:rPr lang="en-US" dirty="0" smtClean="0"/>
              <a:t>.</a:t>
            </a:r>
            <a:endParaRPr lang="en-US" dirty="0"/>
          </a:p>
        </p:txBody>
      </p:sp>
      <p:sp>
        <p:nvSpPr>
          <p:cNvPr id="5" name="Content Placeholder 2"/>
          <p:cNvSpPr txBox="1">
            <a:spLocks/>
          </p:cNvSpPr>
          <p:nvPr/>
        </p:nvSpPr>
        <p:spPr bwMode="gray">
          <a:xfrm>
            <a:off x="954380" y="3900309"/>
            <a:ext cx="10287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SYS@PDB1 AS SYSDBA</a:t>
            </a:r>
          </a:p>
          <a:p>
            <a:pPr indent="-304587">
              <a:buClr>
                <a:schemeClr val="accent1"/>
              </a:buClr>
              <a:defRPr/>
            </a:pPr>
            <a:r>
              <a:rPr lang="en-US" b="1" dirty="0" smtClean="0">
                <a:latin typeface="Courier New" panose="02070309020205020404" pitchFamily="49" charset="0"/>
                <a:cs typeface="Courier New" panose="02070309020205020404" pitchFamily="49" charset="0"/>
              </a:rPr>
              <a:t>SQL</a:t>
            </a:r>
            <a:r>
              <a:rPr lang="en-US" b="1" dirty="0">
                <a:latin typeface="Courier New" panose="02070309020205020404" pitchFamily="49" charset="0"/>
                <a:cs typeface="Courier New" panose="02070309020205020404" pitchFamily="49" charset="0"/>
              </a:rPr>
              <a:t>&gt; ALTER USER &lt;common or local user&gt; PROFILE &lt;common or local </a:t>
            </a:r>
            <a:r>
              <a:rPr lang="en-US" b="1" dirty="0" smtClean="0">
                <a:latin typeface="Courier New" panose="02070309020205020404" pitchFamily="49" charset="0"/>
                <a:cs typeface="Courier New" panose="02070309020205020404" pitchFamily="49" charset="0"/>
              </a:rPr>
              <a:t>profile</a:t>
            </a:r>
            <a:r>
              <a:rPr lang="en-US" b="1" dirty="0">
                <a:latin typeface="Courier New" panose="02070309020205020404" pitchFamily="49" charset="0"/>
                <a:cs typeface="Courier New" panose="02070309020205020404" pitchFamily="49" charset="0"/>
              </a:rPr>
              <a:t>&gt;; </a:t>
            </a:r>
          </a:p>
        </p:txBody>
      </p:sp>
      <p:sp>
        <p:nvSpPr>
          <p:cNvPr id="6" name="Content Placeholder 2"/>
          <p:cNvSpPr txBox="1">
            <a:spLocks/>
          </p:cNvSpPr>
          <p:nvPr/>
        </p:nvSpPr>
        <p:spPr bwMode="gray">
          <a:xfrm>
            <a:off x="961304" y="1919109"/>
            <a:ext cx="10287000"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indent="-304587">
              <a:buClr>
                <a:schemeClr val="accent1"/>
              </a:buClr>
              <a:defRPr/>
            </a:pPr>
            <a:r>
              <a:rPr lang="en-US" b="1" dirty="0">
                <a:latin typeface="Courier New" panose="02070309020205020404" pitchFamily="49" charset="0"/>
                <a:cs typeface="Courier New" panose="02070309020205020404" pitchFamily="49" charset="0"/>
              </a:rPr>
              <a:t>SQL&gt; CONNECT / AS SYSDBA</a:t>
            </a:r>
          </a:p>
          <a:p>
            <a:pPr indent="-304587">
              <a:buClr>
                <a:schemeClr val="accent1"/>
              </a:buClr>
              <a:defRPr/>
            </a:pPr>
            <a:r>
              <a:rPr lang="en-US" b="1" dirty="0" smtClean="0">
                <a:latin typeface="Courier New" panose="02070309020205020404" pitchFamily="49" charset="0"/>
                <a:cs typeface="Courier New" panose="02070309020205020404" pitchFamily="49" charset="0"/>
              </a:rPr>
              <a:t>SQL</a:t>
            </a:r>
            <a:r>
              <a:rPr lang="en-US" b="1" dirty="0">
                <a:latin typeface="Courier New" panose="02070309020205020404" pitchFamily="49" charset="0"/>
                <a:cs typeface="Courier New" panose="02070309020205020404" pitchFamily="49" charset="0"/>
              </a:rPr>
              <a:t>&gt; ALTER USER &lt;common user&gt; PROFILE &lt;common profile&gt; </a:t>
            </a:r>
            <a:r>
              <a:rPr lang="en-US" b="1" dirty="0" smtClean="0">
                <a:latin typeface="Courier New" panose="02070309020205020404" pitchFamily="49" charset="0"/>
                <a:cs typeface="Courier New" panose="02070309020205020404" pitchFamily="49" charset="0"/>
              </a:rPr>
              <a:t>CONTAINER=ALL</a:t>
            </a:r>
            <a:r>
              <a:rPr lang="en-US" b="1"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62043122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978313"/>
          </a:xfrm>
        </p:spPr>
        <p:txBody>
          <a:bodyPr/>
          <a:lstStyle/>
          <a:p>
            <a:r>
              <a:rPr lang="en-US" dirty="0"/>
              <a:t>In this lesson, you should have learned how to:</a:t>
            </a:r>
          </a:p>
          <a:p>
            <a:pPr lvl="1"/>
            <a:r>
              <a:rPr lang="en-US" dirty="0"/>
              <a:t>Create and assign profiles to:</a:t>
            </a:r>
          </a:p>
          <a:p>
            <a:pPr lvl="2"/>
            <a:r>
              <a:rPr lang="en-US" dirty="0"/>
              <a:t>Control resource consumption</a:t>
            </a:r>
          </a:p>
          <a:p>
            <a:pPr lvl="2"/>
            <a:r>
              <a:rPr lang="en-US" altLang="en-US" dirty="0"/>
              <a:t>Manage account status and password expiration</a:t>
            </a:r>
          </a:p>
          <a:p>
            <a:pPr lvl="1"/>
            <a:r>
              <a:rPr lang="en-US" dirty="0"/>
              <a:t> Use Oracle-supplied password functions in profiles</a:t>
            </a:r>
          </a:p>
        </p:txBody>
      </p:sp>
    </p:spTree>
    <p:custDataLst>
      <p:tags r:id="rId1"/>
    </p:custDataLst>
    <p:extLst>
      <p:ext uri="{BB962C8B-B14F-4D97-AF65-F5344CB8AC3E}">
        <p14:creationId xmlns:p14="http://schemas.microsoft.com/office/powerpoint/2010/main" val="396123615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1234519"/>
          </a:xfrm>
        </p:spPr>
        <p:txBody>
          <a:bodyPr/>
          <a:lstStyle/>
          <a:p>
            <a:pPr lvl="1"/>
            <a:r>
              <a:rPr lang="en-US" dirty="0"/>
              <a:t>Using </a:t>
            </a:r>
            <a:r>
              <a:rPr lang="en-US" dirty="0" smtClean="0"/>
              <a:t>SQL Developer </a:t>
            </a:r>
            <a:r>
              <a:rPr lang="en-US" dirty="0"/>
              <a:t>to Create a Local </a:t>
            </a:r>
            <a:r>
              <a:rPr lang="en-US" dirty="0" smtClean="0"/>
              <a:t>Profile</a:t>
            </a:r>
          </a:p>
          <a:p>
            <a:pPr lvl="1"/>
            <a:r>
              <a:rPr lang="en-US" dirty="0" smtClean="0"/>
              <a:t>Using SQL Developer to Create Local Users</a:t>
            </a:r>
          </a:p>
          <a:p>
            <a:pPr lvl="1"/>
            <a:r>
              <a:rPr lang="en-US" dirty="0"/>
              <a:t>Configuring a Default Role for a </a:t>
            </a:r>
            <a:r>
              <a:rPr lang="en-US" dirty="0" smtClean="0"/>
              <a:t>User</a:t>
            </a:r>
            <a:endParaRPr lang="en-US" dirty="0"/>
          </a:p>
        </p:txBody>
      </p:sp>
    </p:spTree>
    <p:extLst>
      <p:ext uri="{BB962C8B-B14F-4D97-AF65-F5344CB8AC3E}">
        <p14:creationId xmlns:p14="http://schemas.microsoft.com/office/powerpoint/2010/main" val="426736042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22. Implementing Oracle </a:t>
            </a:r>
            <a:r>
              <a:rPr lang="en-US" dirty="0" smtClean="0"/>
              <a:t>Database Auditing</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357132541"/>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dirty="0"/>
              <a:t>Objectives</a:t>
            </a:r>
          </a:p>
        </p:txBody>
      </p:sp>
      <p:sp>
        <p:nvSpPr>
          <p:cNvPr id="9" name="Content Placeholder 8"/>
          <p:cNvSpPr>
            <a:spLocks noGrp="1"/>
          </p:cNvSpPr>
          <p:nvPr>
            <p:ph idx="1"/>
          </p:nvPr>
        </p:nvSpPr>
        <p:spPr>
          <a:xfrm>
            <a:off x="622138" y="1242485"/>
            <a:ext cx="10944549" cy="2111682"/>
          </a:xfrm>
        </p:spPr>
        <p:txBody>
          <a:bodyPr/>
          <a:lstStyle/>
          <a:p>
            <a:r>
              <a:rPr lang="en-US" dirty="0"/>
              <a:t>After completing this lesson, you should be able to:</a:t>
            </a:r>
          </a:p>
          <a:p>
            <a:pPr lvl="1"/>
            <a:r>
              <a:rPr lang="en-US" dirty="0"/>
              <a:t>Describe DBA responsibilities for security and auditing</a:t>
            </a:r>
          </a:p>
          <a:p>
            <a:pPr lvl="1"/>
            <a:r>
              <a:rPr lang="en-US" dirty="0"/>
              <a:t>Enable unified auditing</a:t>
            </a:r>
          </a:p>
          <a:p>
            <a:pPr lvl="1"/>
            <a:r>
              <a:rPr lang="en-US" dirty="0"/>
              <a:t>Create unified audit policies</a:t>
            </a:r>
          </a:p>
          <a:p>
            <a:pPr lvl="1"/>
            <a:r>
              <a:rPr lang="en-US" dirty="0"/>
              <a:t>Maintain the audit trail</a:t>
            </a:r>
          </a:p>
        </p:txBody>
      </p:sp>
    </p:spTree>
    <p:custDataLst>
      <p:tags r:id="rId1"/>
    </p:custDataLst>
    <p:extLst>
      <p:ext uri="{BB962C8B-B14F-4D97-AF65-F5344CB8AC3E}">
        <p14:creationId xmlns:p14="http://schemas.microsoft.com/office/powerpoint/2010/main" val="473258888"/>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smtClean="0"/>
              <a:t>Database Security</a:t>
            </a:r>
            <a:endParaRPr lang="en-US" altLang="en-US" dirty="0" smtClean="0">
              <a:solidFill>
                <a:srgbClr val="0000FF"/>
              </a:solidFill>
            </a:endParaRPr>
          </a:p>
        </p:txBody>
      </p:sp>
      <p:sp>
        <p:nvSpPr>
          <p:cNvPr id="6147" name="Rectangle 3"/>
          <p:cNvSpPr>
            <a:spLocks noGrp="1" noChangeArrowheads="1"/>
          </p:cNvSpPr>
          <p:nvPr>
            <p:ph type="body" idx="1"/>
          </p:nvPr>
        </p:nvSpPr>
        <p:spPr>
          <a:xfrm>
            <a:off x="622138" y="1242485"/>
            <a:ext cx="10944549" cy="1996266"/>
          </a:xfrm>
        </p:spPr>
        <p:txBody>
          <a:bodyPr/>
          <a:lstStyle/>
          <a:p>
            <a:pPr eaLnBrk="1" hangingPunct="1"/>
            <a:r>
              <a:rPr lang="en-US" altLang="en-US" dirty="0" smtClean="0"/>
              <a:t>A secure system ensures the confidentiality of the data that it contains. There are several aspects of security:</a:t>
            </a:r>
          </a:p>
          <a:p>
            <a:pPr lvl="1" eaLnBrk="1" hangingPunct="1"/>
            <a:r>
              <a:rPr lang="en-US" altLang="en-US" dirty="0" smtClean="0"/>
              <a:t>Restricting access to data and services</a:t>
            </a:r>
          </a:p>
          <a:p>
            <a:pPr lvl="1" eaLnBrk="1" hangingPunct="1"/>
            <a:r>
              <a:rPr lang="en-US" altLang="en-US" dirty="0" smtClean="0"/>
              <a:t>Authenticating users</a:t>
            </a:r>
          </a:p>
          <a:p>
            <a:pPr lvl="1" eaLnBrk="1" hangingPunct="1"/>
            <a:r>
              <a:rPr lang="en-US" altLang="en-US" dirty="0" smtClean="0"/>
              <a:t>Monitoring for suspicious activity</a:t>
            </a:r>
          </a:p>
        </p:txBody>
      </p:sp>
    </p:spTree>
    <p:custDataLst>
      <p:tags r:id="rId1"/>
    </p:custDataLst>
    <p:extLst>
      <p:ext uri="{BB962C8B-B14F-4D97-AF65-F5344CB8AC3E}">
        <p14:creationId xmlns:p14="http://schemas.microsoft.com/office/powerpoint/2010/main" val="2422671426"/>
      </p:ext>
    </p:extLst>
  </p:cSld>
  <p:clrMapOvr>
    <a:masterClrMapping/>
  </p:clrMapOvr>
  <p:transition spd="slow"/>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en-US" altLang="en-US" dirty="0" smtClean="0"/>
          </a:p>
        </p:txBody>
      </p:sp>
      <p:sp>
        <p:nvSpPr>
          <p:cNvPr id="7171" name="Rectangle 3"/>
          <p:cNvSpPr>
            <a:spLocks noGrp="1" noChangeArrowheads="1"/>
          </p:cNvSpPr>
          <p:nvPr>
            <p:ph type="body" idx="1"/>
          </p:nvPr>
        </p:nvSpPr>
        <p:spPr>
          <a:xfrm>
            <a:off x="622138" y="1242485"/>
            <a:ext cx="10944549" cy="357356"/>
          </a:xfrm>
        </p:spPr>
        <p:txBody>
          <a:bodyPr/>
          <a:lstStyle/>
          <a:p>
            <a:pPr eaLnBrk="1" hangingPunct="1"/>
            <a:endParaRPr lang="en-US" altLang="en-US" dirty="0" smtClean="0"/>
          </a:p>
        </p:txBody>
      </p:sp>
    </p:spTree>
    <p:custDataLst>
      <p:tags r:id="rId1"/>
    </p:custDataLst>
    <p:extLst>
      <p:ext uri="{BB962C8B-B14F-4D97-AF65-F5344CB8AC3E}">
        <p14:creationId xmlns:p14="http://schemas.microsoft.com/office/powerpoint/2010/main" val="102267694"/>
      </p:ext>
    </p:extLst>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p:txBody>
          <a:bodyPr/>
          <a:lstStyle/>
          <a:p>
            <a:pPr eaLnBrk="1" hangingPunct="1"/>
            <a:r>
              <a:rPr lang="en-US" altLang="en-US" dirty="0" smtClean="0"/>
              <a:t>Monitoring for Compliance</a:t>
            </a:r>
            <a:endParaRPr lang="en-US" altLang="en-US" dirty="0" smtClean="0">
              <a:solidFill>
                <a:srgbClr val="0000FF"/>
              </a:solidFill>
            </a:endParaRPr>
          </a:p>
        </p:txBody>
      </p:sp>
      <p:sp>
        <p:nvSpPr>
          <p:cNvPr id="8195" name="Rectangle 6"/>
          <p:cNvSpPr>
            <a:spLocks noGrp="1" noChangeArrowheads="1"/>
          </p:cNvSpPr>
          <p:nvPr>
            <p:ph idx="1"/>
          </p:nvPr>
        </p:nvSpPr>
        <p:spPr>
          <a:xfrm>
            <a:off x="622138" y="1242485"/>
            <a:ext cx="10944549" cy="2283524"/>
          </a:xfrm>
        </p:spPr>
        <p:txBody>
          <a:bodyPr/>
          <a:lstStyle/>
          <a:p>
            <a:pPr lvl="1" eaLnBrk="1" hangingPunct="1"/>
            <a:r>
              <a:rPr lang="en-US" altLang="en-US" dirty="0" smtClean="0"/>
              <a:t>Monitoring or auditing must be an integral part of your security procedures.</a:t>
            </a:r>
          </a:p>
          <a:p>
            <a:pPr lvl="1" eaLnBrk="1" hangingPunct="1"/>
            <a:r>
              <a:rPr lang="en-US" altLang="en-US" dirty="0" smtClean="0"/>
              <a:t>Review the following:</a:t>
            </a:r>
          </a:p>
          <a:p>
            <a:pPr lvl="2" eaLnBrk="1" hangingPunct="1"/>
            <a:r>
              <a:rPr lang="en-US" altLang="en-US" dirty="0" smtClean="0"/>
              <a:t>Mandatory auditing</a:t>
            </a:r>
          </a:p>
          <a:p>
            <a:pPr lvl="2" eaLnBrk="1" hangingPunct="1"/>
            <a:r>
              <a:rPr lang="en-US" altLang="en-US" dirty="0" smtClean="0"/>
              <a:t>Standard database auditing</a:t>
            </a:r>
          </a:p>
          <a:p>
            <a:pPr lvl="2" eaLnBrk="1" hangingPunct="1"/>
            <a:r>
              <a:rPr lang="en-US" altLang="en-US" dirty="0" smtClean="0"/>
              <a:t>Value-based auditing</a:t>
            </a:r>
          </a:p>
          <a:p>
            <a:pPr lvl="2" eaLnBrk="1" hangingPunct="1"/>
            <a:r>
              <a:rPr lang="en-US" altLang="en-US" dirty="0" smtClean="0"/>
              <a:t>Fine-grained auditing (FGA)</a:t>
            </a:r>
          </a:p>
        </p:txBody>
      </p:sp>
    </p:spTree>
    <p:custDataLst>
      <p:tags r:id="rId1"/>
    </p:custDataLst>
    <p:extLst>
      <p:ext uri="{BB962C8B-B14F-4D97-AF65-F5344CB8AC3E}">
        <p14:creationId xmlns:p14="http://schemas.microsoft.com/office/powerpoint/2010/main" val="573958374"/>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s-MX" dirty="0"/>
              <a:t>Objectives</a:t>
            </a:r>
            <a:endParaRPr lang="en-US" dirty="0">
              <a:solidFill>
                <a:srgbClr val="FF0000"/>
              </a:solidFill>
            </a:endParaRPr>
          </a:p>
        </p:txBody>
      </p:sp>
      <p:sp>
        <p:nvSpPr>
          <p:cNvPr id="3" name="Content Placeholder 2"/>
          <p:cNvSpPr>
            <a:spLocks noGrp="1"/>
          </p:cNvSpPr>
          <p:nvPr>
            <p:ph idx="1"/>
          </p:nvPr>
        </p:nvSpPr>
        <p:spPr/>
        <p:txBody>
          <a:bodyPr/>
          <a:lstStyle/>
          <a:p>
            <a:r>
              <a:rPr lang="en-US" altLang="en-US" dirty="0"/>
              <a:t>After completing this lesson, you should be able to:</a:t>
            </a:r>
          </a:p>
          <a:p>
            <a:pPr marL="574675" lvl="1" indent="-457200">
              <a:buClr>
                <a:schemeClr val="accent1"/>
              </a:buClr>
            </a:pPr>
            <a:r>
              <a:rPr lang="en-US" altLang="en-US" dirty="0"/>
              <a:t>Create a database by using the Database Configuration Assistant (DBCA)</a:t>
            </a:r>
          </a:p>
          <a:p>
            <a:pPr marL="574675" lvl="1" indent="-457200">
              <a:buClr>
                <a:schemeClr val="accent1"/>
              </a:buClr>
            </a:pPr>
            <a:r>
              <a:rPr lang="en-US" altLang="en-US" dirty="0"/>
              <a:t>Generate database creation scripts by using DBCA</a:t>
            </a:r>
          </a:p>
        </p:txBody>
      </p:sp>
    </p:spTree>
    <p:custDataLst>
      <p:tags r:id="rId1"/>
    </p:custDataLst>
    <p:extLst>
      <p:ext uri="{BB962C8B-B14F-4D97-AF65-F5344CB8AC3E}">
        <p14:creationId xmlns:p14="http://schemas.microsoft.com/office/powerpoint/2010/main" val="296648758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title"/>
          </p:nvPr>
        </p:nvSpPr>
        <p:spPr/>
        <p:txBody>
          <a:bodyPr/>
          <a:lstStyle/>
          <a:p>
            <a:pPr eaLnBrk="1" hangingPunct="1"/>
            <a:r>
              <a:rPr lang="en-US" altLang="en-US" dirty="0" smtClean="0"/>
              <a:t>Types of Activities to be Audited</a:t>
            </a:r>
          </a:p>
        </p:txBody>
      </p:sp>
      <p:sp>
        <p:nvSpPr>
          <p:cNvPr id="9219" name="Rectangle 8"/>
          <p:cNvSpPr>
            <a:spLocks noGrp="1" noChangeArrowheads="1"/>
          </p:cNvSpPr>
          <p:nvPr>
            <p:ph idx="1"/>
          </p:nvPr>
        </p:nvSpPr>
        <p:spPr>
          <a:xfrm>
            <a:off x="622138" y="1242485"/>
            <a:ext cx="10944549" cy="4304590"/>
          </a:xfrm>
        </p:spPr>
        <p:txBody>
          <a:bodyPr/>
          <a:lstStyle/>
          <a:p>
            <a:pPr eaLnBrk="1" hangingPunct="1"/>
            <a:r>
              <a:rPr lang="en-US" altLang="en-US" dirty="0" smtClean="0"/>
              <a:t>You can audit the following types of activities:</a:t>
            </a:r>
          </a:p>
          <a:p>
            <a:pPr lvl="1" eaLnBrk="1" hangingPunct="1"/>
            <a:r>
              <a:rPr lang="en-US" altLang="en-US" dirty="0" smtClean="0"/>
              <a:t>User accounts, roles, and privileges</a:t>
            </a:r>
          </a:p>
          <a:p>
            <a:pPr lvl="1" eaLnBrk="1" hangingPunct="1"/>
            <a:r>
              <a:rPr lang="en-US" altLang="en-US" dirty="0" smtClean="0"/>
              <a:t>Object actions</a:t>
            </a:r>
          </a:p>
          <a:p>
            <a:pPr lvl="1" eaLnBrk="1" hangingPunct="1"/>
            <a:r>
              <a:rPr lang="en-US" altLang="en-US" dirty="0" smtClean="0"/>
              <a:t>Application context values</a:t>
            </a:r>
          </a:p>
          <a:p>
            <a:pPr lvl="1" eaLnBrk="1" hangingPunct="1"/>
            <a:r>
              <a:rPr lang="en-US" altLang="en-US" dirty="0" smtClean="0"/>
              <a:t>Oracle Data Pump</a:t>
            </a:r>
          </a:p>
          <a:p>
            <a:pPr lvl="1" eaLnBrk="1" hangingPunct="1"/>
            <a:r>
              <a:rPr lang="en-US" altLang="en-US" dirty="0" smtClean="0"/>
              <a:t>Oracle Database Real Application Security</a:t>
            </a:r>
          </a:p>
          <a:p>
            <a:pPr lvl="1" eaLnBrk="1" hangingPunct="1"/>
            <a:r>
              <a:rPr lang="en-US" altLang="en-US" dirty="0" smtClean="0"/>
              <a:t>Oracle Database Vault</a:t>
            </a:r>
          </a:p>
          <a:p>
            <a:pPr lvl="1" eaLnBrk="1" hangingPunct="1"/>
            <a:r>
              <a:rPr lang="en-US" altLang="en-US" dirty="0" smtClean="0"/>
              <a:t>Oracle Label Security</a:t>
            </a:r>
          </a:p>
          <a:p>
            <a:pPr lvl="1" eaLnBrk="1" hangingPunct="1"/>
            <a:r>
              <a:rPr lang="en-US" altLang="en-US" dirty="0" smtClean="0"/>
              <a:t>Oracle Recovery Manager</a:t>
            </a:r>
          </a:p>
          <a:p>
            <a:pPr lvl="1" eaLnBrk="1" hangingPunct="1"/>
            <a:r>
              <a:rPr lang="en-US" altLang="en-US" dirty="0" smtClean="0"/>
              <a:t>Oracle SQL*Loader direct path events</a:t>
            </a:r>
          </a:p>
        </p:txBody>
      </p:sp>
    </p:spTree>
    <p:custDataLst>
      <p:tags r:id="rId1"/>
    </p:custDataLst>
    <p:extLst>
      <p:ext uri="{BB962C8B-B14F-4D97-AF65-F5344CB8AC3E}">
        <p14:creationId xmlns:p14="http://schemas.microsoft.com/office/powerpoint/2010/main" val="3354859292"/>
      </p:ext>
    </p:extLst>
  </p:cSld>
  <p:clrMapOvr>
    <a:masterClrMapping/>
  </p:clrMapOvr>
  <p:transition spd="slow"/>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title"/>
          </p:nvPr>
        </p:nvSpPr>
        <p:spPr/>
        <p:txBody>
          <a:bodyPr/>
          <a:lstStyle/>
          <a:p>
            <a:pPr eaLnBrk="1" hangingPunct="1"/>
            <a:r>
              <a:rPr lang="en-US" altLang="en-US" dirty="0" smtClean="0"/>
              <a:t>Mandatorily Audited Activities</a:t>
            </a:r>
          </a:p>
        </p:txBody>
      </p:sp>
      <p:sp>
        <p:nvSpPr>
          <p:cNvPr id="10243" name="Rectangle 8"/>
          <p:cNvSpPr>
            <a:spLocks noGrp="1" noChangeArrowheads="1"/>
          </p:cNvSpPr>
          <p:nvPr>
            <p:ph idx="1"/>
          </p:nvPr>
        </p:nvSpPr>
        <p:spPr>
          <a:xfrm>
            <a:off x="622138" y="1242485"/>
            <a:ext cx="10944549" cy="3617223"/>
          </a:xfrm>
        </p:spPr>
        <p:txBody>
          <a:bodyPr/>
          <a:lstStyle/>
          <a:p>
            <a:pPr eaLnBrk="1" hangingPunct="1"/>
            <a:r>
              <a:rPr lang="en-US" altLang="en-US" dirty="0" smtClean="0"/>
              <a:t>The following activities are audited:</a:t>
            </a:r>
          </a:p>
          <a:p>
            <a:pPr lvl="1" eaLnBrk="1" hangingPunct="1"/>
            <a:r>
              <a:rPr lang="en-US" altLang="en-US" dirty="0" smtClean="0">
                <a:latin typeface="Courier New" panose="02070309020205020404" pitchFamily="49" charset="0"/>
                <a:cs typeface="Courier New" panose="02070309020205020404" pitchFamily="49" charset="0"/>
              </a:rPr>
              <a:t>CREATE/ALTER/DROP</a:t>
            </a:r>
            <a:r>
              <a:rPr lang="en-US" altLang="en-US" dirty="0" smtClean="0"/>
              <a:t> </a:t>
            </a:r>
            <a:r>
              <a:rPr lang="en-US" altLang="en-US" dirty="0" smtClean="0">
                <a:latin typeface="Courier New" panose="02070309020205020404" pitchFamily="49" charset="0"/>
                <a:cs typeface="Courier New" panose="02070309020205020404" pitchFamily="49" charset="0"/>
              </a:rPr>
              <a:t>AUDIT</a:t>
            </a:r>
            <a:r>
              <a:rPr lang="en-US" altLang="en-US" dirty="0" smtClean="0"/>
              <a:t> </a:t>
            </a:r>
            <a:r>
              <a:rPr lang="en-US" altLang="en-US" dirty="0" smtClean="0">
                <a:latin typeface="Courier New" panose="02070309020205020404" pitchFamily="49" charset="0"/>
                <a:cs typeface="Courier New" panose="02070309020205020404" pitchFamily="49" charset="0"/>
              </a:rPr>
              <a:t>POLICY</a:t>
            </a:r>
          </a:p>
          <a:p>
            <a:pPr lvl="1" eaLnBrk="1" hangingPunct="1"/>
            <a:r>
              <a:rPr lang="en-US" altLang="en-US" dirty="0" smtClean="0">
                <a:latin typeface="Courier New" panose="02070309020205020404" pitchFamily="49" charset="0"/>
                <a:cs typeface="Courier New" panose="02070309020205020404" pitchFamily="49" charset="0"/>
              </a:rPr>
              <a:t>AUDIT/NOAUDIT</a:t>
            </a:r>
          </a:p>
          <a:p>
            <a:pPr lvl="1" eaLnBrk="1" hangingPunct="1"/>
            <a:r>
              <a:rPr lang="en-US" altLang="en-US" dirty="0" smtClean="0">
                <a:latin typeface="Courier New" panose="02070309020205020404" pitchFamily="49" charset="0"/>
                <a:cs typeface="Courier New" panose="02070309020205020404" pitchFamily="49" charset="0"/>
              </a:rPr>
              <a:t>EXECUTE</a:t>
            </a:r>
            <a:r>
              <a:rPr lang="en-US" altLang="en-US" dirty="0" smtClean="0"/>
              <a:t> of:</a:t>
            </a:r>
          </a:p>
          <a:p>
            <a:pPr lvl="2" eaLnBrk="1" hangingPunct="1"/>
            <a:r>
              <a:rPr lang="en-US" altLang="en-US" dirty="0" smtClean="0">
                <a:latin typeface="Courier New" panose="02070309020205020404" pitchFamily="49" charset="0"/>
                <a:cs typeface="Courier New" panose="02070309020205020404" pitchFamily="49" charset="0"/>
              </a:rPr>
              <a:t>DBMS_FGA</a:t>
            </a:r>
          </a:p>
          <a:p>
            <a:pPr lvl="2" eaLnBrk="1" hangingPunct="1"/>
            <a:r>
              <a:rPr lang="en-US" altLang="en-US" dirty="0" smtClean="0">
                <a:latin typeface="Courier New" panose="02070309020205020404" pitchFamily="49" charset="0"/>
                <a:cs typeface="Courier New" panose="02070309020205020404" pitchFamily="49" charset="0"/>
              </a:rPr>
              <a:t>DBMS_AUDIT_MGMT</a:t>
            </a:r>
          </a:p>
          <a:p>
            <a:pPr lvl="1" eaLnBrk="1" hangingPunct="1"/>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TABLE</a:t>
            </a:r>
            <a:r>
              <a:rPr lang="en-US" altLang="en-US" dirty="0" smtClean="0"/>
              <a:t> against </a:t>
            </a:r>
            <a:r>
              <a:rPr lang="en-US" altLang="en-US" dirty="0" smtClean="0">
                <a:latin typeface="Courier New" panose="02070309020205020404" pitchFamily="49" charset="0"/>
                <a:cs typeface="Courier New" panose="02070309020205020404" pitchFamily="49" charset="0"/>
              </a:rPr>
              <a:t>AUDSYS</a:t>
            </a:r>
            <a:r>
              <a:rPr lang="en-US" altLang="en-US" dirty="0" smtClean="0"/>
              <a:t> audit trail table</a:t>
            </a:r>
          </a:p>
          <a:p>
            <a:pPr lvl="1" eaLnBrk="1" hangingPunct="1"/>
            <a:r>
              <a:rPr lang="en-US" altLang="en-US" dirty="0" smtClean="0"/>
              <a:t>Top-level statements by administrative users (</a:t>
            </a:r>
            <a:r>
              <a:rPr lang="en-US" altLang="en-US" dirty="0" smtClean="0">
                <a:latin typeface="Courier New" panose="02070309020205020404" pitchFamily="49" charset="0"/>
                <a:cs typeface="Courier New" panose="02070309020205020404" pitchFamily="49" charset="0"/>
              </a:rPr>
              <a:t>SYS</a:t>
            </a:r>
            <a:r>
              <a:rPr lang="en-US" altLang="en-US" dirty="0" smtClean="0"/>
              <a:t>, </a:t>
            </a:r>
            <a:r>
              <a:rPr lang="en-US" altLang="en-US" dirty="0" smtClean="0">
                <a:latin typeface="Courier New" panose="02070309020205020404" pitchFamily="49" charset="0"/>
                <a:cs typeface="Courier New" panose="02070309020205020404" pitchFamily="49" charset="0"/>
              </a:rPr>
              <a:t>SYSDBA</a:t>
            </a:r>
            <a:r>
              <a:rPr lang="en-US" altLang="en-US" dirty="0" smtClean="0"/>
              <a:t>, </a:t>
            </a:r>
            <a:r>
              <a:rPr lang="en-US" altLang="en-US" dirty="0" smtClean="0">
                <a:latin typeface="Courier New" panose="02070309020205020404" pitchFamily="49" charset="0"/>
                <a:cs typeface="Courier New" panose="02070309020205020404" pitchFamily="49" charset="0"/>
              </a:rPr>
              <a:t>SYSOPER</a:t>
            </a:r>
            <a:r>
              <a:rPr lang="en-US" altLang="en-US" dirty="0" smtClean="0"/>
              <a:t>, </a:t>
            </a:r>
            <a:r>
              <a:rPr lang="en-US" altLang="en-US" dirty="0" smtClean="0">
                <a:latin typeface="Courier New" panose="02070309020205020404" pitchFamily="49" charset="0"/>
                <a:cs typeface="Courier New" panose="02070309020205020404" pitchFamily="49" charset="0"/>
              </a:rPr>
              <a:t>SYSASM</a:t>
            </a:r>
            <a:r>
              <a:rPr lang="en-US" altLang="en-US" dirty="0" smtClean="0"/>
              <a:t>, </a:t>
            </a:r>
            <a:r>
              <a:rPr lang="en-US" altLang="en-US" dirty="0" smtClean="0">
                <a:latin typeface="Courier New" panose="02070309020205020404" pitchFamily="49" charset="0"/>
                <a:cs typeface="Courier New" panose="02070309020205020404" pitchFamily="49" charset="0"/>
              </a:rPr>
              <a:t>SYSBACKUP</a:t>
            </a:r>
            <a:r>
              <a:rPr lang="en-US" altLang="en-US" dirty="0" smtClean="0"/>
              <a:t>, </a:t>
            </a:r>
            <a:r>
              <a:rPr lang="en-US" altLang="en-US" dirty="0" smtClean="0">
                <a:latin typeface="Courier New" panose="02070309020205020404" pitchFamily="49" charset="0"/>
                <a:cs typeface="Courier New" panose="02070309020205020404" pitchFamily="49" charset="0"/>
              </a:rPr>
              <a:t>SYSDG</a:t>
            </a:r>
            <a:r>
              <a:rPr lang="en-US" altLang="en-US" dirty="0" smtClean="0"/>
              <a:t>, and </a:t>
            </a:r>
            <a:r>
              <a:rPr lang="en-US" altLang="en-US" dirty="0" smtClean="0">
                <a:latin typeface="Courier New" panose="02070309020205020404" pitchFamily="49" charset="0"/>
                <a:cs typeface="Courier New" panose="02070309020205020404" pitchFamily="49" charset="0"/>
              </a:rPr>
              <a:t>SYSKM</a:t>
            </a:r>
            <a:r>
              <a:rPr lang="en-US" altLang="en-US" dirty="0" smtClean="0"/>
              <a:t>) until the database opens</a:t>
            </a:r>
          </a:p>
        </p:txBody>
      </p:sp>
    </p:spTree>
    <p:custDataLst>
      <p:tags r:id="rId1"/>
    </p:custDataLst>
    <p:extLst>
      <p:ext uri="{BB962C8B-B14F-4D97-AF65-F5344CB8AC3E}">
        <p14:creationId xmlns:p14="http://schemas.microsoft.com/office/powerpoint/2010/main" val="682702694"/>
      </p:ext>
    </p:extLst>
  </p:cSld>
  <p:clrMapOvr>
    <a:masterClrMapping/>
  </p:clrMapOvr>
  <p:transition spd="slow"/>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title"/>
          </p:nvPr>
        </p:nvSpPr>
        <p:spPr/>
        <p:txBody>
          <a:bodyPr/>
          <a:lstStyle/>
          <a:p>
            <a:pPr eaLnBrk="1" hangingPunct="1"/>
            <a:r>
              <a:rPr lang="en-US" altLang="en-US" dirty="0" smtClean="0"/>
              <a:t>Understanding Auditing Implementation</a:t>
            </a:r>
          </a:p>
        </p:txBody>
      </p:sp>
      <p:sp>
        <p:nvSpPr>
          <p:cNvPr id="11267" name="Rectangle 8"/>
          <p:cNvSpPr>
            <a:spLocks noGrp="1" noChangeArrowheads="1"/>
          </p:cNvSpPr>
          <p:nvPr>
            <p:ph idx="1"/>
          </p:nvPr>
        </p:nvSpPr>
        <p:spPr>
          <a:xfrm>
            <a:off x="622138" y="1243013"/>
            <a:ext cx="10944549" cy="2416894"/>
          </a:xfrm>
        </p:spPr>
        <p:txBody>
          <a:bodyPr/>
          <a:lstStyle/>
          <a:p>
            <a:pPr lvl="1" eaLnBrk="1" hangingPunct="1"/>
            <a:r>
              <a:rPr lang="en-US" altLang="en-US" i="1" dirty="0" smtClean="0"/>
              <a:t>Mixed mode auditing </a:t>
            </a:r>
            <a:r>
              <a:rPr lang="en-US" altLang="en-US" dirty="0" smtClean="0"/>
              <a:t>is the default when a new database is created.</a:t>
            </a:r>
          </a:p>
          <a:p>
            <a:pPr lvl="1" eaLnBrk="1" hangingPunct="1"/>
            <a:r>
              <a:rPr lang="en-US" altLang="en-US" dirty="0" smtClean="0"/>
              <a:t>Mixed mode auditing enables the use of:</a:t>
            </a:r>
          </a:p>
          <a:p>
            <a:pPr lvl="2" eaLnBrk="1" hangingPunct="1"/>
            <a:r>
              <a:rPr lang="en-US" altLang="en-US" dirty="0" smtClean="0"/>
              <a:t>Pre–Oracle Database 12</a:t>
            </a:r>
            <a:r>
              <a:rPr lang="en-US" altLang="en-US" i="1" dirty="0" smtClean="0"/>
              <a:t>c</a:t>
            </a:r>
            <a:r>
              <a:rPr lang="en-US" altLang="en-US" dirty="0" smtClean="0"/>
              <a:t> auditing features</a:t>
            </a:r>
          </a:p>
          <a:p>
            <a:pPr lvl="2" eaLnBrk="1" hangingPunct="1"/>
            <a:r>
              <a:rPr lang="en-US" altLang="en-US" i="1" dirty="0" smtClean="0"/>
              <a:t>Unified auditing </a:t>
            </a:r>
            <a:r>
              <a:rPr lang="en-US" altLang="en-US" dirty="0" smtClean="0"/>
              <a:t>features</a:t>
            </a:r>
            <a:endParaRPr lang="en-US" altLang="en-US" i="1" dirty="0" smtClean="0"/>
          </a:p>
          <a:p>
            <a:pPr lvl="1" eaLnBrk="1" hangingPunct="1"/>
            <a:r>
              <a:rPr lang="en-US" altLang="en-US" dirty="0" smtClean="0"/>
              <a:t>The recommendation from Oracle is to migrate to pure unified auditing.</a:t>
            </a:r>
          </a:p>
          <a:p>
            <a:pPr lvl="1" eaLnBrk="1" hangingPunct="1"/>
            <a:r>
              <a:rPr lang="en-US" altLang="en-US" dirty="0" smtClean="0"/>
              <a:t>Query </a:t>
            </a:r>
            <a:r>
              <a:rPr lang="en-US" altLang="en-US" dirty="0" smtClean="0">
                <a:latin typeface="Courier New" panose="02070309020205020404" pitchFamily="49" charset="0"/>
                <a:cs typeface="Courier New" panose="02070309020205020404" pitchFamily="49" charset="0"/>
              </a:rPr>
              <a:t>V$OPTION</a:t>
            </a:r>
            <a:r>
              <a:rPr lang="en-US" altLang="en-US" dirty="0" smtClean="0"/>
              <a:t> to determine if the database has been migrated to unified auditing:</a:t>
            </a:r>
          </a:p>
        </p:txBody>
      </p:sp>
      <p:sp>
        <p:nvSpPr>
          <p:cNvPr id="5" name="Content Placeholder 2"/>
          <p:cNvSpPr txBox="1">
            <a:spLocks/>
          </p:cNvSpPr>
          <p:nvPr/>
        </p:nvSpPr>
        <p:spPr bwMode="gray">
          <a:xfrm>
            <a:off x="1293812" y="3886200"/>
            <a:ext cx="9372600" cy="160544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91440" rIns="12700" bIns="12700">
            <a:spAutoFit/>
          </a:bodyPr>
          <a:lstStyle/>
          <a:p>
            <a:pPr marL="174625" lvl="1">
              <a:defRPr/>
            </a:pPr>
            <a:r>
              <a:rPr lang="en-US" b="1" dirty="0">
                <a:latin typeface="Courier New" pitchFamily="49" charset="0"/>
                <a:cs typeface="Courier New" pitchFamily="49" charset="0"/>
              </a:rPr>
              <a:t>SELECT VALUE FROM V$OPTION WHERE PARAMETER = 'Unified Auditing';</a:t>
            </a:r>
          </a:p>
          <a:p>
            <a:pPr marL="174625" lvl="1">
              <a:defRPr/>
            </a:pPr>
            <a:endParaRPr lang="en-US" b="1" dirty="0" smtClean="0">
              <a:latin typeface="Courier New" pitchFamily="49" charset="0"/>
              <a:cs typeface="Courier New" pitchFamily="49" charset="0"/>
            </a:endParaRPr>
          </a:p>
          <a:p>
            <a:pPr marL="174625" lvl="1">
              <a:defRPr/>
            </a:pPr>
            <a:r>
              <a:rPr lang="en-US" b="1" dirty="0" smtClean="0">
                <a:latin typeface="Courier New" pitchFamily="49" charset="0"/>
                <a:cs typeface="Courier New" pitchFamily="49" charset="0"/>
              </a:rPr>
              <a:t>PARAMETER        VALUE</a:t>
            </a:r>
            <a:endParaRPr lang="en-US" b="1" dirty="0">
              <a:latin typeface="Courier New" pitchFamily="49" charset="0"/>
              <a:cs typeface="Courier New" pitchFamily="49" charset="0"/>
            </a:endParaRPr>
          </a:p>
          <a:p>
            <a:pPr marL="174625" lvl="1">
              <a:defRPr/>
            </a:pPr>
            <a:r>
              <a:rPr lang="en-US" b="1" dirty="0">
                <a:latin typeface="Courier New" pitchFamily="49" charset="0"/>
                <a:cs typeface="Courier New" pitchFamily="49" charset="0"/>
              </a:rPr>
              <a:t>---------------- ----------</a:t>
            </a:r>
          </a:p>
          <a:p>
            <a:pPr marL="174625" lvl="1">
              <a:defRPr/>
            </a:pPr>
            <a:r>
              <a:rPr lang="en-US" b="1" dirty="0">
                <a:latin typeface="Courier New" pitchFamily="49" charset="0"/>
                <a:cs typeface="Courier New" pitchFamily="49" charset="0"/>
              </a:rPr>
              <a:t>Unified Auditing TRUE</a:t>
            </a:r>
          </a:p>
        </p:txBody>
      </p:sp>
    </p:spTree>
    <p:custDataLst>
      <p:tags r:id="rId1"/>
    </p:custDataLst>
    <p:extLst>
      <p:ext uri="{BB962C8B-B14F-4D97-AF65-F5344CB8AC3E}">
        <p14:creationId xmlns:p14="http://schemas.microsoft.com/office/powerpoint/2010/main" val="2804160682"/>
      </p:ext>
    </p:extLst>
  </p:cSld>
  <p:clrMapOvr>
    <a:masterClrMapping/>
  </p:clrMapOvr>
  <p:transition spd="slow"/>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title"/>
          </p:nvPr>
        </p:nvSpPr>
        <p:spPr/>
        <p:txBody>
          <a:bodyPr/>
          <a:lstStyle/>
          <a:p>
            <a:pPr eaLnBrk="1" hangingPunct="1"/>
            <a:r>
              <a:rPr lang="en-US" altLang="en-US" dirty="0" smtClean="0"/>
              <a:t>Administering the Roles Required for Auditing</a:t>
            </a:r>
          </a:p>
        </p:txBody>
      </p:sp>
      <p:sp>
        <p:nvSpPr>
          <p:cNvPr id="12291" name="Rectangle 8"/>
          <p:cNvSpPr>
            <a:spLocks noGrp="1" noChangeArrowheads="1"/>
          </p:cNvSpPr>
          <p:nvPr>
            <p:ph idx="1"/>
          </p:nvPr>
        </p:nvSpPr>
        <p:spPr>
          <a:xfrm>
            <a:off x="622138" y="1242485"/>
            <a:ext cx="10944549" cy="3465899"/>
          </a:xfrm>
        </p:spPr>
        <p:txBody>
          <a:bodyPr/>
          <a:lstStyle/>
          <a:p>
            <a:pPr eaLnBrk="1" hangingPunct="1"/>
            <a:r>
              <a:rPr lang="en-US" altLang="en-US" dirty="0" smtClean="0"/>
              <a:t>A user must be granted one of the following roles to perform auditing:</a:t>
            </a:r>
          </a:p>
          <a:p>
            <a:pPr lvl="1" eaLnBrk="1" hangingPunct="1"/>
            <a:r>
              <a:rPr lang="en-US" altLang="en-US" dirty="0" smtClean="0">
                <a:latin typeface="Courier New" panose="02070309020205020404" pitchFamily="49" charset="0"/>
                <a:cs typeface="Courier New" panose="02070309020205020404" pitchFamily="49" charset="0"/>
              </a:rPr>
              <a:t>AUDIT_ADMIN</a:t>
            </a:r>
            <a:r>
              <a:rPr lang="en-US" altLang="en-US" dirty="0" smtClean="0"/>
              <a:t> enables the user to:</a:t>
            </a:r>
          </a:p>
          <a:p>
            <a:pPr lvl="2" eaLnBrk="1" hangingPunct="1"/>
            <a:r>
              <a:rPr lang="en-US" altLang="en-US" dirty="0" smtClean="0"/>
              <a:t>Create unified and fine-grained audit policies</a:t>
            </a:r>
          </a:p>
          <a:p>
            <a:pPr lvl="2" eaLnBrk="1" hangingPunct="1"/>
            <a:r>
              <a:rPr lang="en-US" altLang="en-US" dirty="0" smtClean="0"/>
              <a:t>Execute the </a:t>
            </a:r>
            <a:r>
              <a:rPr lang="en-US" altLang="en-US" dirty="0" smtClean="0">
                <a:latin typeface="Courier New" panose="02070309020205020404" pitchFamily="49" charset="0"/>
                <a:cs typeface="Courier New" panose="02070309020205020404" pitchFamily="49" charset="0"/>
              </a:rPr>
              <a:t>AUDIT</a:t>
            </a:r>
            <a:r>
              <a:rPr lang="en-US" altLang="en-US" dirty="0" smtClean="0"/>
              <a:t> and </a:t>
            </a:r>
            <a:r>
              <a:rPr lang="en-US" altLang="en-US" dirty="0" smtClean="0">
                <a:latin typeface="Courier New" panose="02070309020205020404" pitchFamily="49" charset="0"/>
                <a:cs typeface="Courier New" panose="02070309020205020404" pitchFamily="49" charset="0"/>
              </a:rPr>
              <a:t>NOAUDIT</a:t>
            </a:r>
            <a:r>
              <a:rPr lang="en-US" altLang="en-US" dirty="0" smtClean="0"/>
              <a:t> SQL statements</a:t>
            </a:r>
          </a:p>
          <a:p>
            <a:pPr lvl="2" eaLnBrk="1" hangingPunct="1"/>
            <a:r>
              <a:rPr lang="en-US" altLang="en-US" dirty="0" smtClean="0"/>
              <a:t>View audit data</a:t>
            </a:r>
          </a:p>
          <a:p>
            <a:pPr lvl="2" eaLnBrk="1" hangingPunct="1"/>
            <a:r>
              <a:rPr lang="en-US" altLang="en-US" dirty="0" smtClean="0"/>
              <a:t>Manage the audit trail (table in the </a:t>
            </a:r>
            <a:r>
              <a:rPr lang="en-US" altLang="en-US" dirty="0" smtClean="0">
                <a:latin typeface="Courier New" panose="02070309020205020404" pitchFamily="49" charset="0"/>
                <a:cs typeface="Courier New" panose="02070309020205020404" pitchFamily="49" charset="0"/>
              </a:rPr>
              <a:t>AUDSYS</a:t>
            </a:r>
            <a:r>
              <a:rPr lang="en-US" altLang="en-US" dirty="0" smtClean="0"/>
              <a:t> schema)</a:t>
            </a:r>
          </a:p>
          <a:p>
            <a:pPr lvl="1" eaLnBrk="1" hangingPunct="1"/>
            <a:r>
              <a:rPr lang="en-US" altLang="en-US" dirty="0" smtClean="0">
                <a:latin typeface="Courier New" panose="02070309020205020404" pitchFamily="49" charset="0"/>
                <a:cs typeface="Courier New" panose="02070309020205020404" pitchFamily="49" charset="0"/>
              </a:rPr>
              <a:t>AUDIT_VIEWER</a:t>
            </a:r>
            <a:r>
              <a:rPr lang="en-US" altLang="en-US" dirty="0" smtClean="0"/>
              <a:t> enables the user to:</a:t>
            </a:r>
          </a:p>
          <a:p>
            <a:pPr lvl="2" eaLnBrk="1" hangingPunct="1"/>
            <a:r>
              <a:rPr lang="en-US" altLang="en-US" dirty="0" smtClean="0"/>
              <a:t>View and analyze audit data</a:t>
            </a:r>
          </a:p>
          <a:p>
            <a:pPr lvl="2"/>
            <a:r>
              <a:rPr lang="en-US" altLang="en-US" dirty="0" smtClean="0"/>
              <a:t>Execute the </a:t>
            </a:r>
            <a:r>
              <a:rPr lang="en-US" altLang="en-US" dirty="0">
                <a:latin typeface="Courier New" panose="02070309020205020404" pitchFamily="49" charset="0"/>
                <a:cs typeface="Courier New" panose="02070309020205020404" pitchFamily="49" charset="0"/>
              </a:rPr>
              <a:t>DBMS_AUDIT_UTIL</a:t>
            </a:r>
            <a:r>
              <a:rPr lang="en-US" altLang="en-US" dirty="0"/>
              <a:t> PL/SQL package</a:t>
            </a:r>
            <a:endParaRPr lang="en-US" altLang="en-US" dirty="0" smtClean="0"/>
          </a:p>
        </p:txBody>
      </p:sp>
    </p:spTree>
    <p:custDataLst>
      <p:tags r:id="rId1"/>
    </p:custDataLst>
    <p:extLst>
      <p:ext uri="{BB962C8B-B14F-4D97-AF65-F5344CB8AC3E}">
        <p14:creationId xmlns:p14="http://schemas.microsoft.com/office/powerpoint/2010/main" val="1064859661"/>
      </p:ext>
    </p:extLst>
  </p:cSld>
  <p:clrMapOvr>
    <a:masterClrMapping/>
  </p:clrMapOvr>
  <p:transition spd="slow"/>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13" y="1020591"/>
            <a:ext cx="1113009" cy="1113009"/>
          </a:xfrm>
          <a:prstGeom prst="rect">
            <a:avLst/>
          </a:prstGeom>
        </p:spPr>
      </p:pic>
      <p:sp>
        <p:nvSpPr>
          <p:cNvPr id="13314" name="Rectangle 12"/>
          <p:cNvSpPr>
            <a:spLocks noGrp="1" noChangeArrowheads="1"/>
          </p:cNvSpPr>
          <p:nvPr>
            <p:ph type="title"/>
          </p:nvPr>
        </p:nvSpPr>
        <p:spPr/>
        <p:txBody>
          <a:bodyPr/>
          <a:lstStyle/>
          <a:p>
            <a:pPr eaLnBrk="1" hangingPunct="1"/>
            <a:r>
              <a:rPr lang="en-US" altLang="en-US" dirty="0" smtClean="0"/>
              <a:t>Database Auditing: Overview</a:t>
            </a:r>
            <a:endParaRPr lang="en-US" altLang="en-US" dirty="0" smtClean="0">
              <a:solidFill>
                <a:srgbClr val="0000FF"/>
              </a:solidFill>
            </a:endParaRPr>
          </a:p>
        </p:txBody>
      </p:sp>
      <p:sp>
        <p:nvSpPr>
          <p:cNvPr id="13331" name="Line 18"/>
          <p:cNvSpPr>
            <a:spLocks noChangeShapeType="1"/>
          </p:cNvSpPr>
          <p:nvPr/>
        </p:nvSpPr>
        <p:spPr bwMode="auto">
          <a:xfrm flipV="1">
            <a:off x="3065080" y="2419350"/>
            <a:ext cx="18734" cy="2705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317" name="Line 2"/>
          <p:cNvSpPr>
            <a:spLocks noChangeShapeType="1"/>
          </p:cNvSpPr>
          <p:nvPr/>
        </p:nvSpPr>
        <p:spPr bwMode="auto">
          <a:xfrm>
            <a:off x="3293674" y="2000250"/>
            <a:ext cx="0" cy="1295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18" name="Rectangle 3"/>
          <p:cNvSpPr>
            <a:spLocks noChangeArrowheads="1"/>
          </p:cNvSpPr>
          <p:nvPr/>
        </p:nvSpPr>
        <p:spPr bwMode="blackWhite">
          <a:xfrm>
            <a:off x="5403401" y="2838450"/>
            <a:ext cx="2181162" cy="2952750"/>
          </a:xfrm>
          <a:prstGeom prst="rect">
            <a:avLst/>
          </a:prstGeom>
          <a:solidFill>
            <a:srgbClr val="FFCC99"/>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13319" name="Picture 4" descr="databa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880431" y="4438650"/>
            <a:ext cx="122710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5" descr="databa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881224" y="1143000"/>
            <a:ext cx="122710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Line 6"/>
          <p:cNvSpPr>
            <a:spLocks noChangeShapeType="1"/>
          </p:cNvSpPr>
          <p:nvPr/>
        </p:nvSpPr>
        <p:spPr bwMode="blackWhite">
          <a:xfrm flipH="1" flipV="1">
            <a:off x="3598465" y="1924050"/>
            <a:ext cx="2285934"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22" name="Rectangle 7"/>
          <p:cNvSpPr>
            <a:spLocks noChangeArrowheads="1"/>
          </p:cNvSpPr>
          <p:nvPr/>
        </p:nvSpPr>
        <p:spPr bwMode="auto">
          <a:xfrm>
            <a:off x="5617707" y="5059363"/>
            <a:ext cx="1752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bg1"/>
                </a:solidFill>
              </a:rPr>
              <a:t>Audit table</a:t>
            </a:r>
          </a:p>
        </p:txBody>
      </p:sp>
      <p:sp>
        <p:nvSpPr>
          <p:cNvPr id="13323" name="Rectangle 8"/>
          <p:cNvSpPr>
            <a:spLocks noChangeArrowheads="1"/>
          </p:cNvSpPr>
          <p:nvPr/>
        </p:nvSpPr>
        <p:spPr bwMode="auto">
          <a:xfrm>
            <a:off x="5817726" y="1704975"/>
            <a:ext cx="135409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chemeClr val="bg1"/>
                </a:solidFill>
                <a:latin typeface="Courier New" panose="02070309020205020404" pitchFamily="49" charset="0"/>
                <a:cs typeface="Courier New" panose="02070309020205020404" pitchFamily="49" charset="0"/>
              </a:rPr>
              <a:t>$ORACLE_HOME</a:t>
            </a:r>
          </a:p>
        </p:txBody>
      </p:sp>
      <p:sp>
        <p:nvSpPr>
          <p:cNvPr id="13324" name="Rectangle 9"/>
          <p:cNvSpPr>
            <a:spLocks noChangeArrowheads="1"/>
          </p:cNvSpPr>
          <p:nvPr/>
        </p:nvSpPr>
        <p:spPr bwMode="auto">
          <a:xfrm>
            <a:off x="3756711" y="2160888"/>
            <a:ext cx="1772348" cy="96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Configure auditing</a:t>
            </a:r>
          </a:p>
          <a:p>
            <a:pPr algn="ctr"/>
            <a:r>
              <a:rPr lang="en-US" altLang="en-US" dirty="0"/>
              <a:t>(audit policies).</a:t>
            </a:r>
          </a:p>
        </p:txBody>
      </p:sp>
      <p:sp>
        <p:nvSpPr>
          <p:cNvPr id="13325" name="Line 10"/>
          <p:cNvSpPr>
            <a:spLocks noChangeShapeType="1"/>
          </p:cNvSpPr>
          <p:nvPr/>
        </p:nvSpPr>
        <p:spPr bwMode="blackWhite">
          <a:xfrm flipV="1">
            <a:off x="8703718" y="2643188"/>
            <a:ext cx="0" cy="533400"/>
          </a:xfrm>
          <a:prstGeom prst="line">
            <a:avLst/>
          </a:prstGeom>
          <a:noFill/>
          <a:ln w="28575">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13326" name="Rectangle 11"/>
          <p:cNvSpPr>
            <a:spLocks noChangeArrowheads="1"/>
          </p:cNvSpPr>
          <p:nvPr/>
        </p:nvSpPr>
        <p:spPr bwMode="auto">
          <a:xfrm>
            <a:off x="7636949" y="3830638"/>
            <a:ext cx="228593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Generates audit trail</a:t>
            </a:r>
          </a:p>
        </p:txBody>
      </p:sp>
      <p:sp>
        <p:nvSpPr>
          <p:cNvPr id="13330" name="Line 17"/>
          <p:cNvSpPr>
            <a:spLocks noChangeShapeType="1"/>
          </p:cNvSpPr>
          <p:nvPr/>
        </p:nvSpPr>
        <p:spPr bwMode="auto">
          <a:xfrm flipV="1">
            <a:off x="2836487" y="2171700"/>
            <a:ext cx="0" cy="3867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332" name="Line 19"/>
          <p:cNvSpPr>
            <a:spLocks noChangeShapeType="1"/>
          </p:cNvSpPr>
          <p:nvPr/>
        </p:nvSpPr>
        <p:spPr bwMode="auto">
          <a:xfrm>
            <a:off x="3065080" y="5124450"/>
            <a:ext cx="2819319"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33" name="Line 20"/>
          <p:cNvSpPr>
            <a:spLocks noChangeShapeType="1"/>
          </p:cNvSpPr>
          <p:nvPr/>
        </p:nvSpPr>
        <p:spPr bwMode="auto">
          <a:xfrm>
            <a:off x="8703718" y="4133850"/>
            <a:ext cx="0" cy="1047750"/>
          </a:xfrm>
          <a:prstGeom prst="line">
            <a:avLst/>
          </a:prstGeom>
          <a:noFill/>
          <a:ln w="28575">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en-US" dirty="0"/>
          </a:p>
        </p:txBody>
      </p:sp>
      <p:sp>
        <p:nvSpPr>
          <p:cNvPr id="13335" name="Line 22"/>
          <p:cNvSpPr>
            <a:spLocks noChangeShapeType="1"/>
          </p:cNvSpPr>
          <p:nvPr/>
        </p:nvSpPr>
        <p:spPr bwMode="auto">
          <a:xfrm>
            <a:off x="2826962" y="6038850"/>
            <a:ext cx="366702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36" name="Line 23"/>
          <p:cNvSpPr>
            <a:spLocks noChangeShapeType="1"/>
          </p:cNvSpPr>
          <p:nvPr/>
        </p:nvSpPr>
        <p:spPr bwMode="auto">
          <a:xfrm>
            <a:off x="3284149" y="3295650"/>
            <a:ext cx="2590726"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37" name="Rectangle 24"/>
          <p:cNvSpPr>
            <a:spLocks noChangeArrowheads="1"/>
          </p:cNvSpPr>
          <p:nvPr/>
        </p:nvSpPr>
        <p:spPr bwMode="auto">
          <a:xfrm>
            <a:off x="5893924" y="2809875"/>
            <a:ext cx="120011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Database</a:t>
            </a:r>
          </a:p>
        </p:txBody>
      </p:sp>
      <p:sp>
        <p:nvSpPr>
          <p:cNvPr id="13338" name="Line 25"/>
          <p:cNvSpPr>
            <a:spLocks noChangeShapeType="1"/>
          </p:cNvSpPr>
          <p:nvPr/>
        </p:nvSpPr>
        <p:spPr bwMode="auto">
          <a:xfrm>
            <a:off x="7065465" y="3524250"/>
            <a:ext cx="914374"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13339" name="Picture 28" descr="database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881224" y="3124200"/>
            <a:ext cx="122710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0" name="Rectangle 29"/>
          <p:cNvSpPr>
            <a:spLocks noChangeArrowheads="1"/>
          </p:cNvSpPr>
          <p:nvPr/>
        </p:nvSpPr>
        <p:spPr bwMode="auto">
          <a:xfrm>
            <a:off x="5965360" y="3702050"/>
            <a:ext cx="105724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bg1"/>
                </a:solidFill>
              </a:rPr>
              <a:t>Audit settings</a:t>
            </a:r>
          </a:p>
        </p:txBody>
      </p:sp>
      <p:sp>
        <p:nvSpPr>
          <p:cNvPr id="13342" name="Text Box 33"/>
          <p:cNvSpPr txBox="1">
            <a:spLocks noChangeArrowheads="1"/>
          </p:cNvSpPr>
          <p:nvPr/>
        </p:nvSpPr>
        <p:spPr bwMode="blackWhite">
          <a:xfrm>
            <a:off x="7979839" y="3192463"/>
            <a:ext cx="1523956" cy="669925"/>
          </a:xfrm>
          <a:prstGeom prst="rect">
            <a:avLst/>
          </a:prstGeom>
          <a:solidFill>
            <a:srgbClr val="99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Server</a:t>
            </a:r>
          </a:p>
          <a:p>
            <a:pPr algn="ctr"/>
            <a:r>
              <a:rPr lang="en-US" altLang="en-US" dirty="0"/>
              <a:t>process</a:t>
            </a:r>
          </a:p>
        </p:txBody>
      </p:sp>
      <p:sp>
        <p:nvSpPr>
          <p:cNvPr id="13346" name="Rectangle 43"/>
          <p:cNvSpPr>
            <a:spLocks noChangeArrowheads="1"/>
          </p:cNvSpPr>
          <p:nvPr/>
        </p:nvSpPr>
        <p:spPr bwMode="auto">
          <a:xfrm>
            <a:off x="3751359" y="953656"/>
            <a:ext cx="1783052" cy="86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smtClean="0"/>
              <a:t>Verify that </a:t>
            </a:r>
            <a:r>
              <a:rPr lang="en-US" altLang="en-US" dirty="0"/>
              <a:t>unified </a:t>
            </a:r>
            <a:r>
              <a:rPr lang="en-US" altLang="en-US" dirty="0" smtClean="0"/>
              <a:t>auditing is enabled.</a:t>
            </a:r>
            <a:endParaRPr lang="en-US" altLang="en-US" dirty="0"/>
          </a:p>
        </p:txBody>
      </p:sp>
      <p:sp>
        <p:nvSpPr>
          <p:cNvPr id="13347" name="Text Box 44"/>
          <p:cNvSpPr txBox="1">
            <a:spLocks noChangeArrowheads="1"/>
          </p:cNvSpPr>
          <p:nvPr/>
        </p:nvSpPr>
        <p:spPr bwMode="auto">
          <a:xfrm>
            <a:off x="3890115" y="4483100"/>
            <a:ext cx="1505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Review audit</a:t>
            </a:r>
            <a:br>
              <a:rPr lang="en-US" altLang="en-US" dirty="0"/>
            </a:br>
            <a:r>
              <a:rPr lang="en-US" altLang="en-US" dirty="0"/>
              <a:t>information.</a:t>
            </a:r>
          </a:p>
        </p:txBody>
      </p:sp>
      <p:sp>
        <p:nvSpPr>
          <p:cNvPr id="13348" name="Text Box 45"/>
          <p:cNvSpPr txBox="1">
            <a:spLocks noChangeArrowheads="1"/>
          </p:cNvSpPr>
          <p:nvPr/>
        </p:nvSpPr>
        <p:spPr bwMode="auto">
          <a:xfrm>
            <a:off x="4037591" y="5268694"/>
            <a:ext cx="12105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Maintain </a:t>
            </a:r>
            <a:endParaRPr lang="en-US" altLang="en-US" dirty="0" smtClean="0"/>
          </a:p>
          <a:p>
            <a:pPr algn="ctr" eaLnBrk="1" hangingPunct="1"/>
            <a:r>
              <a:rPr lang="en-US" altLang="en-US" dirty="0" smtClean="0"/>
              <a:t>audit trail</a:t>
            </a:r>
            <a:r>
              <a:rPr lang="en-US" altLang="en-US" dirty="0"/>
              <a:t>.</a:t>
            </a:r>
          </a:p>
        </p:txBody>
      </p:sp>
      <p:sp>
        <p:nvSpPr>
          <p:cNvPr id="13353" name="Line 10"/>
          <p:cNvSpPr>
            <a:spLocks noChangeShapeType="1"/>
          </p:cNvSpPr>
          <p:nvPr/>
        </p:nvSpPr>
        <p:spPr bwMode="blackWhite">
          <a:xfrm flipV="1">
            <a:off x="6493982" y="5657850"/>
            <a:ext cx="0" cy="3810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55" name="Line 2"/>
          <p:cNvSpPr>
            <a:spLocks noChangeShapeType="1"/>
          </p:cNvSpPr>
          <p:nvPr/>
        </p:nvSpPr>
        <p:spPr bwMode="auto">
          <a:xfrm>
            <a:off x="3293674" y="4438650"/>
            <a:ext cx="0" cy="685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3356" name="Rectangle 15"/>
          <p:cNvSpPr>
            <a:spLocks noChangeArrowheads="1"/>
          </p:cNvSpPr>
          <p:nvPr/>
        </p:nvSpPr>
        <p:spPr bwMode="auto">
          <a:xfrm>
            <a:off x="3484139" y="3417093"/>
            <a:ext cx="1981200" cy="350837"/>
          </a:xfrm>
          <a:prstGeom prst="rect">
            <a:avLst/>
          </a:prstGeom>
          <a:noFill/>
          <a:ln w="9525">
            <a:noFill/>
            <a:miter lim="800000"/>
            <a:headEnd/>
            <a:tailEnd/>
          </a:ln>
        </p:spPr>
        <p:txBody>
          <a:bodyPr lIns="92075" tIns="46038" rIns="92075" bIns="46038">
            <a:spAutoFit/>
          </a:bodyPr>
          <a:lstStyle/>
          <a:p>
            <a:pPr algn="ctr" eaLnBrk="0" hangingPunct="0">
              <a:lnSpc>
                <a:spcPct val="120000"/>
              </a:lnSpc>
              <a:spcBef>
                <a:spcPct val="50000"/>
              </a:spcBef>
              <a:defRPr/>
            </a:pPr>
            <a:r>
              <a:rPr lang="en-US" sz="1400" b="1" dirty="0">
                <a:solidFill>
                  <a:schemeClr val="tx1">
                    <a:lumMod val="50000"/>
                  </a:schemeClr>
                </a:solidFill>
                <a:latin typeface="Courier New" pitchFamily="49" charset="0"/>
                <a:cs typeface="Courier New" pitchFamily="49" charset="0"/>
              </a:rPr>
              <a:t>AUDIT_VIEWER</a:t>
            </a:r>
          </a:p>
        </p:txBody>
      </p:sp>
      <p:sp>
        <p:nvSpPr>
          <p:cNvPr id="13328" name="Rectangle 15"/>
          <p:cNvSpPr>
            <a:spLocks noChangeArrowheads="1"/>
          </p:cNvSpPr>
          <p:nvPr/>
        </p:nvSpPr>
        <p:spPr bwMode="auto">
          <a:xfrm>
            <a:off x="2274347" y="871537"/>
            <a:ext cx="1600200" cy="350837"/>
          </a:xfrm>
          <a:prstGeom prst="rect">
            <a:avLst/>
          </a:prstGeom>
          <a:noFill/>
          <a:ln w="9525">
            <a:noFill/>
            <a:miter lim="800000"/>
            <a:headEnd/>
            <a:tailEnd/>
          </a:ln>
        </p:spPr>
        <p:txBody>
          <a:bodyPr lIns="92075" tIns="46038" rIns="92075" bIns="46038">
            <a:spAutoFit/>
          </a:bodyPr>
          <a:lstStyle/>
          <a:p>
            <a:pPr algn="ctr" eaLnBrk="0" hangingPunct="0">
              <a:lnSpc>
                <a:spcPct val="120000"/>
              </a:lnSpc>
              <a:spcBef>
                <a:spcPct val="50000"/>
              </a:spcBef>
              <a:defRPr/>
            </a:pPr>
            <a:r>
              <a:rPr lang="en-US" sz="1400" b="1" dirty="0">
                <a:solidFill>
                  <a:schemeClr val="tx1">
                    <a:lumMod val="50000"/>
                  </a:schemeClr>
                </a:solidFill>
                <a:latin typeface="Courier New" pitchFamily="49" charset="0"/>
                <a:cs typeface="Courier New" pitchFamily="49" charset="0"/>
              </a:rPr>
              <a:t>AUDIT_ADMIN</a:t>
            </a:r>
          </a:p>
        </p:txBody>
      </p:sp>
      <p:sp>
        <p:nvSpPr>
          <p:cNvPr id="13334" name="Rectangle 21"/>
          <p:cNvSpPr>
            <a:spLocks noChangeArrowheads="1"/>
          </p:cNvSpPr>
          <p:nvPr/>
        </p:nvSpPr>
        <p:spPr bwMode="auto">
          <a:xfrm>
            <a:off x="7713303" y="2078038"/>
            <a:ext cx="220958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smtClean="0"/>
              <a:t>User executes </a:t>
            </a:r>
            <a:r>
              <a:rPr lang="en-US" altLang="en-US" dirty="0"/>
              <a:t>command.</a:t>
            </a:r>
          </a:p>
        </p:txBody>
      </p:sp>
      <p:sp>
        <p:nvSpPr>
          <p:cNvPr id="49" name="Line 23"/>
          <p:cNvSpPr>
            <a:spLocks noChangeShapeType="1"/>
          </p:cNvSpPr>
          <p:nvPr/>
        </p:nvSpPr>
        <p:spPr bwMode="auto">
          <a:xfrm>
            <a:off x="7103776" y="5181600"/>
            <a:ext cx="1599942" cy="0"/>
          </a:xfrm>
          <a:prstGeom prst="line">
            <a:avLst/>
          </a:prstGeom>
          <a:noFill/>
          <a:ln w="28575">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dirty="0"/>
          </a:p>
        </p:txBody>
      </p:sp>
      <p:sp>
        <p:nvSpPr>
          <p:cNvPr id="50" name="Oval 33"/>
          <p:cNvSpPr>
            <a:spLocks noChangeAspect="1" noChangeArrowheads="1"/>
          </p:cNvSpPr>
          <p:nvPr/>
        </p:nvSpPr>
        <p:spPr bwMode="auto">
          <a:xfrm>
            <a:off x="3379362" y="1310386"/>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1</a:t>
            </a:r>
          </a:p>
        </p:txBody>
      </p:sp>
      <p:sp>
        <p:nvSpPr>
          <p:cNvPr id="51" name="Oval 33"/>
          <p:cNvSpPr>
            <a:spLocks noChangeAspect="1" noChangeArrowheads="1"/>
          </p:cNvSpPr>
          <p:nvPr/>
        </p:nvSpPr>
        <p:spPr bwMode="auto">
          <a:xfrm>
            <a:off x="3375215" y="2185281"/>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2</a:t>
            </a:r>
          </a:p>
        </p:txBody>
      </p:sp>
      <p:sp>
        <p:nvSpPr>
          <p:cNvPr id="52" name="Oval 33"/>
          <p:cNvSpPr>
            <a:spLocks noChangeAspect="1" noChangeArrowheads="1"/>
          </p:cNvSpPr>
          <p:nvPr/>
        </p:nvSpPr>
        <p:spPr bwMode="auto">
          <a:xfrm>
            <a:off x="3443319" y="4602478"/>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3</a:t>
            </a:r>
          </a:p>
        </p:txBody>
      </p:sp>
      <p:sp>
        <p:nvSpPr>
          <p:cNvPr id="53" name="Oval 33"/>
          <p:cNvSpPr>
            <a:spLocks noChangeAspect="1" noChangeArrowheads="1"/>
          </p:cNvSpPr>
          <p:nvPr/>
        </p:nvSpPr>
        <p:spPr bwMode="auto">
          <a:xfrm>
            <a:off x="3062329" y="5352527"/>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dirty="0">
                <a:solidFill>
                  <a:schemeClr val="bg1"/>
                </a:solidFill>
              </a:rPr>
              <a:t>4</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0212" y="3352800"/>
            <a:ext cx="1196650" cy="122713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2143" y="1173518"/>
            <a:ext cx="702789" cy="1331599"/>
          </a:xfrm>
          <a:prstGeom prst="rect">
            <a:avLst/>
          </a:prstGeom>
        </p:spPr>
      </p:pic>
    </p:spTree>
    <p:custDataLst>
      <p:tags r:id="rId1"/>
    </p:custDataLst>
    <p:extLst>
      <p:ext uri="{BB962C8B-B14F-4D97-AF65-F5344CB8AC3E}">
        <p14:creationId xmlns:p14="http://schemas.microsoft.com/office/powerpoint/2010/main" val="418057975"/>
      </p:ext>
    </p:extLst>
  </p:cSld>
  <p:clrMapOvr>
    <a:masterClrMapping/>
  </p:clrMapOvr>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smtClean="0"/>
              <a:t>Configuring Auditing</a:t>
            </a:r>
          </a:p>
        </p:txBody>
      </p:sp>
      <p:graphicFrame>
        <p:nvGraphicFramePr>
          <p:cNvPr id="4" name="Group 465"/>
          <p:cNvGraphicFramePr>
            <a:graphicFrameLocks noGrp="1"/>
          </p:cNvGraphicFramePr>
          <p:nvPr>
            <p:extLst/>
          </p:nvPr>
        </p:nvGraphicFramePr>
        <p:xfrm>
          <a:off x="2193925" y="1394684"/>
          <a:ext cx="7772400" cy="2614060"/>
        </p:xfrm>
        <a:graphic>
          <a:graphicData uri="http://schemas.openxmlformats.org/drawingml/2006/table">
            <a:tbl>
              <a:tblPr firstRow="1" firstCol="1" bandRow="1">
                <a:tableStyleId>{5FD0F851-EC5A-4D38-B0AD-8093EC10F338}</a:tableStyleId>
              </a:tblPr>
              <a:tblGrid>
                <a:gridCol w="3290887">
                  <a:extLst>
                    <a:ext uri="{9D8B030D-6E8A-4147-A177-3AD203B41FA5}">
                      <a16:colId xmlns:a16="http://schemas.microsoft.com/office/drawing/2014/main" xmlns="" val="20000"/>
                    </a:ext>
                  </a:extLst>
                </a:gridCol>
                <a:gridCol w="4481513">
                  <a:extLst>
                    <a:ext uri="{9D8B030D-6E8A-4147-A177-3AD203B41FA5}">
                      <a16:colId xmlns:a16="http://schemas.microsoft.com/office/drawing/2014/main" xmlns="" val="20001"/>
                    </a:ext>
                  </a:extLst>
                </a:gridCol>
              </a:tblGrid>
              <a:tr h="6563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smtClean="0">
                          <a:ln>
                            <a:noFill/>
                          </a:ln>
                          <a:solidFill>
                            <a:schemeClr val="tx1"/>
                          </a:solidFill>
                          <a:effectLst/>
                          <a:latin typeface="Arial" pitchFamily="34" charset="0"/>
                        </a:rPr>
                        <a:t>Method</a:t>
                      </a:r>
                    </a:p>
                  </a:txBody>
                  <a:tcPr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smtClean="0">
                          <a:ln>
                            <a:noFill/>
                          </a:ln>
                          <a:solidFill>
                            <a:schemeClr val="tx1"/>
                          </a:solidFill>
                          <a:effectLst/>
                          <a:latin typeface="Arial" pitchFamily="34" charset="0"/>
                        </a:rPr>
                        <a:t>Description</a:t>
                      </a:r>
                    </a:p>
                  </a:txBody>
                  <a:tcPr marT="91440" marB="91440" anchor="ctr" horzOverflow="overflow"/>
                </a:tc>
                <a:extLst>
                  <a:ext uri="{0D108BD9-81ED-4DB2-BD59-A6C34878D82A}">
                    <a16:rowId xmlns:a16="http://schemas.microsoft.com/office/drawing/2014/main" xmlns="" val="10000"/>
                  </a:ext>
                </a:extLst>
              </a:tr>
              <a:tr h="6176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Unified audit policies</a:t>
                      </a:r>
                    </a:p>
                  </a:txBody>
                  <a:tcPr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Group audit settings into a policy</a:t>
                      </a:r>
                    </a:p>
                  </a:txBody>
                  <a:tcPr marT="91440" marB="91440" anchor="ctr" horzOverflow="overflow"/>
                </a:tc>
                <a:extLst>
                  <a:ext uri="{0D108BD9-81ED-4DB2-BD59-A6C34878D82A}">
                    <a16:rowId xmlns:a16="http://schemas.microsoft.com/office/drawing/2014/main" xmlns="" val="10001"/>
                  </a:ext>
                </a:extLst>
              </a:tr>
              <a:tr h="61762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Predefined unified audit policies</a:t>
                      </a:r>
                    </a:p>
                  </a:txBody>
                  <a:tcPr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Commonly used security-relevant audit settings</a:t>
                      </a:r>
                    </a:p>
                  </a:txBody>
                  <a:tcPr marT="91440" marB="91440" anchor="ctr" horzOverflow="overflow"/>
                </a:tc>
                <a:extLst>
                  <a:ext uri="{0D108BD9-81ED-4DB2-BD59-A6C34878D82A}">
                    <a16:rowId xmlns:a16="http://schemas.microsoft.com/office/drawing/2014/main" xmlns="" val="2732600229"/>
                  </a:ext>
                </a:extLst>
              </a:tr>
              <a:tr h="722472">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Fine-grained audit policies</a:t>
                      </a:r>
                    </a:p>
                  </a:txBody>
                  <a:tcPr marT="91440" marB="91440" anchor="ctr"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rPr>
                        <a:t>Define specific conditions that must be met for auditing to take place</a:t>
                      </a:r>
                    </a:p>
                  </a:txBody>
                  <a:tcPr marT="91440" marB="91440" anchor="ctr" horzOverflow="overflow"/>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086017133"/>
      </p:ext>
    </p:extLst>
  </p:cSld>
  <p:clrMapOvr>
    <a:masterClrMapping/>
  </p:clrMapOvr>
  <p:transition spd="slow"/>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p:txBody>
          <a:bodyPr/>
          <a:lstStyle/>
          <a:p>
            <a:pPr eaLnBrk="1" hangingPunct="1"/>
            <a:r>
              <a:rPr lang="en-US" altLang="en-US" dirty="0" smtClean="0"/>
              <a:t>Creating a Unified Audit Policy</a:t>
            </a:r>
          </a:p>
        </p:txBody>
      </p:sp>
      <p:sp>
        <p:nvSpPr>
          <p:cNvPr id="2" name="Content Placeholder 1"/>
          <p:cNvSpPr>
            <a:spLocks noGrp="1"/>
          </p:cNvSpPr>
          <p:nvPr>
            <p:ph idx="1"/>
          </p:nvPr>
        </p:nvSpPr>
        <p:spPr>
          <a:xfrm>
            <a:off x="622138" y="1242485"/>
            <a:ext cx="10944549" cy="2111682"/>
          </a:xfrm>
        </p:spPr>
        <p:txBody>
          <a:bodyPr/>
          <a:lstStyle/>
          <a:p>
            <a:pPr lvl="1"/>
            <a:r>
              <a:rPr lang="en-US" altLang="en-US" dirty="0"/>
              <a:t>Use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AUDIT</a:t>
            </a:r>
            <a:r>
              <a:rPr lang="en-US" altLang="en-US" dirty="0"/>
              <a:t> </a:t>
            </a:r>
            <a:r>
              <a:rPr lang="en-US" altLang="en-US" dirty="0">
                <a:latin typeface="Courier New" panose="02070309020205020404" pitchFamily="49" charset="0"/>
                <a:cs typeface="Courier New" panose="02070309020205020404" pitchFamily="49" charset="0"/>
              </a:rPr>
              <a:t>POLICY</a:t>
            </a:r>
            <a:r>
              <a:rPr lang="en-US" altLang="en-US" dirty="0"/>
              <a:t> statement to create a unified audit policy:</a:t>
            </a:r>
          </a:p>
          <a:p>
            <a:pPr lvl="1"/>
            <a:endParaRPr lang="en-US" altLang="en-US" dirty="0"/>
          </a:p>
          <a:p>
            <a:pPr lvl="1"/>
            <a:endParaRPr lang="en-US" altLang="en-US" dirty="0"/>
          </a:p>
          <a:p>
            <a:pPr lvl="1"/>
            <a:endParaRPr lang="en-US" altLang="en-US" dirty="0"/>
          </a:p>
          <a:p>
            <a:pPr lvl="1"/>
            <a:r>
              <a:rPr lang="en-US" altLang="en-US" dirty="0"/>
              <a:t>To simplify policy management, group related options into a single policy</a:t>
            </a:r>
            <a:r>
              <a:rPr lang="en-US" altLang="en-US" dirty="0" smtClean="0"/>
              <a:t>.</a:t>
            </a:r>
            <a:endParaRPr lang="en-US" altLang="en-US" dirty="0"/>
          </a:p>
        </p:txBody>
      </p:sp>
      <p:sp>
        <p:nvSpPr>
          <p:cNvPr id="7" name="Content Placeholder 2"/>
          <p:cNvSpPr txBox="1">
            <a:spLocks/>
          </p:cNvSpPr>
          <p:nvPr/>
        </p:nvSpPr>
        <p:spPr bwMode="gray">
          <a:xfrm>
            <a:off x="1141412" y="2109247"/>
            <a:ext cx="8064896" cy="71015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a:defRPr/>
            </a:pPr>
            <a:r>
              <a:rPr lang="en-US" b="1" dirty="0">
                <a:latin typeface="Courier New" pitchFamily="49" charset="0"/>
                <a:cs typeface="Courier New" pitchFamily="49" charset="0"/>
              </a:rPr>
              <a:t>CREATE AUDIT POLICY select_emp_pol</a:t>
            </a:r>
          </a:p>
          <a:p>
            <a:pPr lvl="1">
              <a:defRPr/>
            </a:pPr>
            <a:r>
              <a:rPr lang="en-US" b="1" dirty="0">
                <a:latin typeface="Courier New" pitchFamily="49" charset="0"/>
                <a:cs typeface="Courier New" pitchFamily="49" charset="0"/>
              </a:rPr>
              <a:t>ACTIONS select on hr.employees</a:t>
            </a:r>
          </a:p>
        </p:txBody>
      </p:sp>
    </p:spTree>
    <p:custDataLst>
      <p:tags r:id="rId1"/>
    </p:custDataLst>
    <p:extLst>
      <p:ext uri="{BB962C8B-B14F-4D97-AF65-F5344CB8AC3E}">
        <p14:creationId xmlns:p14="http://schemas.microsoft.com/office/powerpoint/2010/main" val="1467540925"/>
      </p:ext>
    </p:extLst>
  </p:cSld>
  <p:clrMapOvr>
    <a:masterClrMapping/>
  </p:clrMapOvr>
  <p:transition spd="slow"/>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title"/>
          </p:nvPr>
        </p:nvSpPr>
        <p:spPr/>
        <p:txBody>
          <a:bodyPr/>
          <a:lstStyle/>
          <a:p>
            <a:pPr eaLnBrk="1" hangingPunct="1"/>
            <a:r>
              <a:rPr lang="en-US" altLang="en-US" dirty="0" smtClean="0"/>
              <a:t>Creating an Audit Policy: System-Wide Audit Options</a:t>
            </a:r>
          </a:p>
        </p:txBody>
      </p:sp>
      <p:sp>
        <p:nvSpPr>
          <p:cNvPr id="19459" name="Rectangle 8"/>
          <p:cNvSpPr>
            <a:spLocks noGrp="1" noChangeArrowheads="1"/>
          </p:cNvSpPr>
          <p:nvPr>
            <p:ph idx="1"/>
          </p:nvPr>
        </p:nvSpPr>
        <p:spPr>
          <a:xfrm>
            <a:off x="622138" y="1242485"/>
            <a:ext cx="10944549" cy="3667493"/>
          </a:xfrm>
        </p:spPr>
        <p:txBody>
          <a:bodyPr/>
          <a:lstStyle/>
          <a:p>
            <a:pPr lvl="1" eaLnBrk="1" hangingPunct="1"/>
            <a:r>
              <a:rPr lang="en-US" altLang="en-US" dirty="0" smtClean="0"/>
              <a:t>System privileges:</a:t>
            </a:r>
          </a:p>
          <a:p>
            <a:pPr lvl="3" eaLnBrk="1" hangingPunct="1"/>
            <a:endParaRPr lang="en-US" altLang="en-US" dirty="0" smtClean="0"/>
          </a:p>
          <a:p>
            <a:pPr lvl="3" eaLnBrk="1" hangingPunct="1"/>
            <a:endParaRPr lang="en-US" altLang="en-US" dirty="0" smtClean="0"/>
          </a:p>
          <a:p>
            <a:pPr lvl="1" eaLnBrk="1" hangingPunct="1"/>
            <a:r>
              <a:rPr lang="en-US" altLang="en-US" dirty="0" smtClean="0"/>
              <a:t>Actions:</a:t>
            </a:r>
          </a:p>
          <a:p>
            <a:pPr lvl="3" eaLnBrk="1" hangingPunct="1"/>
            <a:endParaRPr lang="en-US" altLang="en-US" dirty="0" smtClean="0"/>
          </a:p>
          <a:p>
            <a:pPr lvl="3" eaLnBrk="1" hangingPunct="1"/>
            <a:endParaRPr lang="en-US" altLang="en-US" dirty="0" smtClean="0"/>
          </a:p>
          <a:p>
            <a:pPr lvl="1" eaLnBrk="1" hangingPunct="1"/>
            <a:r>
              <a:rPr lang="en-US" altLang="en-US" dirty="0" smtClean="0"/>
              <a:t>Roles:</a:t>
            </a:r>
          </a:p>
          <a:p>
            <a:pPr lvl="3" eaLnBrk="1" hangingPunct="1"/>
            <a:endParaRPr lang="en-US" altLang="en-US" dirty="0" smtClean="0"/>
          </a:p>
          <a:p>
            <a:pPr lvl="3" eaLnBrk="1" hangingPunct="1"/>
            <a:endParaRPr lang="en-US" altLang="en-US" dirty="0" smtClean="0"/>
          </a:p>
          <a:p>
            <a:pPr lvl="1" eaLnBrk="1" hangingPunct="1"/>
            <a:r>
              <a:rPr lang="en-US" altLang="en-US" dirty="0" smtClean="0"/>
              <a:t>System privileges, actions, and roles:</a:t>
            </a:r>
          </a:p>
        </p:txBody>
      </p:sp>
      <p:sp>
        <p:nvSpPr>
          <p:cNvPr id="8" name="Content Placeholder 2"/>
          <p:cNvSpPr txBox="1">
            <a:spLocks/>
          </p:cNvSpPr>
          <p:nvPr/>
        </p:nvSpPr>
        <p:spPr bwMode="gray">
          <a:xfrm>
            <a:off x="1153716" y="1654627"/>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audit_syspriv_pol1 </a:t>
            </a:r>
          </a:p>
          <a:p>
            <a:pPr lvl="1" indent="-457200">
              <a:defRPr/>
            </a:pPr>
            <a:r>
              <a:rPr lang="en-US" sz="1600" b="1" dirty="0">
                <a:latin typeface="Courier New" pitchFamily="49" charset="0"/>
                <a:cs typeface="Courier New" pitchFamily="49" charset="0"/>
              </a:rPr>
              <a:t>PRIVILEGES SELECT ANY TABLE, CREATE LIBRARY</a:t>
            </a:r>
            <a:endParaRPr lang="en-US" b="1" dirty="0">
              <a:latin typeface="Courier New" pitchFamily="49" charset="0"/>
            </a:endParaRPr>
          </a:p>
        </p:txBody>
      </p:sp>
      <p:sp>
        <p:nvSpPr>
          <p:cNvPr id="9" name="Content Placeholder 2"/>
          <p:cNvSpPr txBox="1">
            <a:spLocks/>
          </p:cNvSpPr>
          <p:nvPr/>
        </p:nvSpPr>
        <p:spPr bwMode="gray">
          <a:xfrm>
            <a:off x="1153716" y="2743201"/>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audit_actions_pol2 </a:t>
            </a:r>
          </a:p>
          <a:p>
            <a:pPr lvl="1" indent="-457200">
              <a:defRPr/>
            </a:pPr>
            <a:r>
              <a:rPr lang="en-US" sz="1600" b="1" dirty="0">
                <a:latin typeface="Courier New" pitchFamily="49" charset="0"/>
                <a:cs typeface="Courier New" pitchFamily="49" charset="0"/>
              </a:rPr>
              <a:t>ACTIONS</a:t>
            </a:r>
            <a:r>
              <a:rPr lang="en-US" sz="1600" b="1" dirty="0">
                <a:solidFill>
                  <a:srgbClr val="FF0000"/>
                </a:solidFill>
                <a:latin typeface="Courier New" pitchFamily="49" charset="0"/>
                <a:cs typeface="Courier New" pitchFamily="49" charset="0"/>
              </a:rPr>
              <a:t> </a:t>
            </a:r>
            <a:r>
              <a:rPr lang="en-US" sz="1600" b="1" dirty="0">
                <a:latin typeface="Courier New" pitchFamily="49" charset="0"/>
                <a:cs typeface="Courier New" pitchFamily="49" charset="0"/>
              </a:rPr>
              <a:t>AUDIT, ALTER TRIGGER</a:t>
            </a:r>
            <a:endParaRPr lang="en-US" sz="1600" b="1" dirty="0">
              <a:solidFill>
                <a:schemeClr val="bg2"/>
              </a:solidFill>
              <a:latin typeface="Courier New" pitchFamily="49" charset="0"/>
              <a:cs typeface="Courier New" pitchFamily="49" charset="0"/>
            </a:endParaRPr>
          </a:p>
        </p:txBody>
      </p:sp>
      <p:sp>
        <p:nvSpPr>
          <p:cNvPr id="10" name="Content Placeholder 2"/>
          <p:cNvSpPr txBox="1">
            <a:spLocks/>
          </p:cNvSpPr>
          <p:nvPr/>
        </p:nvSpPr>
        <p:spPr bwMode="gray">
          <a:xfrm>
            <a:off x="1141412" y="3803401"/>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audit_role_pol3 </a:t>
            </a:r>
          </a:p>
          <a:p>
            <a:pPr lvl="1" indent="-457200">
              <a:defRPr/>
            </a:pPr>
            <a:r>
              <a:rPr lang="en-US" sz="1600" b="1" dirty="0">
                <a:latin typeface="Courier New" pitchFamily="49" charset="0"/>
                <a:cs typeface="Courier New" pitchFamily="49" charset="0"/>
              </a:rPr>
              <a:t>ROLES</a:t>
            </a:r>
            <a:r>
              <a:rPr lang="en-US" sz="1600" b="1" dirty="0">
                <a:solidFill>
                  <a:srgbClr val="FF0000"/>
                </a:solidFill>
                <a:latin typeface="Courier New" pitchFamily="49" charset="0"/>
                <a:cs typeface="Courier New" pitchFamily="49" charset="0"/>
              </a:rPr>
              <a:t> </a:t>
            </a:r>
            <a:r>
              <a:rPr lang="en-US" sz="1600" b="1" dirty="0">
                <a:latin typeface="Courier New" pitchFamily="49" charset="0"/>
                <a:cs typeface="Courier New" pitchFamily="49" charset="0"/>
              </a:rPr>
              <a:t>mgr_role</a:t>
            </a:r>
            <a:endParaRPr lang="en-US" sz="1600" b="1" dirty="0">
              <a:solidFill>
                <a:schemeClr val="bg2"/>
              </a:solidFill>
              <a:latin typeface="Courier New" pitchFamily="49" charset="0"/>
              <a:cs typeface="Courier New" pitchFamily="49" charset="0"/>
            </a:endParaRPr>
          </a:p>
        </p:txBody>
      </p:sp>
      <p:sp>
        <p:nvSpPr>
          <p:cNvPr id="11" name="Content Placeholder 2"/>
          <p:cNvSpPr txBox="1">
            <a:spLocks/>
          </p:cNvSpPr>
          <p:nvPr/>
        </p:nvSpPr>
        <p:spPr bwMode="gray">
          <a:xfrm>
            <a:off x="1141412" y="4930858"/>
            <a:ext cx="8064896" cy="117437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audit_mixed_pol4 </a:t>
            </a:r>
          </a:p>
          <a:p>
            <a:pPr lvl="1" indent="-457200">
              <a:defRPr/>
            </a:pPr>
            <a:r>
              <a:rPr lang="en-US" sz="1600" b="1" dirty="0">
                <a:latin typeface="Courier New" pitchFamily="49" charset="0"/>
                <a:cs typeface="Courier New" pitchFamily="49" charset="0"/>
              </a:rPr>
              <a:t>PRIVILEGES DROP ANY TABLE</a:t>
            </a:r>
          </a:p>
          <a:p>
            <a:pPr lvl="1" indent="-457200">
              <a:defRPr/>
            </a:pPr>
            <a:r>
              <a:rPr lang="en-US" sz="1600" b="1" dirty="0">
                <a:latin typeface="Courier New" pitchFamily="49" charset="0"/>
                <a:cs typeface="Courier New" pitchFamily="49" charset="0"/>
              </a:rPr>
              <a:t>ACTIONS    CREATE TABLE, DROP TABLE, TRUNCATE TABLE</a:t>
            </a:r>
          </a:p>
          <a:p>
            <a:pPr lvl="1" indent="-457200">
              <a:defRPr/>
            </a:pPr>
            <a:r>
              <a:rPr lang="en-US" sz="1600" b="1" dirty="0">
                <a:latin typeface="Courier New" pitchFamily="49" charset="0"/>
                <a:cs typeface="Courier New" pitchFamily="49" charset="0"/>
              </a:rPr>
              <a:t>ROLES      emp_role</a:t>
            </a:r>
          </a:p>
        </p:txBody>
      </p:sp>
    </p:spTree>
    <p:custDataLst>
      <p:tags r:id="rId1"/>
    </p:custDataLst>
    <p:extLst>
      <p:ext uri="{BB962C8B-B14F-4D97-AF65-F5344CB8AC3E}">
        <p14:creationId xmlns:p14="http://schemas.microsoft.com/office/powerpoint/2010/main" val="2600579185"/>
      </p:ext>
    </p:extLst>
  </p:cSld>
  <p:clrMapOvr>
    <a:masterClrMapping/>
  </p:clrMapOvr>
  <p:transition spd="slow"/>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smtClean="0"/>
              <a:t>Creating an Audit Policy: Object-Specific Actions</a:t>
            </a:r>
          </a:p>
        </p:txBody>
      </p:sp>
      <p:sp>
        <p:nvSpPr>
          <p:cNvPr id="20483" name="Content Placeholder 11"/>
          <p:cNvSpPr>
            <a:spLocks noGrp="1"/>
          </p:cNvSpPr>
          <p:nvPr>
            <p:ph idx="1"/>
          </p:nvPr>
        </p:nvSpPr>
        <p:spPr>
          <a:xfrm>
            <a:off x="622138" y="1242485"/>
            <a:ext cx="10944549" cy="357356"/>
          </a:xfrm>
        </p:spPr>
        <p:txBody>
          <a:bodyPr/>
          <a:lstStyle/>
          <a:p>
            <a:pPr eaLnBrk="1" hangingPunct="1"/>
            <a:r>
              <a:rPr lang="en-US" altLang="en-US" dirty="0" smtClean="0"/>
              <a:t>Create audit policies based on object-specific options.</a:t>
            </a:r>
          </a:p>
        </p:txBody>
      </p:sp>
      <p:sp>
        <p:nvSpPr>
          <p:cNvPr id="7" name="Content Placeholder 2"/>
          <p:cNvSpPr txBox="1">
            <a:spLocks/>
          </p:cNvSpPr>
          <p:nvPr/>
        </p:nvSpPr>
        <p:spPr bwMode="gray">
          <a:xfrm>
            <a:off x="2068116" y="2118794"/>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audit_objpriv_pol5 </a:t>
            </a:r>
          </a:p>
          <a:p>
            <a:pPr lvl="1" indent="-457200">
              <a:defRPr/>
            </a:pPr>
            <a:r>
              <a:rPr lang="en-US" sz="1600" b="1" dirty="0">
                <a:latin typeface="Courier New" pitchFamily="49" charset="0"/>
                <a:cs typeface="Courier New" pitchFamily="49" charset="0"/>
              </a:rPr>
              <a:t>ACTIONS</a:t>
            </a:r>
            <a:r>
              <a:rPr lang="en-US" sz="1600" b="1" dirty="0">
                <a:solidFill>
                  <a:srgbClr val="FF0000"/>
                </a:solidFill>
                <a:latin typeface="Courier New" pitchFamily="49" charset="0"/>
                <a:cs typeface="Courier New" pitchFamily="49" charset="0"/>
              </a:rPr>
              <a:t> </a:t>
            </a:r>
            <a:r>
              <a:rPr lang="en-US" sz="1600" b="1" dirty="0">
                <a:latin typeface="Courier New" pitchFamily="49" charset="0"/>
                <a:cs typeface="Courier New" pitchFamily="49" charset="0"/>
              </a:rPr>
              <a:t>SELECT, UPDATE, LOCK ON hr.employees</a:t>
            </a:r>
            <a:endParaRPr lang="en-US" sz="1600" b="1" dirty="0">
              <a:solidFill>
                <a:schemeClr val="bg2"/>
              </a:solidFill>
              <a:latin typeface="Courier New" pitchFamily="49" charset="0"/>
              <a:cs typeface="Courier New" pitchFamily="49" charset="0"/>
            </a:endParaRPr>
          </a:p>
        </p:txBody>
      </p:sp>
      <p:sp>
        <p:nvSpPr>
          <p:cNvPr id="9" name="Content Placeholder 2"/>
          <p:cNvSpPr txBox="1">
            <a:spLocks/>
          </p:cNvSpPr>
          <p:nvPr/>
        </p:nvSpPr>
        <p:spPr bwMode="gray">
          <a:xfrm>
            <a:off x="2068116" y="3089965"/>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audit_objpriv_pol6 </a:t>
            </a:r>
          </a:p>
          <a:p>
            <a:pPr lvl="1" indent="-457200">
              <a:defRPr/>
            </a:pPr>
            <a:r>
              <a:rPr lang="en-US" sz="1600" b="1" dirty="0">
                <a:latin typeface="Courier New" pitchFamily="49" charset="0"/>
                <a:cs typeface="Courier New" pitchFamily="49" charset="0"/>
              </a:rPr>
              <a:t>ACTIONS</a:t>
            </a:r>
            <a:r>
              <a:rPr lang="en-US" sz="1600" b="1" dirty="0">
                <a:solidFill>
                  <a:srgbClr val="009900"/>
                </a:solidFill>
                <a:latin typeface="Courier New" pitchFamily="49" charset="0"/>
                <a:cs typeface="Courier New" pitchFamily="49" charset="0"/>
              </a:rPr>
              <a:t> </a:t>
            </a:r>
            <a:r>
              <a:rPr lang="en-US" sz="1600" b="1" dirty="0">
                <a:latin typeface="Courier New" pitchFamily="49" charset="0"/>
                <a:cs typeface="Courier New" pitchFamily="49" charset="0"/>
              </a:rPr>
              <a:t>ALL</a:t>
            </a:r>
            <a:endParaRPr lang="en-US" sz="1600" b="1" dirty="0">
              <a:solidFill>
                <a:schemeClr val="bg2"/>
              </a:solidFill>
              <a:latin typeface="Courier New" pitchFamily="49" charset="0"/>
              <a:cs typeface="Courier New" pitchFamily="49" charset="0"/>
            </a:endParaRPr>
          </a:p>
        </p:txBody>
      </p:sp>
      <p:sp>
        <p:nvSpPr>
          <p:cNvPr id="10" name="Content Placeholder 2"/>
          <p:cNvSpPr txBox="1">
            <a:spLocks/>
          </p:cNvSpPr>
          <p:nvPr/>
        </p:nvSpPr>
        <p:spPr bwMode="gray">
          <a:xfrm>
            <a:off x="2068116" y="4006677"/>
            <a:ext cx="8064896"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audit_objpriv_pol7 </a:t>
            </a:r>
          </a:p>
          <a:p>
            <a:pPr lvl="1" indent="-457200">
              <a:defRPr/>
            </a:pPr>
            <a:r>
              <a:rPr lang="en-US" sz="1600" b="1" dirty="0">
                <a:latin typeface="Courier New" pitchFamily="49" charset="0"/>
                <a:cs typeface="Courier New" pitchFamily="49" charset="0"/>
              </a:rPr>
              <a:t>ACTIONS</a:t>
            </a:r>
            <a:r>
              <a:rPr lang="en-US" sz="1600" b="1" dirty="0">
                <a:solidFill>
                  <a:srgbClr val="FF0000"/>
                </a:solidFill>
                <a:latin typeface="Courier New" pitchFamily="49" charset="0"/>
                <a:cs typeface="Courier New" pitchFamily="49" charset="0"/>
              </a:rPr>
              <a:t> </a:t>
            </a:r>
            <a:r>
              <a:rPr lang="en-US" sz="1600" b="1" dirty="0">
                <a:latin typeface="Courier New" pitchFamily="49" charset="0"/>
                <a:cs typeface="Courier New" pitchFamily="49" charset="0"/>
              </a:rPr>
              <a:t>EXECUTE, GRANT ON hr.raise_salary_proc</a:t>
            </a:r>
            <a:endParaRPr lang="en-US" sz="1600" b="1" dirty="0">
              <a:solidFill>
                <a:schemeClr val="bg2"/>
              </a:solidFill>
              <a:latin typeface="Courier New" pitchFamily="49" charset="0"/>
              <a:cs typeface="Courier New" pitchFamily="49" charset="0"/>
            </a:endParaRPr>
          </a:p>
        </p:txBody>
      </p:sp>
    </p:spTree>
    <p:extLst>
      <p:ext uri="{BB962C8B-B14F-4D97-AF65-F5344CB8AC3E}">
        <p14:creationId xmlns:p14="http://schemas.microsoft.com/office/powerpoint/2010/main" val="18158932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dirty="0" smtClean="0"/>
              <a:t>Creating an Audit Policy: Specifying Conditions</a:t>
            </a:r>
          </a:p>
        </p:txBody>
      </p:sp>
      <p:sp>
        <p:nvSpPr>
          <p:cNvPr id="21507" name="Content Placeholder 9"/>
          <p:cNvSpPr>
            <a:spLocks noGrp="1"/>
          </p:cNvSpPr>
          <p:nvPr>
            <p:ph idx="1"/>
          </p:nvPr>
        </p:nvSpPr>
        <p:spPr>
          <a:xfrm>
            <a:off x="622139" y="1242486"/>
            <a:ext cx="10958674" cy="3844977"/>
          </a:xfrm>
        </p:spPr>
        <p:txBody>
          <a:bodyPr/>
          <a:lstStyle/>
          <a:p>
            <a:pPr lvl="1" eaLnBrk="1" hangingPunct="1"/>
            <a:r>
              <a:rPr lang="fr-FR" altLang="en-US" dirty="0" smtClean="0"/>
              <a:t>Condition and </a:t>
            </a:r>
            <a:r>
              <a:rPr lang="en-US" altLang="en-US" dirty="0" smtClean="0"/>
              <a:t>evaluation </a:t>
            </a:r>
            <a:r>
              <a:rPr lang="en-US" altLang="en-US" b="1" dirty="0" smtClean="0">
                <a:latin typeface="Courier New" panose="02070309020205020404" pitchFamily="49" charset="0"/>
                <a:cs typeface="Courier New" panose="02070309020205020404" pitchFamily="49" charset="0"/>
              </a:rPr>
              <a:t>PER SESSION</a:t>
            </a:r>
          </a:p>
          <a:p>
            <a:pPr lvl="3"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3"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3"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2" eaLnBrk="1" hangingPunct="1"/>
            <a:endParaRPr lang="en-US" altLang="en-US" sz="1400" b="1" dirty="0">
              <a:solidFill>
                <a:srgbClr val="C00000"/>
              </a:solidFill>
              <a:latin typeface="Courier New" panose="02070309020205020404" pitchFamily="49" charset="0"/>
              <a:cs typeface="Courier New" panose="02070309020205020404" pitchFamily="49" charset="0"/>
            </a:endParaRPr>
          </a:p>
          <a:p>
            <a:pPr lvl="1" eaLnBrk="1" hangingPunct="1"/>
            <a:r>
              <a:rPr lang="en-US" altLang="en-US" dirty="0" smtClean="0"/>
              <a:t>Condition and evaluation </a:t>
            </a:r>
            <a:r>
              <a:rPr lang="en-US" altLang="en-US" b="1" dirty="0" smtClean="0">
                <a:latin typeface="Courier New" panose="02070309020205020404" pitchFamily="49" charset="0"/>
                <a:cs typeface="Courier New" panose="02070309020205020404" pitchFamily="49" charset="0"/>
              </a:rPr>
              <a:t>PER STATEMENT</a:t>
            </a:r>
          </a:p>
          <a:p>
            <a:pPr lvl="2"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2"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2" eaLnBrk="1" hangingPunct="1"/>
            <a:endParaRPr lang="en-US" altLang="en-US" b="1" dirty="0" smtClean="0">
              <a:solidFill>
                <a:srgbClr val="C00000"/>
              </a:solidFill>
              <a:latin typeface="Courier New" panose="02070309020205020404" pitchFamily="49" charset="0"/>
              <a:cs typeface="Courier New" panose="02070309020205020404" pitchFamily="49" charset="0"/>
            </a:endParaRPr>
          </a:p>
          <a:p>
            <a:pPr lvl="2" eaLnBrk="1" hangingPunct="1"/>
            <a:endParaRPr lang="en-US" altLang="en-US" sz="1000" b="1" dirty="0">
              <a:solidFill>
                <a:srgbClr val="C00000"/>
              </a:solidFill>
              <a:latin typeface="Courier New" panose="02070309020205020404" pitchFamily="49" charset="0"/>
              <a:cs typeface="Courier New" panose="02070309020205020404" pitchFamily="49" charset="0"/>
            </a:endParaRPr>
          </a:p>
          <a:p>
            <a:pPr lvl="1" eaLnBrk="1" hangingPunct="1"/>
            <a:r>
              <a:rPr lang="en-US" altLang="en-US" dirty="0" smtClean="0"/>
              <a:t>Condition and evaluation </a:t>
            </a:r>
            <a:r>
              <a:rPr lang="en-US" altLang="en-US" b="1" dirty="0" smtClean="0">
                <a:latin typeface="Courier New" panose="02070309020205020404" pitchFamily="49" charset="0"/>
                <a:cs typeface="Courier New" panose="02070309020205020404" pitchFamily="49" charset="0"/>
              </a:rPr>
              <a:t>PER INSTANCE</a:t>
            </a:r>
            <a:endParaRPr lang="en-US" altLang="en-US" dirty="0" smtClean="0"/>
          </a:p>
        </p:txBody>
      </p:sp>
      <p:sp>
        <p:nvSpPr>
          <p:cNvPr id="7" name="Content Placeholder 2"/>
          <p:cNvSpPr txBox="1">
            <a:spLocks/>
          </p:cNvSpPr>
          <p:nvPr/>
        </p:nvSpPr>
        <p:spPr bwMode="gray">
          <a:xfrm>
            <a:off x="1141412" y="1600200"/>
            <a:ext cx="8064896" cy="117437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audit_mixed_pol5</a:t>
            </a:r>
          </a:p>
          <a:p>
            <a:pPr lvl="1" indent="-457200">
              <a:defRPr/>
            </a:pPr>
            <a:r>
              <a:rPr lang="en-US" sz="1600" b="1" dirty="0">
                <a:latin typeface="Courier New" pitchFamily="49" charset="0"/>
                <a:cs typeface="Courier New" pitchFamily="49" charset="0"/>
              </a:rPr>
              <a:t>ACTIONS</a:t>
            </a:r>
            <a:r>
              <a:rPr lang="en-US" sz="1600" b="1" dirty="0">
                <a:solidFill>
                  <a:srgbClr val="FF0000"/>
                </a:solidFill>
                <a:latin typeface="Courier New" pitchFamily="49" charset="0"/>
                <a:cs typeface="Courier New" pitchFamily="49" charset="0"/>
              </a:rPr>
              <a:t> </a:t>
            </a:r>
            <a:r>
              <a:rPr lang="en-US" sz="1600" b="1" dirty="0">
                <a:latin typeface="Courier New" pitchFamily="49" charset="0"/>
                <a:cs typeface="Courier New" pitchFamily="49" charset="0"/>
              </a:rPr>
              <a:t>RENAME ON hr.employees,ALTER  ON hr.jobs,</a:t>
            </a:r>
          </a:p>
          <a:p>
            <a:pPr lvl="1" indent="-457200">
              <a:defRPr/>
            </a:pPr>
            <a:r>
              <a:rPr lang="en-US" sz="1600" b="1" dirty="0">
                <a:latin typeface="Courier New" pitchFamily="49" charset="0"/>
                <a:cs typeface="Courier New" pitchFamily="49" charset="0"/>
              </a:rPr>
              <a:t>WHEN</a:t>
            </a:r>
            <a:r>
              <a:rPr lang="en-US" sz="1600" b="1" dirty="0">
                <a:solidFill>
                  <a:srgbClr val="C00000"/>
                </a:solidFill>
                <a:latin typeface="Courier New" pitchFamily="49" charset="0"/>
                <a:cs typeface="Courier New" pitchFamily="49" charset="0"/>
              </a:rPr>
              <a:t> </a:t>
            </a:r>
            <a:r>
              <a:rPr lang="en-US" sz="1600" b="1" dirty="0">
                <a:latin typeface="Courier New" pitchFamily="49" charset="0"/>
                <a:cs typeface="Courier New" pitchFamily="49" charset="0"/>
              </a:rPr>
              <a:t>'SYS_CONTEXT (''USERENV'', ''SESSION_USER'')=''JIM'''</a:t>
            </a:r>
          </a:p>
          <a:p>
            <a:pPr lvl="1" indent="-457200">
              <a:defRPr/>
            </a:pPr>
            <a:r>
              <a:rPr lang="en-US" sz="1600" b="1" dirty="0">
                <a:latin typeface="Courier New" pitchFamily="49" charset="0"/>
                <a:cs typeface="Courier New" pitchFamily="49" charset="0"/>
              </a:rPr>
              <a:t>EVALUATE</a:t>
            </a:r>
            <a:r>
              <a:rPr lang="en-US" sz="1600" b="1" dirty="0">
                <a:solidFill>
                  <a:srgbClr val="C00000"/>
                </a:solidFill>
                <a:latin typeface="Courier New" pitchFamily="49" charset="0"/>
                <a:cs typeface="Courier New" pitchFamily="49" charset="0"/>
              </a:rPr>
              <a:t> </a:t>
            </a:r>
            <a:r>
              <a:rPr lang="en-US" sz="1600" b="1" dirty="0">
                <a:latin typeface="Courier New" pitchFamily="49" charset="0"/>
                <a:cs typeface="Courier New" pitchFamily="49" charset="0"/>
              </a:rPr>
              <a:t>PER</a:t>
            </a:r>
            <a:r>
              <a:rPr lang="en-US" sz="1600" b="1" dirty="0">
                <a:solidFill>
                  <a:srgbClr val="C00000"/>
                </a:solidFill>
                <a:latin typeface="Courier New" pitchFamily="49" charset="0"/>
                <a:cs typeface="Courier New" pitchFamily="49" charset="0"/>
              </a:rPr>
              <a:t> </a:t>
            </a:r>
            <a:r>
              <a:rPr lang="en-US" sz="1600" b="1" dirty="0">
                <a:latin typeface="Courier New" pitchFamily="49" charset="0"/>
                <a:cs typeface="Courier New" pitchFamily="49" charset="0"/>
              </a:rPr>
              <a:t>SESSION</a:t>
            </a:r>
          </a:p>
        </p:txBody>
      </p:sp>
      <p:sp>
        <p:nvSpPr>
          <p:cNvPr id="8" name="Content Placeholder 2"/>
          <p:cNvSpPr txBox="1">
            <a:spLocks/>
          </p:cNvSpPr>
          <p:nvPr/>
        </p:nvSpPr>
        <p:spPr bwMode="gray">
          <a:xfrm>
            <a:off x="1141412" y="3321422"/>
            <a:ext cx="8064896" cy="117437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audit_objpriv_pol6</a:t>
            </a:r>
          </a:p>
          <a:p>
            <a:pPr lvl="1" indent="-457200">
              <a:defRPr/>
            </a:pPr>
            <a:r>
              <a:rPr lang="en-US" sz="1600" b="1" dirty="0">
                <a:latin typeface="Courier New" pitchFamily="49" charset="0"/>
                <a:cs typeface="Courier New" pitchFamily="49" charset="0"/>
              </a:rPr>
              <a:t>ACTIONS ALTER ON OE.ORDERS</a:t>
            </a:r>
          </a:p>
          <a:p>
            <a:pPr lvl="1" indent="-457200">
              <a:defRPr/>
            </a:pPr>
            <a:r>
              <a:rPr lang="en-US" sz="1600" b="1" dirty="0">
                <a:latin typeface="Courier New" pitchFamily="49" charset="0"/>
                <a:cs typeface="Courier New" pitchFamily="49" charset="0"/>
              </a:rPr>
              <a:t>WHEN 'SYS_CONTEXT(''USERENV'',''CLIENT_IDENTIFIER'')=''OE'''</a:t>
            </a:r>
          </a:p>
          <a:p>
            <a:pPr lvl="1" indent="-457200">
              <a:defRPr/>
            </a:pPr>
            <a:r>
              <a:rPr lang="en-US" sz="1600" b="1" dirty="0">
                <a:latin typeface="Courier New" pitchFamily="49" charset="0"/>
                <a:cs typeface="Courier New" pitchFamily="49" charset="0"/>
              </a:rPr>
              <a:t>EVALUATE PER STATEMENT</a:t>
            </a:r>
          </a:p>
        </p:txBody>
      </p:sp>
      <p:sp>
        <p:nvSpPr>
          <p:cNvPr id="9" name="Content Placeholder 2"/>
          <p:cNvSpPr txBox="1">
            <a:spLocks/>
          </p:cNvSpPr>
          <p:nvPr/>
        </p:nvSpPr>
        <p:spPr bwMode="gray">
          <a:xfrm>
            <a:off x="1141412" y="5074022"/>
            <a:ext cx="8064896" cy="1174378"/>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a:latin typeface="Courier New" pitchFamily="49" charset="0"/>
                <a:cs typeface="Courier New" pitchFamily="49" charset="0"/>
              </a:rPr>
              <a:t>CREATE AUDIT POLICY audit_objpriv_pol7</a:t>
            </a:r>
          </a:p>
          <a:p>
            <a:pPr lvl="1" indent="-457200">
              <a:defRPr/>
            </a:pPr>
            <a:r>
              <a:rPr lang="en-US" sz="1600" b="1" dirty="0">
                <a:latin typeface="Courier New" pitchFamily="49" charset="0"/>
                <a:cs typeface="Courier New" pitchFamily="49" charset="0"/>
              </a:rPr>
              <a:t>ROLES dba</a:t>
            </a:r>
          </a:p>
          <a:p>
            <a:pPr lvl="1" indent="-457200">
              <a:defRPr/>
            </a:pPr>
            <a:r>
              <a:rPr lang="en-US" sz="1600" b="1" dirty="0">
                <a:latin typeface="Courier New" pitchFamily="49" charset="0"/>
                <a:cs typeface="Courier New" pitchFamily="49" charset="0"/>
              </a:rPr>
              <a:t>WHEN</a:t>
            </a:r>
            <a:r>
              <a:rPr lang="en-US" sz="1600" b="1" dirty="0">
                <a:solidFill>
                  <a:srgbClr val="C00000"/>
                </a:solidFill>
                <a:latin typeface="Courier New" pitchFamily="49" charset="0"/>
                <a:cs typeface="Courier New" pitchFamily="49" charset="0"/>
              </a:rPr>
              <a:t> </a:t>
            </a:r>
            <a:r>
              <a:rPr lang="en-US" sz="1600" b="1" dirty="0">
                <a:latin typeface="Courier New" pitchFamily="49" charset="0"/>
                <a:cs typeface="Courier New" pitchFamily="49" charset="0"/>
              </a:rPr>
              <a:t>SYS_CONTEXT(''USERENV'',''INSTANCE_NAME'')=''sales'''</a:t>
            </a:r>
          </a:p>
          <a:p>
            <a:pPr lvl="1" indent="-457200">
              <a:defRPr/>
            </a:pPr>
            <a:r>
              <a:rPr lang="en-US" sz="1600" b="1" dirty="0">
                <a:latin typeface="Courier New" pitchFamily="49" charset="0"/>
                <a:cs typeface="Courier New" pitchFamily="49" charset="0"/>
              </a:rPr>
              <a:t>EVALUATE PER INSTANCE</a:t>
            </a:r>
          </a:p>
        </p:txBody>
      </p:sp>
    </p:spTree>
    <p:extLst>
      <p:ext uri="{BB962C8B-B14F-4D97-AF65-F5344CB8AC3E}">
        <p14:creationId xmlns:p14="http://schemas.microsoft.com/office/powerpoint/2010/main" val="3849745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33068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Planning the Database</a:t>
            </a:r>
          </a:p>
        </p:txBody>
      </p:sp>
      <p:sp>
        <p:nvSpPr>
          <p:cNvPr id="3" name="Content Placeholder 2"/>
          <p:cNvSpPr>
            <a:spLocks noGrp="1"/>
          </p:cNvSpPr>
          <p:nvPr>
            <p:ph idx="1"/>
          </p:nvPr>
        </p:nvSpPr>
        <p:spPr>
          <a:xfrm>
            <a:off x="622138" y="1242485"/>
            <a:ext cx="10944549" cy="3971166"/>
          </a:xfrm>
        </p:spPr>
        <p:txBody>
          <a:bodyPr/>
          <a:lstStyle/>
          <a:p>
            <a:r>
              <a:rPr lang="en-US" dirty="0"/>
              <a:t>As a DBA, you must plan:</a:t>
            </a:r>
          </a:p>
          <a:p>
            <a:pPr lvl="1"/>
            <a:r>
              <a:rPr lang="en-US" dirty="0"/>
              <a:t>The logical storage structure of the database and its physical implementation:</a:t>
            </a:r>
          </a:p>
          <a:p>
            <a:pPr lvl="2"/>
            <a:r>
              <a:rPr lang="en-US" dirty="0"/>
              <a:t>What type of storage is being used?</a:t>
            </a:r>
          </a:p>
          <a:p>
            <a:pPr lvl="2"/>
            <a:r>
              <a:rPr lang="en-US" dirty="0"/>
              <a:t>How many data files will you need? (Plan for growth)</a:t>
            </a:r>
          </a:p>
          <a:p>
            <a:pPr lvl="2"/>
            <a:r>
              <a:rPr lang="en-US" dirty="0"/>
              <a:t>How many tablespaces will you use?</a:t>
            </a:r>
          </a:p>
          <a:p>
            <a:pPr lvl="2"/>
            <a:r>
              <a:rPr lang="en-US" dirty="0"/>
              <a:t>What types of information will be stored?</a:t>
            </a:r>
          </a:p>
          <a:p>
            <a:pPr lvl="2"/>
            <a:r>
              <a:rPr lang="en-US" dirty="0"/>
              <a:t>Are there any special storage requirements due to type or size?</a:t>
            </a:r>
          </a:p>
          <a:p>
            <a:pPr lvl="1"/>
            <a:r>
              <a:rPr lang="en-US" dirty="0"/>
              <a:t>Overall database design</a:t>
            </a:r>
          </a:p>
          <a:p>
            <a:pPr lvl="1"/>
            <a:r>
              <a:rPr lang="en-US" dirty="0"/>
              <a:t>Database backup strategy</a:t>
            </a:r>
          </a:p>
          <a:p>
            <a:endParaRPr lang="en-US" dirty="0"/>
          </a:p>
        </p:txBody>
      </p:sp>
    </p:spTree>
    <p:extLst>
      <p:ext uri="{BB962C8B-B14F-4D97-AF65-F5344CB8AC3E}">
        <p14:creationId xmlns:p14="http://schemas.microsoft.com/office/powerpoint/2010/main" val="163510681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smtClean="0"/>
              <a:t>Enabling and Disabling Audit Policies</a:t>
            </a:r>
          </a:p>
        </p:txBody>
      </p:sp>
      <p:sp>
        <p:nvSpPr>
          <p:cNvPr id="22531" name="Content Placeholder 11"/>
          <p:cNvSpPr>
            <a:spLocks noGrp="1"/>
          </p:cNvSpPr>
          <p:nvPr>
            <p:ph idx="1"/>
          </p:nvPr>
        </p:nvSpPr>
        <p:spPr>
          <a:xfrm>
            <a:off x="622138" y="1243013"/>
            <a:ext cx="10944549" cy="4995549"/>
          </a:xfrm>
        </p:spPr>
        <p:txBody>
          <a:bodyPr/>
          <a:lstStyle/>
          <a:p>
            <a:pPr lvl="1"/>
            <a:r>
              <a:rPr lang="en-US" altLang="en-US" dirty="0" smtClean="0"/>
              <a:t>Enable audit policies:</a:t>
            </a:r>
          </a:p>
          <a:p>
            <a:pPr lvl="2"/>
            <a:r>
              <a:rPr lang="en-US" altLang="en-US" dirty="0" smtClean="0"/>
              <a:t>Apply to all users.</a:t>
            </a:r>
          </a:p>
          <a:p>
            <a:pPr lvl="5"/>
            <a:endParaRPr lang="en-US" altLang="en-US" dirty="0" smtClean="0"/>
          </a:p>
          <a:p>
            <a:pPr lvl="2"/>
            <a:r>
              <a:rPr lang="en-US" altLang="en-US" dirty="0" smtClean="0"/>
              <a:t>Apply only to some users.</a:t>
            </a:r>
          </a:p>
          <a:p>
            <a:pPr lvl="2"/>
            <a:endParaRPr lang="en-US" altLang="en-US" dirty="0" smtClean="0"/>
          </a:p>
          <a:p>
            <a:pPr lvl="1"/>
            <a:endParaRPr lang="en-US" altLang="en-US" dirty="0" smtClean="0"/>
          </a:p>
          <a:p>
            <a:pPr lvl="2"/>
            <a:r>
              <a:rPr lang="en-US" altLang="en-US" dirty="0" smtClean="0"/>
              <a:t>Exclude some users.</a:t>
            </a:r>
          </a:p>
          <a:p>
            <a:pPr lvl="3"/>
            <a:endParaRPr lang="en-US" altLang="en-US" dirty="0" smtClean="0"/>
          </a:p>
          <a:p>
            <a:pPr lvl="2"/>
            <a:r>
              <a:rPr lang="en-US" altLang="en-US" dirty="0" smtClean="0"/>
              <a:t>Audit the recording based on failed or succeeded actions.</a:t>
            </a:r>
          </a:p>
          <a:p>
            <a:pPr lvl="2"/>
            <a:endParaRPr lang="en-US" altLang="en-US" dirty="0" smtClean="0"/>
          </a:p>
          <a:p>
            <a:pPr lvl="2"/>
            <a:endParaRPr lang="en-US" altLang="en-US" dirty="0" smtClean="0"/>
          </a:p>
          <a:p>
            <a:pPr lvl="3">
              <a:buFont typeface="Arial" panose="020B0604020202020204" pitchFamily="34" charset="0"/>
              <a:buNone/>
            </a:pPr>
            <a:endParaRPr lang="en-US" altLang="en-US" dirty="0" smtClean="0"/>
          </a:p>
          <a:p>
            <a:pPr lvl="1">
              <a:spcBef>
                <a:spcPts val="1200"/>
              </a:spcBef>
            </a:pPr>
            <a:r>
              <a:rPr lang="en-US" altLang="en-US" dirty="0" smtClean="0"/>
              <a:t>Disable audit policies by using the </a:t>
            </a:r>
            <a:r>
              <a:rPr lang="en-US" altLang="en-US" dirty="0" smtClean="0">
                <a:latin typeface="Courier New" panose="02070309020205020404" pitchFamily="49" charset="0"/>
                <a:cs typeface="Courier New" panose="02070309020205020404" pitchFamily="49" charset="0"/>
              </a:rPr>
              <a:t>NOAUDIT</a:t>
            </a:r>
            <a:r>
              <a:rPr lang="en-US" altLang="en-US" dirty="0" smtClean="0"/>
              <a:t> command.</a:t>
            </a:r>
          </a:p>
        </p:txBody>
      </p:sp>
      <p:sp>
        <p:nvSpPr>
          <p:cNvPr id="9" name="Content Placeholder 2"/>
          <p:cNvSpPr txBox="1">
            <a:spLocks/>
          </p:cNvSpPr>
          <p:nvPr/>
        </p:nvSpPr>
        <p:spPr bwMode="gray">
          <a:xfrm>
            <a:off x="1979612" y="2005408"/>
            <a:ext cx="7848600" cy="37856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audit_syspriv_pol1;</a:t>
            </a:r>
          </a:p>
        </p:txBody>
      </p:sp>
      <p:sp>
        <p:nvSpPr>
          <p:cNvPr id="10" name="Content Placeholder 2"/>
          <p:cNvSpPr txBox="1">
            <a:spLocks/>
          </p:cNvSpPr>
          <p:nvPr/>
        </p:nvSpPr>
        <p:spPr bwMode="gray">
          <a:xfrm>
            <a:off x="1979612" y="2785166"/>
            <a:ext cx="7848600"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audit_pol2 BY scott, oe;</a:t>
            </a:r>
          </a:p>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audit_pol3 BY sys;</a:t>
            </a:r>
            <a:endParaRPr lang="en-US" sz="1600" b="1" dirty="0">
              <a:solidFill>
                <a:schemeClr val="bg2"/>
              </a:solidFill>
              <a:latin typeface="Courier New" pitchFamily="49" charset="0"/>
              <a:cs typeface="Courier New" pitchFamily="49" charset="0"/>
            </a:endParaRPr>
          </a:p>
        </p:txBody>
      </p:sp>
      <p:sp>
        <p:nvSpPr>
          <p:cNvPr id="13" name="Content Placeholder 2"/>
          <p:cNvSpPr txBox="1">
            <a:spLocks/>
          </p:cNvSpPr>
          <p:nvPr/>
        </p:nvSpPr>
        <p:spPr bwMode="gray">
          <a:xfrm>
            <a:off x="1979612" y="3888636"/>
            <a:ext cx="7848600" cy="37856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audit_pol4 EXCEPT jim, george;</a:t>
            </a:r>
          </a:p>
        </p:txBody>
      </p:sp>
      <p:sp>
        <p:nvSpPr>
          <p:cNvPr id="14" name="Content Placeholder 2"/>
          <p:cNvSpPr txBox="1">
            <a:spLocks/>
          </p:cNvSpPr>
          <p:nvPr/>
        </p:nvSpPr>
        <p:spPr bwMode="gray">
          <a:xfrm>
            <a:off x="1979612" y="4648201"/>
            <a:ext cx="7848600"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audit_syspriv_pol1 WHENEVER SUCCESSFUL ;</a:t>
            </a:r>
          </a:p>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audit_objpriv_pol2 WHENEVER NOT SUCCESSFUL ;</a:t>
            </a:r>
            <a:endParaRPr lang="en-US" sz="1600" b="1" dirty="0">
              <a:solidFill>
                <a:schemeClr val="bg2"/>
              </a:solidFill>
              <a:latin typeface="Courier New" pitchFamily="49" charset="0"/>
              <a:cs typeface="Courier New" pitchFamily="49" charset="0"/>
            </a:endParaRPr>
          </a:p>
        </p:txBody>
      </p:sp>
      <p:sp>
        <p:nvSpPr>
          <p:cNvPr id="15" name="Content Placeholder 2"/>
          <p:cNvSpPr txBox="1">
            <a:spLocks/>
          </p:cNvSpPr>
          <p:nvPr/>
        </p:nvSpPr>
        <p:spPr bwMode="gray">
          <a:xfrm>
            <a:off x="1979612" y="5412636"/>
            <a:ext cx="7848600" cy="37856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indent="-457200">
              <a:defRPr/>
            </a:pPr>
            <a:r>
              <a:rPr lang="en-US" sz="1600" b="1" dirty="0" smtClean="0">
                <a:latin typeface="Courier New" pitchFamily="49" charset="0"/>
                <a:cs typeface="Courier New" pitchFamily="49" charset="0"/>
              </a:rPr>
              <a:t>AUDIT </a:t>
            </a:r>
            <a:r>
              <a:rPr lang="en-US" sz="1600" b="1" dirty="0">
                <a:latin typeface="Courier New" pitchFamily="49" charset="0"/>
                <a:cs typeface="Courier New" pitchFamily="49" charset="0"/>
              </a:rPr>
              <a:t>POLICY auditpol5 BY joe WHENEVER SUCCESSFUL ;</a:t>
            </a:r>
            <a:endParaRPr lang="en-US" sz="1600" b="1" dirty="0">
              <a:solidFill>
                <a:schemeClr val="bg2"/>
              </a:solidFill>
              <a:latin typeface="Courier New" pitchFamily="49" charset="0"/>
              <a:cs typeface="Courier New" pitchFamily="49" charset="0"/>
            </a:endParaRPr>
          </a:p>
        </p:txBody>
      </p:sp>
    </p:spTree>
    <p:extLst>
      <p:ext uri="{BB962C8B-B14F-4D97-AF65-F5344CB8AC3E}">
        <p14:creationId xmlns:p14="http://schemas.microsoft.com/office/powerpoint/2010/main" val="281295698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Auditing Actions in the CDB and PDBs</a:t>
            </a:r>
          </a:p>
        </p:txBody>
      </p:sp>
      <p:sp>
        <p:nvSpPr>
          <p:cNvPr id="3" name="Content Placeholder 6"/>
          <p:cNvSpPr txBox="1">
            <a:spLocks/>
          </p:cNvSpPr>
          <p:nvPr/>
        </p:nvSpPr>
        <p:spPr>
          <a:xfrm>
            <a:off x="4767263" y="1079358"/>
            <a:ext cx="6797675" cy="4648200"/>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Font typeface="Arial" charset="0"/>
              <a:buAutoNum type="arabicPeriod"/>
              <a:defRPr/>
            </a:pPr>
            <a:r>
              <a:rPr lang="en-US" kern="0" dirty="0" smtClean="0"/>
              <a:t>Connect to the CDB root or to an application root or to a regular PDB.</a:t>
            </a:r>
          </a:p>
          <a:p>
            <a:pPr lvl="1">
              <a:buFont typeface="Arial" charset="0"/>
              <a:buAutoNum type="arabicPeriod"/>
              <a:defRPr/>
            </a:pPr>
            <a:r>
              <a:rPr lang="en-US" kern="0" dirty="0" smtClean="0"/>
              <a:t>Create common or local unified audit policies:</a:t>
            </a:r>
          </a:p>
          <a:p>
            <a:pPr marL="1279525" lvl="2" indent="-365125">
              <a:defRPr/>
            </a:pPr>
            <a:r>
              <a:rPr lang="en-US" kern="0" dirty="0" smtClean="0"/>
              <a:t>For all PDBs (</a:t>
            </a:r>
            <a:r>
              <a:rPr lang="en-US" sz="1800" i="1" kern="0" dirty="0" smtClean="0"/>
              <a:t>connect to CDB root</a:t>
            </a:r>
            <a:r>
              <a:rPr lang="en-US" kern="0" dirty="0" smtClean="0"/>
              <a:t>)</a:t>
            </a:r>
          </a:p>
          <a:p>
            <a:pPr marL="1279525" lvl="2" indent="-365125">
              <a:defRPr/>
            </a:pPr>
            <a:r>
              <a:rPr lang="en-US" kern="0" dirty="0" smtClean="0"/>
              <a:t>For all application PDBs of an application container (</a:t>
            </a:r>
            <a:r>
              <a:rPr lang="en-US" sz="1800" i="1" kern="0" dirty="0" smtClean="0"/>
              <a:t>connect to the application root</a:t>
            </a:r>
            <a:r>
              <a:rPr lang="en-US" kern="0" dirty="0" smtClean="0"/>
              <a:t>)</a:t>
            </a:r>
          </a:p>
          <a:p>
            <a:pPr marL="1279525" lvl="2" indent="-365125">
              <a:defRPr/>
            </a:pPr>
            <a:r>
              <a:rPr lang="en-US" kern="0" dirty="0" smtClean="0"/>
              <a:t>For a regular PDB or a specific application PDB (</a:t>
            </a:r>
            <a:r>
              <a:rPr lang="en-US" sz="1800" i="1" kern="0" dirty="0" smtClean="0"/>
              <a:t>connect to the PDB</a:t>
            </a:r>
            <a:r>
              <a:rPr lang="en-US" kern="0" dirty="0" smtClean="0"/>
              <a:t>)</a:t>
            </a:r>
          </a:p>
          <a:p>
            <a:pPr lvl="1">
              <a:buFont typeface="Arial" charset="0"/>
              <a:buAutoNum type="arabicPeriod"/>
              <a:defRPr/>
            </a:pPr>
            <a:r>
              <a:rPr lang="en-US" kern="0" dirty="0" smtClean="0"/>
              <a:t>Enable/disable audit policies:</a:t>
            </a:r>
          </a:p>
          <a:p>
            <a:pPr lvl="2">
              <a:defRPr/>
            </a:pPr>
            <a:r>
              <a:rPr lang="en-US" kern="0" dirty="0" smtClean="0"/>
              <a:t>Define users or users being granted roles to be audited (</a:t>
            </a:r>
            <a:r>
              <a:rPr lang="en-US" sz="1800" i="1" kern="0" dirty="0" smtClean="0"/>
              <a:t>DBA role</a:t>
            </a:r>
            <a:r>
              <a:rPr lang="en-US" kern="0" dirty="0" smtClean="0"/>
              <a:t>)</a:t>
            </a:r>
          </a:p>
          <a:p>
            <a:pPr lvl="2">
              <a:defRPr/>
            </a:pPr>
            <a:r>
              <a:rPr lang="en-US" kern="0" dirty="0" smtClean="0">
                <a:latin typeface="+mj-lt"/>
                <a:cs typeface="Courier New" pitchFamily="49" charset="0"/>
              </a:rPr>
              <a:t>Use</a:t>
            </a:r>
            <a:r>
              <a:rPr lang="en-US" kern="0" dirty="0" smtClean="0">
                <a:latin typeface="Courier New" pitchFamily="49" charset="0"/>
                <a:cs typeface="Courier New" pitchFamily="49" charset="0"/>
              </a:rPr>
              <a:t> AUDIT</a:t>
            </a:r>
            <a:r>
              <a:rPr lang="en-US" kern="0" dirty="0" smtClean="0"/>
              <a:t> </a:t>
            </a:r>
            <a:r>
              <a:rPr lang="en-US" kern="0" dirty="0" smtClean="0">
                <a:latin typeface="Courier New" pitchFamily="49" charset="0"/>
                <a:cs typeface="Courier New" pitchFamily="49" charset="0"/>
              </a:rPr>
              <a:t>POLICY</a:t>
            </a:r>
            <a:r>
              <a:rPr lang="en-US" kern="0" dirty="0" smtClean="0"/>
              <a:t> and </a:t>
            </a:r>
            <a:r>
              <a:rPr lang="en-US" kern="0" dirty="0" smtClean="0">
                <a:latin typeface="Courier New" pitchFamily="49" charset="0"/>
                <a:cs typeface="Courier New" pitchFamily="49" charset="0"/>
              </a:rPr>
              <a:t>NOAUDIT POLICY</a:t>
            </a:r>
            <a:r>
              <a:rPr lang="en-US" kern="0" dirty="0" smtClean="0"/>
              <a:t>  commands</a:t>
            </a:r>
            <a:endParaRPr lang="en-US" kern="0" dirty="0">
              <a:latin typeface="Courier New" pitchFamily="49" charset="0"/>
              <a:cs typeface="Courier New" pitchFamily="49" charset="0"/>
            </a:endParaRPr>
          </a:p>
        </p:txBody>
      </p:sp>
      <p:sp>
        <p:nvSpPr>
          <p:cNvPr id="4" name="Rectangle 46"/>
          <p:cNvSpPr>
            <a:spLocks noChangeArrowheads="1"/>
          </p:cNvSpPr>
          <p:nvPr/>
        </p:nvSpPr>
        <p:spPr bwMode="auto">
          <a:xfrm>
            <a:off x="628650" y="1066800"/>
            <a:ext cx="3938588" cy="4752975"/>
          </a:xfrm>
          <a:prstGeom prst="rect">
            <a:avLst/>
          </a:prstGeom>
          <a:solidFill>
            <a:schemeClr val="bg2"/>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endParaRPr lang="en-US" altLang="en-US" dirty="0"/>
          </a:p>
        </p:txBody>
      </p:sp>
      <p:sp>
        <p:nvSpPr>
          <p:cNvPr id="5" name="PPTShape_4"/>
          <p:cNvSpPr txBox="1">
            <a:spLocks noChangeArrowheads="1"/>
          </p:cNvSpPr>
          <p:nvPr/>
        </p:nvSpPr>
        <p:spPr bwMode="blackWhite">
          <a:xfrm>
            <a:off x="3732213" y="1109662"/>
            <a:ext cx="1057275" cy="30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pPr>
            <a:r>
              <a:rPr lang="en-US" altLang="en-US" sz="1600" b="1" dirty="0">
                <a:solidFill>
                  <a:srgbClr val="000000"/>
                </a:solidFill>
                <a:latin typeface="Courier New" panose="02070309020205020404" pitchFamily="49" charset="0"/>
                <a:cs typeface="Courier New" panose="02070309020205020404" pitchFamily="49" charset="0"/>
              </a:rPr>
              <a:t>CDB1</a:t>
            </a:r>
            <a:endParaRPr lang="en-US" altLang="en-US" sz="1600" b="1" dirty="0">
              <a:solidFill>
                <a:srgbClr val="000000"/>
              </a:solidFill>
            </a:endParaRPr>
          </a:p>
        </p:txBody>
      </p:sp>
      <p:sp>
        <p:nvSpPr>
          <p:cNvPr id="6" name="Rounded Rectangle 39"/>
          <p:cNvSpPr>
            <a:spLocks noChangeArrowheads="1"/>
          </p:cNvSpPr>
          <p:nvPr/>
        </p:nvSpPr>
        <p:spPr bwMode="auto">
          <a:xfrm>
            <a:off x="3438525" y="4692650"/>
            <a:ext cx="928688" cy="381000"/>
          </a:xfrm>
          <a:prstGeom prst="roundRect">
            <a:avLst>
              <a:gd name="adj" fmla="val 16667"/>
            </a:avLst>
          </a:prstGeom>
          <a:solidFill>
            <a:srgbClr val="FF99FF">
              <a:alpha val="59607"/>
            </a:srgbClr>
          </a:solidFill>
          <a:ln w="28575"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7" name="TextBox 24"/>
          <p:cNvSpPr txBox="1">
            <a:spLocks noChangeArrowheads="1"/>
          </p:cNvSpPr>
          <p:nvPr/>
        </p:nvSpPr>
        <p:spPr bwMode="auto">
          <a:xfrm>
            <a:off x="719138" y="1270000"/>
            <a:ext cx="26828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600" dirty="0">
                <a:solidFill>
                  <a:srgbClr val="000000"/>
                </a:solidFill>
              </a:rPr>
              <a:t>CDB audit policies</a:t>
            </a:r>
          </a:p>
        </p:txBody>
      </p:sp>
      <p:sp>
        <p:nvSpPr>
          <p:cNvPr id="8" name="TextBox 24"/>
          <p:cNvSpPr txBox="1">
            <a:spLocks noChangeArrowheads="1"/>
          </p:cNvSpPr>
          <p:nvPr/>
        </p:nvSpPr>
        <p:spPr bwMode="auto">
          <a:xfrm>
            <a:off x="1582738" y="2606675"/>
            <a:ext cx="287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600" dirty="0">
                <a:solidFill>
                  <a:srgbClr val="000000"/>
                </a:solidFill>
              </a:rPr>
              <a:t>PDB audit policies</a:t>
            </a:r>
          </a:p>
        </p:txBody>
      </p:sp>
      <p:cxnSp>
        <p:nvCxnSpPr>
          <p:cNvPr id="9" name="Straight Arrow Connector 22"/>
          <p:cNvCxnSpPr>
            <a:cxnSpLocks noChangeShapeType="1"/>
          </p:cNvCxnSpPr>
          <p:nvPr/>
        </p:nvCxnSpPr>
        <p:spPr bwMode="auto">
          <a:xfrm>
            <a:off x="3789363" y="3490912"/>
            <a:ext cx="0" cy="1223963"/>
          </a:xfrm>
          <a:prstGeom prst="straightConnector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sp>
        <p:nvSpPr>
          <p:cNvPr id="10" name="TextBox 25"/>
          <p:cNvSpPr txBox="1">
            <a:spLocks noChangeArrowheads="1"/>
          </p:cNvSpPr>
          <p:nvPr/>
        </p:nvSpPr>
        <p:spPr bwMode="auto">
          <a:xfrm>
            <a:off x="1625600" y="2808287"/>
            <a:ext cx="2549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FF66FF"/>
                </a:solidFill>
                <a:latin typeface="Courier New" panose="02070309020205020404" pitchFamily="49" charset="0"/>
                <a:cs typeface="Courier New" panose="02070309020205020404" pitchFamily="49" charset="0"/>
              </a:rPr>
              <a:t>pol_user_PDBC</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jim: create user</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lee: create user</a:t>
            </a:r>
          </a:p>
        </p:txBody>
      </p:sp>
      <p:sp>
        <p:nvSpPr>
          <p:cNvPr id="11" name="Rectangle 21"/>
          <p:cNvSpPr>
            <a:spLocks noChangeArrowheads="1"/>
          </p:cNvSpPr>
          <p:nvPr/>
        </p:nvSpPr>
        <p:spPr bwMode="auto">
          <a:xfrm>
            <a:off x="711200" y="1490662"/>
            <a:ext cx="3125788" cy="901700"/>
          </a:xfrm>
          <a:prstGeom prst="rect">
            <a:avLst/>
          </a:prstGeom>
          <a:noFill/>
          <a:ln w="28575" algn="ctr">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12" name="TextBox 24"/>
          <p:cNvSpPr txBox="1">
            <a:spLocks noChangeArrowheads="1"/>
          </p:cNvSpPr>
          <p:nvPr/>
        </p:nvSpPr>
        <p:spPr bwMode="auto">
          <a:xfrm>
            <a:off x="679450" y="3695700"/>
            <a:ext cx="25352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Application container </a:t>
            </a:r>
          </a:p>
          <a:p>
            <a:pPr eaLnBrk="1" hangingPunct="1">
              <a:lnSpc>
                <a:spcPts val="1300"/>
              </a:lnSpc>
            </a:pPr>
            <a:r>
              <a:rPr lang="en-US" altLang="en-US" sz="1400" dirty="0">
                <a:solidFill>
                  <a:srgbClr val="000000"/>
                </a:solidFill>
              </a:rPr>
              <a:t>audit policies</a:t>
            </a:r>
          </a:p>
        </p:txBody>
      </p:sp>
      <p:sp>
        <p:nvSpPr>
          <p:cNvPr id="13" name="TextBox 25"/>
          <p:cNvSpPr txBox="1">
            <a:spLocks noChangeArrowheads="1"/>
          </p:cNvSpPr>
          <p:nvPr/>
        </p:nvSpPr>
        <p:spPr bwMode="auto">
          <a:xfrm>
            <a:off x="757238" y="4089400"/>
            <a:ext cx="2457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accent2"/>
                </a:solidFill>
                <a:latin typeface="Courier New" panose="02070309020205020404" pitchFamily="49" charset="0"/>
                <a:cs typeface="Courier New" panose="02070309020205020404" pitchFamily="49" charset="0"/>
              </a:rPr>
              <a:t>pol_user_APP</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hr:create view</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oe:create view</a:t>
            </a:r>
          </a:p>
        </p:txBody>
      </p:sp>
      <p:sp>
        <p:nvSpPr>
          <p:cNvPr id="14" name="Rounded Rectangle 39"/>
          <p:cNvSpPr>
            <a:spLocks noChangeArrowheads="1"/>
          </p:cNvSpPr>
          <p:nvPr/>
        </p:nvSpPr>
        <p:spPr bwMode="auto">
          <a:xfrm>
            <a:off x="751176" y="5049837"/>
            <a:ext cx="2351087" cy="698500"/>
          </a:xfrm>
          <a:prstGeom prst="roundRect">
            <a:avLst>
              <a:gd name="adj" fmla="val 16667"/>
            </a:avLst>
          </a:prstGeom>
          <a:solidFill>
            <a:srgbClr val="CCFF99">
              <a:alpha val="59607"/>
            </a:srgbClr>
          </a:solidFill>
          <a:ln w="28575" algn="ctr">
            <a:solidFill>
              <a:srgbClr val="000000">
                <a:alpha val="59999"/>
              </a:srgbClr>
            </a:solidFill>
            <a:round/>
            <a:headEnd type="none" w="sm" len="sm"/>
            <a:tailEnd type="none" w="sm" len="sm"/>
          </a:ln>
        </p:spPr>
        <p:txBody>
          <a:bodyPr lIns="0" tIns="72000" rIns="0" bIns="36000"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PDB_APP</a:t>
            </a:r>
          </a:p>
        </p:txBody>
      </p:sp>
      <p:sp>
        <p:nvSpPr>
          <p:cNvPr id="15" name="Rounded Rectangle 39"/>
          <p:cNvSpPr>
            <a:spLocks noChangeArrowheads="1"/>
          </p:cNvSpPr>
          <p:nvPr/>
        </p:nvSpPr>
        <p:spPr bwMode="auto">
          <a:xfrm>
            <a:off x="927388" y="5303837"/>
            <a:ext cx="928688" cy="381000"/>
          </a:xfrm>
          <a:prstGeom prst="roundRect">
            <a:avLst>
              <a:gd name="adj" fmla="val 16667"/>
            </a:avLst>
          </a:prstGeom>
          <a:solidFill>
            <a:srgbClr val="FFCC99">
              <a:alpha val="59607"/>
            </a:srgbClr>
          </a:solidFill>
          <a:ln w="28575"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APP1</a:t>
            </a:r>
          </a:p>
        </p:txBody>
      </p:sp>
      <p:sp>
        <p:nvSpPr>
          <p:cNvPr id="16" name="Rounded Rectangle 39"/>
          <p:cNvSpPr>
            <a:spLocks noChangeArrowheads="1"/>
          </p:cNvSpPr>
          <p:nvPr/>
        </p:nvSpPr>
        <p:spPr bwMode="auto">
          <a:xfrm>
            <a:off x="2016413" y="5303837"/>
            <a:ext cx="930275" cy="381000"/>
          </a:xfrm>
          <a:prstGeom prst="roundRect">
            <a:avLst>
              <a:gd name="adj" fmla="val 16667"/>
            </a:avLst>
          </a:prstGeom>
          <a:solidFill>
            <a:schemeClr val="accent3">
              <a:lumMod val="60000"/>
              <a:lumOff val="40000"/>
              <a:alpha val="60000"/>
            </a:schemeClr>
          </a:solidFill>
          <a:ln w="28575" algn="ctr">
            <a:solidFill>
              <a:srgbClr val="000000">
                <a:alpha val="59999"/>
              </a:srgbClr>
            </a:solidFill>
            <a:round/>
            <a:headEnd type="none" w="sm" len="sm"/>
            <a:tailEnd type="none" w="sm" len="sm"/>
          </a:ln>
        </p:spPr>
        <p:txBody>
          <a:bodyPr lIns="0" tIns="72000" rIns="0" bIns="36000" anchor="ctr" anchorCtr="1"/>
          <a:lstStyle/>
          <a:p>
            <a:pPr defTabSz="228600" eaLnBrk="1" hangingPunct="1">
              <a:lnSpc>
                <a:spcPts val="1000"/>
              </a:lnSpc>
              <a:defRPr/>
            </a:pPr>
            <a:r>
              <a:rPr lang="en-US" sz="1400" b="1" dirty="0">
                <a:solidFill>
                  <a:srgbClr val="000000"/>
                </a:solidFill>
                <a:latin typeface="Courier New" pitchFamily="49" charset="0"/>
                <a:cs typeface="Courier New" pitchFamily="49" charset="0"/>
              </a:rPr>
              <a:t>APP2</a:t>
            </a:r>
          </a:p>
        </p:txBody>
      </p:sp>
      <p:sp>
        <p:nvSpPr>
          <p:cNvPr id="17" name="TextBox 25"/>
          <p:cNvSpPr txBox="1">
            <a:spLocks noChangeArrowheads="1"/>
          </p:cNvSpPr>
          <p:nvPr/>
        </p:nvSpPr>
        <p:spPr bwMode="auto">
          <a:xfrm>
            <a:off x="711200" y="1517650"/>
            <a:ext cx="30781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FF"/>
                </a:solidFill>
                <a:latin typeface="Courier New" panose="02070309020205020404" pitchFamily="49" charset="0"/>
                <a:cs typeface="Courier New" panose="02070309020205020404" pitchFamily="49" charset="0"/>
              </a:rPr>
              <a:t>pol_user_CDB</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c##_kim:create user</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c##_tom:create user</a:t>
            </a:r>
          </a:p>
          <a:p>
            <a:pPr eaLnBrk="1" hangingPunct="1"/>
            <a:r>
              <a:rPr lang="en-US" altLang="en-US" sz="1200" b="1" dirty="0">
                <a:solidFill>
                  <a:srgbClr val="000000"/>
                </a:solidFill>
                <a:latin typeface="Courier New" panose="02070309020205020404" pitchFamily="49" charset="0"/>
                <a:cs typeface="Courier New" panose="02070309020205020404" pitchFamily="49" charset="0"/>
              </a:rPr>
              <a:t>c##_ann:drop user</a:t>
            </a:r>
          </a:p>
        </p:txBody>
      </p:sp>
      <p:sp>
        <p:nvSpPr>
          <p:cNvPr id="18" name="Rectangle 22"/>
          <p:cNvSpPr>
            <a:spLocks noChangeArrowheads="1"/>
          </p:cNvSpPr>
          <p:nvPr/>
        </p:nvSpPr>
        <p:spPr bwMode="auto">
          <a:xfrm>
            <a:off x="1625600" y="2847975"/>
            <a:ext cx="2308225" cy="630238"/>
          </a:xfrm>
          <a:prstGeom prst="rect">
            <a:avLst/>
          </a:prstGeom>
          <a:noFill/>
          <a:ln w="28575" algn="ctr">
            <a:solidFill>
              <a:srgbClr val="FF66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0" name="Rectangle 21"/>
          <p:cNvSpPr>
            <a:spLocks noChangeArrowheads="1"/>
          </p:cNvSpPr>
          <p:nvPr/>
        </p:nvSpPr>
        <p:spPr bwMode="auto">
          <a:xfrm>
            <a:off x="757238" y="4067175"/>
            <a:ext cx="2457450" cy="673100"/>
          </a:xfrm>
          <a:prstGeom prst="rect">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Tree>
    <p:extLst>
      <p:ext uri="{BB962C8B-B14F-4D97-AF65-F5344CB8AC3E}">
        <p14:creationId xmlns:p14="http://schemas.microsoft.com/office/powerpoint/2010/main" val="340793204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Auditing Actions in the CDB and PDBs (Notes Only)</a:t>
            </a:r>
          </a:p>
        </p:txBody>
      </p:sp>
    </p:spTree>
    <p:custDataLst>
      <p:tags r:id="rId1"/>
    </p:custDataLst>
    <p:extLst>
      <p:ext uri="{BB962C8B-B14F-4D97-AF65-F5344CB8AC3E}">
        <p14:creationId xmlns:p14="http://schemas.microsoft.com/office/powerpoint/2010/main" val="1357397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title"/>
          </p:nvPr>
        </p:nvSpPr>
        <p:spPr/>
        <p:txBody>
          <a:bodyPr/>
          <a:lstStyle/>
          <a:p>
            <a:pPr eaLnBrk="1" hangingPunct="1"/>
            <a:r>
              <a:rPr lang="en-US" altLang="en-US" dirty="0" smtClean="0"/>
              <a:t>Modifying a Unified Audit Policy</a:t>
            </a:r>
          </a:p>
        </p:txBody>
      </p:sp>
      <p:sp>
        <p:nvSpPr>
          <p:cNvPr id="23555" name="Rectangle 8"/>
          <p:cNvSpPr>
            <a:spLocks noGrp="1" noChangeArrowheads="1"/>
          </p:cNvSpPr>
          <p:nvPr>
            <p:ph idx="1"/>
          </p:nvPr>
        </p:nvSpPr>
        <p:spPr>
          <a:xfrm>
            <a:off x="622138" y="1243014"/>
            <a:ext cx="10944549" cy="795938"/>
          </a:xfrm>
        </p:spPr>
        <p:txBody>
          <a:bodyPr/>
          <a:lstStyle/>
          <a:p>
            <a:pPr lvl="1" eaLnBrk="1" hangingPunct="1"/>
            <a:r>
              <a:rPr lang="en-US" altLang="en-US" dirty="0" smtClean="0"/>
              <a:t>Enabled and disabled unified audit policies can be modified.</a:t>
            </a:r>
          </a:p>
          <a:p>
            <a:pPr lvl="1" eaLnBrk="1" hangingPunct="1"/>
            <a:r>
              <a:rPr lang="en-US" altLang="en-US" dirty="0" smtClean="0"/>
              <a:t>Use the </a:t>
            </a:r>
            <a:r>
              <a:rPr lang="en-US" altLang="en-US" dirty="0" smtClean="0">
                <a:latin typeface="Courier New" panose="02070309020205020404" pitchFamily="49" charset="0"/>
                <a:cs typeface="Courier New" panose="02070309020205020404" pitchFamily="49" charset="0"/>
              </a:rPr>
              <a:t>ALTER</a:t>
            </a:r>
            <a:r>
              <a:rPr lang="en-US" altLang="en-US" dirty="0" smtClean="0"/>
              <a:t> </a:t>
            </a:r>
            <a:r>
              <a:rPr lang="en-US" altLang="en-US" dirty="0" smtClean="0">
                <a:latin typeface="Courier New" panose="02070309020205020404" pitchFamily="49" charset="0"/>
                <a:cs typeface="Courier New" panose="02070309020205020404" pitchFamily="49" charset="0"/>
              </a:rPr>
              <a:t>AUDIT</a:t>
            </a:r>
            <a:r>
              <a:rPr lang="en-US" altLang="en-US" dirty="0" smtClean="0"/>
              <a:t> </a:t>
            </a:r>
            <a:r>
              <a:rPr lang="en-US" altLang="en-US" dirty="0" smtClean="0">
                <a:latin typeface="Courier New" panose="02070309020205020404" pitchFamily="49" charset="0"/>
                <a:cs typeface="Courier New" panose="02070309020205020404" pitchFamily="49" charset="0"/>
              </a:rPr>
              <a:t>POLICY</a:t>
            </a:r>
            <a:r>
              <a:rPr lang="en-US" altLang="en-US" dirty="0" smtClean="0"/>
              <a:t> statement to modify a unified audit policy:</a:t>
            </a:r>
          </a:p>
        </p:txBody>
      </p:sp>
      <p:sp>
        <p:nvSpPr>
          <p:cNvPr id="6" name="Content Placeholder 2"/>
          <p:cNvSpPr txBox="1">
            <a:spLocks/>
          </p:cNvSpPr>
          <p:nvPr/>
        </p:nvSpPr>
        <p:spPr bwMode="gray">
          <a:xfrm>
            <a:off x="2178192" y="2404165"/>
            <a:ext cx="7848600" cy="643835"/>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lvl="1">
              <a:buFont typeface="Arial" charset="0"/>
              <a:buNone/>
              <a:defRPr/>
            </a:pPr>
            <a:r>
              <a:rPr lang="en-US" sz="1600" b="1" dirty="0">
                <a:latin typeface="Courier New" pitchFamily="49" charset="0"/>
                <a:cs typeface="Courier New" pitchFamily="49" charset="0"/>
              </a:rPr>
              <a:t>ALTER AUDIT POLICY select_emp_pol</a:t>
            </a:r>
          </a:p>
          <a:p>
            <a:pPr lvl="1">
              <a:buFont typeface="Arial" charset="0"/>
              <a:buNone/>
              <a:defRPr/>
            </a:pPr>
            <a:r>
              <a:rPr lang="en-US" sz="1600" b="1" dirty="0">
                <a:latin typeface="Courier New" pitchFamily="49" charset="0"/>
                <a:cs typeface="Courier New" pitchFamily="49" charset="0"/>
              </a:rPr>
              <a:t>ADD ACTIONS select on hr.job_history</a:t>
            </a:r>
          </a:p>
        </p:txBody>
      </p:sp>
    </p:spTree>
    <p:custDataLst>
      <p:tags r:id="rId1"/>
    </p:custDataLst>
    <p:extLst>
      <p:ext uri="{BB962C8B-B14F-4D97-AF65-F5344CB8AC3E}">
        <p14:creationId xmlns:p14="http://schemas.microsoft.com/office/powerpoint/2010/main" val="2160400816"/>
      </p:ext>
    </p:extLst>
  </p:cSld>
  <p:clrMapOvr>
    <a:masterClrMapping/>
  </p:clrMapOvr>
  <p:transition spd="slow"/>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Auditing Top-Level Statements Only</a:t>
            </a:r>
          </a:p>
        </p:txBody>
      </p:sp>
      <p:sp>
        <p:nvSpPr>
          <p:cNvPr id="3" name="Content Placeholder 2"/>
          <p:cNvSpPr>
            <a:spLocks noGrp="1"/>
          </p:cNvSpPr>
          <p:nvPr>
            <p:ph idx="1"/>
          </p:nvPr>
        </p:nvSpPr>
        <p:spPr>
          <a:xfrm>
            <a:off x="622138" y="1242485"/>
            <a:ext cx="10944549" cy="2873429"/>
          </a:xfrm>
        </p:spPr>
        <p:txBody>
          <a:bodyPr/>
          <a:lstStyle/>
          <a:p>
            <a:r>
              <a:rPr lang="en-US" dirty="0"/>
              <a:t>Top-level </a:t>
            </a:r>
            <a:r>
              <a:rPr lang="en-US" dirty="0" smtClean="0"/>
              <a:t>statement </a:t>
            </a:r>
            <a:r>
              <a:rPr lang="en-US" dirty="0"/>
              <a:t>unified auditing enables you to:</a:t>
            </a:r>
          </a:p>
          <a:p>
            <a:pPr lvl="1"/>
            <a:r>
              <a:rPr lang="en-US" dirty="0"/>
              <a:t>Audit a top-level user or direct user activities in the database without collecting indirect user </a:t>
            </a:r>
            <a:r>
              <a:rPr lang="en-US" dirty="0" smtClean="0"/>
              <a:t>activity</a:t>
            </a:r>
          </a:p>
          <a:p>
            <a:pPr lvl="1"/>
            <a:endParaRPr lang="en-US" dirty="0"/>
          </a:p>
          <a:p>
            <a:pPr lvl="1"/>
            <a:endParaRPr lang="en-US" dirty="0" smtClean="0"/>
          </a:p>
          <a:p>
            <a:pPr lvl="1"/>
            <a:endParaRPr lang="en-US" dirty="0"/>
          </a:p>
          <a:p>
            <a:pPr lvl="1"/>
            <a:r>
              <a:rPr lang="en-US" dirty="0" smtClean="0"/>
              <a:t>Minimize audit records</a:t>
            </a:r>
            <a:endParaRPr lang="en-US" dirty="0"/>
          </a:p>
        </p:txBody>
      </p:sp>
      <p:sp>
        <p:nvSpPr>
          <p:cNvPr id="4" name="Content Placeholder 2"/>
          <p:cNvSpPr txBox="1">
            <a:spLocks/>
          </p:cNvSpPr>
          <p:nvPr/>
        </p:nvSpPr>
        <p:spPr bwMode="gray">
          <a:xfrm>
            <a:off x="621804" y="2362200"/>
            <a:ext cx="10907033" cy="6088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lvl="0" eaLnBrk="0" hangingPunct="0"/>
            <a:r>
              <a:rPr lang="en-US" sz="1600" b="1" dirty="0" smtClean="0">
                <a:solidFill>
                  <a:srgbClr val="000000"/>
                </a:solidFill>
                <a:latin typeface="Courier New" pitchFamily="49" charset="0"/>
                <a:cs typeface="Courier New" pitchFamily="49" charset="0"/>
              </a:rPr>
              <a:t>SQL&gt; </a:t>
            </a:r>
            <a:r>
              <a:rPr lang="en-US" altLang="en-US" sz="1600" b="1" dirty="0" smtClean="0">
                <a:solidFill>
                  <a:srgbClr val="000000"/>
                </a:solidFill>
                <a:latin typeface="Courier New" panose="02070309020205020404" pitchFamily="49" charset="0"/>
                <a:cs typeface="Courier New" panose="02070309020205020404" pitchFamily="49" charset="0"/>
              </a:rPr>
              <a:t>CREATE AUDIT POLICY actions_all_pol ACTION ALL </a:t>
            </a:r>
            <a:r>
              <a:rPr lang="en-US" altLang="en-US" sz="1600" b="1" dirty="0" smtClean="0">
                <a:solidFill>
                  <a:schemeClr val="accent1"/>
                </a:solidFill>
                <a:latin typeface="Courier New" panose="02070309020205020404" pitchFamily="49" charset="0"/>
                <a:cs typeface="Courier New" panose="02070309020205020404" pitchFamily="49" charset="0"/>
              </a:rPr>
              <a:t>ONLY TOPLEVEL</a:t>
            </a:r>
            <a:r>
              <a:rPr lang="en-US" altLang="en-US" sz="1600" b="1" dirty="0" smtClean="0">
                <a:solidFill>
                  <a:srgbClr val="000000"/>
                </a:solidFill>
                <a:latin typeface="Courier New" panose="02070309020205020404" pitchFamily="49" charset="0"/>
                <a:cs typeface="Courier New" panose="02070309020205020404" pitchFamily="49" charset="0"/>
              </a:rPr>
              <a:t>; </a:t>
            </a:r>
          </a:p>
          <a:p>
            <a:pPr hangingPunct="0"/>
            <a:r>
              <a:rPr lang="en-US" sz="1600" b="1" dirty="0" smtClean="0">
                <a:solidFill>
                  <a:srgbClr val="000000"/>
                </a:solidFill>
                <a:latin typeface="Courier New" pitchFamily="49" charset="0"/>
                <a:cs typeface="Courier New" pitchFamily="49" charset="0"/>
              </a:rPr>
              <a:t>SQL&gt; </a:t>
            </a:r>
            <a:r>
              <a:rPr lang="en-US" altLang="en-US" sz="1600" b="1" dirty="0" smtClean="0">
                <a:solidFill>
                  <a:srgbClr val="000000"/>
                </a:solidFill>
                <a:latin typeface="Courier New" panose="02070309020205020404" pitchFamily="49" charset="0"/>
                <a:cs typeface="Courier New" panose="02070309020205020404" pitchFamily="49" charset="0"/>
              </a:rPr>
              <a:t>AUDIT POLICY actions_all_pol BY SYS;</a:t>
            </a:r>
            <a:endParaRPr lang="en-US" sz="1600" b="1" dirty="0" smtClean="0">
              <a:solidFill>
                <a:srgbClr val="000000"/>
              </a:solidFill>
              <a:latin typeface="Courier New" pitchFamily="49" charset="0"/>
              <a:cs typeface="Courier New" pitchFamily="49" charset="0"/>
            </a:endParaRPr>
          </a:p>
        </p:txBody>
      </p:sp>
      <p:sp>
        <p:nvSpPr>
          <p:cNvPr id="5" name="Content Placeholder 2"/>
          <p:cNvSpPr txBox="1">
            <a:spLocks/>
          </p:cNvSpPr>
          <p:nvPr/>
        </p:nvSpPr>
        <p:spPr bwMode="gray">
          <a:xfrm>
            <a:off x="621804" y="3048000"/>
            <a:ext cx="10907033" cy="6088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eaLnBrk="0" hangingPunct="0"/>
            <a:r>
              <a:rPr lang="en-US" sz="1600" b="1" dirty="0" smtClean="0">
                <a:solidFill>
                  <a:srgbClr val="000000"/>
                </a:solidFill>
                <a:latin typeface="Courier New" pitchFamily="49" charset="0"/>
                <a:cs typeface="Courier New" pitchFamily="49" charset="0"/>
              </a:rPr>
              <a:t>SQL&gt; </a:t>
            </a:r>
            <a:r>
              <a:rPr lang="en-US" altLang="en-US" sz="1600" b="1" dirty="0" smtClean="0">
                <a:solidFill>
                  <a:srgbClr val="000000"/>
                </a:solidFill>
                <a:latin typeface="Courier New" panose="02070309020205020404" pitchFamily="49" charset="0"/>
                <a:cs typeface="Courier New" panose="02070309020205020404" pitchFamily="49" charset="0"/>
              </a:rPr>
              <a:t>CREATE AUDIT POLICY update_emp_pol ACTIONS UPDATE ON HR.EMPLOYEES </a:t>
            </a:r>
            <a:r>
              <a:rPr lang="en-US" altLang="en-US" sz="1600" b="1" dirty="0" smtClean="0">
                <a:solidFill>
                  <a:schemeClr val="accent1"/>
                </a:solidFill>
                <a:latin typeface="Courier New" panose="02070309020205020404" pitchFamily="49" charset="0"/>
                <a:cs typeface="Courier New" panose="02070309020205020404" pitchFamily="49" charset="0"/>
              </a:rPr>
              <a:t>ONLY TOPLEVEL</a:t>
            </a:r>
            <a:r>
              <a:rPr lang="en-US" altLang="en-US" sz="1600" b="1" dirty="0" smtClean="0">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hangingPunct="0"/>
            <a:r>
              <a:rPr lang="en-US" sz="1600" b="1" dirty="0" smtClean="0">
                <a:solidFill>
                  <a:srgbClr val="000000"/>
                </a:solidFill>
                <a:latin typeface="Courier New" pitchFamily="49" charset="0"/>
                <a:cs typeface="Courier New" pitchFamily="49" charset="0"/>
              </a:rPr>
              <a:t>SQL&gt; </a:t>
            </a:r>
            <a:r>
              <a:rPr lang="en-US" altLang="en-US" sz="1600" b="1" dirty="0" smtClean="0">
                <a:solidFill>
                  <a:srgbClr val="000000"/>
                </a:solidFill>
                <a:latin typeface="Courier New" panose="02070309020205020404" pitchFamily="49" charset="0"/>
                <a:cs typeface="Courier New" panose="02070309020205020404" pitchFamily="49" charset="0"/>
              </a:rPr>
              <a:t>AUDIT POLICY update_emp_pol;</a:t>
            </a:r>
            <a:endParaRPr lang="en-US" sz="1600" b="1" dirty="0" smtClean="0">
              <a:solidFill>
                <a:srgbClr val="000000"/>
              </a:solidFill>
              <a:latin typeface="Courier New" pitchFamily="49" charset="0"/>
              <a:cs typeface="Courier New" pitchFamily="49" charset="0"/>
            </a:endParaRPr>
          </a:p>
        </p:txBody>
      </p:sp>
      <p:sp>
        <p:nvSpPr>
          <p:cNvPr id="6" name="Content Placeholder 2"/>
          <p:cNvSpPr txBox="1">
            <a:spLocks/>
          </p:cNvSpPr>
          <p:nvPr/>
        </p:nvSpPr>
        <p:spPr bwMode="gray">
          <a:xfrm>
            <a:off x="621691" y="4114800"/>
            <a:ext cx="8641074" cy="6088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hangingPunct="0"/>
            <a:r>
              <a:rPr lang="en-US" sz="1600" b="1" dirty="0" smtClean="0">
                <a:solidFill>
                  <a:srgbClr val="000000"/>
                </a:solidFill>
                <a:latin typeface="Courier New" pitchFamily="49" charset="0"/>
                <a:cs typeface="Courier New" pitchFamily="49" charset="0"/>
              </a:rPr>
              <a:t>SQL&gt; CONNECT user1@PDB1</a:t>
            </a:r>
          </a:p>
          <a:p>
            <a:pPr hangingPunct="0"/>
            <a:r>
              <a:rPr lang="en-US" sz="1600" b="1" dirty="0" smtClean="0">
                <a:solidFill>
                  <a:srgbClr val="000000"/>
                </a:solidFill>
                <a:latin typeface="Courier New" pitchFamily="49" charset="0"/>
                <a:cs typeface="Courier New" pitchFamily="49" charset="0"/>
              </a:rPr>
              <a:t>SQL&gt; UPDATE hr.employees SET salary = salary * 0.1 WHERE empno = 100;</a:t>
            </a:r>
          </a:p>
        </p:txBody>
      </p:sp>
      <p:sp>
        <p:nvSpPr>
          <p:cNvPr id="7" name="Content Placeholder 2"/>
          <p:cNvSpPr txBox="1">
            <a:spLocks/>
          </p:cNvSpPr>
          <p:nvPr/>
        </p:nvSpPr>
        <p:spPr bwMode="gray">
          <a:xfrm>
            <a:off x="621805" y="4953000"/>
            <a:ext cx="8641074" cy="34359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hangingPunct="0"/>
            <a:r>
              <a:rPr lang="en-US" sz="1600" b="1" dirty="0" smtClean="0">
                <a:solidFill>
                  <a:srgbClr val="000000"/>
                </a:solidFill>
                <a:latin typeface="Courier New" pitchFamily="49" charset="0"/>
                <a:cs typeface="Courier New" pitchFamily="49" charset="0"/>
              </a:rPr>
              <a:t>SQL&gt; EXEC hr.salary_emp_raise (empno =&gt; 100, increase =&gt; </a:t>
            </a:r>
            <a:r>
              <a:rPr lang="en-US" altLang="en-US" sz="1600" b="1" dirty="0" smtClean="0">
                <a:latin typeface="Courier New" panose="02070309020205020404" pitchFamily="49" charset="0"/>
              </a:rPr>
              <a:t>'0.1')</a:t>
            </a:r>
            <a:endParaRPr lang="en-US" sz="1600" b="1" dirty="0" smtClean="0">
              <a:solidFill>
                <a:srgbClr val="000000"/>
              </a:solidFill>
              <a:latin typeface="Courier New" pitchFamily="49" charset="0"/>
              <a:cs typeface="Courier New" pitchFamily="49" charset="0"/>
            </a:endParaRPr>
          </a:p>
        </p:txBody>
      </p:sp>
      <p:sp>
        <p:nvSpPr>
          <p:cNvPr id="8" name="Content Placeholder 2"/>
          <p:cNvSpPr txBox="1">
            <a:spLocks/>
          </p:cNvSpPr>
          <p:nvPr/>
        </p:nvSpPr>
        <p:spPr bwMode="gray">
          <a:xfrm>
            <a:off x="9478788" y="4200236"/>
            <a:ext cx="2049275" cy="376758"/>
          </a:xfrm>
          <a:prstGeom prst="round2DiagRect">
            <a:avLst>
              <a:gd name="adj1" fmla="val 13028"/>
              <a:gd name="adj2" fmla="val 0"/>
            </a:avLst>
          </a:prstGeom>
          <a:solidFill>
            <a:srgbClr val="D4ECBA"/>
          </a:soli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hangingPunct="0"/>
            <a:r>
              <a:rPr lang="en-US" dirty="0" smtClean="0">
                <a:solidFill>
                  <a:srgbClr val="000000"/>
                </a:solidFill>
                <a:latin typeface="+mj-lt"/>
                <a:cs typeface="Courier New" pitchFamily="49" charset="0"/>
              </a:rPr>
              <a:t>Direct </a:t>
            </a:r>
            <a:r>
              <a:rPr lang="en-US" dirty="0" smtClean="0">
                <a:solidFill>
                  <a:srgbClr val="000000"/>
                </a:solidFill>
                <a:latin typeface="+mj-lt"/>
                <a:cs typeface="Courier New" pitchFamily="49" charset="0"/>
                <a:sym typeface="Wingdings" panose="05000000000000000000" pitchFamily="2" charset="2"/>
              </a:rPr>
              <a:t> Audited</a:t>
            </a:r>
            <a:endParaRPr lang="en-US" dirty="0">
              <a:solidFill>
                <a:srgbClr val="000000"/>
              </a:solidFill>
              <a:latin typeface="+mj-lt"/>
              <a:cs typeface="Courier New" panose="02070309020205020404" pitchFamily="49" charset="0"/>
            </a:endParaRPr>
          </a:p>
        </p:txBody>
      </p:sp>
      <p:sp>
        <p:nvSpPr>
          <p:cNvPr id="9" name="Content Placeholder 2"/>
          <p:cNvSpPr txBox="1">
            <a:spLocks/>
          </p:cNvSpPr>
          <p:nvPr/>
        </p:nvSpPr>
        <p:spPr bwMode="gray">
          <a:xfrm>
            <a:off x="9478788" y="4763874"/>
            <a:ext cx="2049275" cy="675188"/>
          </a:xfrm>
          <a:prstGeom prst="round2DiagRect">
            <a:avLst>
              <a:gd name="adj1" fmla="val 13028"/>
              <a:gd name="adj2" fmla="val 0"/>
            </a:avLst>
          </a:prstGeom>
          <a:solidFill>
            <a:srgbClr val="FFC000"/>
          </a:soli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hangingPunct="0"/>
            <a:r>
              <a:rPr lang="en-US" dirty="0" smtClean="0">
                <a:solidFill>
                  <a:srgbClr val="000000"/>
                </a:solidFill>
                <a:latin typeface="+mj-lt"/>
                <a:cs typeface="Courier New" pitchFamily="49" charset="0"/>
              </a:rPr>
              <a:t>Not direct </a:t>
            </a:r>
          </a:p>
          <a:p>
            <a:pPr hangingPunct="0"/>
            <a:r>
              <a:rPr lang="en-US" dirty="0" smtClean="0">
                <a:solidFill>
                  <a:srgbClr val="000000"/>
                </a:solidFill>
                <a:latin typeface="+mj-lt"/>
                <a:cs typeface="Courier New" pitchFamily="49" charset="0"/>
                <a:sym typeface="Wingdings" panose="05000000000000000000" pitchFamily="2" charset="2"/>
              </a:rPr>
              <a:t> Not audited</a:t>
            </a:r>
            <a:endParaRPr lang="en-US" dirty="0">
              <a:solidFill>
                <a:srgbClr val="000000"/>
              </a:solidFill>
              <a:latin typeface="+mj-lt"/>
              <a:cs typeface="Courier New" panose="02070309020205020404" pitchFamily="49" charset="0"/>
            </a:endParaRPr>
          </a:p>
        </p:txBody>
      </p:sp>
      <p:cxnSp>
        <p:nvCxnSpPr>
          <p:cNvPr id="10" name="Straight Arrow Connector 9"/>
          <p:cNvCxnSpPr/>
          <p:nvPr/>
        </p:nvCxnSpPr>
        <p:spPr bwMode="auto">
          <a:xfrm flipV="1">
            <a:off x="9262879" y="4388615"/>
            <a:ext cx="215909" cy="0"/>
          </a:xfrm>
          <a:prstGeom prst="straightConnector1">
            <a:avLst/>
          </a:prstGeom>
          <a:noFill/>
          <a:ln w="28575" cap="flat" cmpd="sng" algn="ctr">
            <a:solidFill>
              <a:schemeClr val="tx1"/>
            </a:solidFill>
            <a:prstDash val="solid"/>
            <a:round/>
            <a:headEnd type="none" w="sm" len="sm"/>
            <a:tailEnd type="triangle" w="lg" len="lg"/>
          </a:ln>
          <a:effectLst/>
        </p:spPr>
      </p:cxnSp>
      <p:cxnSp>
        <p:nvCxnSpPr>
          <p:cNvPr id="11" name="Straight Arrow Connector 10"/>
          <p:cNvCxnSpPr/>
          <p:nvPr/>
        </p:nvCxnSpPr>
        <p:spPr bwMode="auto">
          <a:xfrm flipV="1">
            <a:off x="9262764" y="5114087"/>
            <a:ext cx="215909" cy="0"/>
          </a:xfrm>
          <a:prstGeom prst="straightConnector1">
            <a:avLst/>
          </a:prstGeom>
          <a:noFill/>
          <a:ln w="28575" cap="flat" cmpd="sng" algn="ctr">
            <a:solidFill>
              <a:schemeClr val="tx1"/>
            </a:solidFill>
            <a:prstDash val="solid"/>
            <a:round/>
            <a:headEnd type="none" w="sm" len="sm"/>
            <a:tailEnd type="triangle" w="lg" len="lg"/>
          </a:ln>
          <a:effectLst/>
        </p:spPr>
      </p:cxnSp>
      <p:sp>
        <p:nvSpPr>
          <p:cNvPr id="12" name="TextBox 11"/>
          <p:cNvSpPr txBox="1"/>
          <p:nvPr/>
        </p:nvSpPr>
        <p:spPr>
          <a:xfrm>
            <a:off x="4582244" y="4648200"/>
            <a:ext cx="697627" cy="1015663"/>
          </a:xfrm>
          <a:prstGeom prst="rect">
            <a:avLst/>
          </a:prstGeom>
          <a:noFill/>
        </p:spPr>
        <p:txBody>
          <a:bodyPr wrap="none" rtlCol="0">
            <a:spAutoFit/>
          </a:bodyPr>
          <a:lstStyle/>
          <a:p>
            <a:r>
              <a:rPr lang="en-US" sz="6000" dirty="0" smtClean="0">
                <a:solidFill>
                  <a:schemeClr val="accent1"/>
                </a:solidFill>
              </a:rPr>
              <a:t>X</a:t>
            </a:r>
            <a:endParaRPr lang="en-US" sz="6000" dirty="0">
              <a:solidFill>
                <a:schemeClr val="accent1"/>
              </a:solidFill>
            </a:endParaRPr>
          </a:p>
        </p:txBody>
      </p:sp>
    </p:spTree>
    <p:extLst>
      <p:ext uri="{BB962C8B-B14F-4D97-AF65-F5344CB8AC3E}">
        <p14:creationId xmlns:p14="http://schemas.microsoft.com/office/powerpoint/2010/main" val="387757368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0"/>
          <p:cNvSpPr>
            <a:spLocks noGrp="1" noChangeArrowheads="1"/>
          </p:cNvSpPr>
          <p:nvPr>
            <p:ph type="title"/>
          </p:nvPr>
        </p:nvSpPr>
        <p:spPr/>
        <p:txBody>
          <a:bodyPr vert="horz" wrap="square" lIns="91440" tIns="45720" rIns="91440" bIns="45720" numCol="1" anchor="t" anchorCtr="0" compatLnSpc="1">
            <a:prstTxWarp prst="textNoShape">
              <a:avLst/>
            </a:prstTxWarp>
          </a:bodyPr>
          <a:lstStyle/>
          <a:p>
            <a:pPr eaLnBrk="1" hangingPunct="1"/>
            <a:r>
              <a:rPr lang="en-US" altLang="en-US" dirty="0" smtClean="0"/>
              <a:t>Viewing Audit Policy Information</a:t>
            </a:r>
          </a:p>
        </p:txBody>
      </p:sp>
      <p:sp>
        <p:nvSpPr>
          <p:cNvPr id="5" name="Content Placeholder 2"/>
          <p:cNvSpPr txBox="1">
            <a:spLocks/>
          </p:cNvSpPr>
          <p:nvPr/>
        </p:nvSpPr>
        <p:spPr bwMode="gray">
          <a:xfrm>
            <a:off x="1787382" y="914400"/>
            <a:ext cx="8614061" cy="250073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91440" rIns="12700" bIns="12700">
            <a:spAutoFit/>
          </a:bodyPr>
          <a:lstStyle/>
          <a:p>
            <a:pPr lvl="1" indent="-457200">
              <a:defRPr/>
            </a:pPr>
            <a:r>
              <a:rPr lang="en-US" sz="1600" b="1" dirty="0">
                <a:latin typeface="Courier New" pitchFamily="49" charset="0"/>
                <a:cs typeface="Courier New" pitchFamily="49" charset="0"/>
              </a:rPr>
              <a:t>SQL&gt;</a:t>
            </a:r>
            <a:r>
              <a:rPr lang="en-US" sz="1600" b="1" dirty="0">
                <a:solidFill>
                  <a:schemeClr val="bg2"/>
                </a:solidFill>
                <a:latin typeface="Courier New" pitchFamily="49" charset="0"/>
                <a:cs typeface="Courier New" pitchFamily="49" charset="0"/>
              </a:rPr>
              <a:t> </a:t>
            </a:r>
            <a:r>
              <a:rPr lang="en-US" sz="1600" b="1" dirty="0">
                <a:latin typeface="Courier New" pitchFamily="49" charset="0"/>
                <a:cs typeface="Courier New" pitchFamily="49" charset="0"/>
              </a:rPr>
              <a:t>SELECT policy_name, audit_option, condition_eval_opt</a:t>
            </a:r>
          </a:p>
          <a:p>
            <a:pPr lvl="1" indent="-457200">
              <a:defRPr/>
            </a:pPr>
            <a:r>
              <a:rPr lang="en-US" sz="1600" b="1" dirty="0">
                <a:latin typeface="Courier New" pitchFamily="49" charset="0"/>
                <a:cs typeface="Courier New" pitchFamily="49" charset="0"/>
              </a:rPr>
              <a:t>  2  FROM   audit_unified_policies;</a:t>
            </a:r>
          </a:p>
          <a:p>
            <a:pPr lvl="1" indent="-457200">
              <a:defRPr/>
            </a:pPr>
            <a:endParaRPr lang="en-US" sz="1600" b="1" dirty="0">
              <a:latin typeface="Courier New" pitchFamily="49" charset="0"/>
              <a:cs typeface="Courier New" pitchFamily="49" charset="0"/>
            </a:endParaRPr>
          </a:p>
          <a:p>
            <a:pPr lvl="1" indent="-457200">
              <a:defRPr/>
            </a:pPr>
            <a:r>
              <a:rPr lang="en-US" sz="1600" b="1" dirty="0">
                <a:latin typeface="Courier New" pitchFamily="49" charset="0"/>
                <a:cs typeface="Courier New" pitchFamily="49" charset="0"/>
              </a:rPr>
              <a:t>POLICY_NAME          AUDIT_OPTION     CONDITION_EVAL_OPT</a:t>
            </a:r>
          </a:p>
          <a:p>
            <a:pPr lvl="1" indent="-457200">
              <a:defRPr/>
            </a:pPr>
            <a:r>
              <a:rPr lang="en-US" sz="1600" b="1" dirty="0">
                <a:latin typeface="Courier New" pitchFamily="49" charset="0"/>
                <a:cs typeface="Courier New" pitchFamily="49" charset="0"/>
              </a:rPr>
              <a:t>-------------------- ---------------- ----------------</a:t>
            </a:r>
          </a:p>
          <a:p>
            <a:pPr lvl="1" indent="-457200">
              <a:defRPr/>
            </a:pPr>
            <a:r>
              <a:rPr lang="en-US" sz="1600" b="1" dirty="0">
                <a:latin typeface="Courier New" pitchFamily="49" charset="0"/>
                <a:cs typeface="Courier New" pitchFamily="49" charset="0"/>
              </a:rPr>
              <a:t>POL1                 DELETE           INSTANCE</a:t>
            </a:r>
          </a:p>
          <a:p>
            <a:pPr lvl="1" indent="-457200">
              <a:defRPr/>
            </a:pPr>
            <a:r>
              <a:rPr lang="en-US" sz="1600" b="1" dirty="0">
                <a:latin typeface="Courier New" pitchFamily="49" charset="0"/>
                <a:cs typeface="Courier New" pitchFamily="49" charset="0"/>
              </a:rPr>
              <a:t>POL2                 TRUNCATE TABLE   NONE</a:t>
            </a:r>
          </a:p>
          <a:p>
            <a:pPr lvl="1" indent="-457200">
              <a:defRPr/>
            </a:pPr>
            <a:r>
              <a:rPr lang="en-US" sz="1600" b="1" dirty="0">
                <a:latin typeface="Courier New" pitchFamily="49" charset="0"/>
                <a:cs typeface="Courier New" pitchFamily="49" charset="0"/>
              </a:rPr>
              <a:t>POL3                 RENAME           SESSION</a:t>
            </a:r>
          </a:p>
          <a:p>
            <a:pPr lvl="1" indent="-457200">
              <a:defRPr/>
            </a:pPr>
            <a:r>
              <a:rPr lang="en-US" sz="1600" b="1" dirty="0">
                <a:latin typeface="Courier New" pitchFamily="49" charset="0"/>
                <a:cs typeface="Courier New" pitchFamily="49" charset="0"/>
              </a:rPr>
              <a:t>POL4                 ALL ACTIONS      STATEMENT</a:t>
            </a:r>
            <a:endParaRPr lang="en-US" sz="1600" b="1" dirty="0">
              <a:solidFill>
                <a:schemeClr val="bg2"/>
              </a:solidFill>
              <a:latin typeface="Courier New" pitchFamily="49" charset="0"/>
              <a:cs typeface="Courier New" pitchFamily="49" charset="0"/>
            </a:endParaRPr>
          </a:p>
        </p:txBody>
      </p:sp>
      <p:sp>
        <p:nvSpPr>
          <p:cNvPr id="6" name="Content Placeholder 2"/>
          <p:cNvSpPr txBox="1">
            <a:spLocks/>
          </p:cNvSpPr>
          <p:nvPr/>
        </p:nvSpPr>
        <p:spPr bwMode="gray">
          <a:xfrm>
            <a:off x="1787382" y="3581400"/>
            <a:ext cx="8614061" cy="2500734"/>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91440" rIns="12700" bIns="12700">
            <a:spAutoFit/>
          </a:bodyPr>
          <a:lstStyle/>
          <a:p>
            <a:pPr lvl="1" indent="-457200">
              <a:defRPr/>
            </a:pPr>
            <a:r>
              <a:rPr lang="en-US" sz="1600" b="1" dirty="0">
                <a:latin typeface="Courier New" pitchFamily="49" charset="0"/>
                <a:cs typeface="Courier New" pitchFamily="49" charset="0"/>
              </a:rPr>
              <a:t>SQL&gt;</a:t>
            </a:r>
            <a:r>
              <a:rPr lang="en-US" sz="1600" b="1" dirty="0">
                <a:solidFill>
                  <a:schemeClr val="bg2"/>
                </a:solidFill>
                <a:latin typeface="Courier New" pitchFamily="49" charset="0"/>
                <a:cs typeface="Courier New" pitchFamily="49" charset="0"/>
              </a:rPr>
              <a:t> </a:t>
            </a:r>
            <a:r>
              <a:rPr lang="en-US" sz="1600" b="1" dirty="0">
                <a:latin typeface="Courier New" pitchFamily="49" charset="0"/>
                <a:cs typeface="Courier New" pitchFamily="49" charset="0"/>
              </a:rPr>
              <a:t>SELECT policy_name, enabled_opt, user_name, success, failure</a:t>
            </a:r>
          </a:p>
          <a:p>
            <a:pPr lvl="1" indent="-457200">
              <a:defRPr/>
            </a:pPr>
            <a:r>
              <a:rPr lang="en-US" sz="1600" b="1" dirty="0">
                <a:latin typeface="Courier New" pitchFamily="49" charset="0"/>
                <a:cs typeface="Courier New" pitchFamily="49" charset="0"/>
              </a:rPr>
              <a:t>  2  FROM   audit_unified_enabled_policies;</a:t>
            </a:r>
          </a:p>
          <a:p>
            <a:pPr lvl="1" indent="-457200">
              <a:defRPr/>
            </a:pPr>
            <a:endParaRPr lang="fr-FR" sz="1600" b="1" dirty="0">
              <a:latin typeface="Courier New" pitchFamily="49" charset="0"/>
              <a:cs typeface="Courier New" pitchFamily="49" charset="0"/>
            </a:endParaRPr>
          </a:p>
          <a:p>
            <a:pPr lvl="1" indent="-457200">
              <a:defRPr/>
            </a:pPr>
            <a:r>
              <a:rPr lang="en-US" sz="1600" b="1" dirty="0">
                <a:latin typeface="Courier New" pitchFamily="49" charset="0"/>
                <a:cs typeface="Courier New" pitchFamily="49" charset="0"/>
              </a:rPr>
              <a:t>POLICY_NAME          ENABLED_ USER_NAME  SUC FAI</a:t>
            </a:r>
          </a:p>
          <a:p>
            <a:pPr lvl="1" indent="-457200">
              <a:defRPr/>
            </a:pPr>
            <a:r>
              <a:rPr lang="en-US" sz="1600" b="1" dirty="0">
                <a:latin typeface="Courier New" pitchFamily="49" charset="0"/>
                <a:cs typeface="Courier New" pitchFamily="49" charset="0"/>
              </a:rPr>
              <a:t>-------------------- -------- ---------- --- ---</a:t>
            </a:r>
          </a:p>
          <a:p>
            <a:pPr lvl="1" indent="-457200">
              <a:defRPr/>
            </a:pPr>
            <a:r>
              <a:rPr lang="en-US" sz="1600" b="1" dirty="0">
                <a:latin typeface="Courier New" pitchFamily="49" charset="0"/>
                <a:cs typeface="Courier New" pitchFamily="49" charset="0"/>
              </a:rPr>
              <a:t>POL3                 BY       PM         NO  YES</a:t>
            </a:r>
          </a:p>
          <a:p>
            <a:pPr lvl="1" indent="-457200">
              <a:defRPr/>
            </a:pPr>
            <a:r>
              <a:rPr lang="en-US" sz="1600" b="1" dirty="0">
                <a:latin typeface="Courier New" pitchFamily="49" charset="0"/>
                <a:cs typeface="Courier New" pitchFamily="49" charset="0"/>
              </a:rPr>
              <a:t>POL2                 EXCEPT   SYSTEM     NO  YES</a:t>
            </a:r>
          </a:p>
          <a:p>
            <a:pPr lvl="1" indent="-457200">
              <a:defRPr/>
            </a:pPr>
            <a:r>
              <a:rPr lang="en-US" sz="1600" b="1" dirty="0">
                <a:latin typeface="Courier New" pitchFamily="49" charset="0"/>
                <a:cs typeface="Courier New" pitchFamily="49" charset="0"/>
              </a:rPr>
              <a:t>POL4                 BY       SYS        YES </a:t>
            </a:r>
          </a:p>
          <a:p>
            <a:pPr lvl="1" indent="-457200">
              <a:defRPr/>
            </a:pPr>
            <a:r>
              <a:rPr lang="en-US" sz="1600" b="1" dirty="0" smtClean="0">
                <a:latin typeface="Courier New" pitchFamily="49" charset="0"/>
                <a:cs typeface="Courier New" pitchFamily="49" charset="0"/>
              </a:rPr>
              <a:t>POL6                 BY       </a:t>
            </a:r>
            <a:r>
              <a:rPr lang="en-US" sz="1600" b="1" dirty="0">
                <a:latin typeface="Courier New" pitchFamily="49" charset="0"/>
                <a:cs typeface="Courier New" pitchFamily="49" charset="0"/>
              </a:rPr>
              <a:t>ALL USERS  YES NO</a:t>
            </a:r>
          </a:p>
        </p:txBody>
      </p:sp>
    </p:spTree>
    <p:extLst>
      <p:ext uri="{BB962C8B-B14F-4D97-AF65-F5344CB8AC3E}">
        <p14:creationId xmlns:p14="http://schemas.microsoft.com/office/powerpoint/2010/main" val="3670509206"/>
      </p:ext>
    </p:extLst>
  </p:cSld>
  <p:clrMapOvr>
    <a:masterClrMapping/>
  </p:clrMapOvr>
  <p:transition spd="slow"/>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55183" y="1011895"/>
            <a:ext cx="8678459" cy="4911513"/>
            <a:chOff x="1755183" y="1011895"/>
            <a:chExt cx="8678459" cy="4911513"/>
          </a:xfrm>
        </p:grpSpPr>
        <p:sp>
          <p:nvSpPr>
            <p:cNvPr id="18" name="Freeform 17"/>
            <p:cNvSpPr/>
            <p:nvPr/>
          </p:nvSpPr>
          <p:spPr bwMode="auto">
            <a:xfrm>
              <a:off x="1958490" y="5849106"/>
              <a:ext cx="8271847" cy="74302"/>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9" name="Rounded Rectangle 18"/>
            <p:cNvSpPr/>
            <p:nvPr/>
          </p:nvSpPr>
          <p:spPr bwMode="auto">
            <a:xfrm>
              <a:off x="1755183" y="1011895"/>
              <a:ext cx="8678459" cy="487589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6626" name="Rectangle 2"/>
          <p:cNvSpPr>
            <a:spLocks noGrp="1" noChangeArrowheads="1"/>
          </p:cNvSpPr>
          <p:nvPr>
            <p:ph type="title"/>
          </p:nvPr>
        </p:nvSpPr>
        <p:spPr/>
        <p:txBody>
          <a:bodyPr/>
          <a:lstStyle/>
          <a:p>
            <a:pPr eaLnBrk="1" hangingPunct="1"/>
            <a:r>
              <a:rPr lang="en-US" altLang="en-US" dirty="0" smtClean="0"/>
              <a:t>Value-Based Auditing</a:t>
            </a:r>
          </a:p>
        </p:txBody>
      </p:sp>
      <p:grpSp>
        <p:nvGrpSpPr>
          <p:cNvPr id="26627" name="Group 16"/>
          <p:cNvGrpSpPr>
            <a:grpSpLocks/>
          </p:cNvGrpSpPr>
          <p:nvPr/>
        </p:nvGrpSpPr>
        <p:grpSpPr bwMode="auto">
          <a:xfrm>
            <a:off x="2690812" y="1677684"/>
            <a:ext cx="7061200" cy="3894152"/>
            <a:chOff x="1016000" y="2143125"/>
            <a:chExt cx="7061200" cy="3894904"/>
          </a:xfrm>
        </p:grpSpPr>
        <p:sp>
          <p:nvSpPr>
            <p:cNvPr id="26628" name="Line 3"/>
            <p:cNvSpPr>
              <a:spLocks noChangeShapeType="1"/>
            </p:cNvSpPr>
            <p:nvPr/>
          </p:nvSpPr>
          <p:spPr bwMode="auto">
            <a:xfrm>
              <a:off x="4572000" y="2755900"/>
              <a:ext cx="16002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26629" name="Picture 4" descr="Tables: Table with Header, 1 Row Highligh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10025" y="4432300"/>
              <a:ext cx="7651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5" descr="Code_Package: PL/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114800" y="2143125"/>
              <a:ext cx="5524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6" descr="Tables: Table, 1 R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184900" y="2271713"/>
              <a:ext cx="9620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7" descr="Tables: Table, 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173788" y="4356100"/>
              <a:ext cx="9620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Line 8"/>
            <p:cNvSpPr>
              <a:spLocks noChangeShapeType="1"/>
            </p:cNvSpPr>
            <p:nvPr/>
          </p:nvSpPr>
          <p:spPr bwMode="auto">
            <a:xfrm rot="16200000" flipH="1">
              <a:off x="3962400" y="4127500"/>
              <a:ext cx="914400"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34" name="Rectangle 9"/>
            <p:cNvSpPr>
              <a:spLocks noChangeArrowheads="1"/>
            </p:cNvSpPr>
            <p:nvPr/>
          </p:nvSpPr>
          <p:spPr bwMode="auto">
            <a:xfrm>
              <a:off x="3302000" y="5400675"/>
              <a:ext cx="2184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User’s change </a:t>
              </a:r>
            </a:p>
            <a:p>
              <a:pPr algn="ctr"/>
              <a:r>
                <a:rPr lang="en-US" altLang="en-US" dirty="0"/>
                <a:t>is made.</a:t>
              </a:r>
            </a:p>
          </p:txBody>
        </p:sp>
        <p:sp>
          <p:nvSpPr>
            <p:cNvPr id="26635" name="Rectangle 10"/>
            <p:cNvSpPr>
              <a:spLocks noChangeArrowheads="1"/>
            </p:cNvSpPr>
            <p:nvPr/>
          </p:nvSpPr>
          <p:spPr bwMode="auto">
            <a:xfrm>
              <a:off x="3302000" y="3036888"/>
              <a:ext cx="21844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t>The trigger fires.</a:t>
              </a:r>
            </a:p>
          </p:txBody>
        </p:sp>
        <p:sp>
          <p:nvSpPr>
            <p:cNvPr id="26636" name="Rectangle 11"/>
            <p:cNvSpPr>
              <a:spLocks noChangeArrowheads="1"/>
            </p:cNvSpPr>
            <p:nvPr/>
          </p:nvSpPr>
          <p:spPr bwMode="auto">
            <a:xfrm>
              <a:off x="5178855" y="3038475"/>
              <a:ext cx="28956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Audit record is </a:t>
              </a:r>
            </a:p>
            <a:p>
              <a:pPr algn="ctr"/>
              <a:r>
                <a:rPr lang="en-US" altLang="en-US" dirty="0"/>
                <a:t>created by the trigger.</a:t>
              </a:r>
            </a:p>
          </p:txBody>
        </p:sp>
        <p:sp>
          <p:nvSpPr>
            <p:cNvPr id="26637" name="Rectangle 12"/>
            <p:cNvSpPr>
              <a:spLocks noChangeArrowheads="1"/>
            </p:cNvSpPr>
            <p:nvPr/>
          </p:nvSpPr>
          <p:spPr bwMode="auto">
            <a:xfrm>
              <a:off x="5562600" y="5400675"/>
              <a:ext cx="2514600" cy="63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ea typeface="SimSun" panose="02010600030101010101" pitchFamily="2" charset="-122"/>
                </a:rPr>
                <a:t>Audit record is inserted into an audit trail table</a:t>
              </a:r>
              <a:r>
                <a:rPr lang="en-US" altLang="en-US" dirty="0"/>
                <a:t>.</a:t>
              </a:r>
            </a:p>
          </p:txBody>
        </p:sp>
        <p:sp>
          <p:nvSpPr>
            <p:cNvPr id="26638" name="Rectangle 13"/>
            <p:cNvSpPr>
              <a:spLocks noChangeArrowheads="1"/>
            </p:cNvSpPr>
            <p:nvPr/>
          </p:nvSpPr>
          <p:spPr bwMode="auto">
            <a:xfrm>
              <a:off x="1016000" y="3038475"/>
              <a:ext cx="2184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t>A user makes a change.</a:t>
              </a:r>
            </a:p>
          </p:txBody>
        </p:sp>
        <p:sp>
          <p:nvSpPr>
            <p:cNvPr id="26639" name="Line 14"/>
            <p:cNvSpPr>
              <a:spLocks noChangeShapeType="1"/>
            </p:cNvSpPr>
            <p:nvPr/>
          </p:nvSpPr>
          <p:spPr bwMode="auto">
            <a:xfrm>
              <a:off x="2384425" y="2755900"/>
              <a:ext cx="1752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41" name="Line 16"/>
            <p:cNvSpPr>
              <a:spLocks noChangeShapeType="1"/>
            </p:cNvSpPr>
            <p:nvPr/>
          </p:nvSpPr>
          <p:spPr bwMode="auto">
            <a:xfrm rot="16200000" flipH="1">
              <a:off x="6172200" y="4127500"/>
              <a:ext cx="914400" cy="0"/>
            </a:xfrm>
            <a:prstGeom prst="line">
              <a:avLst/>
            </a:prstGeom>
            <a:noFill/>
            <a:ln w="28575" cap="rnd">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4508" y="1380836"/>
            <a:ext cx="1219200" cy="1219200"/>
          </a:xfrm>
          <a:prstGeom prst="rect">
            <a:avLst/>
          </a:prstGeom>
        </p:spPr>
      </p:pic>
    </p:spTree>
    <p:custDataLst>
      <p:tags r:id="rId1"/>
    </p:custDataLst>
    <p:extLst>
      <p:ext uri="{BB962C8B-B14F-4D97-AF65-F5344CB8AC3E}">
        <p14:creationId xmlns:p14="http://schemas.microsoft.com/office/powerpoint/2010/main" val="2758168094"/>
      </p:ext>
    </p:extLst>
  </p:cSld>
  <p:clrMapOvr>
    <a:masterClrMapping/>
  </p:clrMapOvr>
  <p:transition spd="slow"/>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dirty="0" smtClean="0"/>
          </a:p>
        </p:txBody>
      </p:sp>
      <p:sp>
        <p:nvSpPr>
          <p:cNvPr id="27651" name="Rectangle 3"/>
          <p:cNvSpPr>
            <a:spLocks noGrp="1" noChangeArrowheads="1"/>
          </p:cNvSpPr>
          <p:nvPr>
            <p:ph type="body" idx="1"/>
          </p:nvPr>
        </p:nvSpPr>
        <p:spPr>
          <a:xfrm>
            <a:off x="622138" y="1242485"/>
            <a:ext cx="10944549" cy="357356"/>
          </a:xfrm>
        </p:spPr>
        <p:txBody>
          <a:bodyPr/>
          <a:lstStyle/>
          <a:p>
            <a:pPr eaLnBrk="1" hangingPunct="1"/>
            <a:endParaRPr lang="en-US" altLang="en-US" dirty="0" smtClean="0"/>
          </a:p>
        </p:txBody>
      </p:sp>
    </p:spTree>
    <p:custDataLst>
      <p:tags r:id="rId1"/>
    </p:custDataLst>
    <p:extLst>
      <p:ext uri="{BB962C8B-B14F-4D97-AF65-F5344CB8AC3E}">
        <p14:creationId xmlns:p14="http://schemas.microsoft.com/office/powerpoint/2010/main" val="3405011788"/>
      </p:ext>
    </p:extLst>
  </p:cSld>
  <p:clrMapOvr>
    <a:masterClrMapping/>
  </p:clrMapOvr>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7"/>
          <p:cNvSpPr>
            <a:spLocks noGrp="1" noChangeArrowheads="1"/>
          </p:cNvSpPr>
          <p:nvPr>
            <p:ph type="title"/>
          </p:nvPr>
        </p:nvSpPr>
        <p:spPr/>
        <p:txBody>
          <a:bodyPr/>
          <a:lstStyle/>
          <a:p>
            <a:pPr eaLnBrk="1" hangingPunct="1"/>
            <a:r>
              <a:rPr lang="en-US" altLang="en-US" dirty="0" smtClean="0"/>
              <a:t>Fine-Grained Auditing</a:t>
            </a:r>
          </a:p>
        </p:txBody>
      </p:sp>
      <p:sp>
        <p:nvSpPr>
          <p:cNvPr id="28675" name="Rectangle 48"/>
          <p:cNvSpPr>
            <a:spLocks noGrp="1" noChangeArrowheads="1"/>
          </p:cNvSpPr>
          <p:nvPr>
            <p:ph idx="1"/>
          </p:nvPr>
        </p:nvSpPr>
        <p:spPr>
          <a:xfrm>
            <a:off x="622138" y="1242485"/>
            <a:ext cx="10944549" cy="2111682"/>
          </a:xfrm>
        </p:spPr>
        <p:txBody>
          <a:bodyPr/>
          <a:lstStyle/>
          <a:p>
            <a:pPr lvl="1" eaLnBrk="1" hangingPunct="1"/>
            <a:r>
              <a:rPr lang="en-US" altLang="en-US" dirty="0" smtClean="0"/>
              <a:t>Monitors data access on the basis of content</a:t>
            </a:r>
          </a:p>
          <a:p>
            <a:pPr lvl="1" eaLnBrk="1" hangingPunct="1"/>
            <a:r>
              <a:rPr lang="en-US" altLang="en-US" dirty="0" smtClean="0"/>
              <a:t>Audits </a:t>
            </a:r>
            <a:r>
              <a:rPr lang="en-US" altLang="en-US" dirty="0" smtClean="0">
                <a:latin typeface="Courier New" panose="02070309020205020404" pitchFamily="49" charset="0"/>
              </a:rPr>
              <a:t>SELECT</a:t>
            </a:r>
            <a:r>
              <a:rPr lang="en-US" altLang="en-US" dirty="0" smtClean="0"/>
              <a:t>, </a:t>
            </a:r>
            <a:r>
              <a:rPr lang="en-US" altLang="en-US" dirty="0" smtClean="0">
                <a:latin typeface="Courier New" panose="02070309020205020404" pitchFamily="49" charset="0"/>
              </a:rPr>
              <a:t>INSERT</a:t>
            </a:r>
            <a:r>
              <a:rPr lang="en-US" altLang="en-US" dirty="0" smtClean="0"/>
              <a:t>, </a:t>
            </a:r>
            <a:r>
              <a:rPr lang="en-US" altLang="en-US" dirty="0" smtClean="0">
                <a:latin typeface="Courier New" panose="02070309020205020404" pitchFamily="49" charset="0"/>
              </a:rPr>
              <a:t>UPDATE</a:t>
            </a:r>
            <a:r>
              <a:rPr lang="en-US" altLang="en-US" dirty="0" smtClean="0"/>
              <a:t>, </a:t>
            </a:r>
            <a:r>
              <a:rPr lang="en-US" altLang="en-US" dirty="0" smtClean="0">
                <a:latin typeface="Courier New" panose="02070309020205020404" pitchFamily="49" charset="0"/>
              </a:rPr>
              <a:t>DELETE</a:t>
            </a:r>
            <a:r>
              <a:rPr lang="en-US" altLang="en-US" dirty="0" smtClean="0">
                <a:latin typeface="Times New Roman" panose="02020603050405020304" pitchFamily="18" charset="0"/>
              </a:rPr>
              <a:t>, </a:t>
            </a:r>
            <a:r>
              <a:rPr lang="en-US" altLang="en-US" dirty="0" smtClean="0"/>
              <a:t>and</a:t>
            </a:r>
            <a:r>
              <a:rPr lang="en-US" altLang="en-US" dirty="0" smtClean="0">
                <a:cs typeface="Arial" panose="020B0604020202020204" pitchFamily="34" charset="0"/>
              </a:rPr>
              <a:t> </a:t>
            </a:r>
            <a:r>
              <a:rPr lang="en-US" altLang="en-US" dirty="0" smtClean="0">
                <a:latin typeface="Courier New" panose="02070309020205020404" pitchFamily="49" charset="0"/>
              </a:rPr>
              <a:t>MERGE</a:t>
            </a:r>
          </a:p>
          <a:p>
            <a:pPr lvl="1" eaLnBrk="1" hangingPunct="1"/>
            <a:r>
              <a:rPr lang="en-US" altLang="en-US" dirty="0" smtClean="0"/>
              <a:t>Can be linked to one or more columns in a table or view</a:t>
            </a:r>
          </a:p>
          <a:p>
            <a:pPr lvl="1" eaLnBrk="1" hangingPunct="1"/>
            <a:r>
              <a:rPr lang="en-US" altLang="en-US" dirty="0" smtClean="0"/>
              <a:t>May execute a procedure</a:t>
            </a:r>
          </a:p>
          <a:p>
            <a:pPr lvl="1" eaLnBrk="1" hangingPunct="1"/>
            <a:r>
              <a:rPr lang="en-US" altLang="en-US" dirty="0" smtClean="0"/>
              <a:t>Is administered with the </a:t>
            </a:r>
            <a:r>
              <a:rPr lang="en-US" altLang="en-US" dirty="0" smtClean="0">
                <a:latin typeface="Courier New" panose="02070309020205020404" pitchFamily="49" charset="0"/>
              </a:rPr>
              <a:t>DBMS_FGA</a:t>
            </a:r>
            <a:r>
              <a:rPr lang="en-US" altLang="en-US" dirty="0" smtClean="0"/>
              <a:t> package</a:t>
            </a:r>
          </a:p>
        </p:txBody>
      </p:sp>
      <p:grpSp>
        <p:nvGrpSpPr>
          <p:cNvPr id="2" name="Group 1"/>
          <p:cNvGrpSpPr/>
          <p:nvPr/>
        </p:nvGrpSpPr>
        <p:grpSpPr>
          <a:xfrm>
            <a:off x="5637212" y="3810000"/>
            <a:ext cx="5832475" cy="2229954"/>
            <a:chOff x="2817812" y="3713646"/>
            <a:chExt cx="5832475" cy="2229954"/>
          </a:xfrm>
        </p:grpSpPr>
        <p:sp>
          <p:nvSpPr>
            <p:cNvPr id="28677" name="Line 4"/>
            <p:cNvSpPr>
              <a:spLocks noChangeShapeType="1"/>
            </p:cNvSpPr>
            <p:nvPr/>
          </p:nvSpPr>
          <p:spPr bwMode="auto">
            <a:xfrm>
              <a:off x="6726238" y="4884737"/>
              <a:ext cx="600075" cy="3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8678" name="Line 5"/>
            <p:cNvSpPr>
              <a:spLocks noChangeShapeType="1"/>
            </p:cNvSpPr>
            <p:nvPr/>
          </p:nvSpPr>
          <p:spPr bwMode="auto">
            <a:xfrm>
              <a:off x="6781800" y="3971925"/>
              <a:ext cx="914400" cy="3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28679" name="Group 6"/>
            <p:cNvGrpSpPr>
              <a:grpSpLocks/>
            </p:cNvGrpSpPr>
            <p:nvPr/>
          </p:nvGrpSpPr>
          <p:grpSpPr bwMode="auto">
            <a:xfrm>
              <a:off x="7345363" y="3733802"/>
              <a:ext cx="1069975" cy="1838326"/>
              <a:chOff x="2912" y="2398"/>
              <a:chExt cx="674" cy="1158"/>
            </a:xfrm>
          </p:grpSpPr>
          <p:sp>
            <p:nvSpPr>
              <p:cNvPr id="28683" name="Freeform 7"/>
              <p:cNvSpPr>
                <a:spLocks/>
              </p:cNvSpPr>
              <p:nvPr/>
            </p:nvSpPr>
            <p:spPr bwMode="gray">
              <a:xfrm>
                <a:off x="2912" y="2398"/>
                <a:ext cx="674" cy="1158"/>
              </a:xfrm>
              <a:custGeom>
                <a:avLst/>
                <a:gdLst>
                  <a:gd name="T0" fmla="*/ 673 w 674"/>
                  <a:gd name="T1" fmla="*/ 922 h 1158"/>
                  <a:gd name="T2" fmla="*/ 0 w 674"/>
                  <a:gd name="T3" fmla="*/ 1157 h 1158"/>
                  <a:gd name="T4" fmla="*/ 0 w 674"/>
                  <a:gd name="T5" fmla="*/ 234 h 1158"/>
                  <a:gd name="T6" fmla="*/ 673 w 674"/>
                  <a:gd name="T7" fmla="*/ 0 h 1158"/>
                  <a:gd name="T8" fmla="*/ 673 w 674"/>
                  <a:gd name="T9" fmla="*/ 922 h 1158"/>
                  <a:gd name="T10" fmla="*/ 0 60000 65536"/>
                  <a:gd name="T11" fmla="*/ 0 60000 65536"/>
                  <a:gd name="T12" fmla="*/ 0 60000 65536"/>
                  <a:gd name="T13" fmla="*/ 0 60000 65536"/>
                  <a:gd name="T14" fmla="*/ 0 60000 65536"/>
                  <a:gd name="T15" fmla="*/ 0 w 674"/>
                  <a:gd name="T16" fmla="*/ 0 h 1158"/>
                  <a:gd name="T17" fmla="*/ 674 w 674"/>
                  <a:gd name="T18" fmla="*/ 1158 h 1158"/>
                </a:gdLst>
                <a:ahLst/>
                <a:cxnLst>
                  <a:cxn ang="T10">
                    <a:pos x="T0" y="T1"/>
                  </a:cxn>
                  <a:cxn ang="T11">
                    <a:pos x="T2" y="T3"/>
                  </a:cxn>
                  <a:cxn ang="T12">
                    <a:pos x="T4" y="T5"/>
                  </a:cxn>
                  <a:cxn ang="T13">
                    <a:pos x="T6" y="T7"/>
                  </a:cxn>
                  <a:cxn ang="T14">
                    <a:pos x="T8" y="T9"/>
                  </a:cxn>
                </a:cxnLst>
                <a:rect l="T15" t="T16" r="T17" b="T18"/>
                <a:pathLst>
                  <a:path w="674" h="1158">
                    <a:moveTo>
                      <a:pt x="673" y="922"/>
                    </a:moveTo>
                    <a:lnTo>
                      <a:pt x="0" y="1157"/>
                    </a:lnTo>
                    <a:lnTo>
                      <a:pt x="0" y="234"/>
                    </a:lnTo>
                    <a:lnTo>
                      <a:pt x="673" y="0"/>
                    </a:lnTo>
                    <a:lnTo>
                      <a:pt x="673" y="92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4" name="Freeform 8"/>
              <p:cNvSpPr>
                <a:spLocks/>
              </p:cNvSpPr>
              <p:nvPr/>
            </p:nvSpPr>
            <p:spPr bwMode="gray">
              <a:xfrm>
                <a:off x="2940" y="2438"/>
                <a:ext cx="617" cy="1062"/>
              </a:xfrm>
              <a:custGeom>
                <a:avLst/>
                <a:gdLst>
                  <a:gd name="T0" fmla="*/ 616 w 617"/>
                  <a:gd name="T1" fmla="*/ 847 h 1062"/>
                  <a:gd name="T2" fmla="*/ 0 w 617"/>
                  <a:gd name="T3" fmla="*/ 1061 h 1062"/>
                  <a:gd name="T4" fmla="*/ 0 w 617"/>
                  <a:gd name="T5" fmla="*/ 213 h 1062"/>
                  <a:gd name="T6" fmla="*/ 616 w 617"/>
                  <a:gd name="T7" fmla="*/ 0 h 1062"/>
                  <a:gd name="T8" fmla="*/ 616 w 617"/>
                  <a:gd name="T9" fmla="*/ 847 h 1062"/>
                  <a:gd name="T10" fmla="*/ 0 60000 65536"/>
                  <a:gd name="T11" fmla="*/ 0 60000 65536"/>
                  <a:gd name="T12" fmla="*/ 0 60000 65536"/>
                  <a:gd name="T13" fmla="*/ 0 60000 65536"/>
                  <a:gd name="T14" fmla="*/ 0 60000 65536"/>
                  <a:gd name="T15" fmla="*/ 0 w 617"/>
                  <a:gd name="T16" fmla="*/ 0 h 1062"/>
                  <a:gd name="T17" fmla="*/ 617 w 617"/>
                  <a:gd name="T18" fmla="*/ 1062 h 1062"/>
                </a:gdLst>
                <a:ahLst/>
                <a:cxnLst>
                  <a:cxn ang="T10">
                    <a:pos x="T0" y="T1"/>
                  </a:cxn>
                  <a:cxn ang="T11">
                    <a:pos x="T2" y="T3"/>
                  </a:cxn>
                  <a:cxn ang="T12">
                    <a:pos x="T4" y="T5"/>
                  </a:cxn>
                  <a:cxn ang="T13">
                    <a:pos x="T6" y="T7"/>
                  </a:cxn>
                  <a:cxn ang="T14">
                    <a:pos x="T8" y="T9"/>
                  </a:cxn>
                </a:cxnLst>
                <a:rect l="T15" t="T16" r="T17" b="T18"/>
                <a:pathLst>
                  <a:path w="617" h="1062">
                    <a:moveTo>
                      <a:pt x="616" y="847"/>
                    </a:moveTo>
                    <a:lnTo>
                      <a:pt x="0" y="1061"/>
                    </a:lnTo>
                    <a:lnTo>
                      <a:pt x="0" y="213"/>
                    </a:lnTo>
                    <a:lnTo>
                      <a:pt x="616" y="0"/>
                    </a:lnTo>
                    <a:lnTo>
                      <a:pt x="616" y="847"/>
                    </a:lnTo>
                  </a:path>
                </a:pathLst>
              </a:custGeom>
              <a:solidFill>
                <a:srgbClr val="FFFFD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5" name="Freeform 9"/>
              <p:cNvSpPr>
                <a:spLocks/>
              </p:cNvSpPr>
              <p:nvPr/>
            </p:nvSpPr>
            <p:spPr bwMode="gray">
              <a:xfrm>
                <a:off x="2970" y="2636"/>
                <a:ext cx="84" cy="106"/>
              </a:xfrm>
              <a:custGeom>
                <a:avLst/>
                <a:gdLst>
                  <a:gd name="T0" fmla="*/ 83 w 84"/>
                  <a:gd name="T1" fmla="*/ 81 h 106"/>
                  <a:gd name="T2" fmla="*/ 83 w 84"/>
                  <a:gd name="T3" fmla="*/ 0 h 106"/>
                  <a:gd name="T4" fmla="*/ 0 w 84"/>
                  <a:gd name="T5" fmla="*/ 23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3"/>
                    </a:lnTo>
                    <a:lnTo>
                      <a:pt x="0" y="105"/>
                    </a:lnTo>
                    <a:lnTo>
                      <a:pt x="83"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6" name="Freeform 10"/>
              <p:cNvSpPr>
                <a:spLocks/>
              </p:cNvSpPr>
              <p:nvPr/>
            </p:nvSpPr>
            <p:spPr bwMode="gray">
              <a:xfrm>
                <a:off x="3088" y="2602"/>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7" name="Freeform 11"/>
              <p:cNvSpPr>
                <a:spLocks/>
              </p:cNvSpPr>
              <p:nvPr/>
            </p:nvSpPr>
            <p:spPr bwMode="gray">
              <a:xfrm>
                <a:off x="3205" y="2567"/>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8" name="Freeform 12"/>
              <p:cNvSpPr>
                <a:spLocks/>
              </p:cNvSpPr>
              <p:nvPr/>
            </p:nvSpPr>
            <p:spPr bwMode="gray">
              <a:xfrm>
                <a:off x="3322" y="2533"/>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89" name="Freeform 13"/>
              <p:cNvSpPr>
                <a:spLocks/>
              </p:cNvSpPr>
              <p:nvPr/>
            </p:nvSpPr>
            <p:spPr bwMode="gray">
              <a:xfrm>
                <a:off x="3440" y="2499"/>
                <a:ext cx="82" cy="106"/>
              </a:xfrm>
              <a:custGeom>
                <a:avLst/>
                <a:gdLst>
                  <a:gd name="T0" fmla="*/ 81 w 82"/>
                  <a:gd name="T1" fmla="*/ 82 h 106"/>
                  <a:gd name="T2" fmla="*/ 81 w 82"/>
                  <a:gd name="T3" fmla="*/ 0 h 106"/>
                  <a:gd name="T4" fmla="*/ 0 w 82"/>
                  <a:gd name="T5" fmla="*/ 23 h 106"/>
                  <a:gd name="T6" fmla="*/ 0 w 82"/>
                  <a:gd name="T7" fmla="*/ 105 h 106"/>
                  <a:gd name="T8" fmla="*/ 81 w 82"/>
                  <a:gd name="T9" fmla="*/ 82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2"/>
                    </a:moveTo>
                    <a:lnTo>
                      <a:pt x="81" y="0"/>
                    </a:lnTo>
                    <a:lnTo>
                      <a:pt x="0" y="23"/>
                    </a:lnTo>
                    <a:lnTo>
                      <a:pt x="0" y="105"/>
                    </a:lnTo>
                    <a:lnTo>
                      <a:pt x="81"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0" name="Freeform 14"/>
              <p:cNvSpPr>
                <a:spLocks/>
              </p:cNvSpPr>
              <p:nvPr/>
            </p:nvSpPr>
            <p:spPr bwMode="gray">
              <a:xfrm>
                <a:off x="2970" y="2749"/>
                <a:ext cx="84" cy="106"/>
              </a:xfrm>
              <a:custGeom>
                <a:avLst/>
                <a:gdLst>
                  <a:gd name="T0" fmla="*/ 83 w 84"/>
                  <a:gd name="T1" fmla="*/ 81 h 106"/>
                  <a:gd name="T2" fmla="*/ 83 w 84"/>
                  <a:gd name="T3" fmla="*/ 0 h 106"/>
                  <a:gd name="T4" fmla="*/ 0 w 84"/>
                  <a:gd name="T5" fmla="*/ 22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2"/>
                    </a:lnTo>
                    <a:lnTo>
                      <a:pt x="0" y="105"/>
                    </a:lnTo>
                    <a:lnTo>
                      <a:pt x="83"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1" name="Freeform 15"/>
              <p:cNvSpPr>
                <a:spLocks/>
              </p:cNvSpPr>
              <p:nvPr/>
            </p:nvSpPr>
            <p:spPr bwMode="gray">
              <a:xfrm>
                <a:off x="3088" y="2715"/>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2" name="Freeform 16"/>
              <p:cNvSpPr>
                <a:spLocks/>
              </p:cNvSpPr>
              <p:nvPr/>
            </p:nvSpPr>
            <p:spPr bwMode="gray">
              <a:xfrm>
                <a:off x="3205" y="2681"/>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3" name="Freeform 17"/>
              <p:cNvSpPr>
                <a:spLocks/>
              </p:cNvSpPr>
              <p:nvPr/>
            </p:nvSpPr>
            <p:spPr bwMode="gray">
              <a:xfrm>
                <a:off x="3322" y="264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4" name="Freeform 18"/>
              <p:cNvSpPr>
                <a:spLocks/>
              </p:cNvSpPr>
              <p:nvPr/>
            </p:nvSpPr>
            <p:spPr bwMode="gray">
              <a:xfrm>
                <a:off x="3440" y="2612"/>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5" name="Freeform 19"/>
              <p:cNvSpPr>
                <a:spLocks/>
              </p:cNvSpPr>
              <p:nvPr/>
            </p:nvSpPr>
            <p:spPr bwMode="gray">
              <a:xfrm>
                <a:off x="2970" y="2861"/>
                <a:ext cx="84" cy="107"/>
              </a:xfrm>
              <a:custGeom>
                <a:avLst/>
                <a:gdLst>
                  <a:gd name="T0" fmla="*/ 83 w 84"/>
                  <a:gd name="T1" fmla="*/ 82 h 107"/>
                  <a:gd name="T2" fmla="*/ 83 w 84"/>
                  <a:gd name="T3" fmla="*/ 0 h 107"/>
                  <a:gd name="T4" fmla="*/ 0 w 84"/>
                  <a:gd name="T5" fmla="*/ 23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3"/>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6" name="Freeform 20"/>
              <p:cNvSpPr>
                <a:spLocks/>
              </p:cNvSpPr>
              <p:nvPr/>
            </p:nvSpPr>
            <p:spPr bwMode="gray">
              <a:xfrm>
                <a:off x="3088" y="2828"/>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7" name="Freeform 21"/>
              <p:cNvSpPr>
                <a:spLocks/>
              </p:cNvSpPr>
              <p:nvPr/>
            </p:nvSpPr>
            <p:spPr bwMode="gray">
              <a:xfrm>
                <a:off x="3205" y="2794"/>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8" name="Freeform 22"/>
              <p:cNvSpPr>
                <a:spLocks/>
              </p:cNvSpPr>
              <p:nvPr/>
            </p:nvSpPr>
            <p:spPr bwMode="gray">
              <a:xfrm>
                <a:off x="3322" y="2759"/>
                <a:ext cx="83" cy="107"/>
              </a:xfrm>
              <a:custGeom>
                <a:avLst/>
                <a:gdLst>
                  <a:gd name="T0" fmla="*/ 82 w 83"/>
                  <a:gd name="T1" fmla="*/ 81 h 107"/>
                  <a:gd name="T2" fmla="*/ 82 w 83"/>
                  <a:gd name="T3" fmla="*/ 0 h 107"/>
                  <a:gd name="T4" fmla="*/ 0 w 83"/>
                  <a:gd name="T5" fmla="*/ 24 h 107"/>
                  <a:gd name="T6" fmla="*/ 0 w 83"/>
                  <a:gd name="T7" fmla="*/ 106 h 107"/>
                  <a:gd name="T8" fmla="*/ 82 w 83"/>
                  <a:gd name="T9" fmla="*/ 81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1"/>
                    </a:moveTo>
                    <a:lnTo>
                      <a:pt x="82" y="0"/>
                    </a:lnTo>
                    <a:lnTo>
                      <a:pt x="0" y="24"/>
                    </a:lnTo>
                    <a:lnTo>
                      <a:pt x="0" y="106"/>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699" name="Freeform 23"/>
              <p:cNvSpPr>
                <a:spLocks/>
              </p:cNvSpPr>
              <p:nvPr/>
            </p:nvSpPr>
            <p:spPr bwMode="gray">
              <a:xfrm>
                <a:off x="3440" y="2725"/>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0" name="Freeform 24"/>
              <p:cNvSpPr>
                <a:spLocks/>
              </p:cNvSpPr>
              <p:nvPr/>
            </p:nvSpPr>
            <p:spPr bwMode="gray">
              <a:xfrm>
                <a:off x="2970" y="2974"/>
                <a:ext cx="84" cy="108"/>
              </a:xfrm>
              <a:custGeom>
                <a:avLst/>
                <a:gdLst>
                  <a:gd name="T0" fmla="*/ 83 w 84"/>
                  <a:gd name="T1" fmla="*/ 82 h 108"/>
                  <a:gd name="T2" fmla="*/ 83 w 84"/>
                  <a:gd name="T3" fmla="*/ 0 h 108"/>
                  <a:gd name="T4" fmla="*/ 0 w 84"/>
                  <a:gd name="T5" fmla="*/ 24 h 108"/>
                  <a:gd name="T6" fmla="*/ 0 w 84"/>
                  <a:gd name="T7" fmla="*/ 107 h 108"/>
                  <a:gd name="T8" fmla="*/ 83 w 84"/>
                  <a:gd name="T9" fmla="*/ 82 h 108"/>
                  <a:gd name="T10" fmla="*/ 0 60000 65536"/>
                  <a:gd name="T11" fmla="*/ 0 60000 65536"/>
                  <a:gd name="T12" fmla="*/ 0 60000 65536"/>
                  <a:gd name="T13" fmla="*/ 0 60000 65536"/>
                  <a:gd name="T14" fmla="*/ 0 60000 65536"/>
                  <a:gd name="T15" fmla="*/ 0 w 84"/>
                  <a:gd name="T16" fmla="*/ 0 h 108"/>
                  <a:gd name="T17" fmla="*/ 84 w 84"/>
                  <a:gd name="T18" fmla="*/ 108 h 108"/>
                </a:gdLst>
                <a:ahLst/>
                <a:cxnLst>
                  <a:cxn ang="T10">
                    <a:pos x="T0" y="T1"/>
                  </a:cxn>
                  <a:cxn ang="T11">
                    <a:pos x="T2" y="T3"/>
                  </a:cxn>
                  <a:cxn ang="T12">
                    <a:pos x="T4" y="T5"/>
                  </a:cxn>
                  <a:cxn ang="T13">
                    <a:pos x="T6" y="T7"/>
                  </a:cxn>
                  <a:cxn ang="T14">
                    <a:pos x="T8" y="T9"/>
                  </a:cxn>
                </a:cxnLst>
                <a:rect l="T15" t="T16" r="T17" b="T18"/>
                <a:pathLst>
                  <a:path w="84" h="108">
                    <a:moveTo>
                      <a:pt x="83" y="82"/>
                    </a:moveTo>
                    <a:lnTo>
                      <a:pt x="83" y="0"/>
                    </a:lnTo>
                    <a:lnTo>
                      <a:pt x="0" y="24"/>
                    </a:lnTo>
                    <a:lnTo>
                      <a:pt x="0" y="107"/>
                    </a:lnTo>
                    <a:lnTo>
                      <a:pt x="83"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1" name="Freeform 25"/>
              <p:cNvSpPr>
                <a:spLocks/>
              </p:cNvSpPr>
              <p:nvPr/>
            </p:nvSpPr>
            <p:spPr bwMode="gray">
              <a:xfrm>
                <a:off x="3088" y="2940"/>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2" name="Freeform 26"/>
              <p:cNvSpPr>
                <a:spLocks/>
              </p:cNvSpPr>
              <p:nvPr/>
            </p:nvSpPr>
            <p:spPr bwMode="gray">
              <a:xfrm>
                <a:off x="3205" y="2907"/>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3" name="Freeform 27"/>
              <p:cNvSpPr>
                <a:spLocks/>
              </p:cNvSpPr>
              <p:nvPr/>
            </p:nvSpPr>
            <p:spPr bwMode="gray">
              <a:xfrm>
                <a:off x="3322" y="2873"/>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4" name="Freeform 28"/>
              <p:cNvSpPr>
                <a:spLocks/>
              </p:cNvSpPr>
              <p:nvPr/>
            </p:nvSpPr>
            <p:spPr bwMode="gray">
              <a:xfrm>
                <a:off x="3440" y="2838"/>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5" name="Freeform 29"/>
              <p:cNvSpPr>
                <a:spLocks/>
              </p:cNvSpPr>
              <p:nvPr/>
            </p:nvSpPr>
            <p:spPr bwMode="gray">
              <a:xfrm>
                <a:off x="2970" y="3087"/>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6" name="Freeform 30"/>
              <p:cNvSpPr>
                <a:spLocks/>
              </p:cNvSpPr>
              <p:nvPr/>
            </p:nvSpPr>
            <p:spPr bwMode="gray">
              <a:xfrm>
                <a:off x="3088" y="3053"/>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7" name="Freeform 31"/>
              <p:cNvSpPr>
                <a:spLocks/>
              </p:cNvSpPr>
              <p:nvPr/>
            </p:nvSpPr>
            <p:spPr bwMode="gray">
              <a:xfrm>
                <a:off x="3205" y="3020"/>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8" name="Freeform 32"/>
              <p:cNvSpPr>
                <a:spLocks/>
              </p:cNvSpPr>
              <p:nvPr/>
            </p:nvSpPr>
            <p:spPr bwMode="gray">
              <a:xfrm>
                <a:off x="3322" y="298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09" name="Freeform 33"/>
              <p:cNvSpPr>
                <a:spLocks/>
              </p:cNvSpPr>
              <p:nvPr/>
            </p:nvSpPr>
            <p:spPr bwMode="gray">
              <a:xfrm>
                <a:off x="3440" y="2951"/>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0" name="Freeform 34"/>
              <p:cNvSpPr>
                <a:spLocks/>
              </p:cNvSpPr>
              <p:nvPr/>
            </p:nvSpPr>
            <p:spPr bwMode="gray">
              <a:xfrm>
                <a:off x="2970" y="3201"/>
                <a:ext cx="84" cy="106"/>
              </a:xfrm>
              <a:custGeom>
                <a:avLst/>
                <a:gdLst>
                  <a:gd name="T0" fmla="*/ 83 w 84"/>
                  <a:gd name="T1" fmla="*/ 82 h 106"/>
                  <a:gd name="T2" fmla="*/ 83 w 84"/>
                  <a:gd name="T3" fmla="*/ 0 h 106"/>
                  <a:gd name="T4" fmla="*/ 0 w 84"/>
                  <a:gd name="T5" fmla="*/ 23 h 106"/>
                  <a:gd name="T6" fmla="*/ 0 w 84"/>
                  <a:gd name="T7" fmla="*/ 105 h 106"/>
                  <a:gd name="T8" fmla="*/ 83 w 84"/>
                  <a:gd name="T9" fmla="*/ 82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2"/>
                    </a:moveTo>
                    <a:lnTo>
                      <a:pt x="83" y="0"/>
                    </a:lnTo>
                    <a:lnTo>
                      <a:pt x="0" y="23"/>
                    </a:lnTo>
                    <a:lnTo>
                      <a:pt x="0" y="105"/>
                    </a:lnTo>
                    <a:lnTo>
                      <a:pt x="83"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1" name="Freeform 35"/>
              <p:cNvSpPr>
                <a:spLocks/>
              </p:cNvSpPr>
              <p:nvPr/>
            </p:nvSpPr>
            <p:spPr bwMode="gray">
              <a:xfrm>
                <a:off x="3088" y="3166"/>
                <a:ext cx="83" cy="108"/>
              </a:xfrm>
              <a:custGeom>
                <a:avLst/>
                <a:gdLst>
                  <a:gd name="T0" fmla="*/ 82 w 83"/>
                  <a:gd name="T1" fmla="*/ 82 h 108"/>
                  <a:gd name="T2" fmla="*/ 82 w 83"/>
                  <a:gd name="T3" fmla="*/ 0 h 108"/>
                  <a:gd name="T4" fmla="*/ 0 w 83"/>
                  <a:gd name="T5" fmla="*/ 24 h 108"/>
                  <a:gd name="T6" fmla="*/ 0 w 83"/>
                  <a:gd name="T7" fmla="*/ 107 h 108"/>
                  <a:gd name="T8" fmla="*/ 82 w 83"/>
                  <a:gd name="T9" fmla="*/ 82 h 108"/>
                  <a:gd name="T10" fmla="*/ 0 60000 65536"/>
                  <a:gd name="T11" fmla="*/ 0 60000 65536"/>
                  <a:gd name="T12" fmla="*/ 0 60000 65536"/>
                  <a:gd name="T13" fmla="*/ 0 60000 65536"/>
                  <a:gd name="T14" fmla="*/ 0 60000 65536"/>
                  <a:gd name="T15" fmla="*/ 0 w 83"/>
                  <a:gd name="T16" fmla="*/ 0 h 108"/>
                  <a:gd name="T17" fmla="*/ 83 w 83"/>
                  <a:gd name="T18" fmla="*/ 108 h 108"/>
                </a:gdLst>
                <a:ahLst/>
                <a:cxnLst>
                  <a:cxn ang="T10">
                    <a:pos x="T0" y="T1"/>
                  </a:cxn>
                  <a:cxn ang="T11">
                    <a:pos x="T2" y="T3"/>
                  </a:cxn>
                  <a:cxn ang="T12">
                    <a:pos x="T4" y="T5"/>
                  </a:cxn>
                  <a:cxn ang="T13">
                    <a:pos x="T6" y="T7"/>
                  </a:cxn>
                  <a:cxn ang="T14">
                    <a:pos x="T8" y="T9"/>
                  </a:cxn>
                </a:cxnLst>
                <a:rect l="T15" t="T16" r="T17" b="T18"/>
                <a:pathLst>
                  <a:path w="83" h="108">
                    <a:moveTo>
                      <a:pt x="82" y="82"/>
                    </a:moveTo>
                    <a:lnTo>
                      <a:pt x="82" y="0"/>
                    </a:lnTo>
                    <a:lnTo>
                      <a:pt x="0" y="24"/>
                    </a:lnTo>
                    <a:lnTo>
                      <a:pt x="0" y="107"/>
                    </a:lnTo>
                    <a:lnTo>
                      <a:pt x="82"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2" name="Freeform 36"/>
              <p:cNvSpPr>
                <a:spLocks/>
              </p:cNvSpPr>
              <p:nvPr/>
            </p:nvSpPr>
            <p:spPr bwMode="gray">
              <a:xfrm>
                <a:off x="3205" y="3132"/>
                <a:ext cx="82" cy="107"/>
              </a:xfrm>
              <a:custGeom>
                <a:avLst/>
                <a:gdLst>
                  <a:gd name="T0" fmla="*/ 81 w 82"/>
                  <a:gd name="T1" fmla="*/ 82 h 107"/>
                  <a:gd name="T2" fmla="*/ 81 w 82"/>
                  <a:gd name="T3" fmla="*/ 0 h 107"/>
                  <a:gd name="T4" fmla="*/ 0 w 82"/>
                  <a:gd name="T5" fmla="*/ 23 h 107"/>
                  <a:gd name="T6" fmla="*/ 0 w 82"/>
                  <a:gd name="T7" fmla="*/ 106 h 107"/>
                  <a:gd name="T8" fmla="*/ 81 w 82"/>
                  <a:gd name="T9" fmla="*/ 82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2"/>
                    </a:moveTo>
                    <a:lnTo>
                      <a:pt x="81" y="0"/>
                    </a:lnTo>
                    <a:lnTo>
                      <a:pt x="0" y="23"/>
                    </a:lnTo>
                    <a:lnTo>
                      <a:pt x="0" y="106"/>
                    </a:lnTo>
                    <a:lnTo>
                      <a:pt x="81"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3" name="Freeform 37"/>
              <p:cNvSpPr>
                <a:spLocks/>
              </p:cNvSpPr>
              <p:nvPr/>
            </p:nvSpPr>
            <p:spPr bwMode="gray">
              <a:xfrm>
                <a:off x="3322" y="3099"/>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4" name="Freeform 38"/>
              <p:cNvSpPr>
                <a:spLocks/>
              </p:cNvSpPr>
              <p:nvPr/>
            </p:nvSpPr>
            <p:spPr bwMode="gray">
              <a:xfrm>
                <a:off x="3440" y="3065"/>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5" name="Freeform 39"/>
              <p:cNvSpPr>
                <a:spLocks/>
              </p:cNvSpPr>
              <p:nvPr/>
            </p:nvSpPr>
            <p:spPr bwMode="gray">
              <a:xfrm>
                <a:off x="2977" y="3328"/>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6" name="Freeform 40"/>
              <p:cNvSpPr>
                <a:spLocks/>
              </p:cNvSpPr>
              <p:nvPr/>
            </p:nvSpPr>
            <p:spPr bwMode="gray">
              <a:xfrm>
                <a:off x="3095" y="3294"/>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7" name="Freeform 41"/>
              <p:cNvSpPr>
                <a:spLocks/>
              </p:cNvSpPr>
              <p:nvPr/>
            </p:nvSpPr>
            <p:spPr bwMode="gray">
              <a:xfrm>
                <a:off x="3212" y="3261"/>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8" name="Freeform 42"/>
              <p:cNvSpPr>
                <a:spLocks/>
              </p:cNvSpPr>
              <p:nvPr/>
            </p:nvSpPr>
            <p:spPr bwMode="gray">
              <a:xfrm>
                <a:off x="3329" y="3227"/>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8719" name="Freeform 43"/>
              <p:cNvSpPr>
                <a:spLocks/>
              </p:cNvSpPr>
              <p:nvPr/>
            </p:nvSpPr>
            <p:spPr bwMode="gray">
              <a:xfrm>
                <a:off x="3447" y="3192"/>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grpSp>
        <p:sp>
          <p:nvSpPr>
            <p:cNvPr id="28680" name="Rectangle 44"/>
            <p:cNvSpPr>
              <a:spLocks noChangeArrowheads="1"/>
            </p:cNvSpPr>
            <p:nvPr/>
          </p:nvSpPr>
          <p:spPr bwMode="gray">
            <a:xfrm>
              <a:off x="7237412" y="5576887"/>
              <a:ext cx="1412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smtClean="0">
                  <a:latin typeface="Courier New" panose="02070309020205020404" pitchFamily="49" charset="0"/>
                </a:rPr>
                <a:t>EMPLOYEES</a:t>
              </a:r>
              <a:endParaRPr lang="en-US" altLang="en-US" b="1" dirty="0">
                <a:latin typeface="Courier New" panose="02070309020205020404" pitchFamily="49" charset="0"/>
              </a:endParaRPr>
            </a:p>
          </p:txBody>
        </p:sp>
        <p:sp>
          <p:nvSpPr>
            <p:cNvPr id="28681" name="Rectangle 45"/>
            <p:cNvSpPr>
              <a:spLocks noChangeArrowheads="1"/>
            </p:cNvSpPr>
            <p:nvPr/>
          </p:nvSpPr>
          <p:spPr bwMode="blackGray">
            <a:xfrm>
              <a:off x="2819399" y="3713646"/>
              <a:ext cx="3962401" cy="443385"/>
            </a:xfrm>
            <a:prstGeom prst="roundRect">
              <a:avLst/>
            </a:prstGeom>
            <a:solidFill>
              <a:srgbClr val="99CCFF"/>
            </a:solidFill>
            <a:ln w="28575">
              <a:solidFill>
                <a:schemeClr val="accent5">
                  <a:lumMod val="75000"/>
                </a:schemeClr>
              </a:solidFill>
              <a:miter lim="800000"/>
              <a:headEnd/>
              <a:tailEnd/>
            </a:ln>
          </p:spPr>
          <p:txBody>
            <a:bodyPr lIns="92075" tIns="46038" rIns="92075" bIns="46038">
              <a:spAutoFit/>
            </a:bodyP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r>
                <a:rPr lang="en-US" altLang="en-US" sz="2000" dirty="0"/>
                <a:t>Policy: </a:t>
              </a:r>
              <a:r>
                <a:rPr lang="en-US" altLang="en-US" sz="2000" b="1" dirty="0">
                  <a:latin typeface="Courier New" panose="02070309020205020404" pitchFamily="49" charset="0"/>
                </a:rPr>
                <a:t>AUDIT_EMPS_SALARY</a:t>
              </a:r>
            </a:p>
          </p:txBody>
        </p:sp>
        <p:sp>
          <p:nvSpPr>
            <p:cNvPr id="28682" name="Rectangle 46"/>
            <p:cNvSpPr>
              <a:spLocks noChangeArrowheads="1"/>
            </p:cNvSpPr>
            <p:nvPr/>
          </p:nvSpPr>
          <p:spPr bwMode="blackGray">
            <a:xfrm>
              <a:off x="2817812" y="4235450"/>
              <a:ext cx="3962401" cy="1380966"/>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b="1" dirty="0">
                  <a:latin typeface="Courier New" pitchFamily="49" charset="0"/>
                </a:rPr>
                <a:t>SELECT name, salary</a:t>
              </a:r>
            </a:p>
            <a:p>
              <a:pPr marL="609493" indent="-609493" defTabSz="533307">
                <a:tabLst>
                  <a:tab pos="533307" algn="r"/>
                  <a:tab pos="897310" algn="l"/>
                </a:tabLst>
              </a:pPr>
              <a:r>
                <a:rPr lang="en-US" altLang="en-US" b="1" dirty="0">
                  <a:latin typeface="Courier New" pitchFamily="49" charset="0"/>
                </a:rPr>
                <a:t>  FROM employees</a:t>
              </a:r>
            </a:p>
            <a:p>
              <a:pPr marL="609493" indent="-609493" defTabSz="533307">
                <a:tabLst>
                  <a:tab pos="533307" algn="r"/>
                  <a:tab pos="897310" algn="l"/>
                </a:tabLst>
              </a:pPr>
              <a:r>
                <a:rPr lang="en-US" altLang="en-US" b="1" dirty="0">
                  <a:latin typeface="Courier New" pitchFamily="49" charset="0"/>
                </a:rPr>
                <a:t>  WHERE</a:t>
              </a:r>
            </a:p>
            <a:p>
              <a:pPr marL="609493" indent="-609493" defTabSz="533307">
                <a:tabLst>
                  <a:tab pos="533307" algn="r"/>
                  <a:tab pos="897310" algn="l"/>
                </a:tabLst>
              </a:pPr>
              <a:r>
                <a:rPr lang="en-US" altLang="en-US" b="1" dirty="0">
                  <a:latin typeface="Courier New" pitchFamily="49" charset="0"/>
                </a:rPr>
                <a:t>    department_id = 10;</a:t>
              </a:r>
            </a:p>
          </p:txBody>
        </p:sp>
      </p:grpSp>
    </p:spTree>
    <p:custDataLst>
      <p:tags r:id="rId1"/>
    </p:custDataLst>
    <p:extLst>
      <p:ext uri="{BB962C8B-B14F-4D97-AF65-F5344CB8AC3E}">
        <p14:creationId xmlns:p14="http://schemas.microsoft.com/office/powerpoint/2010/main" val="432502002"/>
      </p:ext>
    </p:extLst>
  </p:cSld>
  <p:clrMapOvr>
    <a:masterClrMapping/>
  </p:clrMapOvr>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7"/>
          <p:cNvSpPr>
            <a:spLocks noGrp="1" noChangeArrowheads="1"/>
          </p:cNvSpPr>
          <p:nvPr>
            <p:ph type="title"/>
          </p:nvPr>
        </p:nvSpPr>
        <p:spPr/>
        <p:txBody>
          <a:bodyPr/>
          <a:lstStyle/>
          <a:p>
            <a:pPr eaLnBrk="1" hangingPunct="1"/>
            <a:r>
              <a:rPr lang="en-US" altLang="en-US" dirty="0" smtClean="0"/>
              <a:t>FGA Policy</a:t>
            </a:r>
          </a:p>
        </p:txBody>
      </p:sp>
      <p:sp>
        <p:nvSpPr>
          <p:cNvPr id="29704" name="Rectangle 8"/>
          <p:cNvSpPr>
            <a:spLocks noGrp="1" noChangeArrowheads="1"/>
          </p:cNvSpPr>
          <p:nvPr>
            <p:ph idx="1"/>
          </p:nvPr>
        </p:nvSpPr>
        <p:spPr>
          <a:xfrm>
            <a:off x="622138" y="1242485"/>
            <a:ext cx="4565812" cy="1862896"/>
          </a:xfrm>
        </p:spPr>
        <p:txBody>
          <a:bodyPr/>
          <a:lstStyle/>
          <a:p>
            <a:pPr lvl="1" eaLnBrk="1" hangingPunct="1"/>
            <a:r>
              <a:rPr lang="en-US" altLang="en-US" dirty="0" smtClean="0"/>
              <a:t>Defines:</a:t>
            </a:r>
          </a:p>
          <a:p>
            <a:pPr lvl="2" eaLnBrk="1" hangingPunct="1"/>
            <a:r>
              <a:rPr lang="en-US" altLang="en-US" dirty="0" smtClean="0"/>
              <a:t>Audit criteria</a:t>
            </a:r>
          </a:p>
          <a:p>
            <a:pPr lvl="2" eaLnBrk="1" hangingPunct="1"/>
            <a:r>
              <a:rPr lang="en-US" altLang="en-US" dirty="0" smtClean="0"/>
              <a:t>Audit action</a:t>
            </a:r>
          </a:p>
          <a:p>
            <a:pPr lvl="1" eaLnBrk="1" hangingPunct="1"/>
            <a:r>
              <a:rPr lang="en-US" altLang="en-US" dirty="0" smtClean="0"/>
              <a:t>Is created with </a:t>
            </a:r>
            <a:r>
              <a:rPr lang="en-US" altLang="en-US" dirty="0" smtClean="0">
                <a:latin typeface="Courier New" panose="02070309020205020404" pitchFamily="49" charset="0"/>
              </a:rPr>
              <a:t>DBMS_FGA.ADD_POLICY</a:t>
            </a:r>
          </a:p>
        </p:txBody>
      </p:sp>
      <p:grpSp>
        <p:nvGrpSpPr>
          <p:cNvPr id="2" name="Group 1"/>
          <p:cNvGrpSpPr/>
          <p:nvPr/>
        </p:nvGrpSpPr>
        <p:grpSpPr>
          <a:xfrm>
            <a:off x="2665412" y="658092"/>
            <a:ext cx="9067800" cy="5473223"/>
            <a:chOff x="2284412" y="854552"/>
            <a:chExt cx="9067800" cy="5473223"/>
          </a:xfrm>
        </p:grpSpPr>
        <p:sp>
          <p:nvSpPr>
            <p:cNvPr id="29698" name="Line 2"/>
            <p:cNvSpPr>
              <a:spLocks noChangeShapeType="1"/>
            </p:cNvSpPr>
            <p:nvPr/>
          </p:nvSpPr>
          <p:spPr bwMode="auto">
            <a:xfrm>
              <a:off x="5453063" y="4724400"/>
              <a:ext cx="1012825" cy="635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699" name="Line 3"/>
            <p:cNvSpPr>
              <a:spLocks noChangeShapeType="1"/>
            </p:cNvSpPr>
            <p:nvPr/>
          </p:nvSpPr>
          <p:spPr bwMode="auto">
            <a:xfrm>
              <a:off x="5316538" y="5562601"/>
              <a:ext cx="1154113" cy="4763"/>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00" name="Line 4"/>
            <p:cNvSpPr>
              <a:spLocks noChangeShapeType="1"/>
            </p:cNvSpPr>
            <p:nvPr/>
          </p:nvSpPr>
          <p:spPr bwMode="auto">
            <a:xfrm>
              <a:off x="7366000" y="4724401"/>
              <a:ext cx="836612" cy="3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01" name="Line 5"/>
            <p:cNvSpPr>
              <a:spLocks noChangeShapeType="1"/>
            </p:cNvSpPr>
            <p:nvPr/>
          </p:nvSpPr>
          <p:spPr bwMode="auto">
            <a:xfrm>
              <a:off x="7366001" y="5562601"/>
              <a:ext cx="714375" cy="31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02" name="Line 6"/>
            <p:cNvSpPr>
              <a:spLocks noChangeShapeType="1"/>
            </p:cNvSpPr>
            <p:nvPr/>
          </p:nvSpPr>
          <p:spPr bwMode="auto">
            <a:xfrm rot="5400000">
              <a:off x="6823868" y="4006056"/>
              <a:ext cx="520700" cy="15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05" name="Rectangle 9"/>
            <p:cNvSpPr>
              <a:spLocks noChangeArrowheads="1"/>
            </p:cNvSpPr>
            <p:nvPr/>
          </p:nvSpPr>
          <p:spPr bwMode="blackGray">
            <a:xfrm>
              <a:off x="5316537" y="854552"/>
              <a:ext cx="5883275" cy="2879248"/>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sz="1600" b="1" dirty="0">
                  <a:latin typeface="Courier New" pitchFamily="49" charset="0"/>
                </a:rPr>
                <a:t>dbms_fga.add_policy (</a:t>
              </a:r>
            </a:p>
            <a:p>
              <a:pPr marL="609493" indent="-609493" defTabSz="533307">
                <a:tabLst>
                  <a:tab pos="533307" algn="r"/>
                  <a:tab pos="897310" algn="l"/>
                </a:tabLst>
              </a:pPr>
              <a:r>
                <a:rPr lang="en-US" altLang="en-US" sz="1600" b="1" dirty="0">
                  <a:latin typeface="Courier New" pitchFamily="49" charset="0"/>
                </a:rPr>
                <a:t> object_schema	=&gt; 	'HR',</a:t>
              </a:r>
            </a:p>
            <a:p>
              <a:pPr marL="609493" indent="-609493" defTabSz="533307">
                <a:tabLst>
                  <a:tab pos="533307" algn="r"/>
                  <a:tab pos="897310" algn="l"/>
                </a:tabLst>
              </a:pPr>
              <a:r>
                <a:rPr lang="en-US" altLang="en-US" sz="1600" b="1" dirty="0">
                  <a:latin typeface="Courier New" pitchFamily="49" charset="0"/>
                </a:rPr>
                <a:t> object_name		=&gt; 	'EMPLOYEES',</a:t>
              </a:r>
            </a:p>
            <a:p>
              <a:pPr marL="609493" indent="-609493" defTabSz="533307">
                <a:tabLst>
                  <a:tab pos="533307" algn="r"/>
                  <a:tab pos="897310" algn="l"/>
                </a:tabLst>
              </a:pPr>
              <a:r>
                <a:rPr lang="en-US" altLang="en-US" sz="1600" b="1" dirty="0">
                  <a:latin typeface="Courier New" pitchFamily="49" charset="0"/>
                </a:rPr>
                <a:t> policy_name	=&gt; 	'audit_emps_salary',</a:t>
              </a:r>
            </a:p>
            <a:p>
              <a:pPr marL="609493" indent="-609493" defTabSz="533307">
                <a:tabLst>
                  <a:tab pos="533307" algn="r"/>
                  <a:tab pos="897310" algn="l"/>
                </a:tabLst>
              </a:pPr>
              <a:r>
                <a:rPr lang="en-US" altLang="en-US" sz="1600" b="1" dirty="0">
                  <a:latin typeface="Courier New" pitchFamily="49" charset="0"/>
                </a:rPr>
                <a:t> audit_condition=&gt;	'department_id=10',</a:t>
              </a:r>
            </a:p>
            <a:p>
              <a:pPr marL="609493" indent="-609493" defTabSz="533307">
                <a:tabLst>
                  <a:tab pos="533307" algn="r"/>
                  <a:tab pos="897310" algn="l"/>
                </a:tabLst>
              </a:pPr>
              <a:r>
                <a:rPr lang="en-US" altLang="en-US" sz="1600" b="1" dirty="0">
                  <a:latin typeface="Courier New" pitchFamily="49" charset="0"/>
                </a:rPr>
                <a:t> audit_column 	=&gt; 'SALARY,COMMISSION_PCT',</a:t>
              </a:r>
            </a:p>
            <a:p>
              <a:pPr marL="609493" indent="-609493" defTabSz="533307">
                <a:tabLst>
                  <a:tab pos="533307" algn="r"/>
                  <a:tab pos="897310" algn="l"/>
                </a:tabLst>
              </a:pPr>
              <a:r>
                <a:rPr lang="en-US" altLang="en-US" sz="1600" b="1" dirty="0">
                  <a:latin typeface="Courier New" pitchFamily="49" charset="0"/>
                </a:rPr>
                <a:t> handler_schema	=&gt; 	'secure',</a:t>
              </a:r>
            </a:p>
            <a:p>
              <a:pPr marL="609493" indent="-609493" defTabSz="533307">
                <a:tabLst>
                  <a:tab pos="533307" algn="r"/>
                  <a:tab pos="897310" algn="l"/>
                </a:tabLst>
              </a:pPr>
              <a:r>
                <a:rPr lang="en-US" altLang="en-US" sz="1600" b="1" dirty="0">
                  <a:latin typeface="Courier New" pitchFamily="49" charset="0"/>
                </a:rPr>
                <a:t> handler_module	=&gt; 	'log_emps_salary',</a:t>
              </a:r>
            </a:p>
            <a:p>
              <a:pPr marL="609493" indent="-609493" defTabSz="533307">
                <a:tabLst>
                  <a:tab pos="533307" algn="r"/>
                  <a:tab pos="897310" algn="l"/>
                </a:tabLst>
              </a:pPr>
              <a:r>
                <a:rPr lang="en-US" altLang="en-US" sz="1600" b="1" dirty="0">
                  <a:latin typeface="Courier New" pitchFamily="49" charset="0"/>
                </a:rPr>
                <a:t> enable			=&gt; 	TRUE,</a:t>
              </a:r>
            </a:p>
            <a:p>
              <a:pPr marL="609493" indent="-609493" defTabSz="533307">
                <a:tabLst>
                  <a:tab pos="533307" algn="r"/>
                  <a:tab pos="897310" algn="l"/>
                </a:tabLst>
              </a:pPr>
              <a:r>
                <a:rPr lang="en-US" altLang="en-US" sz="1600" b="1" dirty="0">
                  <a:latin typeface="Courier New" pitchFamily="49" charset="0"/>
                </a:rPr>
                <a:t> statement_types =&gt;	'SELECT,UPDATE');</a:t>
              </a:r>
            </a:p>
          </p:txBody>
        </p:sp>
        <p:sp>
          <p:nvSpPr>
            <p:cNvPr id="29706" name="Rectangle 10"/>
            <p:cNvSpPr>
              <a:spLocks noChangeArrowheads="1"/>
            </p:cNvSpPr>
            <p:nvPr/>
          </p:nvSpPr>
          <p:spPr bwMode="blackGray">
            <a:xfrm>
              <a:off x="2284412" y="3635217"/>
              <a:ext cx="3221039" cy="1244758"/>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sz="1600" b="1" dirty="0">
                  <a:latin typeface="Courier New" pitchFamily="49" charset="0"/>
                </a:rPr>
                <a:t>SELECT name, job_id</a:t>
              </a:r>
            </a:p>
            <a:p>
              <a:pPr marL="609493" indent="-609493" defTabSz="533307">
                <a:tabLst>
                  <a:tab pos="533307" algn="r"/>
                  <a:tab pos="897310" algn="l"/>
                </a:tabLst>
              </a:pPr>
              <a:r>
                <a:rPr lang="en-US" altLang="en-US" sz="1600" b="1" dirty="0">
                  <a:latin typeface="Courier New" pitchFamily="49" charset="0"/>
                </a:rPr>
                <a:t>  FROM employees</a:t>
              </a:r>
            </a:p>
            <a:p>
              <a:pPr marL="609493" indent="-609493" defTabSz="533307">
                <a:tabLst>
                  <a:tab pos="533307" algn="r"/>
                  <a:tab pos="897310" algn="l"/>
                </a:tabLst>
              </a:pPr>
              <a:r>
                <a:rPr lang="en-US" altLang="en-US" sz="1600" b="1" dirty="0">
                  <a:latin typeface="Courier New" pitchFamily="49" charset="0"/>
                </a:rPr>
                <a:t>  WHERE</a:t>
              </a:r>
            </a:p>
            <a:p>
              <a:pPr marL="609493" indent="-609493" defTabSz="533307">
                <a:tabLst>
                  <a:tab pos="533307" algn="r"/>
                  <a:tab pos="897310" algn="l"/>
                </a:tabLst>
              </a:pPr>
              <a:r>
                <a:rPr lang="en-US" altLang="en-US" sz="1600" b="1" dirty="0">
                  <a:latin typeface="Courier New" pitchFamily="49" charset="0"/>
                </a:rPr>
                <a:t>    department_id = 20;</a:t>
              </a:r>
            </a:p>
          </p:txBody>
        </p:sp>
        <p:sp>
          <p:nvSpPr>
            <p:cNvPr id="29707" name="Rectangle 11"/>
            <p:cNvSpPr>
              <a:spLocks noChangeArrowheads="1"/>
            </p:cNvSpPr>
            <p:nvPr/>
          </p:nvSpPr>
          <p:spPr bwMode="blackGray">
            <a:xfrm>
              <a:off x="2284412" y="4992545"/>
              <a:ext cx="3213101" cy="1244758"/>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sz="1600" b="1" dirty="0">
                  <a:latin typeface="Courier New" pitchFamily="49" charset="0"/>
                </a:rPr>
                <a:t>SELECT name, salary</a:t>
              </a:r>
            </a:p>
            <a:p>
              <a:pPr marL="609493" indent="-609493" defTabSz="533307">
                <a:tabLst>
                  <a:tab pos="533307" algn="r"/>
                  <a:tab pos="897310" algn="l"/>
                </a:tabLst>
              </a:pPr>
              <a:r>
                <a:rPr lang="en-US" altLang="en-US" sz="1600" b="1" dirty="0">
                  <a:latin typeface="Courier New" pitchFamily="49" charset="0"/>
                </a:rPr>
                <a:t>  FROM employees</a:t>
              </a:r>
            </a:p>
            <a:p>
              <a:pPr marL="609493" indent="-609493" defTabSz="533307">
                <a:tabLst>
                  <a:tab pos="533307" algn="r"/>
                  <a:tab pos="897310" algn="l"/>
                </a:tabLst>
              </a:pPr>
              <a:r>
                <a:rPr lang="en-US" altLang="en-US" sz="1600" b="1" dirty="0">
                  <a:latin typeface="Courier New" pitchFamily="49" charset="0"/>
                </a:rPr>
                <a:t>  WHERE</a:t>
              </a:r>
            </a:p>
            <a:p>
              <a:pPr marL="609493" indent="-609493" defTabSz="533307">
                <a:tabLst>
                  <a:tab pos="533307" algn="r"/>
                  <a:tab pos="897310" algn="l"/>
                </a:tabLst>
              </a:pPr>
              <a:r>
                <a:rPr lang="en-US" altLang="en-US" sz="1600" b="1" dirty="0">
                  <a:latin typeface="Courier New" pitchFamily="49" charset="0"/>
                </a:rPr>
                <a:t>    department_id = 10;</a:t>
              </a:r>
            </a:p>
          </p:txBody>
        </p:sp>
        <p:sp>
          <p:nvSpPr>
            <p:cNvPr id="29708" name="Rectangle 12"/>
            <p:cNvSpPr>
              <a:spLocks noChangeArrowheads="1"/>
            </p:cNvSpPr>
            <p:nvPr/>
          </p:nvSpPr>
          <p:spPr bwMode="blackGray">
            <a:xfrm>
              <a:off x="8099423" y="5345026"/>
              <a:ext cx="3252789" cy="369974"/>
            </a:xfrm>
            <a:prstGeom prst="rect">
              <a:avLst/>
            </a:prstGeom>
            <a:solidFill>
              <a:srgbClr val="FFFF00"/>
            </a:solidFill>
            <a:ln w="28575">
              <a:solidFill>
                <a:schemeClr val="tx1"/>
              </a:solidFill>
              <a:miter lim="800000"/>
              <a:headEnd/>
              <a:tailEnd/>
            </a:ln>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smtClean="0">
                  <a:latin typeface="Courier New" panose="02070309020205020404" pitchFamily="49" charset="0"/>
                </a:rPr>
                <a:t>SECURE.LOG_EMPS_SALARY</a:t>
              </a:r>
              <a:endParaRPr lang="en-US" altLang="en-US" b="1" dirty="0">
                <a:latin typeface="Courier New" panose="02070309020205020404" pitchFamily="49" charset="0"/>
              </a:endParaRPr>
            </a:p>
          </p:txBody>
        </p:sp>
        <p:pic>
          <p:nvPicPr>
            <p:cNvPr id="29709" name="Picture 13" descr="Symbols: Red Xmark, No, Canc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180427" y="4495800"/>
              <a:ext cx="415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10" name="Group 14"/>
            <p:cNvGrpSpPr>
              <a:grpSpLocks/>
            </p:cNvGrpSpPr>
            <p:nvPr/>
          </p:nvGrpSpPr>
          <p:grpSpPr bwMode="auto">
            <a:xfrm>
              <a:off x="6443663" y="4148139"/>
              <a:ext cx="1069975" cy="1838325"/>
              <a:chOff x="2912" y="2398"/>
              <a:chExt cx="674" cy="1158"/>
            </a:xfrm>
          </p:grpSpPr>
          <p:sp>
            <p:nvSpPr>
              <p:cNvPr id="29722" name="Freeform 15"/>
              <p:cNvSpPr>
                <a:spLocks/>
              </p:cNvSpPr>
              <p:nvPr/>
            </p:nvSpPr>
            <p:spPr bwMode="gray">
              <a:xfrm>
                <a:off x="2912" y="2398"/>
                <a:ext cx="674" cy="1158"/>
              </a:xfrm>
              <a:custGeom>
                <a:avLst/>
                <a:gdLst>
                  <a:gd name="T0" fmla="*/ 673 w 674"/>
                  <a:gd name="T1" fmla="*/ 922 h 1158"/>
                  <a:gd name="T2" fmla="*/ 0 w 674"/>
                  <a:gd name="T3" fmla="*/ 1157 h 1158"/>
                  <a:gd name="T4" fmla="*/ 0 w 674"/>
                  <a:gd name="T5" fmla="*/ 234 h 1158"/>
                  <a:gd name="T6" fmla="*/ 673 w 674"/>
                  <a:gd name="T7" fmla="*/ 0 h 1158"/>
                  <a:gd name="T8" fmla="*/ 673 w 674"/>
                  <a:gd name="T9" fmla="*/ 922 h 1158"/>
                  <a:gd name="T10" fmla="*/ 0 60000 65536"/>
                  <a:gd name="T11" fmla="*/ 0 60000 65536"/>
                  <a:gd name="T12" fmla="*/ 0 60000 65536"/>
                  <a:gd name="T13" fmla="*/ 0 60000 65536"/>
                  <a:gd name="T14" fmla="*/ 0 60000 65536"/>
                  <a:gd name="T15" fmla="*/ 0 w 674"/>
                  <a:gd name="T16" fmla="*/ 0 h 1158"/>
                  <a:gd name="T17" fmla="*/ 674 w 674"/>
                  <a:gd name="T18" fmla="*/ 1158 h 1158"/>
                </a:gdLst>
                <a:ahLst/>
                <a:cxnLst>
                  <a:cxn ang="T10">
                    <a:pos x="T0" y="T1"/>
                  </a:cxn>
                  <a:cxn ang="T11">
                    <a:pos x="T2" y="T3"/>
                  </a:cxn>
                  <a:cxn ang="T12">
                    <a:pos x="T4" y="T5"/>
                  </a:cxn>
                  <a:cxn ang="T13">
                    <a:pos x="T6" y="T7"/>
                  </a:cxn>
                  <a:cxn ang="T14">
                    <a:pos x="T8" y="T9"/>
                  </a:cxn>
                </a:cxnLst>
                <a:rect l="T15" t="T16" r="T17" b="T18"/>
                <a:pathLst>
                  <a:path w="674" h="1158">
                    <a:moveTo>
                      <a:pt x="673" y="922"/>
                    </a:moveTo>
                    <a:lnTo>
                      <a:pt x="0" y="1157"/>
                    </a:lnTo>
                    <a:lnTo>
                      <a:pt x="0" y="234"/>
                    </a:lnTo>
                    <a:lnTo>
                      <a:pt x="673" y="0"/>
                    </a:lnTo>
                    <a:lnTo>
                      <a:pt x="673" y="92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3" name="Freeform 16"/>
              <p:cNvSpPr>
                <a:spLocks/>
              </p:cNvSpPr>
              <p:nvPr/>
            </p:nvSpPr>
            <p:spPr bwMode="gray">
              <a:xfrm>
                <a:off x="2940" y="2438"/>
                <a:ext cx="617" cy="1062"/>
              </a:xfrm>
              <a:custGeom>
                <a:avLst/>
                <a:gdLst>
                  <a:gd name="T0" fmla="*/ 616 w 617"/>
                  <a:gd name="T1" fmla="*/ 847 h 1062"/>
                  <a:gd name="T2" fmla="*/ 0 w 617"/>
                  <a:gd name="T3" fmla="*/ 1061 h 1062"/>
                  <a:gd name="T4" fmla="*/ 0 w 617"/>
                  <a:gd name="T5" fmla="*/ 213 h 1062"/>
                  <a:gd name="T6" fmla="*/ 616 w 617"/>
                  <a:gd name="T7" fmla="*/ 0 h 1062"/>
                  <a:gd name="T8" fmla="*/ 616 w 617"/>
                  <a:gd name="T9" fmla="*/ 847 h 1062"/>
                  <a:gd name="T10" fmla="*/ 0 60000 65536"/>
                  <a:gd name="T11" fmla="*/ 0 60000 65536"/>
                  <a:gd name="T12" fmla="*/ 0 60000 65536"/>
                  <a:gd name="T13" fmla="*/ 0 60000 65536"/>
                  <a:gd name="T14" fmla="*/ 0 60000 65536"/>
                  <a:gd name="T15" fmla="*/ 0 w 617"/>
                  <a:gd name="T16" fmla="*/ 0 h 1062"/>
                  <a:gd name="T17" fmla="*/ 617 w 617"/>
                  <a:gd name="T18" fmla="*/ 1062 h 1062"/>
                </a:gdLst>
                <a:ahLst/>
                <a:cxnLst>
                  <a:cxn ang="T10">
                    <a:pos x="T0" y="T1"/>
                  </a:cxn>
                  <a:cxn ang="T11">
                    <a:pos x="T2" y="T3"/>
                  </a:cxn>
                  <a:cxn ang="T12">
                    <a:pos x="T4" y="T5"/>
                  </a:cxn>
                  <a:cxn ang="T13">
                    <a:pos x="T6" y="T7"/>
                  </a:cxn>
                  <a:cxn ang="T14">
                    <a:pos x="T8" y="T9"/>
                  </a:cxn>
                </a:cxnLst>
                <a:rect l="T15" t="T16" r="T17" b="T18"/>
                <a:pathLst>
                  <a:path w="617" h="1062">
                    <a:moveTo>
                      <a:pt x="616" y="847"/>
                    </a:moveTo>
                    <a:lnTo>
                      <a:pt x="0" y="1061"/>
                    </a:lnTo>
                    <a:lnTo>
                      <a:pt x="0" y="213"/>
                    </a:lnTo>
                    <a:lnTo>
                      <a:pt x="616" y="0"/>
                    </a:lnTo>
                    <a:lnTo>
                      <a:pt x="616" y="847"/>
                    </a:lnTo>
                  </a:path>
                </a:pathLst>
              </a:custGeom>
              <a:solidFill>
                <a:srgbClr val="FFFFD1"/>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4" name="Freeform 17"/>
              <p:cNvSpPr>
                <a:spLocks/>
              </p:cNvSpPr>
              <p:nvPr/>
            </p:nvSpPr>
            <p:spPr bwMode="gray">
              <a:xfrm>
                <a:off x="2970" y="2636"/>
                <a:ext cx="84" cy="106"/>
              </a:xfrm>
              <a:custGeom>
                <a:avLst/>
                <a:gdLst>
                  <a:gd name="T0" fmla="*/ 83 w 84"/>
                  <a:gd name="T1" fmla="*/ 81 h 106"/>
                  <a:gd name="T2" fmla="*/ 83 w 84"/>
                  <a:gd name="T3" fmla="*/ 0 h 106"/>
                  <a:gd name="T4" fmla="*/ 0 w 84"/>
                  <a:gd name="T5" fmla="*/ 23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3"/>
                    </a:lnTo>
                    <a:lnTo>
                      <a:pt x="0" y="105"/>
                    </a:lnTo>
                    <a:lnTo>
                      <a:pt x="83"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5" name="Freeform 18"/>
              <p:cNvSpPr>
                <a:spLocks/>
              </p:cNvSpPr>
              <p:nvPr/>
            </p:nvSpPr>
            <p:spPr bwMode="gray">
              <a:xfrm>
                <a:off x="3088" y="2602"/>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6" name="Freeform 19"/>
              <p:cNvSpPr>
                <a:spLocks/>
              </p:cNvSpPr>
              <p:nvPr/>
            </p:nvSpPr>
            <p:spPr bwMode="gray">
              <a:xfrm>
                <a:off x="3205" y="2567"/>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7" name="Freeform 20"/>
              <p:cNvSpPr>
                <a:spLocks/>
              </p:cNvSpPr>
              <p:nvPr/>
            </p:nvSpPr>
            <p:spPr bwMode="gray">
              <a:xfrm>
                <a:off x="3322" y="2533"/>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8" name="Freeform 21"/>
              <p:cNvSpPr>
                <a:spLocks/>
              </p:cNvSpPr>
              <p:nvPr/>
            </p:nvSpPr>
            <p:spPr bwMode="gray">
              <a:xfrm>
                <a:off x="3440" y="2499"/>
                <a:ext cx="82" cy="106"/>
              </a:xfrm>
              <a:custGeom>
                <a:avLst/>
                <a:gdLst>
                  <a:gd name="T0" fmla="*/ 81 w 82"/>
                  <a:gd name="T1" fmla="*/ 82 h 106"/>
                  <a:gd name="T2" fmla="*/ 81 w 82"/>
                  <a:gd name="T3" fmla="*/ 0 h 106"/>
                  <a:gd name="T4" fmla="*/ 0 w 82"/>
                  <a:gd name="T5" fmla="*/ 23 h 106"/>
                  <a:gd name="T6" fmla="*/ 0 w 82"/>
                  <a:gd name="T7" fmla="*/ 105 h 106"/>
                  <a:gd name="T8" fmla="*/ 81 w 82"/>
                  <a:gd name="T9" fmla="*/ 82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2"/>
                    </a:moveTo>
                    <a:lnTo>
                      <a:pt x="81" y="0"/>
                    </a:lnTo>
                    <a:lnTo>
                      <a:pt x="0" y="23"/>
                    </a:lnTo>
                    <a:lnTo>
                      <a:pt x="0" y="105"/>
                    </a:lnTo>
                    <a:lnTo>
                      <a:pt x="81"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29" name="Freeform 22"/>
              <p:cNvSpPr>
                <a:spLocks/>
              </p:cNvSpPr>
              <p:nvPr/>
            </p:nvSpPr>
            <p:spPr bwMode="gray">
              <a:xfrm>
                <a:off x="2970" y="2749"/>
                <a:ext cx="84" cy="106"/>
              </a:xfrm>
              <a:custGeom>
                <a:avLst/>
                <a:gdLst>
                  <a:gd name="T0" fmla="*/ 83 w 84"/>
                  <a:gd name="T1" fmla="*/ 81 h 106"/>
                  <a:gd name="T2" fmla="*/ 83 w 84"/>
                  <a:gd name="T3" fmla="*/ 0 h 106"/>
                  <a:gd name="T4" fmla="*/ 0 w 84"/>
                  <a:gd name="T5" fmla="*/ 22 h 106"/>
                  <a:gd name="T6" fmla="*/ 0 w 84"/>
                  <a:gd name="T7" fmla="*/ 105 h 106"/>
                  <a:gd name="T8" fmla="*/ 83 w 84"/>
                  <a:gd name="T9" fmla="*/ 81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1"/>
                    </a:moveTo>
                    <a:lnTo>
                      <a:pt x="83" y="0"/>
                    </a:lnTo>
                    <a:lnTo>
                      <a:pt x="0" y="22"/>
                    </a:lnTo>
                    <a:lnTo>
                      <a:pt x="0" y="105"/>
                    </a:lnTo>
                    <a:lnTo>
                      <a:pt x="83"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0" name="Freeform 23"/>
              <p:cNvSpPr>
                <a:spLocks/>
              </p:cNvSpPr>
              <p:nvPr/>
            </p:nvSpPr>
            <p:spPr bwMode="gray">
              <a:xfrm>
                <a:off x="3088" y="2715"/>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1" name="Freeform 24"/>
              <p:cNvSpPr>
                <a:spLocks/>
              </p:cNvSpPr>
              <p:nvPr/>
            </p:nvSpPr>
            <p:spPr bwMode="gray">
              <a:xfrm>
                <a:off x="3205" y="2681"/>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2" name="Freeform 25"/>
              <p:cNvSpPr>
                <a:spLocks/>
              </p:cNvSpPr>
              <p:nvPr/>
            </p:nvSpPr>
            <p:spPr bwMode="gray">
              <a:xfrm>
                <a:off x="3322" y="264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3" name="Freeform 26"/>
              <p:cNvSpPr>
                <a:spLocks/>
              </p:cNvSpPr>
              <p:nvPr/>
            </p:nvSpPr>
            <p:spPr bwMode="gray">
              <a:xfrm>
                <a:off x="3440" y="2612"/>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4" name="Freeform 27"/>
              <p:cNvSpPr>
                <a:spLocks/>
              </p:cNvSpPr>
              <p:nvPr/>
            </p:nvSpPr>
            <p:spPr bwMode="gray">
              <a:xfrm>
                <a:off x="2970" y="2861"/>
                <a:ext cx="84" cy="107"/>
              </a:xfrm>
              <a:custGeom>
                <a:avLst/>
                <a:gdLst>
                  <a:gd name="T0" fmla="*/ 83 w 84"/>
                  <a:gd name="T1" fmla="*/ 82 h 107"/>
                  <a:gd name="T2" fmla="*/ 83 w 84"/>
                  <a:gd name="T3" fmla="*/ 0 h 107"/>
                  <a:gd name="T4" fmla="*/ 0 w 84"/>
                  <a:gd name="T5" fmla="*/ 23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3"/>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5" name="Freeform 28"/>
              <p:cNvSpPr>
                <a:spLocks/>
              </p:cNvSpPr>
              <p:nvPr/>
            </p:nvSpPr>
            <p:spPr bwMode="gray">
              <a:xfrm>
                <a:off x="3088" y="2828"/>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6" name="Freeform 29"/>
              <p:cNvSpPr>
                <a:spLocks/>
              </p:cNvSpPr>
              <p:nvPr/>
            </p:nvSpPr>
            <p:spPr bwMode="gray">
              <a:xfrm>
                <a:off x="3205" y="2794"/>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7" name="Freeform 30"/>
              <p:cNvSpPr>
                <a:spLocks/>
              </p:cNvSpPr>
              <p:nvPr/>
            </p:nvSpPr>
            <p:spPr bwMode="gray">
              <a:xfrm>
                <a:off x="3322" y="2759"/>
                <a:ext cx="83" cy="107"/>
              </a:xfrm>
              <a:custGeom>
                <a:avLst/>
                <a:gdLst>
                  <a:gd name="T0" fmla="*/ 82 w 83"/>
                  <a:gd name="T1" fmla="*/ 81 h 107"/>
                  <a:gd name="T2" fmla="*/ 82 w 83"/>
                  <a:gd name="T3" fmla="*/ 0 h 107"/>
                  <a:gd name="T4" fmla="*/ 0 w 83"/>
                  <a:gd name="T5" fmla="*/ 24 h 107"/>
                  <a:gd name="T6" fmla="*/ 0 w 83"/>
                  <a:gd name="T7" fmla="*/ 106 h 107"/>
                  <a:gd name="T8" fmla="*/ 82 w 83"/>
                  <a:gd name="T9" fmla="*/ 81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1"/>
                    </a:moveTo>
                    <a:lnTo>
                      <a:pt x="82" y="0"/>
                    </a:lnTo>
                    <a:lnTo>
                      <a:pt x="0" y="24"/>
                    </a:lnTo>
                    <a:lnTo>
                      <a:pt x="0" y="106"/>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8" name="Freeform 31"/>
              <p:cNvSpPr>
                <a:spLocks/>
              </p:cNvSpPr>
              <p:nvPr/>
            </p:nvSpPr>
            <p:spPr bwMode="gray">
              <a:xfrm>
                <a:off x="3440" y="2725"/>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39" name="Freeform 32"/>
              <p:cNvSpPr>
                <a:spLocks/>
              </p:cNvSpPr>
              <p:nvPr/>
            </p:nvSpPr>
            <p:spPr bwMode="gray">
              <a:xfrm>
                <a:off x="2970" y="2974"/>
                <a:ext cx="84" cy="108"/>
              </a:xfrm>
              <a:custGeom>
                <a:avLst/>
                <a:gdLst>
                  <a:gd name="T0" fmla="*/ 83 w 84"/>
                  <a:gd name="T1" fmla="*/ 82 h 108"/>
                  <a:gd name="T2" fmla="*/ 83 w 84"/>
                  <a:gd name="T3" fmla="*/ 0 h 108"/>
                  <a:gd name="T4" fmla="*/ 0 w 84"/>
                  <a:gd name="T5" fmla="*/ 24 h 108"/>
                  <a:gd name="T6" fmla="*/ 0 w 84"/>
                  <a:gd name="T7" fmla="*/ 107 h 108"/>
                  <a:gd name="T8" fmla="*/ 83 w 84"/>
                  <a:gd name="T9" fmla="*/ 82 h 108"/>
                  <a:gd name="T10" fmla="*/ 0 60000 65536"/>
                  <a:gd name="T11" fmla="*/ 0 60000 65536"/>
                  <a:gd name="T12" fmla="*/ 0 60000 65536"/>
                  <a:gd name="T13" fmla="*/ 0 60000 65536"/>
                  <a:gd name="T14" fmla="*/ 0 60000 65536"/>
                  <a:gd name="T15" fmla="*/ 0 w 84"/>
                  <a:gd name="T16" fmla="*/ 0 h 108"/>
                  <a:gd name="T17" fmla="*/ 84 w 84"/>
                  <a:gd name="T18" fmla="*/ 108 h 108"/>
                </a:gdLst>
                <a:ahLst/>
                <a:cxnLst>
                  <a:cxn ang="T10">
                    <a:pos x="T0" y="T1"/>
                  </a:cxn>
                  <a:cxn ang="T11">
                    <a:pos x="T2" y="T3"/>
                  </a:cxn>
                  <a:cxn ang="T12">
                    <a:pos x="T4" y="T5"/>
                  </a:cxn>
                  <a:cxn ang="T13">
                    <a:pos x="T6" y="T7"/>
                  </a:cxn>
                  <a:cxn ang="T14">
                    <a:pos x="T8" y="T9"/>
                  </a:cxn>
                </a:cxnLst>
                <a:rect l="T15" t="T16" r="T17" b="T18"/>
                <a:pathLst>
                  <a:path w="84" h="108">
                    <a:moveTo>
                      <a:pt x="83" y="82"/>
                    </a:moveTo>
                    <a:lnTo>
                      <a:pt x="83" y="0"/>
                    </a:lnTo>
                    <a:lnTo>
                      <a:pt x="0" y="24"/>
                    </a:lnTo>
                    <a:lnTo>
                      <a:pt x="0" y="107"/>
                    </a:lnTo>
                    <a:lnTo>
                      <a:pt x="83"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0" name="Freeform 33"/>
              <p:cNvSpPr>
                <a:spLocks/>
              </p:cNvSpPr>
              <p:nvPr/>
            </p:nvSpPr>
            <p:spPr bwMode="gray">
              <a:xfrm>
                <a:off x="3088" y="2940"/>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1" name="Freeform 34"/>
              <p:cNvSpPr>
                <a:spLocks/>
              </p:cNvSpPr>
              <p:nvPr/>
            </p:nvSpPr>
            <p:spPr bwMode="gray">
              <a:xfrm>
                <a:off x="3205" y="2907"/>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2" name="Freeform 35"/>
              <p:cNvSpPr>
                <a:spLocks/>
              </p:cNvSpPr>
              <p:nvPr/>
            </p:nvSpPr>
            <p:spPr bwMode="gray">
              <a:xfrm>
                <a:off x="3322" y="2873"/>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3" name="Freeform 36"/>
              <p:cNvSpPr>
                <a:spLocks/>
              </p:cNvSpPr>
              <p:nvPr/>
            </p:nvSpPr>
            <p:spPr bwMode="gray">
              <a:xfrm>
                <a:off x="3440" y="2838"/>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4" name="Freeform 37"/>
              <p:cNvSpPr>
                <a:spLocks/>
              </p:cNvSpPr>
              <p:nvPr/>
            </p:nvSpPr>
            <p:spPr bwMode="gray">
              <a:xfrm>
                <a:off x="2970" y="3087"/>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5" name="Freeform 38"/>
              <p:cNvSpPr>
                <a:spLocks/>
              </p:cNvSpPr>
              <p:nvPr/>
            </p:nvSpPr>
            <p:spPr bwMode="gray">
              <a:xfrm>
                <a:off x="3088" y="3053"/>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6" name="Freeform 39"/>
              <p:cNvSpPr>
                <a:spLocks/>
              </p:cNvSpPr>
              <p:nvPr/>
            </p:nvSpPr>
            <p:spPr bwMode="gray">
              <a:xfrm>
                <a:off x="3205" y="3020"/>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7" name="Freeform 40"/>
              <p:cNvSpPr>
                <a:spLocks/>
              </p:cNvSpPr>
              <p:nvPr/>
            </p:nvSpPr>
            <p:spPr bwMode="gray">
              <a:xfrm>
                <a:off x="3322" y="2986"/>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8" name="Freeform 41"/>
              <p:cNvSpPr>
                <a:spLocks/>
              </p:cNvSpPr>
              <p:nvPr/>
            </p:nvSpPr>
            <p:spPr bwMode="gray">
              <a:xfrm>
                <a:off x="3440" y="2951"/>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49" name="Freeform 42"/>
              <p:cNvSpPr>
                <a:spLocks/>
              </p:cNvSpPr>
              <p:nvPr/>
            </p:nvSpPr>
            <p:spPr bwMode="gray">
              <a:xfrm>
                <a:off x="2970" y="3201"/>
                <a:ext cx="84" cy="106"/>
              </a:xfrm>
              <a:custGeom>
                <a:avLst/>
                <a:gdLst>
                  <a:gd name="T0" fmla="*/ 83 w 84"/>
                  <a:gd name="T1" fmla="*/ 82 h 106"/>
                  <a:gd name="T2" fmla="*/ 83 w 84"/>
                  <a:gd name="T3" fmla="*/ 0 h 106"/>
                  <a:gd name="T4" fmla="*/ 0 w 84"/>
                  <a:gd name="T5" fmla="*/ 23 h 106"/>
                  <a:gd name="T6" fmla="*/ 0 w 84"/>
                  <a:gd name="T7" fmla="*/ 105 h 106"/>
                  <a:gd name="T8" fmla="*/ 83 w 84"/>
                  <a:gd name="T9" fmla="*/ 82 h 106"/>
                  <a:gd name="T10" fmla="*/ 0 60000 65536"/>
                  <a:gd name="T11" fmla="*/ 0 60000 65536"/>
                  <a:gd name="T12" fmla="*/ 0 60000 65536"/>
                  <a:gd name="T13" fmla="*/ 0 60000 65536"/>
                  <a:gd name="T14" fmla="*/ 0 60000 65536"/>
                  <a:gd name="T15" fmla="*/ 0 w 84"/>
                  <a:gd name="T16" fmla="*/ 0 h 106"/>
                  <a:gd name="T17" fmla="*/ 84 w 84"/>
                  <a:gd name="T18" fmla="*/ 106 h 106"/>
                </a:gdLst>
                <a:ahLst/>
                <a:cxnLst>
                  <a:cxn ang="T10">
                    <a:pos x="T0" y="T1"/>
                  </a:cxn>
                  <a:cxn ang="T11">
                    <a:pos x="T2" y="T3"/>
                  </a:cxn>
                  <a:cxn ang="T12">
                    <a:pos x="T4" y="T5"/>
                  </a:cxn>
                  <a:cxn ang="T13">
                    <a:pos x="T6" y="T7"/>
                  </a:cxn>
                  <a:cxn ang="T14">
                    <a:pos x="T8" y="T9"/>
                  </a:cxn>
                </a:cxnLst>
                <a:rect l="T15" t="T16" r="T17" b="T18"/>
                <a:pathLst>
                  <a:path w="84" h="106">
                    <a:moveTo>
                      <a:pt x="83" y="82"/>
                    </a:moveTo>
                    <a:lnTo>
                      <a:pt x="83" y="0"/>
                    </a:lnTo>
                    <a:lnTo>
                      <a:pt x="0" y="23"/>
                    </a:lnTo>
                    <a:lnTo>
                      <a:pt x="0" y="105"/>
                    </a:lnTo>
                    <a:lnTo>
                      <a:pt x="83"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0" name="Freeform 43"/>
              <p:cNvSpPr>
                <a:spLocks/>
              </p:cNvSpPr>
              <p:nvPr/>
            </p:nvSpPr>
            <p:spPr bwMode="gray">
              <a:xfrm>
                <a:off x="3088" y="3166"/>
                <a:ext cx="83" cy="108"/>
              </a:xfrm>
              <a:custGeom>
                <a:avLst/>
                <a:gdLst>
                  <a:gd name="T0" fmla="*/ 82 w 83"/>
                  <a:gd name="T1" fmla="*/ 82 h 108"/>
                  <a:gd name="T2" fmla="*/ 82 w 83"/>
                  <a:gd name="T3" fmla="*/ 0 h 108"/>
                  <a:gd name="T4" fmla="*/ 0 w 83"/>
                  <a:gd name="T5" fmla="*/ 24 h 108"/>
                  <a:gd name="T6" fmla="*/ 0 w 83"/>
                  <a:gd name="T7" fmla="*/ 107 h 108"/>
                  <a:gd name="T8" fmla="*/ 82 w 83"/>
                  <a:gd name="T9" fmla="*/ 82 h 108"/>
                  <a:gd name="T10" fmla="*/ 0 60000 65536"/>
                  <a:gd name="T11" fmla="*/ 0 60000 65536"/>
                  <a:gd name="T12" fmla="*/ 0 60000 65536"/>
                  <a:gd name="T13" fmla="*/ 0 60000 65536"/>
                  <a:gd name="T14" fmla="*/ 0 60000 65536"/>
                  <a:gd name="T15" fmla="*/ 0 w 83"/>
                  <a:gd name="T16" fmla="*/ 0 h 108"/>
                  <a:gd name="T17" fmla="*/ 83 w 83"/>
                  <a:gd name="T18" fmla="*/ 108 h 108"/>
                </a:gdLst>
                <a:ahLst/>
                <a:cxnLst>
                  <a:cxn ang="T10">
                    <a:pos x="T0" y="T1"/>
                  </a:cxn>
                  <a:cxn ang="T11">
                    <a:pos x="T2" y="T3"/>
                  </a:cxn>
                  <a:cxn ang="T12">
                    <a:pos x="T4" y="T5"/>
                  </a:cxn>
                  <a:cxn ang="T13">
                    <a:pos x="T6" y="T7"/>
                  </a:cxn>
                  <a:cxn ang="T14">
                    <a:pos x="T8" y="T9"/>
                  </a:cxn>
                </a:cxnLst>
                <a:rect l="T15" t="T16" r="T17" b="T18"/>
                <a:pathLst>
                  <a:path w="83" h="108">
                    <a:moveTo>
                      <a:pt x="82" y="82"/>
                    </a:moveTo>
                    <a:lnTo>
                      <a:pt x="82" y="0"/>
                    </a:lnTo>
                    <a:lnTo>
                      <a:pt x="0" y="24"/>
                    </a:lnTo>
                    <a:lnTo>
                      <a:pt x="0" y="107"/>
                    </a:lnTo>
                    <a:lnTo>
                      <a:pt x="82"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1" name="Freeform 44"/>
              <p:cNvSpPr>
                <a:spLocks/>
              </p:cNvSpPr>
              <p:nvPr/>
            </p:nvSpPr>
            <p:spPr bwMode="gray">
              <a:xfrm>
                <a:off x="3205" y="3132"/>
                <a:ext cx="82" cy="107"/>
              </a:xfrm>
              <a:custGeom>
                <a:avLst/>
                <a:gdLst>
                  <a:gd name="T0" fmla="*/ 81 w 82"/>
                  <a:gd name="T1" fmla="*/ 82 h 107"/>
                  <a:gd name="T2" fmla="*/ 81 w 82"/>
                  <a:gd name="T3" fmla="*/ 0 h 107"/>
                  <a:gd name="T4" fmla="*/ 0 w 82"/>
                  <a:gd name="T5" fmla="*/ 23 h 107"/>
                  <a:gd name="T6" fmla="*/ 0 w 82"/>
                  <a:gd name="T7" fmla="*/ 106 h 107"/>
                  <a:gd name="T8" fmla="*/ 81 w 82"/>
                  <a:gd name="T9" fmla="*/ 82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2"/>
                    </a:moveTo>
                    <a:lnTo>
                      <a:pt x="81" y="0"/>
                    </a:lnTo>
                    <a:lnTo>
                      <a:pt x="0" y="23"/>
                    </a:lnTo>
                    <a:lnTo>
                      <a:pt x="0" y="106"/>
                    </a:lnTo>
                    <a:lnTo>
                      <a:pt x="81" y="82"/>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2" name="Freeform 45"/>
              <p:cNvSpPr>
                <a:spLocks/>
              </p:cNvSpPr>
              <p:nvPr/>
            </p:nvSpPr>
            <p:spPr bwMode="gray">
              <a:xfrm>
                <a:off x="3322" y="3099"/>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3" name="Freeform 46"/>
              <p:cNvSpPr>
                <a:spLocks/>
              </p:cNvSpPr>
              <p:nvPr/>
            </p:nvSpPr>
            <p:spPr bwMode="gray">
              <a:xfrm>
                <a:off x="3440" y="3065"/>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FF00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4" name="Freeform 47"/>
              <p:cNvSpPr>
                <a:spLocks/>
              </p:cNvSpPr>
              <p:nvPr/>
            </p:nvSpPr>
            <p:spPr bwMode="gray">
              <a:xfrm>
                <a:off x="2977" y="3328"/>
                <a:ext cx="84" cy="107"/>
              </a:xfrm>
              <a:custGeom>
                <a:avLst/>
                <a:gdLst>
                  <a:gd name="T0" fmla="*/ 83 w 84"/>
                  <a:gd name="T1" fmla="*/ 82 h 107"/>
                  <a:gd name="T2" fmla="*/ 83 w 84"/>
                  <a:gd name="T3" fmla="*/ 0 h 107"/>
                  <a:gd name="T4" fmla="*/ 0 w 84"/>
                  <a:gd name="T5" fmla="*/ 24 h 107"/>
                  <a:gd name="T6" fmla="*/ 0 w 84"/>
                  <a:gd name="T7" fmla="*/ 106 h 107"/>
                  <a:gd name="T8" fmla="*/ 83 w 84"/>
                  <a:gd name="T9" fmla="*/ 82 h 107"/>
                  <a:gd name="T10" fmla="*/ 0 60000 65536"/>
                  <a:gd name="T11" fmla="*/ 0 60000 65536"/>
                  <a:gd name="T12" fmla="*/ 0 60000 65536"/>
                  <a:gd name="T13" fmla="*/ 0 60000 65536"/>
                  <a:gd name="T14" fmla="*/ 0 60000 65536"/>
                  <a:gd name="T15" fmla="*/ 0 w 84"/>
                  <a:gd name="T16" fmla="*/ 0 h 107"/>
                  <a:gd name="T17" fmla="*/ 84 w 84"/>
                  <a:gd name="T18" fmla="*/ 107 h 107"/>
                </a:gdLst>
                <a:ahLst/>
                <a:cxnLst>
                  <a:cxn ang="T10">
                    <a:pos x="T0" y="T1"/>
                  </a:cxn>
                  <a:cxn ang="T11">
                    <a:pos x="T2" y="T3"/>
                  </a:cxn>
                  <a:cxn ang="T12">
                    <a:pos x="T4" y="T5"/>
                  </a:cxn>
                  <a:cxn ang="T13">
                    <a:pos x="T6" y="T7"/>
                  </a:cxn>
                  <a:cxn ang="T14">
                    <a:pos x="T8" y="T9"/>
                  </a:cxn>
                </a:cxnLst>
                <a:rect l="T15" t="T16" r="T17" b="T18"/>
                <a:pathLst>
                  <a:path w="84" h="107">
                    <a:moveTo>
                      <a:pt x="83" y="82"/>
                    </a:moveTo>
                    <a:lnTo>
                      <a:pt x="83" y="0"/>
                    </a:lnTo>
                    <a:lnTo>
                      <a:pt x="0" y="24"/>
                    </a:lnTo>
                    <a:lnTo>
                      <a:pt x="0" y="106"/>
                    </a:lnTo>
                    <a:lnTo>
                      <a:pt x="83"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5" name="Freeform 48"/>
              <p:cNvSpPr>
                <a:spLocks/>
              </p:cNvSpPr>
              <p:nvPr/>
            </p:nvSpPr>
            <p:spPr bwMode="gray">
              <a:xfrm>
                <a:off x="3095" y="3294"/>
                <a:ext cx="83" cy="107"/>
              </a:xfrm>
              <a:custGeom>
                <a:avLst/>
                <a:gdLst>
                  <a:gd name="T0" fmla="*/ 82 w 83"/>
                  <a:gd name="T1" fmla="*/ 82 h 107"/>
                  <a:gd name="T2" fmla="*/ 82 w 83"/>
                  <a:gd name="T3" fmla="*/ 0 h 107"/>
                  <a:gd name="T4" fmla="*/ 0 w 83"/>
                  <a:gd name="T5" fmla="*/ 23 h 107"/>
                  <a:gd name="T6" fmla="*/ 0 w 83"/>
                  <a:gd name="T7" fmla="*/ 106 h 107"/>
                  <a:gd name="T8" fmla="*/ 82 w 83"/>
                  <a:gd name="T9" fmla="*/ 82 h 107"/>
                  <a:gd name="T10" fmla="*/ 0 60000 65536"/>
                  <a:gd name="T11" fmla="*/ 0 60000 65536"/>
                  <a:gd name="T12" fmla="*/ 0 60000 65536"/>
                  <a:gd name="T13" fmla="*/ 0 60000 65536"/>
                  <a:gd name="T14" fmla="*/ 0 60000 65536"/>
                  <a:gd name="T15" fmla="*/ 0 w 83"/>
                  <a:gd name="T16" fmla="*/ 0 h 107"/>
                  <a:gd name="T17" fmla="*/ 83 w 83"/>
                  <a:gd name="T18" fmla="*/ 107 h 107"/>
                </a:gdLst>
                <a:ahLst/>
                <a:cxnLst>
                  <a:cxn ang="T10">
                    <a:pos x="T0" y="T1"/>
                  </a:cxn>
                  <a:cxn ang="T11">
                    <a:pos x="T2" y="T3"/>
                  </a:cxn>
                  <a:cxn ang="T12">
                    <a:pos x="T4" y="T5"/>
                  </a:cxn>
                  <a:cxn ang="T13">
                    <a:pos x="T6" y="T7"/>
                  </a:cxn>
                  <a:cxn ang="T14">
                    <a:pos x="T8" y="T9"/>
                  </a:cxn>
                </a:cxnLst>
                <a:rect l="T15" t="T16" r="T17" b="T18"/>
                <a:pathLst>
                  <a:path w="83" h="107">
                    <a:moveTo>
                      <a:pt x="82" y="82"/>
                    </a:moveTo>
                    <a:lnTo>
                      <a:pt x="82" y="0"/>
                    </a:lnTo>
                    <a:lnTo>
                      <a:pt x="0" y="23"/>
                    </a:lnTo>
                    <a:lnTo>
                      <a:pt x="0" y="106"/>
                    </a:lnTo>
                    <a:lnTo>
                      <a:pt x="82" y="82"/>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6" name="Freeform 49"/>
              <p:cNvSpPr>
                <a:spLocks/>
              </p:cNvSpPr>
              <p:nvPr/>
            </p:nvSpPr>
            <p:spPr bwMode="gray">
              <a:xfrm>
                <a:off x="3212" y="3261"/>
                <a:ext cx="82" cy="106"/>
              </a:xfrm>
              <a:custGeom>
                <a:avLst/>
                <a:gdLst>
                  <a:gd name="T0" fmla="*/ 81 w 82"/>
                  <a:gd name="T1" fmla="*/ 81 h 106"/>
                  <a:gd name="T2" fmla="*/ 81 w 82"/>
                  <a:gd name="T3" fmla="*/ 0 h 106"/>
                  <a:gd name="T4" fmla="*/ 0 w 82"/>
                  <a:gd name="T5" fmla="*/ 23 h 106"/>
                  <a:gd name="T6" fmla="*/ 0 w 82"/>
                  <a:gd name="T7" fmla="*/ 105 h 106"/>
                  <a:gd name="T8" fmla="*/ 81 w 82"/>
                  <a:gd name="T9" fmla="*/ 81 h 106"/>
                  <a:gd name="T10" fmla="*/ 0 60000 65536"/>
                  <a:gd name="T11" fmla="*/ 0 60000 65536"/>
                  <a:gd name="T12" fmla="*/ 0 60000 65536"/>
                  <a:gd name="T13" fmla="*/ 0 60000 65536"/>
                  <a:gd name="T14" fmla="*/ 0 60000 65536"/>
                  <a:gd name="T15" fmla="*/ 0 w 82"/>
                  <a:gd name="T16" fmla="*/ 0 h 106"/>
                  <a:gd name="T17" fmla="*/ 82 w 82"/>
                  <a:gd name="T18" fmla="*/ 106 h 106"/>
                </a:gdLst>
                <a:ahLst/>
                <a:cxnLst>
                  <a:cxn ang="T10">
                    <a:pos x="T0" y="T1"/>
                  </a:cxn>
                  <a:cxn ang="T11">
                    <a:pos x="T2" y="T3"/>
                  </a:cxn>
                  <a:cxn ang="T12">
                    <a:pos x="T4" y="T5"/>
                  </a:cxn>
                  <a:cxn ang="T13">
                    <a:pos x="T6" y="T7"/>
                  </a:cxn>
                  <a:cxn ang="T14">
                    <a:pos x="T8" y="T9"/>
                  </a:cxn>
                </a:cxnLst>
                <a:rect l="T15" t="T16" r="T17" b="T18"/>
                <a:pathLst>
                  <a:path w="82" h="106">
                    <a:moveTo>
                      <a:pt x="81" y="81"/>
                    </a:moveTo>
                    <a:lnTo>
                      <a:pt x="81" y="0"/>
                    </a:lnTo>
                    <a:lnTo>
                      <a:pt x="0" y="23"/>
                    </a:lnTo>
                    <a:lnTo>
                      <a:pt x="0" y="105"/>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7" name="Freeform 50"/>
              <p:cNvSpPr>
                <a:spLocks/>
              </p:cNvSpPr>
              <p:nvPr/>
            </p:nvSpPr>
            <p:spPr bwMode="gray">
              <a:xfrm>
                <a:off x="3329" y="3227"/>
                <a:ext cx="83" cy="106"/>
              </a:xfrm>
              <a:custGeom>
                <a:avLst/>
                <a:gdLst>
                  <a:gd name="T0" fmla="*/ 82 w 83"/>
                  <a:gd name="T1" fmla="*/ 81 h 106"/>
                  <a:gd name="T2" fmla="*/ 82 w 83"/>
                  <a:gd name="T3" fmla="*/ 0 h 106"/>
                  <a:gd name="T4" fmla="*/ 0 w 83"/>
                  <a:gd name="T5" fmla="*/ 23 h 106"/>
                  <a:gd name="T6" fmla="*/ 0 w 83"/>
                  <a:gd name="T7" fmla="*/ 105 h 106"/>
                  <a:gd name="T8" fmla="*/ 82 w 83"/>
                  <a:gd name="T9" fmla="*/ 81 h 106"/>
                  <a:gd name="T10" fmla="*/ 0 60000 65536"/>
                  <a:gd name="T11" fmla="*/ 0 60000 65536"/>
                  <a:gd name="T12" fmla="*/ 0 60000 65536"/>
                  <a:gd name="T13" fmla="*/ 0 60000 65536"/>
                  <a:gd name="T14" fmla="*/ 0 60000 65536"/>
                  <a:gd name="T15" fmla="*/ 0 w 83"/>
                  <a:gd name="T16" fmla="*/ 0 h 106"/>
                  <a:gd name="T17" fmla="*/ 83 w 83"/>
                  <a:gd name="T18" fmla="*/ 106 h 106"/>
                </a:gdLst>
                <a:ahLst/>
                <a:cxnLst>
                  <a:cxn ang="T10">
                    <a:pos x="T0" y="T1"/>
                  </a:cxn>
                  <a:cxn ang="T11">
                    <a:pos x="T2" y="T3"/>
                  </a:cxn>
                  <a:cxn ang="T12">
                    <a:pos x="T4" y="T5"/>
                  </a:cxn>
                  <a:cxn ang="T13">
                    <a:pos x="T6" y="T7"/>
                  </a:cxn>
                  <a:cxn ang="T14">
                    <a:pos x="T8" y="T9"/>
                  </a:cxn>
                </a:cxnLst>
                <a:rect l="T15" t="T16" r="T17" b="T18"/>
                <a:pathLst>
                  <a:path w="83" h="106">
                    <a:moveTo>
                      <a:pt x="82" y="81"/>
                    </a:moveTo>
                    <a:lnTo>
                      <a:pt x="82" y="0"/>
                    </a:lnTo>
                    <a:lnTo>
                      <a:pt x="0" y="23"/>
                    </a:lnTo>
                    <a:lnTo>
                      <a:pt x="0" y="105"/>
                    </a:lnTo>
                    <a:lnTo>
                      <a:pt x="82"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sp>
            <p:nvSpPr>
              <p:cNvPr id="29758" name="Freeform 51"/>
              <p:cNvSpPr>
                <a:spLocks/>
              </p:cNvSpPr>
              <p:nvPr/>
            </p:nvSpPr>
            <p:spPr bwMode="gray">
              <a:xfrm>
                <a:off x="3447" y="3192"/>
                <a:ext cx="82" cy="107"/>
              </a:xfrm>
              <a:custGeom>
                <a:avLst/>
                <a:gdLst>
                  <a:gd name="T0" fmla="*/ 81 w 82"/>
                  <a:gd name="T1" fmla="*/ 81 h 107"/>
                  <a:gd name="T2" fmla="*/ 81 w 82"/>
                  <a:gd name="T3" fmla="*/ 0 h 107"/>
                  <a:gd name="T4" fmla="*/ 0 w 82"/>
                  <a:gd name="T5" fmla="*/ 24 h 107"/>
                  <a:gd name="T6" fmla="*/ 0 w 82"/>
                  <a:gd name="T7" fmla="*/ 106 h 107"/>
                  <a:gd name="T8" fmla="*/ 81 w 82"/>
                  <a:gd name="T9" fmla="*/ 81 h 107"/>
                  <a:gd name="T10" fmla="*/ 0 60000 65536"/>
                  <a:gd name="T11" fmla="*/ 0 60000 65536"/>
                  <a:gd name="T12" fmla="*/ 0 60000 65536"/>
                  <a:gd name="T13" fmla="*/ 0 60000 65536"/>
                  <a:gd name="T14" fmla="*/ 0 60000 65536"/>
                  <a:gd name="T15" fmla="*/ 0 w 82"/>
                  <a:gd name="T16" fmla="*/ 0 h 107"/>
                  <a:gd name="T17" fmla="*/ 82 w 82"/>
                  <a:gd name="T18" fmla="*/ 107 h 107"/>
                </a:gdLst>
                <a:ahLst/>
                <a:cxnLst>
                  <a:cxn ang="T10">
                    <a:pos x="T0" y="T1"/>
                  </a:cxn>
                  <a:cxn ang="T11">
                    <a:pos x="T2" y="T3"/>
                  </a:cxn>
                  <a:cxn ang="T12">
                    <a:pos x="T4" y="T5"/>
                  </a:cxn>
                  <a:cxn ang="T13">
                    <a:pos x="T6" y="T7"/>
                  </a:cxn>
                  <a:cxn ang="T14">
                    <a:pos x="T8" y="T9"/>
                  </a:cxn>
                </a:cxnLst>
                <a:rect l="T15" t="T16" r="T17" b="T18"/>
                <a:pathLst>
                  <a:path w="82" h="107">
                    <a:moveTo>
                      <a:pt x="81" y="81"/>
                    </a:moveTo>
                    <a:lnTo>
                      <a:pt x="81" y="0"/>
                    </a:lnTo>
                    <a:lnTo>
                      <a:pt x="0" y="24"/>
                    </a:lnTo>
                    <a:lnTo>
                      <a:pt x="0" y="106"/>
                    </a:lnTo>
                    <a:lnTo>
                      <a:pt x="81" y="81"/>
                    </a:lnTo>
                  </a:path>
                </a:pathLst>
              </a:custGeom>
              <a:solidFill>
                <a:srgbClr val="00A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dirty="0"/>
              </a:p>
            </p:txBody>
          </p:sp>
        </p:grpSp>
        <p:sp>
          <p:nvSpPr>
            <p:cNvPr id="29711" name="Rectangle 52"/>
            <p:cNvSpPr>
              <a:spLocks noChangeArrowheads="1"/>
            </p:cNvSpPr>
            <p:nvPr/>
          </p:nvSpPr>
          <p:spPr bwMode="gray">
            <a:xfrm>
              <a:off x="6365876" y="5961063"/>
              <a:ext cx="1412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smtClean="0">
                  <a:latin typeface="Courier New" panose="02070309020205020404" pitchFamily="49" charset="0"/>
                </a:rPr>
                <a:t>EMPLOYEES</a:t>
              </a:r>
              <a:endParaRPr lang="en-US" altLang="en-US" b="1" dirty="0">
                <a:latin typeface="Courier New" panose="02070309020205020404" pitchFamily="49" charset="0"/>
              </a:endParaRPr>
            </a:p>
          </p:txBody>
        </p:sp>
        <p:sp>
          <p:nvSpPr>
            <p:cNvPr id="29712" name="Rectangle 53"/>
            <p:cNvSpPr>
              <a:spLocks noChangeArrowheads="1"/>
            </p:cNvSpPr>
            <p:nvPr/>
          </p:nvSpPr>
          <p:spPr bwMode="auto">
            <a:xfrm>
              <a:off x="2903248" y="5882844"/>
              <a:ext cx="2401887" cy="279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9713" name="Rectangle 54"/>
            <p:cNvSpPr>
              <a:spLocks noChangeArrowheads="1"/>
            </p:cNvSpPr>
            <p:nvPr/>
          </p:nvSpPr>
          <p:spPr bwMode="auto">
            <a:xfrm>
              <a:off x="3951576" y="5170052"/>
              <a:ext cx="974725" cy="263525"/>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pic>
          <p:nvPicPr>
            <p:cNvPr id="29714" name="Picture 55" descr="symbo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201" y="5076826"/>
              <a:ext cx="428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5" name="Picture 56" descr="symbo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338" y="5770563"/>
              <a:ext cx="4286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6" name="Rectangle 57"/>
            <p:cNvSpPr>
              <a:spLocks noChangeArrowheads="1"/>
            </p:cNvSpPr>
            <p:nvPr/>
          </p:nvSpPr>
          <p:spPr bwMode="auto">
            <a:xfrm>
              <a:off x="2741612" y="4539077"/>
              <a:ext cx="2642077" cy="279400"/>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pic>
          <p:nvPicPr>
            <p:cNvPr id="29717" name="Picture 58" descr="Symbols: Red Xmark, No, Canc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350164" y="4498975"/>
              <a:ext cx="35401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Rectangle 59"/>
            <p:cNvSpPr>
              <a:spLocks noChangeArrowheads="1"/>
            </p:cNvSpPr>
            <p:nvPr/>
          </p:nvSpPr>
          <p:spPr bwMode="auto">
            <a:xfrm>
              <a:off x="3253080" y="3806231"/>
              <a:ext cx="1657350" cy="295275"/>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pic>
          <p:nvPicPr>
            <p:cNvPr id="29719" name="Picture 60" descr="Symbols: Red Xmark, No, Canc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002213" y="3766543"/>
              <a:ext cx="3540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0" name="Rectangle 61"/>
            <p:cNvSpPr>
              <a:spLocks noChangeArrowheads="1"/>
            </p:cNvSpPr>
            <p:nvPr/>
          </p:nvSpPr>
          <p:spPr bwMode="gray">
            <a:xfrm>
              <a:off x="8563880" y="4572001"/>
              <a:ext cx="1234312"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t>Not audited</a:t>
              </a:r>
            </a:p>
          </p:txBody>
        </p:sp>
        <p:sp>
          <p:nvSpPr>
            <p:cNvPr id="29721" name="Rectangle 62"/>
            <p:cNvSpPr>
              <a:spLocks noChangeArrowheads="1"/>
            </p:cNvSpPr>
            <p:nvPr/>
          </p:nvSpPr>
          <p:spPr bwMode="auto">
            <a:xfrm>
              <a:off x="5307294" y="2103625"/>
              <a:ext cx="5892518" cy="512763"/>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Tree>
    <p:custDataLst>
      <p:tags r:id="rId1"/>
    </p:custDataLst>
    <p:extLst>
      <p:ext uri="{BB962C8B-B14F-4D97-AF65-F5344CB8AC3E}">
        <p14:creationId xmlns:p14="http://schemas.microsoft.com/office/powerpoint/2010/main" val="135832754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914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Choosing a Database Template</a:t>
            </a:r>
          </a:p>
        </p:txBody>
      </p:sp>
      <p:sp>
        <p:nvSpPr>
          <p:cNvPr id="3" name="Content Placeholder 2"/>
          <p:cNvSpPr>
            <a:spLocks noGrp="1"/>
          </p:cNvSpPr>
          <p:nvPr>
            <p:ph idx="1"/>
          </p:nvPr>
        </p:nvSpPr>
        <p:spPr>
          <a:xfrm>
            <a:off x="622138" y="1242485"/>
            <a:ext cx="10944549" cy="3401779"/>
          </a:xfrm>
        </p:spPr>
        <p:txBody>
          <a:bodyPr/>
          <a:lstStyle/>
          <a:p>
            <a:pPr lvl="1"/>
            <a:r>
              <a:rPr lang="en-US" dirty="0"/>
              <a:t>General purpose or transaction processing: </a:t>
            </a:r>
          </a:p>
          <a:p>
            <a:pPr lvl="2"/>
            <a:r>
              <a:rPr lang="en-US" dirty="0"/>
              <a:t>Online transaction processing (OLTP) system, for example, a retail billing system for a software house or a nursery</a:t>
            </a:r>
          </a:p>
          <a:p>
            <a:pPr lvl="1"/>
            <a:r>
              <a:rPr lang="en-US" dirty="0"/>
              <a:t>Custom: </a:t>
            </a:r>
          </a:p>
          <a:p>
            <a:pPr lvl="2"/>
            <a:r>
              <a:rPr lang="en-US" dirty="0"/>
              <a:t>Multipurpose database (perhaps combined OLTP and data warehouse functionality)</a:t>
            </a:r>
          </a:p>
          <a:p>
            <a:pPr lvl="1"/>
            <a:r>
              <a:rPr lang="en-US" dirty="0"/>
              <a:t>Data warehouse:</a:t>
            </a:r>
          </a:p>
          <a:p>
            <a:pPr lvl="2"/>
            <a:r>
              <a:rPr lang="en-US" dirty="0"/>
              <a:t>Research and marketing data</a:t>
            </a:r>
          </a:p>
          <a:p>
            <a:pPr lvl="2"/>
            <a:r>
              <a:rPr lang="en-US" dirty="0"/>
              <a:t>State or federal tax payments </a:t>
            </a:r>
          </a:p>
          <a:p>
            <a:pPr lvl="2"/>
            <a:r>
              <a:rPr lang="en-US" dirty="0"/>
              <a:t>Professional licensing (doctors, nurses, and so on)</a:t>
            </a:r>
          </a:p>
        </p:txBody>
      </p:sp>
    </p:spTree>
    <p:extLst>
      <p:ext uri="{BB962C8B-B14F-4D97-AF65-F5344CB8AC3E}">
        <p14:creationId xmlns:p14="http://schemas.microsoft.com/office/powerpoint/2010/main" val="289807190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endParaRPr lang="en-US" altLang="en-US" dirty="0" smtClean="0"/>
          </a:p>
        </p:txBody>
      </p:sp>
      <p:sp>
        <p:nvSpPr>
          <p:cNvPr id="30723" name="Rectangle 3"/>
          <p:cNvSpPr>
            <a:spLocks noGrp="1" noChangeArrowheads="1"/>
          </p:cNvSpPr>
          <p:nvPr>
            <p:ph type="body" idx="1"/>
          </p:nvPr>
        </p:nvSpPr>
        <p:spPr>
          <a:xfrm>
            <a:off x="622138" y="1242485"/>
            <a:ext cx="10944549" cy="357356"/>
          </a:xfrm>
        </p:spPr>
        <p:txBody>
          <a:bodyPr/>
          <a:lstStyle/>
          <a:p>
            <a:pPr eaLnBrk="1" hangingPunct="1"/>
            <a:endParaRPr lang="en-US" altLang="en-US" dirty="0" smtClean="0"/>
          </a:p>
        </p:txBody>
      </p:sp>
    </p:spTree>
    <p:custDataLst>
      <p:tags r:id="rId1"/>
    </p:custDataLst>
    <p:extLst>
      <p:ext uri="{BB962C8B-B14F-4D97-AF65-F5344CB8AC3E}">
        <p14:creationId xmlns:p14="http://schemas.microsoft.com/office/powerpoint/2010/main" val="2814417475"/>
      </p:ext>
    </p:extLst>
  </p:cSld>
  <p:clrMapOvr>
    <a:masterClrMapping/>
  </p:clrMapOvr>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dirty="0" smtClean="0"/>
              <a:t>Audited DML Statement: Considerations</a:t>
            </a:r>
          </a:p>
        </p:txBody>
      </p:sp>
      <p:sp>
        <p:nvSpPr>
          <p:cNvPr id="31747" name="Rectangle 3"/>
          <p:cNvSpPr>
            <a:spLocks noGrp="1" noChangeArrowheads="1"/>
          </p:cNvSpPr>
          <p:nvPr>
            <p:ph idx="1"/>
          </p:nvPr>
        </p:nvSpPr>
        <p:spPr>
          <a:xfrm>
            <a:off x="622138" y="1242485"/>
            <a:ext cx="10944549" cy="1880850"/>
          </a:xfrm>
        </p:spPr>
        <p:txBody>
          <a:bodyPr/>
          <a:lstStyle/>
          <a:p>
            <a:pPr lvl="1" eaLnBrk="1" hangingPunct="1"/>
            <a:r>
              <a:rPr lang="en-US" altLang="en-US" dirty="0" smtClean="0"/>
              <a:t>Records are audited if the FGA predicate is satisfied and the relevant columns are referenced.</a:t>
            </a:r>
          </a:p>
          <a:p>
            <a:pPr lvl="1" eaLnBrk="1" hangingPunct="1"/>
            <a:r>
              <a:rPr lang="en-US" altLang="en-US" dirty="0" smtClean="0">
                <a:latin typeface="Courier New" panose="02070309020205020404" pitchFamily="49" charset="0"/>
              </a:rPr>
              <a:t>DELETE</a:t>
            </a:r>
            <a:r>
              <a:rPr lang="en-US" altLang="en-US" dirty="0" smtClean="0"/>
              <a:t> statements are audited regardless of columns specified.</a:t>
            </a:r>
          </a:p>
          <a:p>
            <a:pPr lvl="1" eaLnBrk="1" hangingPunct="1"/>
            <a:r>
              <a:rPr lang="en-US" altLang="en-US" dirty="0" smtClean="0">
                <a:latin typeface="Courier New" panose="02070309020205020404" pitchFamily="49" charset="0"/>
              </a:rPr>
              <a:t>MERGE</a:t>
            </a:r>
            <a:r>
              <a:rPr lang="en-US" altLang="en-US" dirty="0" smtClean="0"/>
              <a:t> statements are audited with the underlying </a:t>
            </a:r>
            <a:r>
              <a:rPr lang="en-US" altLang="en-US" dirty="0" smtClean="0">
                <a:latin typeface="Courier New" panose="02070309020205020404" pitchFamily="49" charset="0"/>
              </a:rPr>
              <a:t>INSERT</a:t>
            </a:r>
            <a:r>
              <a:rPr lang="en-US" altLang="en-US" dirty="0" smtClean="0"/>
              <a:t>, </a:t>
            </a:r>
            <a:r>
              <a:rPr lang="en-US" altLang="en-US" dirty="0" smtClean="0">
                <a:latin typeface="Courier New" panose="02070309020205020404" pitchFamily="49" charset="0"/>
              </a:rPr>
              <a:t>UPDATE</a:t>
            </a:r>
            <a:r>
              <a:rPr lang="en-US" altLang="en-US" dirty="0" smtClean="0"/>
              <a:t>, and </a:t>
            </a:r>
            <a:r>
              <a:rPr lang="en-US" altLang="en-US" dirty="0" smtClean="0">
                <a:latin typeface="Courier New" panose="02070309020205020404" pitchFamily="49" charset="0"/>
              </a:rPr>
              <a:t>DELETE</a:t>
            </a:r>
            <a:r>
              <a:rPr lang="en-US" altLang="en-US" dirty="0" smtClean="0"/>
              <a:t> generated statements.</a:t>
            </a:r>
          </a:p>
        </p:txBody>
      </p:sp>
      <p:sp>
        <p:nvSpPr>
          <p:cNvPr id="31748" name="Rectangle 4"/>
          <p:cNvSpPr>
            <a:spLocks noChangeArrowheads="1"/>
          </p:cNvSpPr>
          <p:nvPr/>
        </p:nvSpPr>
        <p:spPr bwMode="blackGray">
          <a:xfrm>
            <a:off x="2132012" y="3435713"/>
            <a:ext cx="7924800" cy="972343"/>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sz="1600" b="1" dirty="0">
                <a:latin typeface="Courier New" pitchFamily="49" charset="0"/>
              </a:rPr>
              <a:t>UPDATE hr.employees</a:t>
            </a:r>
          </a:p>
          <a:p>
            <a:pPr marL="609493" indent="-609493" defTabSz="533307">
              <a:tabLst>
                <a:tab pos="533307" algn="r"/>
                <a:tab pos="897310" algn="l"/>
              </a:tabLst>
            </a:pPr>
            <a:r>
              <a:rPr lang="en-US" altLang="en-US" sz="1600" b="1" dirty="0">
                <a:latin typeface="Courier New" pitchFamily="49" charset="0"/>
              </a:rPr>
              <a:t>SET salary = 1000</a:t>
            </a:r>
          </a:p>
          <a:p>
            <a:pPr marL="609493" indent="-609493" defTabSz="533307">
              <a:tabLst>
                <a:tab pos="533307" algn="r"/>
                <a:tab pos="897310" algn="l"/>
              </a:tabLst>
            </a:pPr>
            <a:r>
              <a:rPr lang="en-US" altLang="en-US" sz="1600" b="1" dirty="0">
                <a:latin typeface="Courier New" pitchFamily="49" charset="0"/>
              </a:rPr>
              <a:t>WHERE commission_pct = .2;</a:t>
            </a:r>
          </a:p>
        </p:txBody>
      </p:sp>
      <p:sp>
        <p:nvSpPr>
          <p:cNvPr id="31749" name="Rectangle 5"/>
          <p:cNvSpPr>
            <a:spLocks noChangeArrowheads="1"/>
          </p:cNvSpPr>
          <p:nvPr/>
        </p:nvSpPr>
        <p:spPr bwMode="blackGray">
          <a:xfrm>
            <a:off x="2132012" y="4553313"/>
            <a:ext cx="7924800" cy="972343"/>
          </a:xfrm>
          <a:prstGeom prst="round2DiagRect">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pPr>
            <a:r>
              <a:rPr lang="en-US" altLang="en-US" sz="1600" b="1" dirty="0">
                <a:latin typeface="Courier New" pitchFamily="49" charset="0"/>
              </a:rPr>
              <a:t>UPDATE hr.employees</a:t>
            </a:r>
          </a:p>
          <a:p>
            <a:pPr marL="609493" indent="-609493" defTabSz="533307">
              <a:tabLst>
                <a:tab pos="533307" algn="r"/>
                <a:tab pos="897310" algn="l"/>
              </a:tabLst>
            </a:pPr>
            <a:r>
              <a:rPr lang="en-US" altLang="en-US" sz="1600" b="1" dirty="0">
                <a:latin typeface="Courier New" pitchFamily="49" charset="0"/>
              </a:rPr>
              <a:t>SET salary = 1000</a:t>
            </a:r>
          </a:p>
          <a:p>
            <a:pPr marL="609493" indent="-609493" defTabSz="533307">
              <a:tabLst>
                <a:tab pos="533307" algn="r"/>
                <a:tab pos="897310" algn="l"/>
              </a:tabLst>
            </a:pPr>
            <a:r>
              <a:rPr lang="en-US" altLang="en-US" sz="1600" b="1" dirty="0">
                <a:latin typeface="Courier New" pitchFamily="49" charset="0"/>
              </a:rPr>
              <a:t>WHERE employee_id = 200;</a:t>
            </a:r>
          </a:p>
        </p:txBody>
      </p:sp>
      <p:sp>
        <p:nvSpPr>
          <p:cNvPr id="31750" name="AutoShape 8"/>
          <p:cNvSpPr>
            <a:spLocks noChangeArrowheads="1"/>
          </p:cNvSpPr>
          <p:nvPr/>
        </p:nvSpPr>
        <p:spPr bwMode="auto">
          <a:xfrm>
            <a:off x="7338681" y="2973348"/>
            <a:ext cx="2320925" cy="762000"/>
          </a:xfrm>
          <a:prstGeom prst="wedgeRectCallout">
            <a:avLst>
              <a:gd name="adj1" fmla="val 46260"/>
              <a:gd name="adj2" fmla="val 101298"/>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altLang="en-US" sz="1600" dirty="0">
                <a:solidFill>
                  <a:schemeClr val="dk1"/>
                </a:solidFill>
                <a:latin typeface="+mn-lt"/>
                <a:cs typeface="+mn-cs"/>
              </a:rPr>
              <a:t>Not audited because none of the employees are in department 10</a:t>
            </a:r>
          </a:p>
        </p:txBody>
      </p:sp>
      <p:pic>
        <p:nvPicPr>
          <p:cNvPr id="31751" name="Picture 6" descr="symbo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744560" y="3585360"/>
            <a:ext cx="624505" cy="67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7" descr="symbo005_check.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63503" y="4669505"/>
            <a:ext cx="747831" cy="73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AutoShape 8"/>
          <p:cNvSpPr>
            <a:spLocks noChangeArrowheads="1"/>
          </p:cNvSpPr>
          <p:nvPr/>
        </p:nvSpPr>
        <p:spPr bwMode="auto">
          <a:xfrm>
            <a:off x="7161212" y="5144656"/>
            <a:ext cx="2320925" cy="762000"/>
          </a:xfrm>
          <a:prstGeom prst="wedgeRectCallout">
            <a:avLst>
              <a:gd name="adj1" fmla="val 45464"/>
              <a:gd name="adj2" fmla="val -92641"/>
            </a:avLst>
          </a:prstGeom>
          <a:gradFill>
            <a:gsLst>
              <a:gs pos="0">
                <a:srgbClr val="E5E5FF"/>
              </a:gs>
              <a:gs pos="50000">
                <a:srgbClr val="EBEBFF"/>
              </a:gs>
              <a:gs pos="100000">
                <a:srgbClr val="FFFFFF"/>
              </a:gs>
            </a:gsLst>
            <a:lin ang="8100000" scaled="1"/>
          </a:gradFill>
          <a:ln w="28575">
            <a:solidFill>
              <a:srgbClr val="CCCCFF"/>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nchorCtr="0"/>
          <a:lstStyle/>
          <a:p>
            <a:pPr algn="ctr" defTabSz="304747">
              <a:spcBef>
                <a:spcPct val="20000"/>
              </a:spcBef>
              <a:buClr>
                <a:srgbClr val="FF0000"/>
              </a:buClr>
            </a:pPr>
            <a:r>
              <a:rPr lang="en-US" altLang="en-US" sz="1600" dirty="0">
                <a:solidFill>
                  <a:schemeClr val="dk1"/>
                </a:solidFill>
                <a:latin typeface="+mn-lt"/>
                <a:cs typeface="+mn-cs"/>
              </a:rPr>
              <a:t>Audited because the employee is in department 10</a:t>
            </a:r>
          </a:p>
        </p:txBody>
      </p:sp>
    </p:spTree>
    <p:custDataLst>
      <p:tags r:id="rId1"/>
    </p:custDataLst>
    <p:extLst>
      <p:ext uri="{BB962C8B-B14F-4D97-AF65-F5344CB8AC3E}">
        <p14:creationId xmlns:p14="http://schemas.microsoft.com/office/powerpoint/2010/main" val="3529207638"/>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ltLang="en-US" dirty="0" smtClean="0"/>
              <a:t>FGA Guidelines</a:t>
            </a:r>
          </a:p>
        </p:txBody>
      </p:sp>
      <p:sp>
        <p:nvSpPr>
          <p:cNvPr id="32771" name="Rectangle 5"/>
          <p:cNvSpPr>
            <a:spLocks noGrp="1" noChangeArrowheads="1"/>
          </p:cNvSpPr>
          <p:nvPr>
            <p:ph idx="1"/>
          </p:nvPr>
        </p:nvSpPr>
        <p:spPr>
          <a:xfrm>
            <a:off x="622138" y="1242485"/>
            <a:ext cx="10944549" cy="3635176"/>
          </a:xfrm>
        </p:spPr>
        <p:txBody>
          <a:bodyPr/>
          <a:lstStyle/>
          <a:p>
            <a:pPr lvl="1" eaLnBrk="1" hangingPunct="1"/>
            <a:r>
              <a:rPr lang="en-US" altLang="en-US" dirty="0" smtClean="0"/>
              <a:t>To audit all rows, use a </a:t>
            </a:r>
            <a:r>
              <a:rPr lang="en-US" altLang="en-US" dirty="0" smtClean="0">
                <a:latin typeface="Courier New" panose="02070309020205020404" pitchFamily="49" charset="0"/>
              </a:rPr>
              <a:t>null</a:t>
            </a:r>
            <a:r>
              <a:rPr lang="en-US" altLang="en-US" dirty="0" smtClean="0"/>
              <a:t> audit condition.</a:t>
            </a:r>
          </a:p>
          <a:p>
            <a:pPr lvl="1" eaLnBrk="1" hangingPunct="1"/>
            <a:r>
              <a:rPr lang="en-US" altLang="en-US" dirty="0" smtClean="0"/>
              <a:t>To audit all columns, use a </a:t>
            </a:r>
            <a:r>
              <a:rPr lang="en-US" altLang="en-US" dirty="0" smtClean="0">
                <a:latin typeface="Courier New" panose="02070309020205020404" pitchFamily="49" charset="0"/>
              </a:rPr>
              <a:t>null</a:t>
            </a:r>
            <a:r>
              <a:rPr lang="en-US" altLang="en-US" dirty="0" smtClean="0"/>
              <a:t> audit column.</a:t>
            </a:r>
            <a:endParaRPr lang="en-US" altLang="en-US" dirty="0" smtClean="0">
              <a:latin typeface="Courier New" panose="02070309020205020404" pitchFamily="49" charset="0"/>
            </a:endParaRPr>
          </a:p>
          <a:p>
            <a:pPr lvl="1" eaLnBrk="1" hangingPunct="1"/>
            <a:r>
              <a:rPr lang="en-US" altLang="en-US" dirty="0" smtClean="0"/>
              <a:t>Policy names must be unique.</a:t>
            </a:r>
          </a:p>
          <a:p>
            <a:pPr lvl="1" eaLnBrk="1" hangingPunct="1"/>
            <a:r>
              <a:rPr lang="en-US" altLang="en-US" dirty="0" smtClean="0"/>
              <a:t>The audited table or view must already exist when you create the policy.</a:t>
            </a:r>
          </a:p>
          <a:p>
            <a:pPr lvl="1" eaLnBrk="1" hangingPunct="1"/>
            <a:r>
              <a:rPr lang="en-US" altLang="en-US" dirty="0" smtClean="0"/>
              <a:t>If the audit condition syntax is invalid, an </a:t>
            </a:r>
            <a:r>
              <a:rPr lang="en-US" altLang="en-US" dirty="0" smtClean="0">
                <a:latin typeface="Courier New" panose="02070309020205020404" pitchFamily="49" charset="0"/>
              </a:rPr>
              <a:t>ORA-28112</a:t>
            </a:r>
            <a:r>
              <a:rPr lang="en-US" altLang="en-US" dirty="0" smtClean="0"/>
              <a:t> error is raised when the audited object is accessed.</a:t>
            </a:r>
          </a:p>
          <a:p>
            <a:pPr lvl="1" eaLnBrk="1" hangingPunct="1"/>
            <a:r>
              <a:rPr lang="en-US" altLang="en-US" dirty="0" smtClean="0"/>
              <a:t>If the audited column does not exist in the table, no rows are audited.</a:t>
            </a:r>
          </a:p>
          <a:p>
            <a:pPr lvl="1" eaLnBrk="1" hangingPunct="1"/>
            <a:r>
              <a:rPr lang="en-US" altLang="en-US" dirty="0" smtClean="0"/>
              <a:t>If the event handler does not exist, no error is returned and the audit record is still created.</a:t>
            </a:r>
          </a:p>
        </p:txBody>
      </p:sp>
    </p:spTree>
    <p:custDataLst>
      <p:tags r:id="rId1"/>
    </p:custDataLst>
    <p:extLst>
      <p:ext uri="{BB962C8B-B14F-4D97-AF65-F5344CB8AC3E}">
        <p14:creationId xmlns:p14="http://schemas.microsoft.com/office/powerpoint/2010/main" val="818207914"/>
      </p:ext>
    </p:extLst>
  </p:cSld>
  <p:clrMapOvr>
    <a:masterClrMapping/>
  </p:clrMapOv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title"/>
          </p:nvPr>
        </p:nvSpPr>
        <p:spPr/>
        <p:txBody>
          <a:bodyPr/>
          <a:lstStyle/>
          <a:p>
            <a:pPr eaLnBrk="1" hangingPunct="1"/>
            <a:r>
              <a:rPr lang="en-US" altLang="en-US" dirty="0" smtClean="0"/>
              <a:t>Archiving and Purging the Audit Trail</a:t>
            </a:r>
          </a:p>
        </p:txBody>
      </p:sp>
      <p:sp>
        <p:nvSpPr>
          <p:cNvPr id="33795" name="Rectangle 8"/>
          <p:cNvSpPr>
            <a:spLocks noGrp="1" noChangeArrowheads="1"/>
          </p:cNvSpPr>
          <p:nvPr>
            <p:ph idx="1"/>
          </p:nvPr>
        </p:nvSpPr>
        <p:spPr>
          <a:xfrm>
            <a:off x="622138" y="1242485"/>
            <a:ext cx="10944549" cy="3337659"/>
          </a:xfrm>
        </p:spPr>
        <p:txBody>
          <a:bodyPr/>
          <a:lstStyle/>
          <a:p>
            <a:pPr lvl="1" eaLnBrk="1" hangingPunct="1"/>
            <a:r>
              <a:rPr lang="en-US" altLang="en-US" dirty="0" smtClean="0"/>
              <a:t>Periodically archive and purge the audit trail to prevent it from growing too large.</a:t>
            </a:r>
          </a:p>
          <a:p>
            <a:pPr lvl="1" eaLnBrk="1" hangingPunct="1"/>
            <a:r>
              <a:rPr lang="en-US" altLang="en-US" dirty="0" smtClean="0"/>
              <a:t>Create an archive by:</a:t>
            </a:r>
          </a:p>
          <a:p>
            <a:pPr lvl="2" eaLnBrk="1" hangingPunct="1"/>
            <a:r>
              <a:rPr lang="en-US" altLang="en-US" dirty="0" smtClean="0"/>
              <a:t>Copying audit trail records to a database table</a:t>
            </a:r>
          </a:p>
          <a:p>
            <a:pPr lvl="2" eaLnBrk="1" hangingPunct="1"/>
            <a:r>
              <a:rPr lang="en-US" altLang="en-US" dirty="0" smtClean="0"/>
              <a:t>Using Oracle Audit Vault and Database Firewall</a:t>
            </a:r>
          </a:p>
          <a:p>
            <a:pPr lvl="1" eaLnBrk="1" hangingPunct="1"/>
            <a:r>
              <a:rPr lang="en-US" altLang="en-US" dirty="0" smtClean="0"/>
              <a:t>Purge the audit trail by:</a:t>
            </a:r>
          </a:p>
          <a:p>
            <a:pPr lvl="2" eaLnBrk="1" hangingPunct="1"/>
            <a:r>
              <a:rPr lang="en-US" altLang="en-US" dirty="0" smtClean="0"/>
              <a:t>Creating and scheduling a purge job to run at a specified time by using the </a:t>
            </a:r>
            <a:r>
              <a:rPr lang="en-US" altLang="en-US" dirty="0" smtClean="0">
                <a:latin typeface="Courier New" panose="02070309020205020404" pitchFamily="49" charset="0"/>
                <a:cs typeface="Courier New" panose="02070309020205020404" pitchFamily="49" charset="0"/>
              </a:rPr>
              <a:t>DBMS_AUDIT_MGMT.CREATE_PURGE_JOB</a:t>
            </a:r>
            <a:r>
              <a:rPr lang="en-US" altLang="en-US" dirty="0" smtClean="0"/>
              <a:t> PL/SQL procedure</a:t>
            </a:r>
          </a:p>
          <a:p>
            <a:pPr lvl="2" eaLnBrk="1" hangingPunct="1"/>
            <a:r>
              <a:rPr lang="en-US" altLang="en-US" dirty="0" smtClean="0"/>
              <a:t>Manually by using the </a:t>
            </a:r>
            <a:r>
              <a:rPr lang="en-US" altLang="en-US" dirty="0" smtClean="0">
                <a:latin typeface="Courier New" panose="02070309020205020404" pitchFamily="49" charset="0"/>
                <a:cs typeface="Courier New" panose="02070309020205020404" pitchFamily="49" charset="0"/>
              </a:rPr>
              <a:t>DBMS_AUDIT_MGMT.CLEAN_AUDIT_TRAIL</a:t>
            </a:r>
            <a:r>
              <a:rPr lang="en-US" altLang="en-US" dirty="0" smtClean="0"/>
              <a:t> PL/SQL procedure</a:t>
            </a:r>
          </a:p>
        </p:txBody>
      </p:sp>
    </p:spTree>
    <p:custDataLst>
      <p:tags r:id="rId1"/>
    </p:custDataLst>
    <p:extLst>
      <p:ext uri="{BB962C8B-B14F-4D97-AF65-F5344CB8AC3E}">
        <p14:creationId xmlns:p14="http://schemas.microsoft.com/office/powerpoint/2010/main" val="1768242192"/>
      </p:ext>
    </p:extLst>
  </p:cSld>
  <p:clrMapOvr>
    <a:masterClrMapping/>
  </p:clrMapOvr>
  <p:transition spd="slow"/>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smtClean="0"/>
              <a:t>Purging Audit Trail Records</a:t>
            </a:r>
          </a:p>
        </p:txBody>
      </p:sp>
      <p:sp>
        <p:nvSpPr>
          <p:cNvPr id="34819" name="Content Placeholder 8"/>
          <p:cNvSpPr>
            <a:spLocks noGrp="1"/>
          </p:cNvSpPr>
          <p:nvPr>
            <p:ph idx="1"/>
          </p:nvPr>
        </p:nvSpPr>
        <p:spPr>
          <a:xfrm>
            <a:off x="622138" y="1243014"/>
            <a:ext cx="10944549" cy="3208337"/>
          </a:xfrm>
        </p:spPr>
        <p:txBody>
          <a:bodyPr/>
          <a:lstStyle/>
          <a:p>
            <a:pPr lvl="1"/>
            <a:r>
              <a:rPr lang="fr-FR" altLang="en-US" dirty="0" smtClean="0"/>
              <a:t>Schedule an </a:t>
            </a:r>
            <a:r>
              <a:rPr lang="en-US" altLang="en-US" dirty="0" smtClean="0"/>
              <a:t>automatic purge job:</a:t>
            </a:r>
          </a:p>
          <a:p>
            <a:pPr lvl="1"/>
            <a:endParaRPr lang="en-US" altLang="en-US" dirty="0" smtClean="0"/>
          </a:p>
          <a:p>
            <a:pPr lvl="1"/>
            <a:endParaRPr lang="en-US" altLang="en-US" dirty="0" smtClean="0"/>
          </a:p>
          <a:p>
            <a:pPr lvl="1"/>
            <a:endParaRPr lang="en-US" altLang="en-US" dirty="0" smtClean="0"/>
          </a:p>
          <a:p>
            <a:pPr lvl="2">
              <a:buFont typeface="Arial" panose="020B0604020202020204" pitchFamily="34" charset="0"/>
              <a:buNone/>
            </a:pPr>
            <a:endParaRPr lang="en-US" altLang="en-US" dirty="0" smtClean="0"/>
          </a:p>
          <a:p>
            <a:pPr lvl="2">
              <a:buFont typeface="Arial" panose="020B0604020202020204" pitchFamily="34" charset="0"/>
              <a:buNone/>
            </a:pPr>
            <a:endParaRPr lang="en-US" altLang="en-US" dirty="0" smtClean="0"/>
          </a:p>
          <a:p>
            <a:pPr lvl="2"/>
            <a:endParaRPr lang="en-US" altLang="en-US" dirty="0" smtClean="0"/>
          </a:p>
          <a:p>
            <a:pPr lvl="1"/>
            <a:r>
              <a:rPr lang="en-US" altLang="en-US" dirty="0" smtClean="0"/>
              <a:t>Manually purge the audit records:</a:t>
            </a:r>
          </a:p>
        </p:txBody>
      </p:sp>
      <p:sp>
        <p:nvSpPr>
          <p:cNvPr id="19" name="Rectangle 31"/>
          <p:cNvSpPr txBox="1">
            <a:spLocks noChangeArrowheads="1"/>
          </p:cNvSpPr>
          <p:nvPr/>
        </p:nvSpPr>
        <p:spPr>
          <a:xfrm>
            <a:off x="2055812" y="1198564"/>
            <a:ext cx="7918450" cy="5354637"/>
          </a:xfrm>
          <a:prstGeom prst="rect">
            <a:avLst/>
          </a:prstGeom>
        </p:spPr>
        <p:txBody>
          <a:bodyPr/>
          <a:lstStyle/>
          <a:p>
            <a:pPr marL="576072" indent="-457200">
              <a:buFont typeface="Arial" pitchFamily="34" charset="0"/>
              <a:buChar char="•"/>
              <a:defRPr/>
            </a:pPr>
            <a:endParaRPr lang="en-US" sz="2200" dirty="0">
              <a:latin typeface="+mj-lt"/>
              <a:cs typeface="Courier New" pitchFamily="49" charset="0"/>
            </a:endParaRPr>
          </a:p>
        </p:txBody>
      </p:sp>
      <p:sp>
        <p:nvSpPr>
          <p:cNvPr id="6" name="Content Placeholder 2"/>
          <p:cNvSpPr txBox="1">
            <a:spLocks/>
          </p:cNvSpPr>
          <p:nvPr/>
        </p:nvSpPr>
        <p:spPr bwMode="gray">
          <a:xfrm>
            <a:off x="1141412" y="1707173"/>
            <a:ext cx="7924800" cy="2102827"/>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defTabSz="400050" eaLnBrk="0" hangingPunct="0">
              <a:lnSpc>
                <a:spcPct val="125000"/>
              </a:lnSpc>
              <a:tabLst>
                <a:tab pos="400050" algn="r"/>
                <a:tab pos="673100" algn="l"/>
              </a:tabLst>
              <a:defRPr/>
            </a:pPr>
            <a:r>
              <a:rPr lang="en-US" sz="1600" b="1" dirty="0">
                <a:latin typeface="Courier New" pitchFamily="49" charset="0"/>
                <a:cs typeface="Courier New" pitchFamily="49" charset="0"/>
              </a:rPr>
              <a:t>DBMS_AUDIT_MGMT.CREATE_PURGE_JOB </a:t>
            </a:r>
          </a:p>
          <a:p>
            <a:pPr defTabSz="400050" eaLnBrk="0" hangingPunct="0">
              <a:lnSpc>
                <a:spcPct val="125000"/>
              </a:lnSpc>
              <a:tabLst>
                <a:tab pos="400050" algn="r"/>
                <a:tab pos="673100" algn="l"/>
              </a:tabLst>
              <a:defRPr/>
            </a:pPr>
            <a:r>
              <a:rPr lang="en-US" sz="1600" b="1" dirty="0">
                <a:latin typeface="Courier New" pitchFamily="49" charset="0"/>
                <a:cs typeface="Courier New" pitchFamily="49" charset="0"/>
              </a:rPr>
              <a:t>(AUDIT_TRAIL_TYPE=&gt; DBMS_AUDIT_MGMT.AUDIT_TRAIL_UNIFIED,</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AUDIT_TRAIL_PURGE_INTERVAL =&gt; 12,</a:t>
            </a:r>
          </a:p>
          <a:p>
            <a:pPr defTabSz="400050" eaLnBrk="0" hangingPunct="0">
              <a:lnSpc>
                <a:spcPct val="125000"/>
              </a:lnSpc>
              <a:tabLst>
                <a:tab pos="400050" algn="r"/>
                <a:tab pos="673100" algn="l"/>
              </a:tabLst>
              <a:defRPr/>
            </a:pPr>
            <a:r>
              <a:rPr lang="en-US" sz="1600" b="1" dirty="0">
                <a:latin typeface="Courier New" pitchFamily="49" charset="0"/>
                <a:cs typeface="Courier New" pitchFamily="49" charset="0"/>
              </a:rPr>
              <a:t> AUDIT_TRAIL_PURGE_NAME =&gt; 'Audit_Trail_PJ',</a:t>
            </a:r>
          </a:p>
          <a:p>
            <a:pPr defTabSz="400050" eaLnBrk="0" hangingPunct="0">
              <a:lnSpc>
                <a:spcPct val="125000"/>
              </a:lnSpc>
              <a:tabLst>
                <a:tab pos="400050" algn="r"/>
                <a:tab pos="673100" algn="l"/>
              </a:tabLst>
              <a:defRPr/>
            </a:pPr>
            <a:r>
              <a:rPr lang="en-US" sz="1600" b="1" dirty="0">
                <a:latin typeface="Courier New" pitchFamily="49" charset="0"/>
                <a:cs typeface="Courier New" pitchFamily="49" charset="0"/>
              </a:rPr>
              <a:t> USE_LAST_ARCH_TIMESTAMP =&gt; TRUE,</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CONTAINER =&gt; DBMS_AUDIT_MGMT.CONTAINER_CURRENT);</a:t>
            </a:r>
            <a:endParaRPr lang="en-US" sz="1600" b="1" dirty="0">
              <a:solidFill>
                <a:schemeClr val="bg2"/>
              </a:solidFill>
              <a:latin typeface="Courier New" pitchFamily="49" charset="0"/>
              <a:cs typeface="Courier New" pitchFamily="49" charset="0"/>
            </a:endParaRPr>
          </a:p>
        </p:txBody>
      </p:sp>
      <p:sp>
        <p:nvSpPr>
          <p:cNvPr id="8" name="Content Placeholder 2"/>
          <p:cNvSpPr txBox="1">
            <a:spLocks/>
          </p:cNvSpPr>
          <p:nvPr/>
        </p:nvSpPr>
        <p:spPr bwMode="gray">
          <a:xfrm>
            <a:off x="1141412" y="4557529"/>
            <a:ext cx="7924800" cy="77647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91440" rIns="12700" bIns="12700">
            <a:spAutoFit/>
          </a:bodyPr>
          <a:lstStyle/>
          <a:p>
            <a:pPr defTabSz="400050" eaLnBrk="0" hangingPunct="0">
              <a:lnSpc>
                <a:spcPct val="125000"/>
              </a:lnSpc>
              <a:tabLst>
                <a:tab pos="400050" algn="r"/>
                <a:tab pos="673100" algn="l"/>
              </a:tabLst>
              <a:defRPr/>
            </a:pPr>
            <a:r>
              <a:rPr lang="en-US" sz="1600" b="1" dirty="0">
                <a:latin typeface="Courier New" pitchFamily="49" charset="0"/>
              </a:rPr>
              <a:t>DBMS_AUDIT_MGMT.CLEAN_AUDIT_TRAIL(</a:t>
            </a:r>
          </a:p>
          <a:p>
            <a:pPr defTabSz="400050" eaLnBrk="0" hangingPunct="0">
              <a:lnSpc>
                <a:spcPct val="125000"/>
              </a:lnSpc>
              <a:tabLst>
                <a:tab pos="400050" algn="r"/>
                <a:tab pos="673100" algn="l"/>
              </a:tabLst>
              <a:defRPr/>
            </a:pPr>
            <a:r>
              <a:rPr lang="en-US" sz="1600" b="1" dirty="0">
                <a:latin typeface="Courier New" pitchFamily="49" charset="0"/>
              </a:rPr>
              <a:t>   AUDIT_TRAIL_TYPE  =&gt; </a:t>
            </a:r>
            <a:r>
              <a:rPr lang="en-US" sz="1400" b="1" dirty="0">
                <a:latin typeface="Courier New" pitchFamily="49" charset="0"/>
              </a:rPr>
              <a:t>DBMS_AUDIT_MGMT.AUDIT_TRAIL_UNIFIED</a:t>
            </a:r>
            <a:r>
              <a:rPr lang="en-US" sz="1600" b="1" dirty="0">
                <a:latin typeface="Courier New" pitchFamily="49" charset="0"/>
              </a:rPr>
              <a:t>)</a:t>
            </a:r>
          </a:p>
        </p:txBody>
      </p:sp>
    </p:spTree>
    <p:extLst>
      <p:ext uri="{BB962C8B-B14F-4D97-AF65-F5344CB8AC3E}">
        <p14:creationId xmlns:p14="http://schemas.microsoft.com/office/powerpoint/2010/main" val="305880025"/>
      </p:ext>
    </p:extLst>
  </p:cSld>
  <p:clrMapOvr>
    <a:masterClrMapping/>
  </p:clrMapOvr>
  <p:transition spd="slow"/>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111682"/>
          </a:xfrm>
        </p:spPr>
        <p:txBody>
          <a:bodyPr/>
          <a:lstStyle/>
          <a:p>
            <a:r>
              <a:rPr lang="en-US" dirty="0"/>
              <a:t>In this lesson, you should have learned how to:</a:t>
            </a:r>
          </a:p>
          <a:p>
            <a:pPr lvl="1"/>
            <a:r>
              <a:rPr lang="en-US" dirty="0"/>
              <a:t>Describe DBA responsibilities for security and auditing</a:t>
            </a:r>
          </a:p>
          <a:p>
            <a:pPr lvl="1"/>
            <a:r>
              <a:rPr lang="en-US" dirty="0"/>
              <a:t>Enable unified auditing</a:t>
            </a:r>
          </a:p>
          <a:p>
            <a:pPr lvl="1"/>
            <a:r>
              <a:rPr lang="en-US" dirty="0"/>
              <a:t>Create unified audit policies</a:t>
            </a:r>
          </a:p>
          <a:p>
            <a:pPr lvl="1"/>
            <a:r>
              <a:rPr lang="en-US" dirty="0"/>
              <a:t>Maintain the audit trail</a:t>
            </a:r>
          </a:p>
        </p:txBody>
      </p:sp>
    </p:spTree>
    <p:custDataLst>
      <p:tags r:id="rId1"/>
    </p:custDataLst>
    <p:extLst>
      <p:ext uri="{BB962C8B-B14F-4D97-AF65-F5344CB8AC3E}">
        <p14:creationId xmlns:p14="http://schemas.microsoft.com/office/powerpoint/2010/main" val="1499804640"/>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1234519"/>
          </a:xfrm>
        </p:spPr>
        <p:txBody>
          <a:bodyPr/>
          <a:lstStyle/>
          <a:p>
            <a:pPr lvl="1"/>
            <a:r>
              <a:rPr lang="en-US" dirty="0"/>
              <a:t>Enabling Unified </a:t>
            </a:r>
            <a:r>
              <a:rPr lang="en-US" dirty="0" smtClean="0"/>
              <a:t>Auditing</a:t>
            </a:r>
          </a:p>
          <a:p>
            <a:pPr lvl="1"/>
            <a:r>
              <a:rPr lang="en-US" dirty="0"/>
              <a:t>Creating Audit </a:t>
            </a:r>
            <a:r>
              <a:rPr lang="en-US" dirty="0" smtClean="0"/>
              <a:t>Users</a:t>
            </a:r>
          </a:p>
          <a:p>
            <a:pPr lvl="1"/>
            <a:r>
              <a:rPr lang="en-US" dirty="0"/>
              <a:t>Creating an Audit Policy</a:t>
            </a:r>
          </a:p>
        </p:txBody>
      </p:sp>
    </p:spTree>
    <p:extLst>
      <p:ext uri="{BB962C8B-B14F-4D97-AF65-F5344CB8AC3E}">
        <p14:creationId xmlns:p14="http://schemas.microsoft.com/office/powerpoint/2010/main" val="235358147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23. Introduction </a:t>
            </a:r>
            <a:r>
              <a:rPr lang="en-US" dirty="0" smtClean="0"/>
              <a:t>to Loading</a:t>
            </a:r>
            <a:br>
              <a:rPr lang="en-US" dirty="0" smtClean="0"/>
            </a:br>
            <a:r>
              <a:rPr lang="en-US" dirty="0" smtClean="0"/>
              <a:t>and Transporting Data</a:t>
            </a:r>
            <a:endParaRPr lang="en-US" dirty="0"/>
          </a:p>
        </p:txBody>
      </p:sp>
      <p:sp>
        <p:nvSpPr>
          <p:cNvPr id="4" name="Subtitle 3"/>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9272138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743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1234519"/>
          </a:xfrm>
        </p:spPr>
        <p:txBody>
          <a:bodyPr/>
          <a:lstStyle/>
          <a:p>
            <a:r>
              <a:rPr lang="en-US" dirty="0"/>
              <a:t>After completing this lesson, you should be able to:</a:t>
            </a:r>
          </a:p>
          <a:p>
            <a:pPr lvl="1"/>
            <a:r>
              <a:rPr lang="en-US" dirty="0"/>
              <a:t>Describe </a:t>
            </a:r>
            <a:r>
              <a:rPr lang="en-US" dirty="0" smtClean="0"/>
              <a:t>some ways </a:t>
            </a:r>
            <a:r>
              <a:rPr lang="en-US" dirty="0"/>
              <a:t>to move data</a:t>
            </a:r>
          </a:p>
          <a:p>
            <a:pPr lvl="1"/>
            <a:r>
              <a:rPr lang="en-US" dirty="0"/>
              <a:t>Explain the general architecture of Oracle Data </a:t>
            </a:r>
            <a:r>
              <a:rPr lang="en-US" dirty="0" smtClean="0"/>
              <a:t>Pump and SQL*Loader</a:t>
            </a:r>
            <a:endParaRPr lang="en-US" dirty="0"/>
          </a:p>
        </p:txBody>
      </p:sp>
    </p:spTree>
    <p:custDataLst>
      <p:tags r:id="rId1"/>
    </p:custDataLst>
    <p:extLst>
      <p:ext uri="{BB962C8B-B14F-4D97-AF65-F5344CB8AC3E}">
        <p14:creationId xmlns:p14="http://schemas.microsoft.com/office/powerpoint/2010/main" val="407236462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647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Moving Data: General Architecture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079" y="1014715"/>
            <a:ext cx="7666667" cy="4828571"/>
          </a:xfrm>
          <a:prstGeom prst="rect">
            <a:avLst/>
          </a:prstGeom>
        </p:spPr>
      </p:pic>
    </p:spTree>
    <p:custDataLst>
      <p:tags r:id="rId1"/>
    </p:custDataLst>
    <p:extLst>
      <p:ext uri="{BB962C8B-B14F-4D97-AF65-F5344CB8AC3E}">
        <p14:creationId xmlns:p14="http://schemas.microsoft.com/office/powerpoint/2010/main" val="545673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735502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Choosing the Appropriate Character Set</a:t>
            </a:r>
          </a:p>
        </p:txBody>
      </p:sp>
      <p:sp>
        <p:nvSpPr>
          <p:cNvPr id="3" name="Content Placeholder 2"/>
          <p:cNvSpPr>
            <a:spLocks noGrp="1"/>
          </p:cNvSpPr>
          <p:nvPr>
            <p:ph idx="1"/>
          </p:nvPr>
        </p:nvSpPr>
        <p:spPr>
          <a:xfrm>
            <a:off x="622138" y="1242485"/>
            <a:ext cx="10944549" cy="3289441"/>
          </a:xfrm>
        </p:spPr>
        <p:txBody>
          <a:bodyPr/>
          <a:lstStyle/>
          <a:p>
            <a:pPr lvl="1"/>
            <a:r>
              <a:rPr lang="en-US" dirty="0"/>
              <a:t>The character set is chosen at the time of database creation. Choose the character set that best meets your business requirements now and in the future because it can be difficult to change character sets later on.</a:t>
            </a:r>
          </a:p>
          <a:p>
            <a:pPr lvl="1"/>
            <a:r>
              <a:rPr lang="en-US" dirty="0"/>
              <a:t>The Oracle database supports different classes of character-encoding schemes:</a:t>
            </a:r>
          </a:p>
          <a:p>
            <a:pPr lvl="2"/>
            <a:r>
              <a:rPr lang="en-US" dirty="0"/>
              <a:t>Single-byte character sets</a:t>
            </a:r>
          </a:p>
          <a:p>
            <a:pPr lvl="3"/>
            <a:r>
              <a:rPr lang="en-US" dirty="0"/>
              <a:t>7-bit</a:t>
            </a:r>
          </a:p>
          <a:p>
            <a:pPr lvl="3"/>
            <a:r>
              <a:rPr lang="en-US" dirty="0"/>
              <a:t>8-bit</a:t>
            </a:r>
          </a:p>
          <a:p>
            <a:pPr lvl="2"/>
            <a:r>
              <a:rPr lang="en-US" dirty="0"/>
              <a:t>Multibyte character sets, including Unicode</a:t>
            </a:r>
          </a:p>
          <a:p>
            <a:pPr lvl="1"/>
            <a:r>
              <a:rPr lang="en-US" dirty="0"/>
              <a:t>In general, Unicode is recommended because it is the most flexible character set.</a:t>
            </a:r>
          </a:p>
        </p:txBody>
      </p:sp>
    </p:spTree>
    <p:extLst>
      <p:ext uri="{BB962C8B-B14F-4D97-AF65-F5344CB8AC3E}">
        <p14:creationId xmlns:p14="http://schemas.microsoft.com/office/powerpoint/2010/main" val="1305502805"/>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647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Oracle Data Pump: Overview</a:t>
            </a:r>
            <a:endParaRPr lang="en-US" altLang="es-MX" dirty="0"/>
          </a:p>
        </p:txBody>
      </p:sp>
      <p:sp>
        <p:nvSpPr>
          <p:cNvPr id="9219" name="Content Placeholder 9"/>
          <p:cNvSpPr>
            <a:spLocks noGrp="1"/>
          </p:cNvSpPr>
          <p:nvPr>
            <p:ph idx="1"/>
          </p:nvPr>
        </p:nvSpPr>
        <p:spPr>
          <a:xfrm>
            <a:off x="622138" y="990600"/>
            <a:ext cx="10944549" cy="5592122"/>
          </a:xfrm>
        </p:spPr>
        <p:txBody>
          <a:bodyPr/>
          <a:lstStyle/>
          <a:p>
            <a:pPr>
              <a:defRPr/>
            </a:pPr>
            <a:r>
              <a:rPr lang="en-US" dirty="0">
                <a:latin typeface="+mn-lt"/>
              </a:rPr>
              <a:t>As a server-based facility for high-speed data and metadata movement, Oracle Data Pump:</a:t>
            </a:r>
          </a:p>
          <a:p>
            <a:pPr lvl="1">
              <a:defRPr/>
            </a:pPr>
            <a:r>
              <a:rPr lang="en-US" dirty="0" smtClean="0">
                <a:latin typeface="+mn-lt"/>
              </a:rPr>
              <a:t>Can be called via </a:t>
            </a:r>
            <a:r>
              <a:rPr lang="en-US" dirty="0">
                <a:latin typeface="Courier New" panose="02070309020205020404" pitchFamily="49" charset="0"/>
                <a:cs typeface="Courier New" panose="02070309020205020404" pitchFamily="49" charset="0"/>
              </a:rPr>
              <a:t>DBMS_DATAPUMP</a:t>
            </a:r>
          </a:p>
          <a:p>
            <a:pPr lvl="1">
              <a:defRPr/>
            </a:pPr>
            <a:r>
              <a:rPr lang="en-US" dirty="0">
                <a:latin typeface="+mn-lt"/>
              </a:rPr>
              <a:t>Provides the following tools:</a:t>
            </a:r>
          </a:p>
          <a:p>
            <a:pPr lvl="2">
              <a:defRPr/>
            </a:pPr>
            <a:r>
              <a:rPr lang="en-US" dirty="0">
                <a:latin typeface="Courier New" panose="02070309020205020404" pitchFamily="49" charset="0"/>
                <a:cs typeface="Courier New" panose="02070309020205020404" pitchFamily="49" charset="0"/>
              </a:rPr>
              <a:t>expdp</a:t>
            </a:r>
            <a:r>
              <a:rPr lang="en-US" dirty="0">
                <a:latin typeface="+mn-lt"/>
              </a:rPr>
              <a:t> and </a:t>
            </a:r>
            <a:r>
              <a:rPr lang="en-US" dirty="0">
                <a:latin typeface="Courier New" panose="02070309020205020404" pitchFamily="49" charset="0"/>
                <a:cs typeface="Courier New" panose="02070309020205020404" pitchFamily="49" charset="0"/>
              </a:rPr>
              <a:t>impdp</a:t>
            </a:r>
          </a:p>
          <a:p>
            <a:pPr lvl="2">
              <a:defRPr/>
            </a:pPr>
            <a:r>
              <a:rPr lang="en-US" dirty="0">
                <a:latin typeface="+mn-lt"/>
              </a:rPr>
              <a:t>GUI interface in Enterprise Manager Cloud Control</a:t>
            </a:r>
          </a:p>
          <a:p>
            <a:pPr lvl="1">
              <a:defRPr/>
            </a:pPr>
            <a:r>
              <a:rPr lang="en-US" dirty="0">
                <a:latin typeface="+mn-lt"/>
              </a:rPr>
              <a:t>Provides several data movement methods:</a:t>
            </a:r>
          </a:p>
          <a:p>
            <a:pPr lvl="2">
              <a:defRPr/>
            </a:pPr>
            <a:r>
              <a:rPr lang="en-US" dirty="0">
                <a:latin typeface="+mn-lt"/>
              </a:rPr>
              <a:t>Conventional path load</a:t>
            </a:r>
          </a:p>
          <a:p>
            <a:pPr lvl="2">
              <a:defRPr/>
            </a:pPr>
            <a:r>
              <a:rPr lang="en-US" dirty="0">
                <a:latin typeface="+mn-lt"/>
              </a:rPr>
              <a:t>Direct path</a:t>
            </a:r>
          </a:p>
          <a:p>
            <a:pPr lvl="2">
              <a:defRPr/>
            </a:pPr>
            <a:r>
              <a:rPr lang="en-US" dirty="0">
                <a:latin typeface="+mn-lt"/>
              </a:rPr>
              <a:t>External tables</a:t>
            </a:r>
          </a:p>
          <a:p>
            <a:pPr lvl="2">
              <a:defRPr/>
            </a:pPr>
            <a:r>
              <a:rPr lang="en-US" dirty="0">
                <a:latin typeface="+mn-lt"/>
              </a:rPr>
              <a:t>Transportable tablespace</a:t>
            </a:r>
          </a:p>
          <a:p>
            <a:pPr lvl="2">
              <a:defRPr/>
            </a:pPr>
            <a:r>
              <a:rPr lang="en-US" dirty="0">
                <a:latin typeface="+mn-lt"/>
              </a:rPr>
              <a:t>Network link support</a:t>
            </a:r>
          </a:p>
          <a:p>
            <a:pPr lvl="1">
              <a:defRPr/>
            </a:pPr>
            <a:r>
              <a:rPr lang="en-US" dirty="0">
                <a:latin typeface="+mn-lt"/>
              </a:rPr>
              <a:t>Detaches from and reattaches to long-running jobs</a:t>
            </a:r>
          </a:p>
          <a:p>
            <a:pPr lvl="1">
              <a:defRPr/>
            </a:pPr>
            <a:r>
              <a:rPr lang="en-US" dirty="0">
                <a:latin typeface="+mn-lt"/>
              </a:rPr>
              <a:t>Restarts Data Pump jobs</a:t>
            </a:r>
          </a:p>
          <a:p>
            <a:pPr>
              <a:defRPr/>
            </a:pPr>
            <a:endParaRPr lang="en-US" dirty="0">
              <a:latin typeface="+mn-lt"/>
            </a:endParaRPr>
          </a:p>
        </p:txBody>
      </p:sp>
    </p:spTree>
    <p:custDataLst>
      <p:tags r:id="rId1"/>
    </p:custDataLst>
    <p:extLst>
      <p:ext uri="{BB962C8B-B14F-4D97-AF65-F5344CB8AC3E}">
        <p14:creationId xmlns:p14="http://schemas.microsoft.com/office/powerpoint/2010/main" val="189925703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40886"/>
            <a:ext cx="9296400" cy="450779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647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Oracle Data Pump: Benefits</a:t>
            </a:r>
            <a:endParaRPr lang="en-US" altLang="es-MX" dirty="0"/>
          </a:p>
        </p:txBody>
      </p:sp>
      <p:sp>
        <p:nvSpPr>
          <p:cNvPr id="9219" name="Content Placeholder 9"/>
          <p:cNvSpPr>
            <a:spLocks noGrp="1"/>
          </p:cNvSpPr>
          <p:nvPr>
            <p:ph idx="1"/>
          </p:nvPr>
        </p:nvSpPr>
        <p:spPr>
          <a:xfrm>
            <a:off x="622138" y="1242485"/>
            <a:ext cx="10944549" cy="4304590"/>
          </a:xfrm>
        </p:spPr>
        <p:txBody>
          <a:bodyPr/>
          <a:lstStyle/>
          <a:p>
            <a:pPr>
              <a:buClr>
                <a:schemeClr val="accent1"/>
              </a:buClr>
              <a:defRPr/>
            </a:pPr>
            <a:r>
              <a:rPr lang="en-US" dirty="0"/>
              <a:t>Data Pump offers many benefits and features, such as:</a:t>
            </a:r>
          </a:p>
          <a:p>
            <a:pPr lvl="1">
              <a:buClr>
                <a:schemeClr val="accent1"/>
              </a:buClr>
              <a:defRPr/>
            </a:pPr>
            <a:r>
              <a:rPr lang="en-US" dirty="0"/>
              <a:t>Fine-grained object and data selection</a:t>
            </a:r>
          </a:p>
          <a:p>
            <a:pPr lvl="1">
              <a:buClr>
                <a:schemeClr val="accent1"/>
              </a:buClr>
              <a:defRPr/>
            </a:pPr>
            <a:r>
              <a:rPr lang="en-US" dirty="0"/>
              <a:t>Explicit specification of database version</a:t>
            </a:r>
          </a:p>
          <a:p>
            <a:pPr lvl="1">
              <a:buClr>
                <a:schemeClr val="accent1"/>
              </a:buClr>
              <a:defRPr/>
            </a:pPr>
            <a:r>
              <a:rPr lang="en-US" dirty="0"/>
              <a:t>Parallel execution</a:t>
            </a:r>
          </a:p>
          <a:p>
            <a:pPr lvl="1">
              <a:buClr>
                <a:schemeClr val="accent1"/>
              </a:buClr>
              <a:defRPr/>
            </a:pPr>
            <a:r>
              <a:rPr lang="en-US" dirty="0"/>
              <a:t>Network mode in a distributed environment</a:t>
            </a:r>
          </a:p>
          <a:p>
            <a:pPr lvl="1">
              <a:buClr>
                <a:schemeClr val="accent1"/>
              </a:buClr>
              <a:defRPr/>
            </a:pPr>
            <a:r>
              <a:rPr lang="en-US" dirty="0"/>
              <a:t>Remapping capabilities</a:t>
            </a:r>
          </a:p>
          <a:p>
            <a:pPr lvl="1">
              <a:buClr>
                <a:schemeClr val="accent1"/>
              </a:buClr>
              <a:defRPr/>
            </a:pPr>
            <a:r>
              <a:rPr lang="en-US" dirty="0"/>
              <a:t>Data sampling and metadata compression</a:t>
            </a:r>
          </a:p>
          <a:p>
            <a:pPr lvl="1">
              <a:buClr>
                <a:schemeClr val="accent1"/>
              </a:buClr>
              <a:defRPr/>
            </a:pPr>
            <a:r>
              <a:rPr lang="en-US" dirty="0"/>
              <a:t>Compression of data during a Data Pump export</a:t>
            </a:r>
          </a:p>
          <a:p>
            <a:pPr lvl="1">
              <a:buClr>
                <a:schemeClr val="accent1"/>
              </a:buClr>
              <a:defRPr/>
            </a:pPr>
            <a:r>
              <a:rPr lang="en-US" dirty="0"/>
              <a:t>Security through encryption</a:t>
            </a:r>
          </a:p>
          <a:p>
            <a:pPr lvl="1">
              <a:buClr>
                <a:schemeClr val="accent1"/>
              </a:buClr>
              <a:defRPr/>
            </a:pPr>
            <a:r>
              <a:rPr lang="en-US" dirty="0"/>
              <a:t>Ability to export XMLType data as </a:t>
            </a:r>
            <a:r>
              <a:rPr lang="en-US" dirty="0">
                <a:latin typeface="Courier New" panose="02070309020205020404" pitchFamily="49" charset="0"/>
                <a:cs typeface="Courier New" panose="02070309020205020404" pitchFamily="49" charset="0"/>
              </a:rPr>
              <a:t>CLOBs</a:t>
            </a:r>
          </a:p>
        </p:txBody>
      </p:sp>
    </p:spTree>
    <p:custDataLst>
      <p:tags r:id="rId1"/>
    </p:custDataLst>
    <p:extLst>
      <p:ext uri="{BB962C8B-B14F-4D97-AF65-F5344CB8AC3E}">
        <p14:creationId xmlns:p14="http://schemas.microsoft.com/office/powerpoint/2010/main" val="2080150044"/>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20849670"/>
      </p:ext>
    </p:extLst>
  </p:cSld>
  <p:clrMapOvr>
    <a:masterClrMapping/>
  </p:clrMapOvr>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4267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SQL Loader: Overview</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412" y="771857"/>
            <a:ext cx="7400000" cy="5314286"/>
          </a:xfrm>
          <a:prstGeom prst="rect">
            <a:avLst/>
          </a:prstGeom>
        </p:spPr>
      </p:pic>
    </p:spTree>
    <p:custDataLst>
      <p:tags r:id="rId1"/>
    </p:custDataLst>
    <p:extLst>
      <p:ext uri="{BB962C8B-B14F-4D97-AF65-F5344CB8AC3E}">
        <p14:creationId xmlns:p14="http://schemas.microsoft.com/office/powerpoint/2010/main" val="98789635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895651424"/>
      </p:ext>
    </p:extLst>
  </p:cSld>
  <p:clrMapOvr>
    <a:masterClrMapping/>
  </p:clrMapOvr>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362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234519"/>
          </a:xfrm>
        </p:spPr>
        <p:txBody>
          <a:bodyPr/>
          <a:lstStyle/>
          <a:p>
            <a:r>
              <a:rPr lang="en-US" dirty="0"/>
              <a:t>In this lesson, you should have learned how to:</a:t>
            </a:r>
          </a:p>
          <a:p>
            <a:pPr lvl="1"/>
            <a:r>
              <a:rPr lang="en-US" dirty="0"/>
              <a:t>Describe </a:t>
            </a:r>
            <a:r>
              <a:rPr lang="en-US" dirty="0" smtClean="0"/>
              <a:t>some ways </a:t>
            </a:r>
            <a:r>
              <a:rPr lang="en-US" dirty="0"/>
              <a:t>to move data</a:t>
            </a:r>
          </a:p>
          <a:p>
            <a:pPr lvl="1"/>
            <a:r>
              <a:rPr lang="en-US" dirty="0"/>
              <a:t>Explain the general architecture of Oracle Data </a:t>
            </a:r>
            <a:r>
              <a:rPr lang="en-US" dirty="0" smtClean="0"/>
              <a:t>Pump and SQL*Loader</a:t>
            </a:r>
            <a:endParaRPr lang="en-US" dirty="0"/>
          </a:p>
        </p:txBody>
      </p:sp>
    </p:spTree>
    <p:custDataLst>
      <p:tags r:id="rId1"/>
    </p:custDataLst>
    <p:extLst>
      <p:ext uri="{BB962C8B-B14F-4D97-AF65-F5344CB8AC3E}">
        <p14:creationId xmlns:p14="http://schemas.microsoft.com/office/powerpoint/2010/main" val="2360159686"/>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24. Loading </a:t>
            </a:r>
            <a:r>
              <a:rPr lang="en-US" dirty="0" smtClean="0"/>
              <a:t>Data</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0582911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362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680521"/>
          </a:xfrm>
        </p:spPr>
        <p:txBody>
          <a:bodyPr/>
          <a:lstStyle/>
          <a:p>
            <a:r>
              <a:rPr lang="en-US" dirty="0"/>
              <a:t>After completing this lesson, you should be able </a:t>
            </a:r>
            <a:r>
              <a:rPr lang="en-US" dirty="0" smtClean="0"/>
              <a:t>to use </a:t>
            </a:r>
            <a:r>
              <a:rPr lang="en-US" dirty="0"/>
              <a:t>SQL*Loader to load data from a non-Oracle database (or user files</a:t>
            </a:r>
            <a:r>
              <a:rPr lang="en-US" dirty="0" smtClean="0"/>
              <a:t>).</a:t>
            </a:r>
            <a:endParaRPr lang="en-US" dirty="0"/>
          </a:p>
        </p:txBody>
      </p:sp>
    </p:spTree>
    <p:custDataLst>
      <p:tags r:id="rId1"/>
    </p:custDataLst>
    <p:extLst>
      <p:ext uri="{BB962C8B-B14F-4D97-AF65-F5344CB8AC3E}">
        <p14:creationId xmlns:p14="http://schemas.microsoft.com/office/powerpoint/2010/main" val="2036325782"/>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4572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SQL Loader: </a:t>
            </a:r>
            <a:r>
              <a:rPr lang="en-US" dirty="0" smtClean="0"/>
              <a:t>Review</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4412" y="771857"/>
            <a:ext cx="7400000" cy="5314286"/>
          </a:xfrm>
          <a:prstGeom prst="rect">
            <a:avLst/>
          </a:prstGeom>
        </p:spPr>
      </p:pic>
    </p:spTree>
    <p:custDataLst>
      <p:tags r:id="rId1"/>
    </p:custDataLst>
    <p:extLst>
      <p:ext uri="{BB962C8B-B14F-4D97-AF65-F5344CB8AC3E}">
        <p14:creationId xmlns:p14="http://schemas.microsoft.com/office/powerpoint/2010/main" val="982741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0812" y="1133957"/>
            <a:ext cx="7162800" cy="427624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6858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Creating the SQL*Loader Control File</a:t>
            </a:r>
            <a:endParaRPr lang="en-US" dirty="0"/>
          </a:p>
        </p:txBody>
      </p:sp>
      <p:sp>
        <p:nvSpPr>
          <p:cNvPr id="3" name="Content Placeholder 2"/>
          <p:cNvSpPr>
            <a:spLocks noGrp="1"/>
          </p:cNvSpPr>
          <p:nvPr>
            <p:ph idx="1"/>
          </p:nvPr>
        </p:nvSpPr>
        <p:spPr>
          <a:xfrm>
            <a:off x="622139" y="1642917"/>
            <a:ext cx="5167474" cy="2893625"/>
          </a:xfrm>
        </p:spPr>
        <p:txBody>
          <a:bodyPr/>
          <a:lstStyle/>
          <a:p>
            <a:r>
              <a:rPr lang="en-US" dirty="0"/>
              <a:t>The SQL*Loader control file </a:t>
            </a:r>
            <a:r>
              <a:rPr lang="en-US" dirty="0" smtClean="0"/>
              <a:t>contains:</a:t>
            </a:r>
            <a:endParaRPr lang="en-US" dirty="0"/>
          </a:p>
          <a:p>
            <a:pPr lvl="1"/>
            <a:r>
              <a:rPr lang="en-US" dirty="0"/>
              <a:t>Location of the data to be loaded</a:t>
            </a:r>
          </a:p>
          <a:p>
            <a:pPr lvl="1"/>
            <a:r>
              <a:rPr lang="en-US" dirty="0"/>
              <a:t>Data format</a:t>
            </a:r>
          </a:p>
          <a:p>
            <a:pPr lvl="1"/>
            <a:r>
              <a:rPr lang="en-US" dirty="0"/>
              <a:t>Configuration details:</a:t>
            </a:r>
          </a:p>
          <a:p>
            <a:pPr lvl="2"/>
            <a:r>
              <a:rPr lang="en-US" dirty="0"/>
              <a:t>Memory management</a:t>
            </a:r>
          </a:p>
          <a:p>
            <a:pPr lvl="2"/>
            <a:r>
              <a:rPr lang="en-US" dirty="0"/>
              <a:t>Record rejection</a:t>
            </a:r>
          </a:p>
          <a:p>
            <a:pPr lvl="2"/>
            <a:r>
              <a:rPr lang="en-US" dirty="0"/>
              <a:t>Interrupted load handling details</a:t>
            </a:r>
          </a:p>
          <a:p>
            <a:pPr lvl="1"/>
            <a:r>
              <a:rPr lang="en-US" dirty="0"/>
              <a:t>Data manipulation </a:t>
            </a:r>
            <a:r>
              <a:rPr lang="en-US" dirty="0" smtClean="0"/>
              <a:t>details</a:t>
            </a:r>
            <a:endParaRPr lang="en-US" dirty="0"/>
          </a:p>
        </p:txBody>
      </p:sp>
      <p:sp>
        <p:nvSpPr>
          <p:cNvPr id="4" name="Content Placeholder 2"/>
          <p:cNvSpPr txBox="1">
            <a:spLocks noChangeAspect="1"/>
          </p:cNvSpPr>
          <p:nvPr/>
        </p:nvSpPr>
        <p:spPr bwMode="gray">
          <a:xfrm>
            <a:off x="6094412" y="1242485"/>
            <a:ext cx="5181600" cy="4015315"/>
          </a:xfrm>
          <a:prstGeom prst="round2DiagRect">
            <a:avLst>
              <a:gd name="adj1" fmla="val 7047"/>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0" rIns="12700" bIns="0" anchor="t">
            <a:noAutofit/>
          </a:bodyPr>
          <a:lstStyle/>
          <a:p>
            <a:pPr eaLnBrk="1" hangingPunct="1">
              <a:defRPr/>
            </a:pPr>
            <a:r>
              <a:rPr lang="en-US" sz="1400" b="1" dirty="0">
                <a:solidFill>
                  <a:schemeClr val="tx1">
                    <a:lumMod val="50000"/>
                  </a:schemeClr>
                </a:solidFill>
                <a:latin typeface="Courier New" pitchFamily="49" charset="0"/>
              </a:rPr>
              <a:t>1	 -- This is a sample control file</a:t>
            </a:r>
          </a:p>
          <a:p>
            <a:pPr eaLnBrk="1" hangingPunct="1">
              <a:defRPr/>
            </a:pPr>
            <a:r>
              <a:rPr lang="en-US" sz="1400" b="1" dirty="0">
                <a:solidFill>
                  <a:schemeClr val="tx1">
                    <a:lumMod val="50000"/>
                  </a:schemeClr>
                </a:solidFill>
                <a:latin typeface="Courier New" pitchFamily="49" charset="0"/>
              </a:rPr>
              <a:t>2 LOAD DATA</a:t>
            </a:r>
          </a:p>
          <a:p>
            <a:pPr eaLnBrk="1" hangingPunct="1">
              <a:defRPr/>
            </a:pPr>
            <a:r>
              <a:rPr lang="en-US" sz="1400" b="1" dirty="0">
                <a:solidFill>
                  <a:schemeClr val="tx1">
                    <a:lumMod val="50000"/>
                  </a:schemeClr>
                </a:solidFill>
                <a:latin typeface="Courier New" pitchFamily="49" charset="0"/>
              </a:rPr>
              <a:t>3 INFILE </a:t>
            </a:r>
            <a:r>
              <a:rPr lang="en-US" altLang="en-US" sz="1400" dirty="0" smtClean="0">
                <a:solidFill>
                  <a:schemeClr val="tx1">
                    <a:lumMod val="50000"/>
                  </a:schemeClr>
                </a:solidFill>
                <a:latin typeface="Courier New" panose="02070309020205020404" pitchFamily="49" charset="0"/>
              </a:rPr>
              <a:t>'</a:t>
            </a:r>
            <a:r>
              <a:rPr lang="en-US" sz="1400" b="1" dirty="0" smtClean="0">
                <a:solidFill>
                  <a:schemeClr val="tx1">
                    <a:lumMod val="50000"/>
                  </a:schemeClr>
                </a:solidFill>
                <a:latin typeface="Courier New" pitchFamily="49" charset="0"/>
              </a:rPr>
              <a:t>SAMPLE.DAT</a:t>
            </a:r>
            <a:r>
              <a:rPr lang="en-US" altLang="en-US" sz="1400" dirty="0">
                <a:solidFill>
                  <a:schemeClr val="tx1">
                    <a:lumMod val="50000"/>
                  </a:schemeClr>
                </a:solidFill>
                <a:latin typeface="Courier New" panose="02070309020205020404" pitchFamily="49" charset="0"/>
              </a:rPr>
              <a:t>'</a:t>
            </a:r>
            <a:endParaRPr lang="en-US" sz="1400" b="1" dirty="0">
              <a:solidFill>
                <a:schemeClr val="tx1">
                  <a:lumMod val="50000"/>
                </a:schemeClr>
              </a:solidFill>
              <a:latin typeface="Courier New" pitchFamily="49" charset="0"/>
            </a:endParaRPr>
          </a:p>
          <a:p>
            <a:pPr eaLnBrk="1" hangingPunct="1">
              <a:defRPr/>
            </a:pPr>
            <a:r>
              <a:rPr lang="en-US" sz="1400" b="1" dirty="0">
                <a:solidFill>
                  <a:schemeClr val="tx1">
                    <a:lumMod val="50000"/>
                  </a:schemeClr>
                </a:solidFill>
                <a:latin typeface="Courier New" pitchFamily="49" charset="0"/>
              </a:rPr>
              <a:t>4 BADFILE </a:t>
            </a:r>
            <a:r>
              <a:rPr lang="en-US" altLang="en-US" sz="1400" dirty="0" smtClean="0">
                <a:solidFill>
                  <a:schemeClr val="tx1">
                    <a:lumMod val="50000"/>
                  </a:schemeClr>
                </a:solidFill>
                <a:latin typeface="Courier New" panose="02070309020205020404" pitchFamily="49" charset="0"/>
              </a:rPr>
              <a:t>'</a:t>
            </a:r>
            <a:r>
              <a:rPr lang="en-US" sz="1400" b="1" dirty="0" smtClean="0">
                <a:solidFill>
                  <a:schemeClr val="tx1">
                    <a:lumMod val="50000"/>
                  </a:schemeClr>
                </a:solidFill>
                <a:latin typeface="Courier New" pitchFamily="49" charset="0"/>
              </a:rPr>
              <a:t>sample.bad</a:t>
            </a:r>
            <a:r>
              <a:rPr lang="en-US" altLang="en-US" sz="1400" dirty="0">
                <a:solidFill>
                  <a:schemeClr val="tx1">
                    <a:lumMod val="50000"/>
                  </a:schemeClr>
                </a:solidFill>
                <a:latin typeface="Courier New" panose="02070309020205020404" pitchFamily="49" charset="0"/>
              </a:rPr>
              <a:t>'</a:t>
            </a:r>
            <a:endParaRPr lang="en-US" sz="1400" b="1" dirty="0">
              <a:solidFill>
                <a:schemeClr val="tx1">
                  <a:lumMod val="50000"/>
                </a:schemeClr>
              </a:solidFill>
              <a:latin typeface="Courier New" pitchFamily="49" charset="0"/>
            </a:endParaRPr>
          </a:p>
          <a:p>
            <a:pPr eaLnBrk="1" hangingPunct="1">
              <a:defRPr/>
            </a:pPr>
            <a:r>
              <a:rPr lang="en-US" sz="1400" b="1" dirty="0">
                <a:solidFill>
                  <a:schemeClr val="tx1">
                    <a:lumMod val="50000"/>
                  </a:schemeClr>
                </a:solidFill>
                <a:latin typeface="Courier New" pitchFamily="49" charset="0"/>
              </a:rPr>
              <a:t>5 DISCARDFILE </a:t>
            </a:r>
            <a:r>
              <a:rPr lang="en-US" altLang="en-US" sz="1400" dirty="0" smtClean="0">
                <a:solidFill>
                  <a:schemeClr val="tx1">
                    <a:lumMod val="50000"/>
                  </a:schemeClr>
                </a:solidFill>
                <a:latin typeface="Courier New" panose="02070309020205020404" pitchFamily="49" charset="0"/>
              </a:rPr>
              <a:t>'</a:t>
            </a:r>
            <a:r>
              <a:rPr lang="en-US" sz="1400" b="1" dirty="0" smtClean="0">
                <a:solidFill>
                  <a:schemeClr val="tx1">
                    <a:lumMod val="50000"/>
                  </a:schemeClr>
                </a:solidFill>
                <a:latin typeface="Courier New" pitchFamily="49" charset="0"/>
              </a:rPr>
              <a:t>sample.dsc</a:t>
            </a:r>
            <a:r>
              <a:rPr lang="en-US" altLang="en-US" sz="1400" dirty="0">
                <a:solidFill>
                  <a:schemeClr val="tx1">
                    <a:lumMod val="50000"/>
                  </a:schemeClr>
                </a:solidFill>
                <a:latin typeface="Courier New" panose="02070309020205020404" pitchFamily="49" charset="0"/>
              </a:rPr>
              <a:t>'</a:t>
            </a:r>
            <a:endParaRPr lang="en-US" sz="1400" b="1" dirty="0">
              <a:solidFill>
                <a:schemeClr val="tx1">
                  <a:lumMod val="50000"/>
                </a:schemeClr>
              </a:solidFill>
              <a:latin typeface="Courier New" pitchFamily="49" charset="0"/>
            </a:endParaRPr>
          </a:p>
          <a:p>
            <a:pPr eaLnBrk="1" hangingPunct="1">
              <a:defRPr/>
            </a:pPr>
            <a:r>
              <a:rPr lang="en-US" sz="1400" b="1" dirty="0">
                <a:solidFill>
                  <a:schemeClr val="tx1">
                    <a:lumMod val="50000"/>
                  </a:schemeClr>
                </a:solidFill>
                <a:latin typeface="Courier New" pitchFamily="49" charset="0"/>
              </a:rPr>
              <a:t>6 APPEND</a:t>
            </a:r>
          </a:p>
          <a:p>
            <a:pPr eaLnBrk="1" hangingPunct="1">
              <a:defRPr/>
            </a:pPr>
            <a:r>
              <a:rPr lang="en-US" sz="1400" b="1" dirty="0">
                <a:solidFill>
                  <a:schemeClr val="tx1">
                    <a:lumMod val="50000"/>
                  </a:schemeClr>
                </a:solidFill>
                <a:latin typeface="Courier New" pitchFamily="49" charset="0"/>
              </a:rPr>
              <a:t>7 INTO TABLE emp</a:t>
            </a:r>
          </a:p>
          <a:p>
            <a:pPr eaLnBrk="1" hangingPunct="1">
              <a:defRPr/>
            </a:pPr>
            <a:r>
              <a:rPr lang="en-US" sz="1400" b="1" dirty="0">
                <a:solidFill>
                  <a:schemeClr val="tx1">
                    <a:lumMod val="50000"/>
                  </a:schemeClr>
                </a:solidFill>
                <a:latin typeface="Courier New" pitchFamily="49" charset="0"/>
              </a:rPr>
              <a:t>8 WHEN (57) = </a:t>
            </a:r>
            <a:r>
              <a:rPr lang="en-US" altLang="en-US" sz="1400" dirty="0" smtClean="0">
                <a:solidFill>
                  <a:schemeClr val="tx1">
                    <a:lumMod val="50000"/>
                  </a:schemeClr>
                </a:solidFill>
                <a:latin typeface="Courier New" panose="02070309020205020404" pitchFamily="49" charset="0"/>
              </a:rPr>
              <a:t>'</a:t>
            </a:r>
            <a:r>
              <a:rPr lang="en-US" sz="1400" b="1" dirty="0" smtClean="0">
                <a:solidFill>
                  <a:schemeClr val="tx1">
                    <a:lumMod val="50000"/>
                  </a:schemeClr>
                </a:solidFill>
                <a:latin typeface="Courier New" pitchFamily="49" charset="0"/>
              </a:rPr>
              <a:t>.</a:t>
            </a:r>
            <a:r>
              <a:rPr lang="en-US" altLang="en-US" sz="1400" dirty="0">
                <a:solidFill>
                  <a:schemeClr val="tx1">
                    <a:lumMod val="50000"/>
                  </a:schemeClr>
                </a:solidFill>
                <a:latin typeface="Courier New" panose="02070309020205020404" pitchFamily="49" charset="0"/>
              </a:rPr>
              <a:t> '</a:t>
            </a:r>
            <a:endParaRPr lang="en-US" sz="1400" b="1" dirty="0">
              <a:solidFill>
                <a:schemeClr val="tx1">
                  <a:lumMod val="50000"/>
                </a:schemeClr>
              </a:solidFill>
              <a:latin typeface="Courier New" pitchFamily="49" charset="0"/>
            </a:endParaRPr>
          </a:p>
          <a:p>
            <a:pPr eaLnBrk="1" hangingPunct="1">
              <a:defRPr/>
            </a:pPr>
            <a:r>
              <a:rPr lang="en-US" sz="1400" b="1" dirty="0">
                <a:solidFill>
                  <a:schemeClr val="tx1">
                    <a:lumMod val="50000"/>
                  </a:schemeClr>
                </a:solidFill>
                <a:latin typeface="Courier New" pitchFamily="49" charset="0"/>
              </a:rPr>
              <a:t>9 TRAILING NULLCOLS</a:t>
            </a:r>
          </a:p>
          <a:p>
            <a:pPr eaLnBrk="1" hangingPunct="1">
              <a:defRPr/>
            </a:pPr>
            <a:r>
              <a:rPr lang="en-US" sz="1400" b="1" dirty="0">
                <a:solidFill>
                  <a:schemeClr val="tx1">
                    <a:lumMod val="50000"/>
                  </a:schemeClr>
                </a:solidFill>
                <a:latin typeface="Courier New" pitchFamily="49" charset="0"/>
              </a:rPr>
              <a:t>10 (hiredate SYSDATE,</a:t>
            </a:r>
          </a:p>
          <a:p>
            <a:pPr eaLnBrk="1" hangingPunct="1">
              <a:defRPr/>
            </a:pPr>
            <a:r>
              <a:rPr lang="en-US" sz="1400" b="1" dirty="0" smtClean="0">
                <a:solidFill>
                  <a:schemeClr val="tx1">
                    <a:lumMod val="50000"/>
                  </a:schemeClr>
                </a:solidFill>
                <a:latin typeface="Courier New" pitchFamily="49" charset="0"/>
              </a:rPr>
              <a:t>    deptno </a:t>
            </a:r>
            <a:r>
              <a:rPr lang="en-US" sz="1400" b="1" dirty="0">
                <a:solidFill>
                  <a:schemeClr val="tx1">
                    <a:lumMod val="50000"/>
                  </a:schemeClr>
                </a:solidFill>
                <a:latin typeface="Courier New" pitchFamily="49" charset="0"/>
              </a:rPr>
              <a:t>POSITION(1:2) INTEGER EXTERNAL(3)</a:t>
            </a:r>
          </a:p>
          <a:p>
            <a:pPr eaLnBrk="1" hangingPunct="1">
              <a:defRPr/>
            </a:pPr>
            <a:r>
              <a:rPr lang="en-US" sz="1400" b="1" dirty="0" smtClean="0">
                <a:solidFill>
                  <a:schemeClr val="tx1">
                    <a:lumMod val="50000"/>
                  </a:schemeClr>
                </a:solidFill>
                <a:latin typeface="Courier New" pitchFamily="49" charset="0"/>
              </a:rPr>
              <a:t>    NULLIF </a:t>
            </a:r>
            <a:r>
              <a:rPr lang="en-US" sz="1400" b="1" dirty="0">
                <a:solidFill>
                  <a:schemeClr val="tx1">
                    <a:lumMod val="50000"/>
                  </a:schemeClr>
                </a:solidFill>
                <a:latin typeface="Courier New" pitchFamily="49" charset="0"/>
              </a:rPr>
              <a:t>deptno=BLANKS</a:t>
            </a:r>
            <a:r>
              <a:rPr lang="en-US" sz="1400" b="1" dirty="0" smtClean="0">
                <a:solidFill>
                  <a:schemeClr val="tx1">
                    <a:lumMod val="50000"/>
                  </a:schemeClr>
                </a:solidFill>
                <a:latin typeface="Courier New" pitchFamily="49" charset="0"/>
              </a:rPr>
              <a:t>,</a:t>
            </a:r>
          </a:p>
          <a:p>
            <a:pPr eaLnBrk="1" hangingPunct="1">
              <a:defRPr/>
            </a:pPr>
            <a:r>
              <a:rPr lang="en-US" sz="1400" b="1" dirty="0" smtClean="0">
                <a:solidFill>
                  <a:schemeClr val="tx1">
                    <a:lumMod val="50000"/>
                  </a:schemeClr>
                </a:solidFill>
                <a:latin typeface="Courier New" pitchFamily="49" charset="0"/>
              </a:rPr>
              <a:t>    …</a:t>
            </a:r>
          </a:p>
          <a:p>
            <a:pPr eaLnBrk="1" hangingPunct="1">
              <a:defRPr/>
            </a:pPr>
            <a:r>
              <a:rPr lang="en-US" sz="1400" b="1" dirty="0" smtClean="0">
                <a:solidFill>
                  <a:schemeClr val="tx1">
                    <a:lumMod val="50000"/>
                  </a:schemeClr>
                </a:solidFill>
                <a:latin typeface="Courier New" pitchFamily="49" charset="0"/>
              </a:rPr>
              <a:t>    empno </a:t>
            </a:r>
            <a:r>
              <a:rPr lang="en-US" sz="1400" b="1" dirty="0">
                <a:solidFill>
                  <a:schemeClr val="tx1">
                    <a:lumMod val="50000"/>
                  </a:schemeClr>
                </a:solidFill>
                <a:latin typeface="Courier New" pitchFamily="49" charset="0"/>
              </a:rPr>
              <a:t>POSITION(45) INTEGER </a:t>
            </a:r>
            <a:r>
              <a:rPr lang="en-US" sz="1400" b="1" dirty="0" smtClean="0">
                <a:solidFill>
                  <a:schemeClr val="tx1">
                    <a:lumMod val="50000"/>
                  </a:schemeClr>
                </a:solidFill>
                <a:latin typeface="Courier New" pitchFamily="49" charset="0"/>
              </a:rPr>
              <a:t>EXTERNAL     </a:t>
            </a:r>
          </a:p>
          <a:p>
            <a:pPr eaLnBrk="1" hangingPunct="1">
              <a:defRPr/>
            </a:pPr>
            <a:r>
              <a:rPr lang="en-US" sz="1400" b="1" dirty="0">
                <a:solidFill>
                  <a:schemeClr val="tx1">
                    <a:lumMod val="50000"/>
                  </a:schemeClr>
                </a:solidFill>
                <a:latin typeface="Courier New" pitchFamily="49" charset="0"/>
              </a:rPr>
              <a:t> </a:t>
            </a:r>
            <a:r>
              <a:rPr lang="en-US" sz="1400" b="1" dirty="0" smtClean="0">
                <a:solidFill>
                  <a:schemeClr val="tx1">
                    <a:lumMod val="50000"/>
                  </a:schemeClr>
                </a:solidFill>
                <a:latin typeface="Courier New" pitchFamily="49" charset="0"/>
              </a:rPr>
              <a:t>   TERMINATED </a:t>
            </a:r>
            <a:r>
              <a:rPr lang="en-US" sz="1400" b="1" dirty="0">
                <a:solidFill>
                  <a:schemeClr val="tx1">
                    <a:lumMod val="50000"/>
                  </a:schemeClr>
                </a:solidFill>
                <a:latin typeface="Courier New" pitchFamily="49" charset="0"/>
              </a:rPr>
              <a:t>BY WHITESPACE</a:t>
            </a:r>
            <a:r>
              <a:rPr lang="en-US" sz="1400" b="1" dirty="0" smtClean="0">
                <a:solidFill>
                  <a:schemeClr val="tx1">
                    <a:lumMod val="50000"/>
                  </a:schemeClr>
                </a:solidFill>
                <a:latin typeface="Courier New" pitchFamily="49" charset="0"/>
              </a:rPr>
              <a:t>,</a:t>
            </a:r>
          </a:p>
          <a:p>
            <a:pPr eaLnBrk="1" hangingPunct="1">
              <a:defRPr/>
            </a:pPr>
            <a:r>
              <a:rPr lang="en-US" sz="1400" b="1" dirty="0" smtClean="0">
                <a:solidFill>
                  <a:schemeClr val="tx1">
                    <a:lumMod val="50000"/>
                  </a:schemeClr>
                </a:solidFill>
                <a:latin typeface="Courier New" pitchFamily="49" charset="0"/>
              </a:rPr>
              <a:t>    …</a:t>
            </a:r>
          </a:p>
          <a:p>
            <a:pPr eaLnBrk="1" hangingPunct="1">
              <a:defRPr/>
            </a:pPr>
            <a:r>
              <a:rPr lang="en-US" sz="1400" b="1" dirty="0">
                <a:solidFill>
                  <a:schemeClr val="tx1">
                    <a:lumMod val="50000"/>
                  </a:schemeClr>
                </a:solidFill>
                <a:latin typeface="Courier New" pitchFamily="49" charset="0"/>
              </a:rPr>
              <a:t> </a:t>
            </a:r>
            <a:r>
              <a:rPr lang="en-US" sz="1400" b="1" dirty="0" smtClean="0">
                <a:solidFill>
                  <a:schemeClr val="tx1">
                    <a:lumMod val="50000"/>
                  </a:schemeClr>
                </a:solidFill>
                <a:latin typeface="Courier New" pitchFamily="49" charset="0"/>
              </a:rPr>
              <a:t>  )</a:t>
            </a:r>
            <a:endParaRPr lang="en-US" sz="1400" b="1" dirty="0">
              <a:solidFill>
                <a:schemeClr val="tx1">
                  <a:lumMod val="50000"/>
                </a:schemeClr>
              </a:solidFill>
              <a:latin typeface="Courier New" pitchFamily="49" charset="0"/>
            </a:endParaRPr>
          </a:p>
        </p:txBody>
      </p:sp>
    </p:spTree>
    <p:extLst>
      <p:ext uri="{BB962C8B-B14F-4D97-AF65-F5344CB8AC3E}">
        <p14:creationId xmlns:p14="http://schemas.microsoft.com/office/powerpoint/2010/main" val="3125334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4077360355"/>
      </p:ext>
    </p:extLst>
  </p:cSld>
  <p:clrMapOvr>
    <a:masterClrMapping/>
  </p:clrMapOvr>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392007258"/>
      </p:ext>
    </p:extLst>
  </p:cSld>
  <p:clrMapOvr>
    <a:masterClrMapping/>
  </p:clrMapOvr>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5715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1506" name="Rectangle 2"/>
          <p:cNvSpPr>
            <a:spLocks noGrp="1" noChangeArrowheads="1"/>
          </p:cNvSpPr>
          <p:nvPr>
            <p:ph type="title"/>
          </p:nvPr>
        </p:nvSpPr>
        <p:spPr/>
        <p:txBody>
          <a:bodyPr/>
          <a:lstStyle/>
          <a:p>
            <a:pPr eaLnBrk="1" hangingPunct="1"/>
            <a:r>
              <a:rPr lang="en-US" dirty="0" smtClean="0"/>
              <a:t>SQL*Loader Loading </a:t>
            </a:r>
            <a:r>
              <a:rPr lang="en-US" dirty="0"/>
              <a:t>Methods</a:t>
            </a:r>
          </a:p>
        </p:txBody>
      </p:sp>
      <p:graphicFrame>
        <p:nvGraphicFramePr>
          <p:cNvPr id="163281" name="Group 465"/>
          <p:cNvGraphicFramePr>
            <a:graphicFrameLocks noGrp="1"/>
          </p:cNvGraphicFramePr>
          <p:nvPr>
            <p:extLst/>
          </p:nvPr>
        </p:nvGraphicFramePr>
        <p:xfrm>
          <a:off x="622138" y="1286934"/>
          <a:ext cx="10944549" cy="4372928"/>
        </p:xfrm>
        <a:graphic>
          <a:graphicData uri="http://schemas.openxmlformats.org/drawingml/2006/table">
            <a:tbl>
              <a:tblPr firstRow="1" firstCol="1" bandRow="1">
                <a:tableStyleId>{5FD0F851-EC5A-4D38-B0AD-8093EC10F338}</a:tableStyleId>
              </a:tblPr>
              <a:tblGrid>
                <a:gridCol w="5474477">
                  <a:extLst>
                    <a:ext uri="{9D8B030D-6E8A-4147-A177-3AD203B41FA5}">
                      <a16:colId xmlns:a16="http://schemas.microsoft.com/office/drawing/2014/main" xmlns="" val="20000"/>
                    </a:ext>
                  </a:extLst>
                </a:gridCol>
                <a:gridCol w="5470072">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Conventional Load</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Direct Path Load</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Uses </a:t>
                      </a:r>
                      <a:r>
                        <a:rPr kumimoji="0" lang="en-US" sz="18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COMMIT</a:t>
                      </a:r>
                      <a:endPar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Uses data saves (faster operation)</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Always generates redo entries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Generates redo only under specific conditions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rPr>
                        <a:t>Enforces all constraints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rPr>
                        <a:t>Enforces only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PRIMARY</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KEY</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UNIQUE</a:t>
                      </a:r>
                      <a:r>
                        <a:rPr kumimoji="0" lang="en-US" sz="1800" u="none" strike="noStrike" cap="none" normalizeH="0" baseline="0" dirty="0">
                          <a:ln>
                            <a:noFill/>
                          </a:ln>
                          <a:solidFill>
                            <a:srgbClr val="000000"/>
                          </a:solidFill>
                          <a:effectLst/>
                        </a:rPr>
                        <a:t>, and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NOT</a:t>
                      </a:r>
                      <a:r>
                        <a:rPr kumimoji="0" lang="en-US" sz="1800" u="none" strike="noStrike" cap="none" normalizeH="0" baseline="0" dirty="0">
                          <a:ln>
                            <a:noFill/>
                          </a:ln>
                          <a:solidFill>
                            <a:srgbClr val="000000"/>
                          </a:solidFill>
                          <a:effectLst/>
                        </a:rPr>
                        <a:t> </a:t>
                      </a:r>
                      <a:r>
                        <a:rPr kumimoji="0" lang="en-US" sz="18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NULL</a:t>
                      </a:r>
                      <a:r>
                        <a:rPr kumimoji="0" lang="en-US" sz="1800" u="none" strike="noStrike" cap="none" normalizeH="0" baseline="0" dirty="0">
                          <a:ln>
                            <a:noFill/>
                          </a:ln>
                          <a:solidFill>
                            <a:srgbClr val="000000"/>
                          </a:solidFill>
                          <a:effectLst/>
                        </a:rPr>
                        <a:t> constraints</a:t>
                      </a:r>
                      <a:endParaRPr kumimoji="0" lang="en-US" sz="18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Fires </a:t>
                      </a: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INSERT</a:t>
                      </a:r>
                      <a:r>
                        <a:rPr kumimoji="0" lang="en-US" sz="1800" b="0" i="0" u="none" strike="noStrike" cap="none" normalizeH="0" baseline="0" dirty="0">
                          <a:ln>
                            <a:noFill/>
                          </a:ln>
                          <a:solidFill>
                            <a:srgbClr val="000000"/>
                          </a:solidFill>
                          <a:effectLst/>
                          <a:latin typeface="Arial" pitchFamily="34" charset="0"/>
                        </a:rPr>
                        <a:t> triggers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Does not fire </a:t>
                      </a:r>
                      <a:r>
                        <a:rPr kumimoji="0" 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INSERT</a:t>
                      </a:r>
                      <a:r>
                        <a:rPr kumimoji="0" lang="en-US" sz="1800" b="0" i="0" u="none" strike="noStrike" cap="none" normalizeH="0" baseline="0" dirty="0">
                          <a:ln>
                            <a:noFill/>
                          </a:ln>
                          <a:solidFill>
                            <a:srgbClr val="000000"/>
                          </a:solidFill>
                          <a:effectLst/>
                          <a:latin typeface="Arial" pitchFamily="34" charset="0"/>
                        </a:rPr>
                        <a:t> triggers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361821198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Can load into clustered tables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Does not load into clusters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40286077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Allows other users to modify tables during load operation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Prevents other users from making changes to tables during load operation</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2804775057"/>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Maintains index entries on each insert</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itchFamily="34" charset="0"/>
                        </a:rPr>
                        <a:t>Merges new index entries at the end of the load</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xmlns="" val="4225890043"/>
                  </a:ext>
                </a:extLst>
              </a:tr>
            </a:tbl>
          </a:graphicData>
        </a:graphic>
      </p:graphicFrame>
    </p:spTree>
    <p:custDataLst>
      <p:tags r:id="rId1"/>
    </p:custDataLst>
    <p:extLst>
      <p:ext uri="{BB962C8B-B14F-4D97-AF65-F5344CB8AC3E}">
        <p14:creationId xmlns:p14="http://schemas.microsoft.com/office/powerpoint/2010/main" val="3749440136"/>
      </p:ext>
    </p:extLst>
  </p:cSld>
  <p:clrMapOvr>
    <a:masterClrMapping/>
  </p:clrMapOvr>
  <p:transition spd="slow"/>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2" y="1233249"/>
            <a:ext cx="11582400" cy="1281351"/>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 name="Rectangle 5"/>
          <p:cNvSpPr/>
          <p:nvPr/>
        </p:nvSpPr>
        <p:spPr bwMode="auto">
          <a:xfrm>
            <a:off x="150812" y="276130"/>
            <a:ext cx="10134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smtClean="0"/>
              <a:t>Protecting Against Data Loss</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068" y="2819400"/>
            <a:ext cx="9762688" cy="2143029"/>
          </a:xfrm>
          <a:prstGeom prst="rect">
            <a:avLst/>
          </a:prstGeom>
        </p:spPr>
      </p:pic>
      <p:sp>
        <p:nvSpPr>
          <p:cNvPr id="5" name="Content Placeholder 8"/>
          <p:cNvSpPr txBox="1">
            <a:spLocks/>
          </p:cNvSpPr>
          <p:nvPr/>
        </p:nvSpPr>
        <p:spPr>
          <a:xfrm>
            <a:off x="622139" y="1242485"/>
            <a:ext cx="9129874" cy="1234519"/>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r>
              <a:rPr lang="en-US" kern="0" dirty="0" smtClean="0"/>
              <a:t>Use </a:t>
            </a:r>
            <a:r>
              <a:rPr lang="en-US" kern="0" dirty="0"/>
              <a:t>data saves to protect against loss of data due to instance </a:t>
            </a:r>
            <a:r>
              <a:rPr lang="en-US" kern="0" dirty="0" smtClean="0"/>
              <a:t>failure.</a:t>
            </a:r>
          </a:p>
          <a:p>
            <a:pPr lvl="1"/>
            <a:r>
              <a:rPr lang="en-US" kern="0" dirty="0"/>
              <a:t>Use the SQL*Loader </a:t>
            </a:r>
            <a:r>
              <a:rPr lang="en-US" kern="0" dirty="0" smtClean="0">
                <a:latin typeface="Courier New" panose="02070309020205020404" pitchFamily="49" charset="0"/>
                <a:cs typeface="Courier New" panose="02070309020205020404" pitchFamily="49" charset="0"/>
              </a:rPr>
              <a:t>ROWS</a:t>
            </a:r>
            <a:r>
              <a:rPr lang="en-US" kern="0" dirty="0" smtClean="0"/>
              <a:t> </a:t>
            </a:r>
            <a:r>
              <a:rPr lang="en-US" kern="0" dirty="0"/>
              <a:t>parameter </a:t>
            </a:r>
            <a:r>
              <a:rPr lang="en-US" kern="0" dirty="0" smtClean="0"/>
              <a:t>to specify when a data save should </a:t>
            </a:r>
            <a:r>
              <a:rPr lang="en-US" kern="0" dirty="0"/>
              <a:t>occur during a direct path load.</a:t>
            </a:r>
          </a:p>
        </p:txBody>
      </p:sp>
    </p:spTree>
    <p:custDataLst>
      <p:tags r:id="rId1"/>
    </p:custDataLst>
    <p:extLst>
      <p:ext uri="{BB962C8B-B14F-4D97-AF65-F5344CB8AC3E}">
        <p14:creationId xmlns:p14="http://schemas.microsoft.com/office/powerpoint/2010/main" val="164002870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0812" y="1230940"/>
            <a:ext cx="10820400" cy="227426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647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smtClean="0"/>
              <a:t>SQL*Loader Express </a:t>
            </a:r>
            <a:r>
              <a:rPr lang="en-US" dirty="0"/>
              <a:t>Mode</a:t>
            </a: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buClr>
                <a:schemeClr val="accent1"/>
              </a:buClr>
              <a:defRPr/>
            </a:pPr>
            <a:r>
              <a:rPr lang="en-US" dirty="0"/>
              <a:t>Specify a table name to initiate an </a:t>
            </a:r>
            <a:r>
              <a:rPr lang="en-US" dirty="0" smtClean="0"/>
              <a:t>express </a:t>
            </a:r>
            <a:r>
              <a:rPr lang="en-US" dirty="0"/>
              <a:t>m</a:t>
            </a:r>
            <a:r>
              <a:rPr lang="en-US" dirty="0" smtClean="0"/>
              <a:t>ode </a:t>
            </a:r>
            <a:r>
              <a:rPr lang="en-US" dirty="0"/>
              <a:t>load.</a:t>
            </a:r>
          </a:p>
          <a:p>
            <a:pPr lvl="1">
              <a:buClr>
                <a:schemeClr val="accent1"/>
              </a:buClr>
              <a:defRPr/>
            </a:pPr>
            <a:r>
              <a:rPr lang="en-US" dirty="0"/>
              <a:t>Table columns must be scalar data types (character, number, or datetime).</a:t>
            </a:r>
          </a:p>
          <a:p>
            <a:pPr lvl="1">
              <a:buClr>
                <a:schemeClr val="accent1"/>
              </a:buClr>
              <a:defRPr/>
            </a:pPr>
            <a:r>
              <a:rPr lang="en-US" dirty="0"/>
              <a:t>A data file can contain only delimited character data.</a:t>
            </a:r>
          </a:p>
          <a:p>
            <a:pPr lvl="1">
              <a:buClr>
                <a:schemeClr val="accent1"/>
              </a:buClr>
              <a:defRPr/>
            </a:pPr>
            <a:r>
              <a:rPr lang="en-US" dirty="0"/>
              <a:t>SQL*Loader uses table column definitions to determine input data types.</a:t>
            </a:r>
          </a:p>
          <a:p>
            <a:pPr lvl="1">
              <a:buClr>
                <a:schemeClr val="accent1"/>
              </a:buClr>
              <a:defRPr/>
            </a:pPr>
            <a:r>
              <a:rPr lang="en-US" dirty="0"/>
              <a:t>There is no need to create a control file.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2031" y="3705457"/>
            <a:ext cx="8704762" cy="1857143"/>
          </a:xfrm>
          <a:prstGeom prst="rect">
            <a:avLst/>
          </a:prstGeom>
        </p:spPr>
      </p:pic>
    </p:spTree>
    <p:custDataLst>
      <p:tags r:id="rId1"/>
    </p:custDataLst>
    <p:extLst>
      <p:ext uri="{BB962C8B-B14F-4D97-AF65-F5344CB8AC3E}">
        <p14:creationId xmlns:p14="http://schemas.microsoft.com/office/powerpoint/2010/main" val="134520864"/>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flipH="1">
            <a:off x="4367213" y="1066800"/>
            <a:ext cx="7629686" cy="51054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0" name="Rectangle 49"/>
          <p:cNvSpPr/>
          <p:nvPr/>
        </p:nvSpPr>
        <p:spPr bwMode="auto">
          <a:xfrm>
            <a:off x="150812" y="276130"/>
            <a:ext cx="8382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a:t>
            </a:r>
            <a:r>
              <a:rPr lang="en-US" dirty="0" smtClean="0"/>
              <a:t>SQL*Loader to Load a Table in a PDB</a:t>
            </a:r>
            <a:endParaRPr lang="en-US" dirty="0"/>
          </a:p>
        </p:txBody>
      </p:sp>
      <p:sp>
        <p:nvSpPr>
          <p:cNvPr id="3" name="Content Placeholder 2"/>
          <p:cNvSpPr>
            <a:spLocks noGrp="1"/>
          </p:cNvSpPr>
          <p:nvPr>
            <p:ph idx="1"/>
          </p:nvPr>
        </p:nvSpPr>
        <p:spPr>
          <a:xfrm>
            <a:off x="4760913" y="1242485"/>
            <a:ext cx="6805774" cy="2806745"/>
          </a:xfrm>
        </p:spPr>
        <p:txBody>
          <a:bodyPr/>
          <a:lstStyle/>
          <a:p>
            <a:pPr marL="548640" lvl="1" indent="-457200">
              <a:buFont typeface="+mj-lt"/>
              <a:buAutoNum type="arabicPeriod"/>
            </a:pPr>
            <a:r>
              <a:rPr lang="en-US" sz="1800" dirty="0"/>
              <a:t>Use SQL*Loader </a:t>
            </a:r>
            <a:r>
              <a:rPr lang="en-US" sz="1800" dirty="0" smtClean="0"/>
              <a:t>express </a:t>
            </a:r>
            <a:r>
              <a:rPr lang="en-US" sz="1800" dirty="0"/>
              <a:t>m</a:t>
            </a:r>
            <a:r>
              <a:rPr lang="en-US" sz="1800" dirty="0" smtClean="0"/>
              <a:t>ode </a:t>
            </a:r>
            <a:r>
              <a:rPr lang="en-US" sz="1800" dirty="0"/>
              <a:t>to insert  rows </a:t>
            </a:r>
            <a:r>
              <a:rPr lang="en-US" sz="1800" dirty="0" smtClean="0"/>
              <a:t>into </a:t>
            </a:r>
            <a:r>
              <a:rPr lang="en-US" sz="1800" dirty="0" smtClean="0">
                <a:latin typeface="Courier New" panose="02070309020205020404" pitchFamily="49" charset="0"/>
                <a:cs typeface="Courier New" panose="02070309020205020404" pitchFamily="49" charset="0"/>
              </a:rPr>
              <a:t>HR.EMP</a:t>
            </a:r>
            <a:r>
              <a:rPr lang="en-US" sz="1800" dirty="0" smtClean="0"/>
              <a:t> </a:t>
            </a:r>
            <a:r>
              <a:rPr lang="en-US" sz="1800" dirty="0"/>
              <a:t>in </a:t>
            </a:r>
            <a:r>
              <a:rPr lang="en-US" sz="1800" dirty="0">
                <a:latin typeface="Courier New" panose="02070309020205020404" pitchFamily="49" charset="0"/>
                <a:cs typeface="Courier New" panose="02070309020205020404" pitchFamily="49" charset="0"/>
              </a:rPr>
              <a:t>PDBC</a:t>
            </a:r>
            <a:r>
              <a:rPr lang="en-US" sz="1800" dirty="0" smtClean="0"/>
              <a:t>.</a:t>
            </a:r>
          </a:p>
          <a:p>
            <a:pPr marL="1371600" lvl="2" indent="-457200">
              <a:buFont typeface="+mj-lt"/>
              <a:buAutoNum type="arabicPeriod"/>
            </a:pPr>
            <a:endParaRPr lang="en-US" sz="1700" dirty="0"/>
          </a:p>
          <a:p>
            <a:pPr lvl="2"/>
            <a:r>
              <a:rPr lang="en-US" sz="1700" dirty="0" smtClean="0"/>
              <a:t>No </a:t>
            </a:r>
            <a:r>
              <a:rPr lang="en-US" sz="1700" dirty="0"/>
              <a:t>need to prepare a control </a:t>
            </a:r>
            <a:r>
              <a:rPr lang="en-US" sz="1700" dirty="0" smtClean="0"/>
              <a:t>file.</a:t>
            </a:r>
            <a:endParaRPr lang="en-US" sz="1700" dirty="0"/>
          </a:p>
          <a:p>
            <a:pPr lvl="2"/>
            <a:r>
              <a:rPr lang="en-US" sz="1700" dirty="0"/>
              <a:t>The table columns must be scalar data  types (character, number, or datetime).</a:t>
            </a:r>
          </a:p>
          <a:p>
            <a:pPr lvl="2"/>
            <a:r>
              <a:rPr lang="en-US" sz="1700" dirty="0"/>
              <a:t>SQL*Loader uses table column definitions to determine input data types</a:t>
            </a:r>
            <a:r>
              <a:rPr lang="en-US" sz="1700" dirty="0" smtClean="0"/>
              <a:t>.</a:t>
            </a:r>
            <a:endParaRPr lang="en-US" sz="1800" dirty="0"/>
          </a:p>
          <a:p>
            <a:pPr marL="548640" lvl="1" indent="-457200">
              <a:buFont typeface="+mj-lt"/>
              <a:buAutoNum type="arabicPeriod"/>
            </a:pPr>
            <a:r>
              <a:rPr lang="en-US" sz="1800" dirty="0"/>
              <a:t>Use log files to verify load operation.</a:t>
            </a:r>
          </a:p>
        </p:txBody>
      </p:sp>
      <p:sp>
        <p:nvSpPr>
          <p:cNvPr id="4" name="Can 1"/>
          <p:cNvSpPr>
            <a:spLocks noChangeArrowheads="1"/>
          </p:cNvSpPr>
          <p:nvPr/>
        </p:nvSpPr>
        <p:spPr bwMode="auto">
          <a:xfrm>
            <a:off x="1301750" y="1662113"/>
            <a:ext cx="2016125" cy="1660525"/>
          </a:xfrm>
          <a:prstGeom prst="can">
            <a:avLst>
              <a:gd name="adj" fmla="val 39278"/>
            </a:avLst>
          </a:prstGeom>
          <a:gradFill rotWithShape="1">
            <a:gsLst>
              <a:gs pos="0">
                <a:srgbClr val="E16B6B"/>
              </a:gs>
              <a:gs pos="50000">
                <a:srgbClr val="FDC5C5"/>
              </a:gs>
              <a:gs pos="100000">
                <a:srgbClr val="FEE2E2"/>
              </a:gs>
            </a:gsLst>
            <a:lin ang="0" scaled="1"/>
          </a:gradFill>
          <a:ln w="28575" algn="ctr">
            <a:solidFill>
              <a:srgbClr val="E68282"/>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5" name="Rounded Rectangle 39"/>
          <p:cNvSpPr>
            <a:spLocks noChangeArrowheads="1"/>
          </p:cNvSpPr>
          <p:nvPr/>
        </p:nvSpPr>
        <p:spPr bwMode="auto">
          <a:xfrm>
            <a:off x="950913" y="4572000"/>
            <a:ext cx="3213100" cy="9144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600" b="1" dirty="0">
                <a:solidFill>
                  <a:schemeClr val="accent2"/>
                </a:solidFill>
                <a:latin typeface="Courier New" panose="02070309020205020404" pitchFamily="49" charset="0"/>
                <a:cs typeface="Courier New" panose="02070309020205020404" pitchFamily="49" charset="0"/>
              </a:rPr>
              <a:t>CDB1</a:t>
            </a:r>
          </a:p>
        </p:txBody>
      </p:sp>
      <p:sp>
        <p:nvSpPr>
          <p:cNvPr id="6" name="Rounded Rectangle 39"/>
          <p:cNvSpPr>
            <a:spLocks noChangeArrowheads="1"/>
          </p:cNvSpPr>
          <p:nvPr/>
        </p:nvSpPr>
        <p:spPr bwMode="auto">
          <a:xfrm>
            <a:off x="1117600" y="4800600"/>
            <a:ext cx="928688"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7" name="Rounded Rectangle 39"/>
          <p:cNvSpPr>
            <a:spLocks noChangeArrowheads="1"/>
          </p:cNvSpPr>
          <p:nvPr/>
        </p:nvSpPr>
        <p:spPr bwMode="auto">
          <a:xfrm>
            <a:off x="2117725" y="4800600"/>
            <a:ext cx="928688"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8" name="Rounded Rectangle 39"/>
          <p:cNvSpPr>
            <a:spLocks noChangeArrowheads="1"/>
          </p:cNvSpPr>
          <p:nvPr/>
        </p:nvSpPr>
        <p:spPr bwMode="auto">
          <a:xfrm>
            <a:off x="3133725" y="4800600"/>
            <a:ext cx="928688"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9" name="TextBox 24"/>
          <p:cNvSpPr txBox="1">
            <a:spLocks noChangeArrowheads="1"/>
          </p:cNvSpPr>
          <p:nvPr/>
        </p:nvSpPr>
        <p:spPr bwMode="auto">
          <a:xfrm>
            <a:off x="895350" y="4027488"/>
            <a:ext cx="2032000" cy="24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600" dirty="0">
                <a:solidFill>
                  <a:srgbClr val="000000"/>
                </a:solidFill>
              </a:rPr>
              <a:t>SQL*Loader</a:t>
            </a:r>
          </a:p>
        </p:txBody>
      </p:sp>
      <p:sp>
        <p:nvSpPr>
          <p:cNvPr id="10" name="TextBox 25"/>
          <p:cNvSpPr txBox="1">
            <a:spLocks noChangeArrowheads="1"/>
          </p:cNvSpPr>
          <p:nvPr/>
        </p:nvSpPr>
        <p:spPr bwMode="auto">
          <a:xfrm>
            <a:off x="1379538" y="1719263"/>
            <a:ext cx="2193925" cy="1568450"/>
          </a:xfrm>
          <a:prstGeom prst="rect">
            <a:avLst/>
          </a:prstGeom>
          <a:noFill/>
          <a:ln w="9525">
            <a:noFill/>
            <a:miter lim="800000"/>
            <a:headEnd/>
            <a:tailEnd/>
          </a:ln>
        </p:spPr>
        <p:txBody>
          <a:bodyPr>
            <a:spAutoFit/>
          </a:bodyPr>
          <a:lstStyle/>
          <a:p>
            <a:pPr eaLnBrk="1" hangingPunct="1">
              <a:defRPr/>
            </a:pPr>
            <a:r>
              <a:rPr lang="en-US" sz="1600" b="1" dirty="0">
                <a:solidFill>
                  <a:srgbClr val="0000FF"/>
                </a:solidFill>
                <a:latin typeface="Courier New" pitchFamily="49" charset="0"/>
                <a:cs typeface="Courier New" pitchFamily="49" charset="0"/>
              </a:rPr>
              <a:t>   emp.dat</a:t>
            </a:r>
          </a:p>
          <a:p>
            <a:pPr eaLnBrk="1" hangingPunct="1">
              <a:defRPr/>
            </a:pPr>
            <a:endParaRPr lang="en-US" sz="1600" b="1" dirty="0">
              <a:solidFill>
                <a:srgbClr val="0000FF"/>
              </a:solidFill>
              <a:latin typeface="Courier New" pitchFamily="49" charset="0"/>
              <a:cs typeface="Courier New" pitchFamily="49" charset="0"/>
            </a:endParaRPr>
          </a:p>
          <a:p>
            <a:pPr eaLnBrk="1" hangingPunct="1">
              <a:defRPr/>
            </a:pPr>
            <a:r>
              <a:rPr lang="en-US" sz="1600" b="1" dirty="0">
                <a:solidFill>
                  <a:schemeClr val="accent4">
                    <a:lumMod val="50000"/>
                  </a:schemeClr>
                </a:solidFill>
                <a:latin typeface="Courier New" pitchFamily="49" charset="0"/>
                <a:cs typeface="Courier New" pitchFamily="49" charset="0"/>
              </a:rPr>
              <a:t>1:Kim:100:1000</a:t>
            </a:r>
          </a:p>
          <a:p>
            <a:pPr eaLnBrk="1" hangingPunct="1">
              <a:defRPr/>
            </a:pPr>
            <a:r>
              <a:rPr lang="en-US" sz="1600" b="1" dirty="0">
                <a:solidFill>
                  <a:schemeClr val="accent4">
                    <a:lumMod val="50000"/>
                  </a:schemeClr>
                </a:solidFill>
                <a:latin typeface="Courier New" pitchFamily="49" charset="0"/>
                <a:cs typeface="Courier New" pitchFamily="49" charset="0"/>
              </a:rPr>
              <a:t>2:Bob:200:2000</a:t>
            </a:r>
          </a:p>
          <a:p>
            <a:pPr eaLnBrk="1" hangingPunct="1">
              <a:defRPr/>
            </a:pPr>
            <a:r>
              <a:rPr lang="en-US" sz="1600" b="1" dirty="0">
                <a:solidFill>
                  <a:schemeClr val="accent4">
                    <a:lumMod val="50000"/>
                  </a:schemeClr>
                </a:solidFill>
                <a:latin typeface="Courier New" pitchFamily="49" charset="0"/>
                <a:cs typeface="Courier New" pitchFamily="49" charset="0"/>
              </a:rPr>
              <a:t>3:Ann:300:3000</a:t>
            </a:r>
          </a:p>
          <a:p>
            <a:pPr eaLnBrk="1" hangingPunct="1">
              <a:defRPr/>
            </a:pPr>
            <a:r>
              <a:rPr lang="en-US" sz="1600" b="1" dirty="0">
                <a:solidFill>
                  <a:schemeClr val="accent4">
                    <a:lumMod val="50000"/>
                  </a:schemeClr>
                </a:solidFill>
                <a:latin typeface="Courier New" pitchFamily="49" charset="0"/>
                <a:cs typeface="Courier New" pitchFamily="49" charset="0"/>
              </a:rPr>
              <a:t>4:Tom:400:4000</a:t>
            </a:r>
            <a:endParaRPr lang="en-US" sz="1600" b="1" dirty="0">
              <a:solidFill>
                <a:schemeClr val="accent4">
                  <a:lumMod val="50000"/>
                </a:schemeClr>
              </a:solidFill>
              <a:latin typeface="Arial" charset="0"/>
              <a:cs typeface="Arial" charset="0"/>
            </a:endParaRPr>
          </a:p>
        </p:txBody>
      </p:sp>
      <p:sp>
        <p:nvSpPr>
          <p:cNvPr id="11" name="Rectangle 60"/>
          <p:cNvSpPr>
            <a:spLocks noChangeArrowheads="1"/>
          </p:cNvSpPr>
          <p:nvPr/>
        </p:nvSpPr>
        <p:spPr bwMode="auto">
          <a:xfrm>
            <a:off x="609600" y="1219200"/>
            <a:ext cx="3757613" cy="47244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cxnSp>
        <p:nvCxnSpPr>
          <p:cNvPr id="12" name="Straight Arrow Connector 33"/>
          <p:cNvCxnSpPr>
            <a:cxnSpLocks noChangeShapeType="1"/>
            <a:stCxn id="8" idx="3"/>
          </p:cNvCxnSpPr>
          <p:nvPr/>
        </p:nvCxnSpPr>
        <p:spPr bwMode="auto">
          <a:xfrm>
            <a:off x="4062413" y="4991100"/>
            <a:ext cx="711200" cy="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sp>
        <p:nvSpPr>
          <p:cNvPr id="13" name="TextBox 60"/>
          <p:cNvSpPr txBox="1">
            <a:spLocks noChangeArrowheads="1"/>
          </p:cNvSpPr>
          <p:nvPr/>
        </p:nvSpPr>
        <p:spPr bwMode="auto">
          <a:xfrm>
            <a:off x="4760913" y="5649913"/>
            <a:ext cx="183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dirty="0">
                <a:solidFill>
                  <a:srgbClr val="000000"/>
                </a:solidFill>
                <a:latin typeface="Courier New" panose="02070309020205020404" pitchFamily="49" charset="0"/>
                <a:cs typeface="Courier New" panose="02070309020205020404" pitchFamily="49" charset="0"/>
              </a:rPr>
              <a:t>HR.EMP </a:t>
            </a:r>
            <a:r>
              <a:rPr lang="fr-FR" altLang="en-US" b="1" dirty="0">
                <a:solidFill>
                  <a:srgbClr val="000000"/>
                </a:solidFill>
                <a:latin typeface="Courier New" panose="02070309020205020404" pitchFamily="49" charset="0"/>
                <a:cs typeface="Courier New" panose="02070309020205020404" pitchFamily="49" charset="0"/>
              </a:rPr>
              <a:t>table</a:t>
            </a:r>
            <a:endParaRPr lang="en-US" altLang="en-US" b="1" dirty="0">
              <a:solidFill>
                <a:srgbClr val="000000"/>
              </a:solidFill>
              <a:latin typeface="Courier New" panose="02070309020205020404" pitchFamily="49" charset="0"/>
              <a:cs typeface="Courier New" panose="02070309020205020404" pitchFamily="49" charset="0"/>
            </a:endParaRPr>
          </a:p>
        </p:txBody>
      </p:sp>
      <p:cxnSp>
        <p:nvCxnSpPr>
          <p:cNvPr id="14" name="Straight Arrow Connector 62"/>
          <p:cNvCxnSpPr>
            <a:cxnSpLocks noChangeShapeType="1"/>
          </p:cNvCxnSpPr>
          <p:nvPr/>
        </p:nvCxnSpPr>
        <p:spPr bwMode="auto">
          <a:xfrm flipV="1">
            <a:off x="6483350" y="4817610"/>
            <a:ext cx="627063" cy="21159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15" name="Straight Arrow Connector 65"/>
          <p:cNvCxnSpPr>
            <a:cxnSpLocks noChangeShapeType="1"/>
          </p:cNvCxnSpPr>
          <p:nvPr/>
        </p:nvCxnSpPr>
        <p:spPr bwMode="auto">
          <a:xfrm>
            <a:off x="6483350" y="5105400"/>
            <a:ext cx="627063" cy="15240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16" name="Elbow Connector 3"/>
          <p:cNvCxnSpPr>
            <a:cxnSpLocks noChangeShapeType="1"/>
          </p:cNvCxnSpPr>
          <p:nvPr/>
        </p:nvCxnSpPr>
        <p:spPr bwMode="auto">
          <a:xfrm rot="16200000" flipH="1">
            <a:off x="2182660" y="3363760"/>
            <a:ext cx="1506846" cy="1366838"/>
          </a:xfrm>
          <a:prstGeom prst="bentConnector3">
            <a:avLst>
              <a:gd name="adj1" fmla="val 50000"/>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sp>
        <p:nvSpPr>
          <p:cNvPr id="17" name="Rectangle 16"/>
          <p:cNvSpPr/>
          <p:nvPr/>
        </p:nvSpPr>
        <p:spPr bwMode="auto">
          <a:xfrm>
            <a:off x="4959321" y="4350426"/>
            <a:ext cx="1422030" cy="1345525"/>
          </a:xfrm>
          <a:prstGeom prst="rect">
            <a:avLst/>
          </a:prstGeom>
          <a:solidFill>
            <a:schemeClr val="tx1">
              <a:lumMod val="40000"/>
              <a:lumOff val="60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18" name="Rectangle 17"/>
          <p:cNvSpPr/>
          <p:nvPr/>
        </p:nvSpPr>
        <p:spPr bwMode="auto">
          <a:xfrm>
            <a:off x="5060895" y="4413443"/>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19" name="Rectangle 18"/>
          <p:cNvSpPr/>
          <p:nvPr/>
        </p:nvSpPr>
        <p:spPr bwMode="auto">
          <a:xfrm>
            <a:off x="5613242" y="4413443"/>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0" name="Rectangle 19"/>
          <p:cNvSpPr/>
          <p:nvPr/>
        </p:nvSpPr>
        <p:spPr bwMode="auto">
          <a:xfrm>
            <a:off x="5060895" y="4523725"/>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1" name="Rectangle 20"/>
          <p:cNvSpPr/>
          <p:nvPr/>
        </p:nvSpPr>
        <p:spPr bwMode="auto">
          <a:xfrm>
            <a:off x="5613242" y="4523725"/>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2" name="Rectangle 21"/>
          <p:cNvSpPr/>
          <p:nvPr/>
        </p:nvSpPr>
        <p:spPr bwMode="auto">
          <a:xfrm>
            <a:off x="5920072" y="4426626"/>
            <a:ext cx="329184" cy="94659"/>
          </a:xfrm>
          <a:prstGeom prst="rect">
            <a:avLst/>
          </a:prstGeom>
          <a:solidFill>
            <a:schemeClr val="bg1">
              <a:lumMod val="9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rgbClr val="FFC000"/>
              </a:solidFill>
            </a:endParaRPr>
          </a:p>
        </p:txBody>
      </p:sp>
      <p:sp>
        <p:nvSpPr>
          <p:cNvPr id="23" name="Rectangle 22"/>
          <p:cNvSpPr/>
          <p:nvPr/>
        </p:nvSpPr>
        <p:spPr bwMode="auto">
          <a:xfrm>
            <a:off x="5920072" y="4537063"/>
            <a:ext cx="329184" cy="94659"/>
          </a:xfrm>
          <a:prstGeom prst="rect">
            <a:avLst/>
          </a:prstGeom>
          <a:solidFill>
            <a:schemeClr val="bg1">
              <a:lumMod val="9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4" name="Rectangle 23"/>
          <p:cNvSpPr/>
          <p:nvPr/>
        </p:nvSpPr>
        <p:spPr bwMode="auto">
          <a:xfrm>
            <a:off x="5060895" y="4723084"/>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5" name="Rectangle 24"/>
          <p:cNvSpPr/>
          <p:nvPr/>
        </p:nvSpPr>
        <p:spPr bwMode="auto">
          <a:xfrm>
            <a:off x="5613242" y="4723084"/>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6" name="Rectangle 25"/>
          <p:cNvSpPr/>
          <p:nvPr/>
        </p:nvSpPr>
        <p:spPr bwMode="auto">
          <a:xfrm>
            <a:off x="5060895" y="4833366"/>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7" name="Rectangle 26"/>
          <p:cNvSpPr/>
          <p:nvPr/>
        </p:nvSpPr>
        <p:spPr bwMode="auto">
          <a:xfrm>
            <a:off x="5613242" y="4833366"/>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8" name="Rectangle 27"/>
          <p:cNvSpPr/>
          <p:nvPr/>
        </p:nvSpPr>
        <p:spPr bwMode="auto">
          <a:xfrm>
            <a:off x="5060895" y="4951527"/>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29" name="Rectangle 28"/>
          <p:cNvSpPr/>
          <p:nvPr/>
        </p:nvSpPr>
        <p:spPr bwMode="auto">
          <a:xfrm>
            <a:off x="5613242" y="4951527"/>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0" name="Rectangle 29"/>
          <p:cNvSpPr/>
          <p:nvPr/>
        </p:nvSpPr>
        <p:spPr bwMode="auto">
          <a:xfrm>
            <a:off x="5060895" y="5064428"/>
            <a:ext cx="525213"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1" name="Rectangle 30"/>
          <p:cNvSpPr/>
          <p:nvPr/>
        </p:nvSpPr>
        <p:spPr bwMode="auto">
          <a:xfrm>
            <a:off x="5613242" y="5064428"/>
            <a:ext cx="256477" cy="94526"/>
          </a:xfrm>
          <a:prstGeom prst="rect">
            <a:avLst/>
          </a:prstGeom>
          <a:solidFill>
            <a:schemeClr val="accent1"/>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2" name="Rectangle 31"/>
          <p:cNvSpPr/>
          <p:nvPr/>
        </p:nvSpPr>
        <p:spPr bwMode="auto">
          <a:xfrm>
            <a:off x="5920072" y="4736267"/>
            <a:ext cx="329184" cy="94659"/>
          </a:xfrm>
          <a:prstGeom prst="rect">
            <a:avLst/>
          </a:prstGeom>
          <a:solidFill>
            <a:schemeClr val="bg1">
              <a:lumMod val="8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rgbClr val="FFC000"/>
              </a:solidFill>
            </a:endParaRPr>
          </a:p>
        </p:txBody>
      </p:sp>
      <p:sp>
        <p:nvSpPr>
          <p:cNvPr id="33" name="Rectangle 32"/>
          <p:cNvSpPr/>
          <p:nvPr/>
        </p:nvSpPr>
        <p:spPr bwMode="auto">
          <a:xfrm>
            <a:off x="5920072" y="4846704"/>
            <a:ext cx="329184" cy="94659"/>
          </a:xfrm>
          <a:prstGeom prst="rect">
            <a:avLst/>
          </a:prstGeom>
          <a:solidFill>
            <a:schemeClr val="bg1">
              <a:lumMod val="8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4" name="Rectangle 33"/>
          <p:cNvSpPr/>
          <p:nvPr/>
        </p:nvSpPr>
        <p:spPr bwMode="auto">
          <a:xfrm>
            <a:off x="5920072" y="4965031"/>
            <a:ext cx="329184" cy="94659"/>
          </a:xfrm>
          <a:prstGeom prst="rect">
            <a:avLst/>
          </a:prstGeom>
          <a:solidFill>
            <a:schemeClr val="bg1">
              <a:lumMod val="8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5" name="Rectangle 34"/>
          <p:cNvSpPr/>
          <p:nvPr/>
        </p:nvSpPr>
        <p:spPr bwMode="auto">
          <a:xfrm>
            <a:off x="5920072" y="5078091"/>
            <a:ext cx="329184" cy="94659"/>
          </a:xfrm>
          <a:prstGeom prst="rect">
            <a:avLst/>
          </a:prstGeom>
          <a:solidFill>
            <a:schemeClr val="bg1">
              <a:lumMod val="85000"/>
            </a:schemeClr>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6" name="Rectangle 35"/>
          <p:cNvSpPr/>
          <p:nvPr/>
        </p:nvSpPr>
        <p:spPr bwMode="auto">
          <a:xfrm>
            <a:off x="5060895" y="5179970"/>
            <a:ext cx="525213"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7" name="Rectangle 36"/>
          <p:cNvSpPr/>
          <p:nvPr/>
        </p:nvSpPr>
        <p:spPr bwMode="auto">
          <a:xfrm>
            <a:off x="5613242" y="5179970"/>
            <a:ext cx="256477"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8" name="Rectangle 37"/>
          <p:cNvSpPr/>
          <p:nvPr/>
        </p:nvSpPr>
        <p:spPr bwMode="auto">
          <a:xfrm>
            <a:off x="5060895" y="5295494"/>
            <a:ext cx="525213"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39" name="Rectangle 38"/>
          <p:cNvSpPr/>
          <p:nvPr/>
        </p:nvSpPr>
        <p:spPr bwMode="auto">
          <a:xfrm>
            <a:off x="5613242" y="5295494"/>
            <a:ext cx="256477"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0" name="Rectangle 39"/>
          <p:cNvSpPr/>
          <p:nvPr/>
        </p:nvSpPr>
        <p:spPr bwMode="auto">
          <a:xfrm>
            <a:off x="5060895" y="5400522"/>
            <a:ext cx="525213"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1" name="Rectangle 40"/>
          <p:cNvSpPr/>
          <p:nvPr/>
        </p:nvSpPr>
        <p:spPr bwMode="auto">
          <a:xfrm>
            <a:off x="5613242" y="5400522"/>
            <a:ext cx="256477"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2" name="Rectangle 41"/>
          <p:cNvSpPr/>
          <p:nvPr/>
        </p:nvSpPr>
        <p:spPr bwMode="auto">
          <a:xfrm>
            <a:off x="5060895" y="5510803"/>
            <a:ext cx="525213"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3" name="Rectangle 42"/>
          <p:cNvSpPr/>
          <p:nvPr/>
        </p:nvSpPr>
        <p:spPr bwMode="auto">
          <a:xfrm>
            <a:off x="5613242" y="5510803"/>
            <a:ext cx="256477" cy="94526"/>
          </a:xfrm>
          <a:prstGeom prst="rect">
            <a:avLst/>
          </a:prstGeom>
          <a:solidFill>
            <a:schemeClr val="accent2"/>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4" name="Rectangle 43"/>
          <p:cNvSpPr/>
          <p:nvPr/>
        </p:nvSpPr>
        <p:spPr bwMode="auto">
          <a:xfrm>
            <a:off x="5920072" y="5193795"/>
            <a:ext cx="329184" cy="94659"/>
          </a:xfrm>
          <a:prstGeom prst="rect">
            <a:avLst/>
          </a:prstGeom>
          <a:solidFill>
            <a:srgbClr val="FF0000"/>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5" name="Rectangle 44"/>
          <p:cNvSpPr/>
          <p:nvPr/>
        </p:nvSpPr>
        <p:spPr bwMode="auto">
          <a:xfrm>
            <a:off x="5920072" y="5309481"/>
            <a:ext cx="329184" cy="94659"/>
          </a:xfrm>
          <a:prstGeom prst="rect">
            <a:avLst/>
          </a:prstGeom>
          <a:solidFill>
            <a:srgbClr val="FF0000"/>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6" name="Rectangle 45"/>
          <p:cNvSpPr/>
          <p:nvPr/>
        </p:nvSpPr>
        <p:spPr bwMode="auto">
          <a:xfrm>
            <a:off x="5920072" y="5414657"/>
            <a:ext cx="329184" cy="94659"/>
          </a:xfrm>
          <a:prstGeom prst="rect">
            <a:avLst/>
          </a:prstGeom>
          <a:solidFill>
            <a:srgbClr val="FF0000"/>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7" name="Rectangle 46"/>
          <p:cNvSpPr/>
          <p:nvPr/>
        </p:nvSpPr>
        <p:spPr bwMode="auto">
          <a:xfrm>
            <a:off x="5920072" y="5525092"/>
            <a:ext cx="329184" cy="94659"/>
          </a:xfrm>
          <a:prstGeom prst="rect">
            <a:avLst/>
          </a:prstGeom>
          <a:solidFill>
            <a:srgbClr val="FF0000"/>
          </a:solidFill>
          <a:ln>
            <a:headEnd type="oval" w="med" len="med"/>
            <a:tailEnd type="triangle" w="med" len="med"/>
          </a:ln>
        </p:spPr>
        <p:style>
          <a:lnRef idx="0">
            <a:schemeClr val="accent6"/>
          </a:lnRef>
          <a:fillRef idx="3">
            <a:schemeClr val="accent6"/>
          </a:fillRef>
          <a:effectRef idx="3">
            <a:schemeClr val="accent6"/>
          </a:effectRef>
          <a:fontRef idx="minor">
            <a:schemeClr val="lt1"/>
          </a:fontRef>
        </p:style>
        <p:txBody>
          <a:bodyPr wrap="none" anchor="ctr"/>
          <a:lstStyle/>
          <a:p>
            <a:pPr marL="119063" indent="-119063" eaLnBrk="1" hangingPunct="1">
              <a:lnSpc>
                <a:spcPct val="90000"/>
              </a:lnSpc>
              <a:spcBef>
                <a:spcPct val="50000"/>
              </a:spcBef>
              <a:buClr>
                <a:schemeClr val="accent1"/>
              </a:buClr>
              <a:defRPr/>
            </a:pPr>
            <a:endParaRPr lang="en-US" dirty="0">
              <a:solidFill>
                <a:schemeClr val="tx1"/>
              </a:solidFill>
            </a:endParaRPr>
          </a:p>
        </p:txBody>
      </p:sp>
      <p:sp>
        <p:nvSpPr>
          <p:cNvPr id="48" name="Content Placeholder 2"/>
          <p:cNvSpPr txBox="1">
            <a:spLocks noChangeAspect="1"/>
          </p:cNvSpPr>
          <p:nvPr/>
        </p:nvSpPr>
        <p:spPr bwMode="gray">
          <a:xfrm>
            <a:off x="5251581" y="1813800"/>
            <a:ext cx="6176831"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eaLnBrk="1" hangingPunct="1">
              <a:defRPr/>
            </a:pPr>
            <a:r>
              <a:rPr lang="en-US" sz="1600" b="1" dirty="0">
                <a:latin typeface="Courier New" pitchFamily="49" charset="0"/>
                <a:cs typeface="Arial" charset="0"/>
              </a:rPr>
              <a:t>$ </a:t>
            </a:r>
            <a:r>
              <a:rPr lang="en-US" sz="1600" b="1" dirty="0">
                <a:latin typeface="Courier New" pitchFamily="49" charset="0"/>
                <a:cs typeface="Courier New" pitchFamily="49" charset="0"/>
              </a:rPr>
              <a:t>sqlldr system@</a:t>
            </a:r>
            <a:r>
              <a:rPr lang="en-US" sz="1600" b="1" dirty="0">
                <a:solidFill>
                  <a:srgbClr val="FF66FF"/>
                </a:solidFill>
                <a:latin typeface="Courier New" pitchFamily="49" charset="0"/>
                <a:cs typeface="Courier New" pitchFamily="49" charset="0"/>
              </a:rPr>
              <a:t>PDBC</a:t>
            </a:r>
            <a:r>
              <a:rPr lang="en-US" sz="1600" b="1" dirty="0">
                <a:latin typeface="Courier New" pitchFamily="49" charset="0"/>
                <a:cs typeface="Courier New" pitchFamily="49" charset="0"/>
              </a:rPr>
              <a:t> TABLE=hr.emp</a:t>
            </a:r>
            <a:endParaRPr lang="en-US" sz="1600" dirty="0">
              <a:latin typeface="Arial" charset="0"/>
              <a:cs typeface="Arial" charset="0"/>
            </a:endParaRPr>
          </a:p>
        </p:txBody>
      </p:sp>
      <p:sp>
        <p:nvSpPr>
          <p:cNvPr id="49" name="TextBox 64"/>
          <p:cNvSpPr txBox="1">
            <a:spLocks noChangeArrowheads="1"/>
          </p:cNvSpPr>
          <p:nvPr/>
        </p:nvSpPr>
        <p:spPr bwMode="auto">
          <a:xfrm>
            <a:off x="7110413" y="4687669"/>
            <a:ext cx="44562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latin typeface="Courier New" panose="02070309020205020404" pitchFamily="49" charset="0"/>
                <a:cs typeface="Courier New" panose="02070309020205020404" pitchFamily="49" charset="0"/>
              </a:rPr>
              <a:t>emp.log</a:t>
            </a:r>
            <a:r>
              <a:rPr lang="en-US" altLang="en-US" dirty="0">
                <a:solidFill>
                  <a:srgbClr val="000000"/>
                </a:solidFill>
              </a:rPr>
              <a:t> </a:t>
            </a:r>
            <a:r>
              <a:rPr lang="en-US" altLang="en-US" dirty="0" smtClean="0">
                <a:solidFill>
                  <a:srgbClr val="000000"/>
                </a:solidFill>
              </a:rPr>
              <a:t>file</a:t>
            </a:r>
            <a:endParaRPr lang="en-US" altLang="en-US" dirty="0">
              <a:solidFill>
                <a:srgbClr val="000000"/>
              </a:solidFill>
            </a:endParaRPr>
          </a:p>
          <a:p>
            <a:pPr eaLnBrk="1" hangingPunct="1">
              <a:buClr>
                <a:schemeClr val="accent1"/>
              </a:buClr>
            </a:pPr>
            <a:r>
              <a:rPr lang="en-US" altLang="en-US" dirty="0" smtClean="0">
                <a:solidFill>
                  <a:srgbClr val="000000"/>
                </a:solidFill>
                <a:latin typeface="Courier New" panose="02070309020205020404" pitchFamily="49" charset="0"/>
                <a:cs typeface="Courier New" panose="02070309020205020404" pitchFamily="49" charset="0"/>
              </a:rPr>
              <a:t>emp</a:t>
            </a:r>
            <a:r>
              <a:rPr lang="en-US" altLang="en-US" dirty="0">
                <a:solidFill>
                  <a:srgbClr val="000000"/>
                </a:solidFill>
                <a:latin typeface="Courier New" panose="02070309020205020404" pitchFamily="49" charset="0"/>
                <a:cs typeface="Courier New" panose="02070309020205020404" pitchFamily="49" charset="0"/>
              </a:rPr>
              <a:t>_%p.log_xt </a:t>
            </a:r>
            <a:r>
              <a:rPr lang="en-US" altLang="en-US" dirty="0" smtClean="0">
                <a:solidFill>
                  <a:srgbClr val="000000"/>
                </a:solidFill>
              </a:rPr>
              <a:t>file</a:t>
            </a:r>
            <a:endParaRPr lang="en-US" altLang="en-US" dirty="0">
              <a:solidFill>
                <a:srgbClr val="000000"/>
              </a:solidFill>
            </a:endParaRPr>
          </a:p>
        </p:txBody>
      </p:sp>
    </p:spTree>
    <p:extLst>
      <p:ext uri="{BB962C8B-B14F-4D97-AF65-F5344CB8AC3E}">
        <p14:creationId xmlns:p14="http://schemas.microsoft.com/office/powerpoint/2010/main" val="252692214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438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680521"/>
          </a:xfrm>
        </p:spPr>
        <p:txBody>
          <a:bodyPr/>
          <a:lstStyle/>
          <a:p>
            <a:r>
              <a:rPr lang="en-US" dirty="0"/>
              <a:t>In this lesson, you should have learned how </a:t>
            </a:r>
            <a:r>
              <a:rPr lang="en-US" dirty="0" smtClean="0"/>
              <a:t>to use </a:t>
            </a:r>
            <a:r>
              <a:rPr lang="en-US" dirty="0"/>
              <a:t>external tables to move data via platform-independent </a:t>
            </a:r>
            <a:r>
              <a:rPr lang="en-US" dirty="0" smtClean="0"/>
              <a:t>files.</a:t>
            </a:r>
            <a:endParaRPr lang="en-US" dirty="0"/>
          </a:p>
        </p:txBody>
      </p:sp>
    </p:spTree>
    <p:custDataLst>
      <p:tags r:id="rId1"/>
    </p:custDataLst>
    <p:extLst>
      <p:ext uri="{BB962C8B-B14F-4D97-AF65-F5344CB8AC3E}">
        <p14:creationId xmlns:p14="http://schemas.microsoft.com/office/powerpoint/2010/main" val="1605977067"/>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962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357356"/>
          </a:xfrm>
        </p:spPr>
        <p:txBody>
          <a:bodyPr/>
          <a:lstStyle/>
          <a:p>
            <a:pPr lvl="1"/>
            <a:r>
              <a:rPr lang="en-US" dirty="0"/>
              <a:t>Loading Data into a PDB from an External File</a:t>
            </a:r>
          </a:p>
        </p:txBody>
      </p:sp>
    </p:spTree>
    <p:extLst>
      <p:ext uri="{BB962C8B-B14F-4D97-AF65-F5344CB8AC3E}">
        <p14:creationId xmlns:p14="http://schemas.microsoft.com/office/powerpoint/2010/main" val="298737464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25. Transporting </a:t>
            </a:r>
            <a:r>
              <a:rPr lang="en-US" dirty="0" smtClean="0"/>
              <a:t>Data</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72634332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590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smtClean="0"/>
              <a:t>Explain </a:t>
            </a:r>
            <a:r>
              <a:rPr lang="en-US" dirty="0"/>
              <a:t>the general architecture of Oracle Data Pump</a:t>
            </a:r>
          </a:p>
          <a:p>
            <a:pPr lvl="1"/>
            <a:r>
              <a:rPr lang="en-US" dirty="0"/>
              <a:t>Use Data Pump Export and Import to move data between Oracle </a:t>
            </a:r>
            <a:r>
              <a:rPr lang="en-US" dirty="0" smtClean="0"/>
              <a:t>databases</a:t>
            </a:r>
          </a:p>
          <a:p>
            <a:pPr lvl="1"/>
            <a:r>
              <a:rPr lang="en-US" dirty="0" smtClean="0"/>
              <a:t>Transport tablespaces </a:t>
            </a:r>
            <a:r>
              <a:rPr lang="en-US" dirty="0"/>
              <a:t>between databases by using image copies or backup sets</a:t>
            </a:r>
          </a:p>
          <a:p>
            <a:pPr lvl="1"/>
            <a:r>
              <a:rPr lang="en-US" dirty="0" smtClean="0"/>
              <a:t>Transport databases </a:t>
            </a:r>
            <a:r>
              <a:rPr lang="en-US" dirty="0"/>
              <a:t>by using data files or backup </a:t>
            </a:r>
            <a:r>
              <a:rPr lang="en-US" dirty="0" smtClean="0"/>
              <a:t>sets</a:t>
            </a:r>
            <a:endParaRPr lang="en-US" dirty="0"/>
          </a:p>
        </p:txBody>
      </p:sp>
    </p:spTree>
    <p:custDataLst>
      <p:tags r:id="rId1"/>
    </p:custDataLst>
    <p:extLst>
      <p:ext uri="{BB962C8B-B14F-4D97-AF65-F5344CB8AC3E}">
        <p14:creationId xmlns:p14="http://schemas.microsoft.com/office/powerpoint/2010/main" val="491178672"/>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7315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Data Pump Export and Import Clients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964" y="914400"/>
            <a:ext cx="7524248" cy="5277672"/>
          </a:xfrm>
          <a:prstGeom prst="rect">
            <a:avLst/>
          </a:prstGeom>
        </p:spPr>
      </p:pic>
    </p:spTree>
    <p:custDataLst>
      <p:tags r:id="rId1"/>
    </p:custDataLst>
    <p:extLst>
      <p:ext uri="{BB962C8B-B14F-4D97-AF65-F5344CB8AC3E}">
        <p14:creationId xmlns:p14="http://schemas.microsoft.com/office/powerpoint/2010/main" val="4092495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79550" y="1173522"/>
            <a:ext cx="11099438" cy="95933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 name="Rectangle 12"/>
          <p:cNvSpPr/>
          <p:nvPr/>
        </p:nvSpPr>
        <p:spPr bwMode="auto">
          <a:xfrm>
            <a:off x="179550" y="264585"/>
            <a:ext cx="577084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How Are Character Sets Used?</a:t>
            </a:r>
          </a:p>
        </p:txBody>
      </p:sp>
      <p:sp>
        <p:nvSpPr>
          <p:cNvPr id="3" name="Content Placeholder 2"/>
          <p:cNvSpPr>
            <a:spLocks noGrp="1"/>
          </p:cNvSpPr>
          <p:nvPr>
            <p:ph idx="1"/>
          </p:nvPr>
        </p:nvSpPr>
        <p:spPr>
          <a:xfrm>
            <a:off x="622138" y="1242485"/>
            <a:ext cx="10944549" cy="795938"/>
          </a:xfrm>
        </p:spPr>
        <p:txBody>
          <a:bodyPr/>
          <a:lstStyle/>
          <a:p>
            <a:pPr lvl="1"/>
            <a:r>
              <a:rPr lang="en-US" dirty="0"/>
              <a:t>Oracle Net compares the client </a:t>
            </a:r>
            <a:r>
              <a:rPr lang="en-US" dirty="0">
                <a:latin typeface="Courier New" panose="02070309020205020404" pitchFamily="49" charset="0"/>
                <a:cs typeface="Courier New" panose="02070309020205020404" pitchFamily="49" charset="0"/>
              </a:rPr>
              <a:t>NLS_LANG</a:t>
            </a:r>
            <a:r>
              <a:rPr lang="en-US" dirty="0"/>
              <a:t> setting to the character set on the server.</a:t>
            </a:r>
          </a:p>
          <a:p>
            <a:pPr lvl="1"/>
            <a:r>
              <a:rPr lang="en-US" dirty="0"/>
              <a:t>If needed, conversion occurs automatically and transparently.</a:t>
            </a:r>
          </a:p>
        </p:txBody>
      </p:sp>
      <p:grpSp>
        <p:nvGrpSpPr>
          <p:cNvPr id="18" name="Group 17"/>
          <p:cNvGrpSpPr/>
          <p:nvPr/>
        </p:nvGrpSpPr>
        <p:grpSpPr>
          <a:xfrm>
            <a:off x="2059294" y="2420888"/>
            <a:ext cx="8070236" cy="2872025"/>
            <a:chOff x="1668029" y="2784128"/>
            <a:chExt cx="8070236" cy="2872025"/>
          </a:xfrm>
        </p:grpSpPr>
        <p:grpSp>
          <p:nvGrpSpPr>
            <p:cNvPr id="17" name="Group 16"/>
            <p:cNvGrpSpPr/>
            <p:nvPr/>
          </p:nvGrpSpPr>
          <p:grpSpPr>
            <a:xfrm>
              <a:off x="3517817" y="3900372"/>
              <a:ext cx="4766675" cy="497415"/>
              <a:chOff x="3517817" y="3900372"/>
              <a:chExt cx="4766675" cy="497415"/>
            </a:xfrm>
          </p:grpSpPr>
          <p:sp>
            <p:nvSpPr>
              <p:cNvPr id="14" name="Rectangle 13"/>
              <p:cNvSpPr/>
              <p:nvPr/>
            </p:nvSpPr>
            <p:spPr bwMode="auto">
              <a:xfrm>
                <a:off x="3850891" y="3900372"/>
                <a:ext cx="433068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Line 1028"/>
              <p:cNvSpPr>
                <a:spLocks noChangeShapeType="1"/>
              </p:cNvSpPr>
              <p:nvPr/>
            </p:nvSpPr>
            <p:spPr bwMode="auto">
              <a:xfrm>
                <a:off x="3517817" y="4149080"/>
                <a:ext cx="4766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grpSp>
        <p:sp>
          <p:nvSpPr>
            <p:cNvPr id="6" name="Text Box 1029"/>
            <p:cNvSpPr txBox="1">
              <a:spLocks noChangeArrowheads="1"/>
            </p:cNvSpPr>
            <p:nvPr/>
          </p:nvSpPr>
          <p:spPr bwMode="auto">
            <a:xfrm>
              <a:off x="2729821" y="5286821"/>
              <a:ext cx="774571" cy="369332"/>
            </a:xfrm>
            <a:prstGeom prst="rect">
              <a:avLst/>
            </a:prstGeom>
            <a:no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chemeClr val="tx1">
                      <a:lumMod val="50000"/>
                    </a:schemeClr>
                  </a:solidFill>
                  <a:latin typeface="Arial" panose="020B0604020202020204" pitchFamily="34" charset="0"/>
                </a:rPr>
                <a:t>Client</a:t>
              </a:r>
            </a:p>
          </p:txBody>
        </p:sp>
        <p:sp>
          <p:nvSpPr>
            <p:cNvPr id="7" name="Text Box 1030"/>
            <p:cNvSpPr txBox="1">
              <a:spLocks noChangeArrowheads="1"/>
            </p:cNvSpPr>
            <p:nvPr/>
          </p:nvSpPr>
          <p:spPr bwMode="auto">
            <a:xfrm>
              <a:off x="5144447" y="4384441"/>
              <a:ext cx="1327150" cy="366713"/>
            </a:xfrm>
            <a:prstGeom prst="rect">
              <a:avLst/>
            </a:prstGeom>
            <a:solidFill>
              <a:schemeClr val="accent3">
                <a:lumMod val="40000"/>
                <a:lumOff val="60000"/>
              </a:schemeClr>
            </a:solid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chemeClr val="tx1">
                      <a:lumMod val="50000"/>
                    </a:schemeClr>
                  </a:solidFill>
                  <a:latin typeface="Arial" panose="020B0604020202020204" pitchFamily="34" charset="0"/>
                </a:rPr>
                <a:t>Oracle Net</a:t>
              </a:r>
            </a:p>
          </p:txBody>
        </p:sp>
        <p:sp>
          <p:nvSpPr>
            <p:cNvPr id="8" name="Text Box 1031"/>
            <p:cNvSpPr txBox="1">
              <a:spLocks noChangeArrowheads="1"/>
            </p:cNvSpPr>
            <p:nvPr/>
          </p:nvSpPr>
          <p:spPr bwMode="gray">
            <a:xfrm>
              <a:off x="3517817" y="3215133"/>
              <a:ext cx="1276350" cy="366713"/>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rgbClr val="0000FF"/>
                  </a:solidFill>
                  <a:latin typeface="Courier New" panose="02070309020205020404" pitchFamily="49" charset="0"/>
                </a:rPr>
                <a:t>NLS_LANG</a:t>
              </a:r>
            </a:p>
          </p:txBody>
        </p:sp>
        <p:sp>
          <p:nvSpPr>
            <p:cNvPr id="9" name="Text Box 1032"/>
            <p:cNvSpPr txBox="1">
              <a:spLocks noChangeArrowheads="1"/>
            </p:cNvSpPr>
            <p:nvPr/>
          </p:nvSpPr>
          <p:spPr bwMode="auto">
            <a:xfrm>
              <a:off x="8306609" y="5289441"/>
              <a:ext cx="895350" cy="366712"/>
            </a:xfrm>
            <a:prstGeom prst="rect">
              <a:avLst/>
            </a:prstGeom>
            <a:no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chemeClr val="tx1">
                      <a:lumMod val="50000"/>
                    </a:schemeClr>
                  </a:solidFill>
                  <a:latin typeface="Arial" panose="020B0604020202020204" pitchFamily="34" charset="0"/>
                </a:rPr>
                <a:t>Server</a:t>
              </a:r>
            </a:p>
          </p:txBody>
        </p:sp>
        <p:pic>
          <p:nvPicPr>
            <p:cNvPr id="11" name="Picture 1034" descr="Database: Database with B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717755" y="3501008"/>
              <a:ext cx="896937" cy="1335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029" y="2784128"/>
              <a:ext cx="2438400" cy="2438400"/>
            </a:xfrm>
            <a:prstGeom prst="rect">
              <a:avLst/>
            </a:prstGeom>
          </p:spPr>
        </p:pic>
        <p:grpSp>
          <p:nvGrpSpPr>
            <p:cNvPr id="16" name="Group 15"/>
            <p:cNvGrpSpPr/>
            <p:nvPr/>
          </p:nvGrpSpPr>
          <p:grpSpPr>
            <a:xfrm>
              <a:off x="7301709" y="2916281"/>
              <a:ext cx="2436556" cy="2174093"/>
              <a:chOff x="7262150" y="2681172"/>
              <a:chExt cx="2732771" cy="2438400"/>
            </a:xfrm>
          </p:grpSpPr>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262150" y="2681172"/>
                <a:ext cx="2438400" cy="2438400"/>
              </a:xfrm>
              <a:prstGeom prst="rect">
                <a:avLst/>
              </a:prstGeom>
            </p:spPr>
          </p:pic>
          <p:pic>
            <p:nvPicPr>
              <p:cNvPr id="15" name="Picture 12" descr="database_big.png"/>
              <p:cNvPicPr>
                <a:picLocks noChangeAspect="1"/>
              </p:cNvPicPr>
              <p:nvPr/>
            </p:nvPicPr>
            <p:blipFill>
              <a:blip r:embed="rId7" cstate="print"/>
              <a:srcRect/>
              <a:stretch>
                <a:fillRect/>
              </a:stretch>
            </p:blipFill>
            <p:spPr bwMode="auto">
              <a:xfrm>
                <a:off x="8745680" y="3397369"/>
                <a:ext cx="1249241" cy="1694564"/>
              </a:xfrm>
              <a:prstGeom prst="rect">
                <a:avLst/>
              </a:prstGeom>
              <a:noFill/>
              <a:ln w="9525">
                <a:noFill/>
                <a:miter lim="800000"/>
                <a:headEnd/>
                <a:tailEnd/>
              </a:ln>
            </p:spPr>
          </p:pic>
        </p:grpSp>
      </p:grpSp>
    </p:spTree>
    <p:extLst>
      <p:ext uri="{BB962C8B-B14F-4D97-AF65-F5344CB8AC3E}">
        <p14:creationId xmlns:p14="http://schemas.microsoft.com/office/powerpoint/2010/main" val="1020526126"/>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38" y="1135884"/>
            <a:ext cx="9137073" cy="4731516"/>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6248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Data Pump Interfaces and Modes</a:t>
            </a:r>
            <a:endParaRPr lang="en-US" altLang="es-MX" dirty="0"/>
          </a:p>
        </p:txBody>
      </p:sp>
      <p:sp>
        <p:nvSpPr>
          <p:cNvPr id="9219" name="Content Placeholder 9"/>
          <p:cNvSpPr>
            <a:spLocks noGrp="1"/>
          </p:cNvSpPr>
          <p:nvPr>
            <p:ph idx="1"/>
          </p:nvPr>
        </p:nvSpPr>
        <p:spPr>
          <a:xfrm>
            <a:off x="622138" y="1242485"/>
            <a:ext cx="10944549" cy="4514904"/>
          </a:xfrm>
        </p:spPr>
        <p:txBody>
          <a:bodyPr/>
          <a:lstStyle/>
          <a:p>
            <a:pPr lvl="1">
              <a:buClr>
                <a:schemeClr val="accent1"/>
              </a:buClr>
              <a:defRPr/>
            </a:pPr>
            <a:r>
              <a:rPr lang="en-US" dirty="0"/>
              <a:t>Data Pump Export and Import interfaces:</a:t>
            </a:r>
          </a:p>
          <a:p>
            <a:pPr lvl="2">
              <a:buClr>
                <a:schemeClr val="accent1"/>
              </a:buClr>
              <a:defRPr/>
            </a:pPr>
            <a:r>
              <a:rPr lang="en-US" dirty="0"/>
              <a:t>Command line</a:t>
            </a:r>
          </a:p>
          <a:p>
            <a:pPr lvl="2">
              <a:buClr>
                <a:schemeClr val="accent1"/>
              </a:buClr>
              <a:defRPr/>
            </a:pPr>
            <a:r>
              <a:rPr lang="en-US" dirty="0"/>
              <a:t>Parameter file</a:t>
            </a:r>
          </a:p>
          <a:p>
            <a:pPr lvl="2">
              <a:buClr>
                <a:schemeClr val="accent1"/>
              </a:buClr>
              <a:defRPr/>
            </a:pPr>
            <a:r>
              <a:rPr lang="en-US" dirty="0"/>
              <a:t>Interactive command line</a:t>
            </a:r>
          </a:p>
          <a:p>
            <a:pPr lvl="2">
              <a:buClr>
                <a:schemeClr val="accent1"/>
              </a:buClr>
              <a:defRPr/>
            </a:pPr>
            <a:r>
              <a:rPr lang="en-US" dirty="0"/>
              <a:t>Enterprise Manager Cloud Control</a:t>
            </a:r>
          </a:p>
          <a:p>
            <a:pPr lvl="1">
              <a:buClr>
                <a:schemeClr val="accent1"/>
              </a:buClr>
              <a:defRPr/>
            </a:pPr>
            <a:r>
              <a:rPr lang="en-US" dirty="0"/>
              <a:t>Data Pump Export and Import modes:</a:t>
            </a:r>
          </a:p>
          <a:p>
            <a:pPr lvl="2">
              <a:buClr>
                <a:schemeClr val="accent1"/>
              </a:buClr>
              <a:defRPr/>
            </a:pPr>
            <a:r>
              <a:rPr lang="en-US" dirty="0"/>
              <a:t>Full</a:t>
            </a:r>
          </a:p>
          <a:p>
            <a:pPr lvl="2">
              <a:buClr>
                <a:schemeClr val="accent1"/>
              </a:buClr>
              <a:defRPr/>
            </a:pPr>
            <a:r>
              <a:rPr lang="en-US" dirty="0"/>
              <a:t>Schema</a:t>
            </a:r>
          </a:p>
          <a:p>
            <a:pPr lvl="2">
              <a:buClr>
                <a:schemeClr val="accent1"/>
              </a:buClr>
              <a:defRPr/>
            </a:pPr>
            <a:r>
              <a:rPr lang="en-US" dirty="0"/>
              <a:t>Table</a:t>
            </a:r>
          </a:p>
          <a:p>
            <a:pPr lvl="2">
              <a:buClr>
                <a:schemeClr val="accent1"/>
              </a:buClr>
              <a:defRPr/>
            </a:pPr>
            <a:r>
              <a:rPr lang="en-US" dirty="0"/>
              <a:t>Tablespace</a:t>
            </a:r>
          </a:p>
          <a:p>
            <a:pPr lvl="2">
              <a:buClr>
                <a:schemeClr val="accent1"/>
              </a:buClr>
              <a:defRPr/>
            </a:pPr>
            <a:r>
              <a:rPr lang="en-US" dirty="0"/>
              <a:t>Transportable tablespace</a:t>
            </a:r>
          </a:p>
          <a:p>
            <a:pPr lvl="2">
              <a:buClr>
                <a:schemeClr val="accent1"/>
              </a:buClr>
              <a:defRPr/>
            </a:pPr>
            <a:r>
              <a:rPr lang="en-US" dirty="0"/>
              <a:t>Transportable database</a:t>
            </a:r>
          </a:p>
        </p:txBody>
      </p:sp>
    </p:spTree>
    <p:custDataLst>
      <p:tags r:id="rId1"/>
    </p:custDataLst>
    <p:extLst>
      <p:ext uri="{BB962C8B-B14F-4D97-AF65-F5344CB8AC3E}">
        <p14:creationId xmlns:p14="http://schemas.microsoft.com/office/powerpoint/2010/main" val="2932581587"/>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068772960"/>
      </p:ext>
    </p:extLst>
  </p:cSld>
  <p:clrMapOvr>
    <a:masterClrMapping/>
  </p:clrMapOvr>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40885"/>
            <a:ext cx="7696200" cy="33549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6400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Data Pump Import Transformations</a:t>
            </a:r>
            <a:endParaRPr lang="en-US" altLang="es-MX" dirty="0"/>
          </a:p>
        </p:txBody>
      </p:sp>
      <p:sp>
        <p:nvSpPr>
          <p:cNvPr id="9219" name="Content Placeholder 9"/>
          <p:cNvSpPr>
            <a:spLocks noGrp="1"/>
          </p:cNvSpPr>
          <p:nvPr>
            <p:ph idx="1"/>
          </p:nvPr>
        </p:nvSpPr>
        <p:spPr>
          <a:xfrm>
            <a:off x="622138" y="1242485"/>
            <a:ext cx="10944549" cy="2988846"/>
          </a:xfrm>
        </p:spPr>
        <p:txBody>
          <a:bodyPr/>
          <a:lstStyle/>
          <a:p>
            <a:pPr>
              <a:defRPr/>
            </a:pPr>
            <a:r>
              <a:rPr lang="en-US" dirty="0">
                <a:latin typeface="+mn-lt"/>
              </a:rPr>
              <a:t>You can remap:</a:t>
            </a:r>
          </a:p>
          <a:p>
            <a:pPr lvl="1">
              <a:defRPr/>
            </a:pPr>
            <a:r>
              <a:rPr lang="en-US" dirty="0">
                <a:latin typeface="+mn-lt"/>
              </a:rPr>
              <a:t>Data files by using </a:t>
            </a:r>
            <a:r>
              <a:rPr lang="en-US" dirty="0">
                <a:latin typeface="Courier New" panose="02070309020205020404" pitchFamily="49" charset="0"/>
                <a:cs typeface="Courier New" panose="02070309020205020404" pitchFamily="49" charset="0"/>
              </a:rPr>
              <a:t>REMAP_DATAFILE</a:t>
            </a:r>
          </a:p>
          <a:p>
            <a:pPr lvl="1">
              <a:defRPr/>
            </a:pPr>
            <a:r>
              <a:rPr lang="en-US" dirty="0">
                <a:latin typeface="+mn-lt"/>
              </a:rPr>
              <a:t>Tablespaces by using </a:t>
            </a:r>
            <a:r>
              <a:rPr lang="en-US" dirty="0">
                <a:latin typeface="Courier New" panose="02070309020205020404" pitchFamily="49" charset="0"/>
                <a:cs typeface="Courier New" panose="02070309020205020404" pitchFamily="49" charset="0"/>
              </a:rPr>
              <a:t>REMAP_TABLESPACE</a:t>
            </a:r>
          </a:p>
          <a:p>
            <a:pPr lvl="1">
              <a:defRPr/>
            </a:pPr>
            <a:r>
              <a:rPr lang="en-US" dirty="0">
                <a:latin typeface="+mn-lt"/>
              </a:rPr>
              <a:t>Schemas by using </a:t>
            </a:r>
            <a:r>
              <a:rPr lang="en-US" dirty="0">
                <a:latin typeface="Courier New" panose="02070309020205020404" pitchFamily="49" charset="0"/>
                <a:cs typeface="Courier New" panose="02070309020205020404" pitchFamily="49" charset="0"/>
              </a:rPr>
              <a:t>REMAP_SCHEMA</a:t>
            </a:r>
          </a:p>
          <a:p>
            <a:pPr lvl="1">
              <a:defRPr/>
            </a:pPr>
            <a:r>
              <a:rPr lang="en-US" dirty="0">
                <a:latin typeface="+mn-lt"/>
              </a:rPr>
              <a:t>Tables by using </a:t>
            </a:r>
            <a:r>
              <a:rPr lang="en-US" dirty="0">
                <a:latin typeface="Courier New" panose="02070309020205020404" pitchFamily="49" charset="0"/>
                <a:cs typeface="Courier New" panose="02070309020205020404" pitchFamily="49" charset="0"/>
              </a:rPr>
              <a:t>REMAP_TABLE</a:t>
            </a:r>
          </a:p>
          <a:p>
            <a:pPr lvl="1">
              <a:defRPr/>
            </a:pPr>
            <a:r>
              <a:rPr lang="en-US" dirty="0">
                <a:latin typeface="+mn-lt"/>
              </a:rPr>
              <a:t>Data by using </a:t>
            </a:r>
            <a:r>
              <a:rPr lang="en-US" dirty="0">
                <a:latin typeface="Courier New" panose="02070309020205020404" pitchFamily="49" charset="0"/>
                <a:cs typeface="Courier New" panose="02070309020205020404" pitchFamily="49" charset="0"/>
              </a:rPr>
              <a:t>REMAP_DATA</a:t>
            </a:r>
          </a:p>
          <a:p>
            <a:pPr lvl="1">
              <a:defRPr/>
            </a:pPr>
            <a:r>
              <a:rPr lang="en-US" dirty="0">
                <a:latin typeface="+mn-lt"/>
              </a:rPr>
              <a:t>Directory by using </a:t>
            </a:r>
            <a:r>
              <a:rPr lang="en-US" dirty="0">
                <a:latin typeface="Courier New" panose="02070309020205020404" pitchFamily="49" charset="0"/>
                <a:cs typeface="Courier New" panose="02070309020205020404" pitchFamily="49" charset="0"/>
              </a:rPr>
              <a:t>REMAP_DIRECTORY</a:t>
            </a:r>
          </a:p>
        </p:txBody>
      </p:sp>
    </p:spTree>
    <p:custDataLst>
      <p:tags r:id="rId1"/>
    </p:custDataLst>
    <p:extLst>
      <p:ext uri="{BB962C8B-B14F-4D97-AF65-F5344CB8AC3E}">
        <p14:creationId xmlns:p14="http://schemas.microsoft.com/office/powerpoint/2010/main" val="1967779718"/>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50812" y="276130"/>
            <a:ext cx="7010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Oracle Data Pump with PDBs</a:t>
            </a:r>
          </a:p>
        </p:txBody>
      </p:sp>
      <p:sp>
        <p:nvSpPr>
          <p:cNvPr id="3" name="Content Placeholder 2"/>
          <p:cNvSpPr>
            <a:spLocks noGrp="1"/>
          </p:cNvSpPr>
          <p:nvPr>
            <p:ph idx="1"/>
          </p:nvPr>
        </p:nvSpPr>
        <p:spPr>
          <a:xfrm>
            <a:off x="622138" y="5814844"/>
            <a:ext cx="10944549" cy="357356"/>
          </a:xfrm>
        </p:spPr>
        <p:txBody>
          <a:bodyPr/>
          <a:lstStyle/>
          <a:p>
            <a:r>
              <a:rPr lang="en-US" dirty="0"/>
              <a:t>Use the PDB service name to export from or import into a PDB</a:t>
            </a:r>
            <a:r>
              <a:rPr lang="en-US" dirty="0" smtClean="0"/>
              <a:t>.</a:t>
            </a:r>
            <a:endParaRPr lang="en-US" dirty="0"/>
          </a:p>
        </p:txBody>
      </p:sp>
      <p:sp>
        <p:nvSpPr>
          <p:cNvPr id="4" name="Rectangle 60"/>
          <p:cNvSpPr>
            <a:spLocks noChangeArrowheads="1"/>
          </p:cNvSpPr>
          <p:nvPr/>
        </p:nvSpPr>
        <p:spPr bwMode="auto">
          <a:xfrm>
            <a:off x="508000" y="1219200"/>
            <a:ext cx="3757613" cy="44196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5" name="Group 14"/>
          <p:cNvGrpSpPr>
            <a:grpSpLocks/>
          </p:cNvGrpSpPr>
          <p:nvPr/>
        </p:nvGrpSpPr>
        <p:grpSpPr bwMode="auto">
          <a:xfrm>
            <a:off x="779463" y="1506538"/>
            <a:ext cx="3214687" cy="3990975"/>
            <a:chOff x="968375" y="1506538"/>
            <a:chExt cx="3214688" cy="3990975"/>
          </a:xfrm>
        </p:grpSpPr>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902" y="2971800"/>
              <a:ext cx="536195" cy="6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4"/>
            <p:cNvSpPr txBox="1">
              <a:spLocks noChangeArrowheads="1"/>
            </p:cNvSpPr>
            <p:nvPr/>
          </p:nvSpPr>
          <p:spPr bwMode="auto">
            <a:xfrm>
              <a:off x="996950" y="5257800"/>
              <a:ext cx="1136650"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CDB</a:t>
              </a:r>
            </a:p>
          </p:txBody>
        </p:sp>
        <p:sp>
          <p:nvSpPr>
            <p:cNvPr id="8" name="Rounded Rectangle 39"/>
            <p:cNvSpPr>
              <a:spLocks noChangeArrowheads="1"/>
            </p:cNvSpPr>
            <p:nvPr/>
          </p:nvSpPr>
          <p:spPr bwMode="auto">
            <a:xfrm>
              <a:off x="968375" y="4419600"/>
              <a:ext cx="3214688"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FF0000"/>
                  </a:solidFill>
                  <a:latin typeface="Courier New" panose="02070309020205020404" pitchFamily="49" charset="0"/>
                  <a:cs typeface="Courier New" panose="02070309020205020404" pitchFamily="49" charset="0"/>
                </a:rPr>
                <a:t>CDB2</a:t>
              </a:r>
              <a:endParaRPr lang="en-US" altLang="en-US" sz="1400" b="1" dirty="0">
                <a:latin typeface="Courier New" panose="02070309020205020404" pitchFamily="49" charset="0"/>
                <a:cs typeface="Courier New" panose="02070309020205020404" pitchFamily="49" charset="0"/>
              </a:endParaRPr>
            </a:p>
          </p:txBody>
        </p:sp>
        <p:sp>
          <p:nvSpPr>
            <p:cNvPr id="9" name="Rounded Rectangle 39"/>
            <p:cNvSpPr>
              <a:spLocks noChangeArrowheads="1"/>
            </p:cNvSpPr>
            <p:nvPr/>
          </p:nvSpPr>
          <p:spPr bwMode="auto">
            <a:xfrm>
              <a:off x="1136650" y="4495800"/>
              <a:ext cx="928688"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10" name="Rounded Rectangle 39"/>
            <p:cNvSpPr>
              <a:spLocks noChangeArrowheads="1"/>
            </p:cNvSpPr>
            <p:nvPr/>
          </p:nvSpPr>
          <p:spPr bwMode="auto">
            <a:xfrm>
              <a:off x="2136775" y="4495800"/>
              <a:ext cx="928688"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11" name="Rounded Rectangle 39"/>
            <p:cNvSpPr>
              <a:spLocks noChangeArrowheads="1"/>
            </p:cNvSpPr>
            <p:nvPr/>
          </p:nvSpPr>
          <p:spPr bwMode="auto">
            <a:xfrm>
              <a:off x="3152775" y="4495800"/>
              <a:ext cx="928688"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12" name="Rounded Rectangle 39"/>
            <p:cNvSpPr>
              <a:spLocks noChangeArrowheads="1"/>
            </p:cNvSpPr>
            <p:nvPr/>
          </p:nvSpPr>
          <p:spPr bwMode="auto">
            <a:xfrm>
              <a:off x="1828800" y="1633538"/>
              <a:ext cx="1522413" cy="576262"/>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PRODDB</a:t>
              </a:r>
            </a:p>
          </p:txBody>
        </p:sp>
        <p:sp>
          <p:nvSpPr>
            <p:cNvPr id="13" name="TextBox 24"/>
            <p:cNvSpPr txBox="1">
              <a:spLocks noChangeArrowheads="1"/>
            </p:cNvSpPr>
            <p:nvPr/>
          </p:nvSpPr>
          <p:spPr bwMode="auto">
            <a:xfrm>
              <a:off x="969963" y="1506538"/>
              <a:ext cx="14224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Non-CDB</a:t>
              </a:r>
            </a:p>
          </p:txBody>
        </p:sp>
        <p:cxnSp>
          <p:nvCxnSpPr>
            <p:cNvPr id="14" name="Straight Arrow Connector 21"/>
            <p:cNvCxnSpPr>
              <a:cxnSpLocks noChangeShapeType="1"/>
            </p:cNvCxnSpPr>
            <p:nvPr/>
          </p:nvCxnSpPr>
          <p:spPr bwMode="auto">
            <a:xfrm>
              <a:off x="2540000" y="2286000"/>
              <a:ext cx="0" cy="60960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sp>
          <p:nvSpPr>
            <p:cNvPr id="15" name="TextBox 23"/>
            <p:cNvSpPr txBox="1">
              <a:spLocks noChangeArrowheads="1"/>
            </p:cNvSpPr>
            <p:nvPr/>
          </p:nvSpPr>
          <p:spPr bwMode="auto">
            <a:xfrm>
              <a:off x="1762125" y="2286000"/>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export</a:t>
              </a:r>
            </a:p>
          </p:txBody>
        </p:sp>
        <p:sp>
          <p:nvSpPr>
            <p:cNvPr id="16" name="TextBox 24"/>
            <p:cNvSpPr txBox="1">
              <a:spLocks noChangeArrowheads="1"/>
            </p:cNvSpPr>
            <p:nvPr/>
          </p:nvSpPr>
          <p:spPr bwMode="auto">
            <a:xfrm>
              <a:off x="2271903" y="3918777"/>
              <a:ext cx="7348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import</a:t>
              </a:r>
            </a:p>
          </p:txBody>
        </p:sp>
        <p:sp>
          <p:nvSpPr>
            <p:cNvPr id="17" name="TextBox 25"/>
            <p:cNvSpPr txBox="1">
              <a:spLocks noChangeArrowheads="1"/>
            </p:cNvSpPr>
            <p:nvPr/>
          </p:nvSpPr>
          <p:spPr bwMode="auto">
            <a:xfrm>
              <a:off x="2782447" y="2989263"/>
              <a:ext cx="9604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2060"/>
                  </a:solidFill>
                </a:rPr>
                <a:t>Dump file</a:t>
              </a:r>
            </a:p>
          </p:txBody>
        </p:sp>
        <p:cxnSp>
          <p:nvCxnSpPr>
            <p:cNvPr id="18" name="Elbow Connector 3"/>
            <p:cNvCxnSpPr>
              <a:cxnSpLocks noChangeShapeType="1"/>
              <a:stCxn id="6" idx="2"/>
              <a:endCxn id="11" idx="0"/>
            </p:cNvCxnSpPr>
            <p:nvPr/>
          </p:nvCxnSpPr>
          <p:spPr bwMode="auto">
            <a:xfrm rot="16200000" flipH="1">
              <a:off x="2632076" y="3510757"/>
              <a:ext cx="892968" cy="1077118"/>
            </a:xfrm>
            <a:prstGeom prst="bentConnector3">
              <a:avLst>
                <a:gd name="adj1" fmla="val 30347"/>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grpSp>
      <p:sp>
        <p:nvSpPr>
          <p:cNvPr id="19" name="Rectangle 61"/>
          <p:cNvSpPr>
            <a:spLocks noChangeArrowheads="1"/>
          </p:cNvSpPr>
          <p:nvPr/>
        </p:nvSpPr>
        <p:spPr bwMode="auto">
          <a:xfrm>
            <a:off x="4367213" y="1219200"/>
            <a:ext cx="3657600" cy="44196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20" name="Group 16"/>
          <p:cNvGrpSpPr>
            <a:grpSpLocks/>
          </p:cNvGrpSpPr>
          <p:nvPr/>
        </p:nvGrpSpPr>
        <p:grpSpPr bwMode="auto">
          <a:xfrm>
            <a:off x="4589463" y="1371600"/>
            <a:ext cx="3214687" cy="3810000"/>
            <a:chOff x="4570413" y="1371600"/>
            <a:chExt cx="3214687" cy="3810000"/>
          </a:xfrm>
        </p:grpSpPr>
        <p:sp>
          <p:nvSpPr>
            <p:cNvPr id="21" name="Rounded Rectangle 39"/>
            <p:cNvSpPr>
              <a:spLocks noChangeArrowheads="1"/>
            </p:cNvSpPr>
            <p:nvPr/>
          </p:nvSpPr>
          <p:spPr bwMode="auto">
            <a:xfrm>
              <a:off x="4570413" y="4419600"/>
              <a:ext cx="3214687"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FF0000"/>
                  </a:solidFill>
                  <a:latin typeface="Courier New" panose="02070309020205020404" pitchFamily="49" charset="0"/>
                  <a:cs typeface="Courier New" panose="02070309020205020404" pitchFamily="49" charset="0"/>
                </a:rPr>
                <a:t>CDB2</a:t>
              </a:r>
            </a:p>
          </p:txBody>
        </p:sp>
        <p:sp>
          <p:nvSpPr>
            <p:cNvPr id="22" name="Rounded Rectangle 39"/>
            <p:cNvSpPr>
              <a:spLocks noChangeArrowheads="1"/>
            </p:cNvSpPr>
            <p:nvPr/>
          </p:nvSpPr>
          <p:spPr bwMode="auto">
            <a:xfrm>
              <a:off x="4738688" y="4495800"/>
              <a:ext cx="928687"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23" name="Rounded Rectangle 39"/>
            <p:cNvSpPr>
              <a:spLocks noChangeArrowheads="1"/>
            </p:cNvSpPr>
            <p:nvPr/>
          </p:nvSpPr>
          <p:spPr bwMode="auto">
            <a:xfrm>
              <a:off x="5738813" y="4495800"/>
              <a:ext cx="928687"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24" name="Rounded Rectangle 39"/>
            <p:cNvSpPr>
              <a:spLocks noChangeArrowheads="1"/>
            </p:cNvSpPr>
            <p:nvPr/>
          </p:nvSpPr>
          <p:spPr bwMode="auto">
            <a:xfrm>
              <a:off x="6754813" y="4495800"/>
              <a:ext cx="928687"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25" name="Rounded Rectangle 39"/>
            <p:cNvSpPr>
              <a:spLocks noChangeArrowheads="1"/>
            </p:cNvSpPr>
            <p:nvPr/>
          </p:nvSpPr>
          <p:spPr bwMode="auto">
            <a:xfrm>
              <a:off x="4570413" y="1371600"/>
              <a:ext cx="3214687"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CDB1</a:t>
              </a:r>
            </a:p>
          </p:txBody>
        </p:sp>
        <p:sp>
          <p:nvSpPr>
            <p:cNvPr id="26" name="Rounded Rectangle 39"/>
            <p:cNvSpPr>
              <a:spLocks noChangeArrowheads="1"/>
            </p:cNvSpPr>
            <p:nvPr/>
          </p:nvSpPr>
          <p:spPr bwMode="auto">
            <a:xfrm>
              <a:off x="4738688" y="1447800"/>
              <a:ext cx="928687"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27" name="Rounded Rectangle 39"/>
            <p:cNvSpPr>
              <a:spLocks noChangeArrowheads="1"/>
            </p:cNvSpPr>
            <p:nvPr/>
          </p:nvSpPr>
          <p:spPr bwMode="auto">
            <a:xfrm>
              <a:off x="5738813" y="1447800"/>
              <a:ext cx="928687"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28" name="Rounded Rectangle 39"/>
            <p:cNvSpPr>
              <a:spLocks noChangeArrowheads="1"/>
            </p:cNvSpPr>
            <p:nvPr/>
          </p:nvSpPr>
          <p:spPr bwMode="auto">
            <a:xfrm>
              <a:off x="6754813" y="1447800"/>
              <a:ext cx="928687"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29" name="TextBox 41"/>
            <p:cNvSpPr txBox="1">
              <a:spLocks noChangeArrowheads="1"/>
            </p:cNvSpPr>
            <p:nvPr/>
          </p:nvSpPr>
          <p:spPr bwMode="auto">
            <a:xfrm>
              <a:off x="5992813" y="2286000"/>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export</a:t>
              </a:r>
            </a:p>
          </p:txBody>
        </p:sp>
        <p:sp>
          <p:nvSpPr>
            <p:cNvPr id="30" name="TextBox 42"/>
            <p:cNvSpPr txBox="1">
              <a:spLocks noChangeArrowheads="1"/>
            </p:cNvSpPr>
            <p:nvPr/>
          </p:nvSpPr>
          <p:spPr bwMode="auto">
            <a:xfrm>
              <a:off x="5938838" y="3852863"/>
              <a:ext cx="728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import</a:t>
              </a:r>
            </a:p>
          </p:txBody>
        </p:sp>
        <p:pic>
          <p:nvPicPr>
            <p:cNvPr id="31" name="Picture 4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58" y="2971800"/>
              <a:ext cx="536195" cy="6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5"/>
            <p:cNvSpPr txBox="1">
              <a:spLocks noChangeArrowheads="1"/>
            </p:cNvSpPr>
            <p:nvPr/>
          </p:nvSpPr>
          <p:spPr bwMode="auto">
            <a:xfrm>
              <a:off x="6420942" y="2989263"/>
              <a:ext cx="9604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2060"/>
                  </a:solidFill>
                </a:rPr>
                <a:t>Dump file</a:t>
              </a:r>
            </a:p>
          </p:txBody>
        </p:sp>
        <p:cxnSp>
          <p:nvCxnSpPr>
            <p:cNvPr id="33" name="Elbow Connector 54"/>
            <p:cNvCxnSpPr>
              <a:cxnSpLocks noChangeShapeType="1"/>
              <a:stCxn id="31" idx="2"/>
              <a:endCxn id="24" idx="0"/>
            </p:cNvCxnSpPr>
            <p:nvPr/>
          </p:nvCxnSpPr>
          <p:spPr bwMode="auto">
            <a:xfrm rot="16200000" flipH="1">
              <a:off x="6251972" y="3528615"/>
              <a:ext cx="892968" cy="1041401"/>
            </a:xfrm>
            <a:prstGeom prst="bentConnector3">
              <a:avLst>
                <a:gd name="adj1" fmla="val 28279"/>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34" name="Elbow Connector 8"/>
            <p:cNvCxnSpPr>
              <a:cxnSpLocks noChangeShapeType="1"/>
              <a:stCxn id="26" idx="2"/>
            </p:cNvCxnSpPr>
            <p:nvPr/>
          </p:nvCxnSpPr>
          <p:spPr bwMode="auto">
            <a:xfrm rot="16200000" flipH="1">
              <a:off x="5156994" y="1874837"/>
              <a:ext cx="1066799" cy="974723"/>
            </a:xfrm>
            <a:prstGeom prst="bentConnector3">
              <a:avLst>
                <a:gd name="adj1" fmla="val 67316"/>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grpSp>
      <p:sp>
        <p:nvSpPr>
          <p:cNvPr id="35" name="Rectangle 62"/>
          <p:cNvSpPr>
            <a:spLocks noChangeArrowheads="1"/>
          </p:cNvSpPr>
          <p:nvPr/>
        </p:nvSpPr>
        <p:spPr bwMode="auto">
          <a:xfrm>
            <a:off x="8126413" y="1219200"/>
            <a:ext cx="3554412" cy="44196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6" name="Group 15"/>
          <p:cNvGrpSpPr>
            <a:grpSpLocks/>
          </p:cNvGrpSpPr>
          <p:nvPr/>
        </p:nvGrpSpPr>
        <p:grpSpPr bwMode="auto">
          <a:xfrm>
            <a:off x="8297863" y="1371600"/>
            <a:ext cx="3213100" cy="3952875"/>
            <a:chOff x="8228013" y="1371600"/>
            <a:chExt cx="3213100" cy="3952875"/>
          </a:xfrm>
        </p:grpSpPr>
        <p:sp>
          <p:nvSpPr>
            <p:cNvPr id="37" name="Rounded Rectangle 39"/>
            <p:cNvSpPr>
              <a:spLocks noChangeArrowheads="1"/>
            </p:cNvSpPr>
            <p:nvPr/>
          </p:nvSpPr>
          <p:spPr bwMode="auto">
            <a:xfrm>
              <a:off x="8228013" y="1371600"/>
              <a:ext cx="3213100"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CDB1</a:t>
              </a:r>
            </a:p>
          </p:txBody>
        </p:sp>
        <p:sp>
          <p:nvSpPr>
            <p:cNvPr id="38" name="Rounded Rectangle 39"/>
            <p:cNvSpPr>
              <a:spLocks noChangeArrowheads="1"/>
            </p:cNvSpPr>
            <p:nvPr/>
          </p:nvSpPr>
          <p:spPr bwMode="auto">
            <a:xfrm>
              <a:off x="8394700" y="1447800"/>
              <a:ext cx="928688"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39" name="Rounded Rectangle 39"/>
            <p:cNvSpPr>
              <a:spLocks noChangeArrowheads="1"/>
            </p:cNvSpPr>
            <p:nvPr/>
          </p:nvSpPr>
          <p:spPr bwMode="auto">
            <a:xfrm>
              <a:off x="9394825" y="1447800"/>
              <a:ext cx="930275"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40" name="Rounded Rectangle 39"/>
            <p:cNvSpPr>
              <a:spLocks noChangeArrowheads="1"/>
            </p:cNvSpPr>
            <p:nvPr/>
          </p:nvSpPr>
          <p:spPr bwMode="auto">
            <a:xfrm>
              <a:off x="10410825" y="1447800"/>
              <a:ext cx="928688"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41" name="TextBox 52"/>
            <p:cNvSpPr txBox="1">
              <a:spLocks noChangeArrowheads="1"/>
            </p:cNvSpPr>
            <p:nvPr/>
          </p:nvSpPr>
          <p:spPr bwMode="auto">
            <a:xfrm>
              <a:off x="9539288" y="2286000"/>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export</a:t>
              </a:r>
            </a:p>
          </p:txBody>
        </p:sp>
        <p:sp>
          <p:nvSpPr>
            <p:cNvPr id="42" name="Rounded Rectangle 39"/>
            <p:cNvSpPr>
              <a:spLocks noChangeArrowheads="1"/>
            </p:cNvSpPr>
            <p:nvPr/>
          </p:nvSpPr>
          <p:spPr bwMode="auto">
            <a:xfrm>
              <a:off x="9445625" y="4419600"/>
              <a:ext cx="1524000" cy="576263"/>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PRODDB</a:t>
              </a:r>
            </a:p>
          </p:txBody>
        </p:sp>
        <p:sp>
          <p:nvSpPr>
            <p:cNvPr id="43" name="TextBox 57"/>
            <p:cNvSpPr txBox="1">
              <a:spLocks noChangeArrowheads="1"/>
            </p:cNvSpPr>
            <p:nvPr/>
          </p:nvSpPr>
          <p:spPr bwMode="auto">
            <a:xfrm>
              <a:off x="9148761" y="3852863"/>
              <a:ext cx="1271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import</a:t>
              </a:r>
            </a:p>
          </p:txBody>
        </p:sp>
        <p:sp>
          <p:nvSpPr>
            <p:cNvPr id="44" name="TextBox 24"/>
            <p:cNvSpPr txBox="1">
              <a:spLocks noChangeArrowheads="1"/>
            </p:cNvSpPr>
            <p:nvPr/>
          </p:nvSpPr>
          <p:spPr bwMode="auto">
            <a:xfrm>
              <a:off x="9755188" y="5084763"/>
              <a:ext cx="14224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Non-CDB</a:t>
              </a:r>
            </a:p>
          </p:txBody>
        </p:sp>
        <p:pic>
          <p:nvPicPr>
            <p:cNvPr id="45" name="Picture 4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5521" y="2971800"/>
              <a:ext cx="536195" cy="6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25"/>
            <p:cNvSpPr txBox="1">
              <a:spLocks noChangeArrowheads="1"/>
            </p:cNvSpPr>
            <p:nvPr/>
          </p:nvSpPr>
          <p:spPr bwMode="auto">
            <a:xfrm>
              <a:off x="10143203" y="2989263"/>
              <a:ext cx="9604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2060"/>
                  </a:solidFill>
                </a:rPr>
                <a:t>Dump file</a:t>
              </a:r>
            </a:p>
          </p:txBody>
        </p:sp>
        <p:cxnSp>
          <p:nvCxnSpPr>
            <p:cNvPr id="47" name="Elbow Connector 56"/>
            <p:cNvCxnSpPr>
              <a:cxnSpLocks noChangeShapeType="1"/>
              <a:endCxn id="42" idx="0"/>
            </p:cNvCxnSpPr>
            <p:nvPr/>
          </p:nvCxnSpPr>
          <p:spPr bwMode="auto">
            <a:xfrm rot="16200000" flipH="1">
              <a:off x="9695061" y="3907036"/>
              <a:ext cx="761998" cy="263129"/>
            </a:xfrm>
            <a:prstGeom prst="bentConnector3">
              <a:avLst>
                <a:gd name="adj1" fmla="val 23333"/>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48" name="Elbow Connector 11"/>
            <p:cNvCxnSpPr>
              <a:cxnSpLocks noChangeShapeType="1"/>
              <a:stCxn id="40" idx="2"/>
              <a:endCxn id="45" idx="0"/>
            </p:cNvCxnSpPr>
            <p:nvPr/>
          </p:nvCxnSpPr>
          <p:spPr bwMode="auto">
            <a:xfrm rot="5400000">
              <a:off x="9817894" y="1914525"/>
              <a:ext cx="1143000" cy="971550"/>
            </a:xfrm>
            <a:prstGeom prst="bentConnector3">
              <a:avLst>
                <a:gd name="adj1" fmla="val 68586"/>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4823389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flipH="1">
            <a:off x="4365622" y="990600"/>
            <a:ext cx="7672387" cy="50291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 name="Rectangle 21"/>
          <p:cNvSpPr/>
          <p:nvPr/>
        </p:nvSpPr>
        <p:spPr bwMode="auto">
          <a:xfrm>
            <a:off x="150812" y="276130"/>
            <a:ext cx="9525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Exporting from </a:t>
            </a:r>
            <a:r>
              <a:rPr lang="en-US" dirty="0" smtClean="0"/>
              <a:t>a Non-CDB </a:t>
            </a:r>
            <a:r>
              <a:rPr lang="en-US" dirty="0"/>
              <a:t>and Importing into </a:t>
            </a:r>
            <a:r>
              <a:rPr lang="en-US" dirty="0" smtClean="0"/>
              <a:t>a PDB</a:t>
            </a:r>
            <a:endParaRPr lang="en-US" dirty="0"/>
          </a:p>
        </p:txBody>
      </p:sp>
      <p:sp>
        <p:nvSpPr>
          <p:cNvPr id="3" name="Content Placeholder 2"/>
          <p:cNvSpPr>
            <a:spLocks noGrp="1"/>
          </p:cNvSpPr>
          <p:nvPr>
            <p:ph idx="1"/>
          </p:nvPr>
        </p:nvSpPr>
        <p:spPr>
          <a:xfrm>
            <a:off x="4638676" y="1242485"/>
            <a:ext cx="6928011" cy="4512340"/>
          </a:xfrm>
        </p:spPr>
        <p:txBody>
          <a:bodyPr/>
          <a:lstStyle/>
          <a:p>
            <a:pPr marL="548640" lvl="1" indent="-457200">
              <a:buFont typeface="+mj-lt"/>
              <a:buAutoNum type="arabicPeriod"/>
            </a:pPr>
            <a:r>
              <a:rPr lang="en-US" sz="1800" dirty="0"/>
              <a:t>Export </a:t>
            </a:r>
            <a:r>
              <a:rPr lang="en-US" sz="1800" dirty="0">
                <a:latin typeface="Courier New" panose="02070309020205020404" pitchFamily="49" charset="0"/>
                <a:cs typeface="Courier New" panose="02070309020205020404" pitchFamily="49" charset="0"/>
              </a:rPr>
              <a:t>PRODDB</a:t>
            </a:r>
            <a:r>
              <a:rPr lang="en-US" sz="1800" dirty="0"/>
              <a:t> </a:t>
            </a:r>
            <a:r>
              <a:rPr lang="en-US" sz="1800" dirty="0" smtClean="0"/>
              <a:t>with the </a:t>
            </a:r>
            <a:r>
              <a:rPr lang="en-US" sz="1800" dirty="0" smtClean="0">
                <a:latin typeface="Courier New" panose="02070309020205020404" pitchFamily="49" charset="0"/>
                <a:cs typeface="Courier New" panose="02070309020205020404" pitchFamily="49" charset="0"/>
              </a:rPr>
              <a:t>FULL=Y</a:t>
            </a:r>
            <a:r>
              <a:rPr lang="en-US" sz="1800" dirty="0" smtClean="0"/>
              <a:t> parameter:</a:t>
            </a:r>
            <a:endParaRPr lang="en-US" sz="1800" dirty="0"/>
          </a:p>
          <a:p>
            <a:pPr marL="548640" lvl="1" indent="-457200">
              <a:buFont typeface="+mj-lt"/>
              <a:buAutoNum type="arabicPeriod"/>
            </a:pPr>
            <a:endParaRPr lang="en-US" sz="1800" dirty="0"/>
          </a:p>
          <a:p>
            <a:pPr marL="548640" lvl="1" indent="-457200">
              <a:buFont typeface="+mj-lt"/>
              <a:buAutoNum type="arabicPeriod"/>
            </a:pPr>
            <a:r>
              <a:rPr lang="en-US" sz="1800" dirty="0"/>
              <a:t>If </a:t>
            </a:r>
            <a:r>
              <a:rPr lang="en-US" sz="1800" dirty="0">
                <a:latin typeface="Courier New" panose="02070309020205020404" pitchFamily="49" charset="0"/>
                <a:cs typeface="Courier New" panose="02070309020205020404" pitchFamily="49" charset="0"/>
              </a:rPr>
              <a:t>PDBC</a:t>
            </a:r>
            <a:r>
              <a:rPr lang="en-US" sz="1800" dirty="0"/>
              <a:t> does not exist in </a:t>
            </a:r>
            <a:r>
              <a:rPr lang="en-US" sz="1800" dirty="0">
                <a:latin typeface="Courier New" panose="02070309020205020404" pitchFamily="49" charset="0"/>
                <a:cs typeface="Courier New" panose="02070309020205020404" pitchFamily="49" charset="0"/>
              </a:rPr>
              <a:t>CDB2</a:t>
            </a:r>
            <a:r>
              <a:rPr lang="en-US" sz="1800" dirty="0"/>
              <a:t>, create </a:t>
            </a:r>
            <a:r>
              <a:rPr lang="en-US" sz="1800" dirty="0">
                <a:latin typeface="Courier New" panose="02070309020205020404" pitchFamily="49" charset="0"/>
                <a:cs typeface="Courier New" panose="02070309020205020404" pitchFamily="49" charset="0"/>
              </a:rPr>
              <a:t>PDBC</a:t>
            </a:r>
            <a:r>
              <a:rPr lang="en-US" sz="1800" dirty="0"/>
              <a:t> in </a:t>
            </a:r>
            <a:r>
              <a:rPr lang="en-US" sz="1800" dirty="0">
                <a:latin typeface="Courier New" panose="02070309020205020404" pitchFamily="49" charset="0"/>
                <a:cs typeface="Courier New" panose="02070309020205020404" pitchFamily="49" charset="0"/>
              </a:rPr>
              <a:t>CDB2</a:t>
            </a:r>
            <a:r>
              <a:rPr lang="en-US" sz="1800" dirty="0" smtClean="0"/>
              <a:t>:</a:t>
            </a:r>
          </a:p>
          <a:p>
            <a:pPr marL="548640" lvl="1" indent="-457200">
              <a:buFont typeface="+mj-lt"/>
              <a:buAutoNum type="arabicPeriod"/>
            </a:pPr>
            <a:endParaRPr lang="en-US" sz="1800" dirty="0"/>
          </a:p>
          <a:p>
            <a:pPr marL="548640" lvl="1" indent="-457200">
              <a:buFont typeface="+mj-lt"/>
              <a:buAutoNum type="arabicPeriod"/>
            </a:pPr>
            <a:endParaRPr lang="en-US" sz="1800" dirty="0"/>
          </a:p>
          <a:p>
            <a:pPr marL="548640" lvl="1" indent="-457200">
              <a:buFont typeface="+mj-lt"/>
              <a:buAutoNum type="arabicPeriod"/>
            </a:pPr>
            <a:r>
              <a:rPr lang="en-US" sz="1800" dirty="0"/>
              <a:t>Open </a:t>
            </a:r>
            <a:r>
              <a:rPr lang="en-US" sz="1800" dirty="0">
                <a:latin typeface="Courier New" panose="02070309020205020404" pitchFamily="49" charset="0"/>
                <a:cs typeface="Courier New" panose="02070309020205020404" pitchFamily="49" charset="0"/>
              </a:rPr>
              <a:t>PDBC</a:t>
            </a:r>
            <a:r>
              <a:rPr lang="en-US" sz="1800" dirty="0"/>
              <a:t>.</a:t>
            </a:r>
          </a:p>
          <a:p>
            <a:pPr marL="548640" lvl="1" indent="-457200">
              <a:buFont typeface="+mj-lt"/>
              <a:buAutoNum type="arabicPeriod"/>
            </a:pPr>
            <a:r>
              <a:rPr lang="en-US" sz="1800" dirty="0"/>
              <a:t>Create a Data Pump directory in </a:t>
            </a:r>
            <a:r>
              <a:rPr lang="en-US" sz="1800" dirty="0">
                <a:latin typeface="Courier New" panose="02070309020205020404" pitchFamily="49" charset="0"/>
                <a:cs typeface="Courier New" panose="02070309020205020404" pitchFamily="49" charset="0"/>
              </a:rPr>
              <a:t>PDBC</a:t>
            </a:r>
            <a:r>
              <a:rPr lang="en-US" sz="1800" dirty="0"/>
              <a:t>. </a:t>
            </a:r>
          </a:p>
          <a:p>
            <a:pPr marL="548640" lvl="1" indent="-457200">
              <a:buFont typeface="+mj-lt"/>
              <a:buAutoNum type="arabicPeriod"/>
            </a:pPr>
            <a:r>
              <a:rPr lang="en-US" sz="1800" dirty="0"/>
              <a:t>Copy the </a:t>
            </a:r>
            <a:r>
              <a:rPr lang="en-US" sz="1800" dirty="0" smtClean="0"/>
              <a:t>dump file </a:t>
            </a:r>
            <a:r>
              <a:rPr lang="en-US" sz="1800" dirty="0"/>
              <a:t>to the Data Pump directory.</a:t>
            </a:r>
          </a:p>
          <a:p>
            <a:pPr marL="548640" lvl="1" indent="-457200">
              <a:buFont typeface="+mj-lt"/>
              <a:buAutoNum type="arabicPeriod"/>
            </a:pPr>
            <a:r>
              <a:rPr lang="en-US" sz="1800" dirty="0"/>
              <a:t>Create </a:t>
            </a:r>
            <a:r>
              <a:rPr lang="en-US" sz="1800" dirty="0" smtClean="0"/>
              <a:t>the same </a:t>
            </a:r>
            <a:r>
              <a:rPr lang="en-US" sz="1800" dirty="0">
                <a:latin typeface="Courier New" panose="02070309020205020404" pitchFamily="49" charset="0"/>
                <a:cs typeface="Courier New" panose="02070309020205020404" pitchFamily="49" charset="0"/>
              </a:rPr>
              <a:t>PRODDB</a:t>
            </a:r>
            <a:r>
              <a:rPr lang="en-US" sz="1800" dirty="0"/>
              <a:t> tablespaces in </a:t>
            </a:r>
            <a:r>
              <a:rPr lang="en-US" sz="1800" dirty="0">
                <a:latin typeface="Courier New" panose="02070309020205020404" pitchFamily="49" charset="0"/>
                <a:cs typeface="Courier New" panose="02070309020205020404" pitchFamily="49" charset="0"/>
              </a:rPr>
              <a:t>PDBC</a:t>
            </a:r>
            <a:r>
              <a:rPr lang="en-US" sz="1800" dirty="0"/>
              <a:t> for new local users’ objects.</a:t>
            </a:r>
          </a:p>
          <a:p>
            <a:pPr marL="548640" lvl="1" indent="-457200">
              <a:buFont typeface="+mj-lt"/>
              <a:buAutoNum type="arabicPeriod"/>
            </a:pPr>
            <a:r>
              <a:rPr lang="en-US" sz="1800" dirty="0"/>
              <a:t>Import into </a:t>
            </a:r>
            <a:r>
              <a:rPr lang="en-US" sz="1800" dirty="0">
                <a:latin typeface="Courier New" panose="02070309020205020404" pitchFamily="49" charset="0"/>
                <a:cs typeface="Courier New" panose="02070309020205020404" pitchFamily="49" charset="0"/>
              </a:rPr>
              <a:t>PDBC</a:t>
            </a:r>
            <a:r>
              <a:rPr lang="en-US" sz="1800" dirty="0"/>
              <a:t> with </a:t>
            </a:r>
            <a:r>
              <a:rPr lang="en-US" sz="1800" dirty="0" smtClean="0">
                <a:latin typeface="Courier New" panose="02070309020205020404" pitchFamily="49" charset="0"/>
                <a:cs typeface="Courier New" panose="02070309020205020404" pitchFamily="49" charset="0"/>
              </a:rPr>
              <a:t>FULL=Y</a:t>
            </a:r>
            <a:r>
              <a:rPr lang="en-US" sz="1800" dirty="0" smtClean="0"/>
              <a:t> </a:t>
            </a:r>
            <a:r>
              <a:rPr lang="en-US" sz="1800" dirty="0"/>
              <a:t>and </a:t>
            </a:r>
            <a:r>
              <a:rPr lang="en-US" sz="1800" dirty="0">
                <a:latin typeface="Courier New" panose="02070309020205020404" pitchFamily="49" charset="0"/>
                <a:cs typeface="Courier New" panose="02070309020205020404" pitchFamily="49" charset="0"/>
              </a:rPr>
              <a:t>REMAP</a:t>
            </a:r>
            <a:r>
              <a:rPr lang="en-US" sz="1800" dirty="0"/>
              <a:t> </a:t>
            </a:r>
            <a:r>
              <a:rPr lang="en-US" sz="1800" dirty="0" smtClean="0"/>
              <a:t>parameter: </a:t>
            </a:r>
            <a:endParaRPr lang="en-US" sz="1800" dirty="0"/>
          </a:p>
          <a:p>
            <a:pPr marL="548640" lvl="1" indent="-457200">
              <a:buFont typeface="+mj-lt"/>
              <a:buAutoNum type="arabicPeriod"/>
            </a:pPr>
            <a:endParaRPr lang="en-US" sz="1800" dirty="0"/>
          </a:p>
        </p:txBody>
      </p:sp>
      <p:sp>
        <p:nvSpPr>
          <p:cNvPr id="4" name="Rectangle 60"/>
          <p:cNvSpPr>
            <a:spLocks noChangeArrowheads="1"/>
          </p:cNvSpPr>
          <p:nvPr/>
        </p:nvSpPr>
        <p:spPr bwMode="auto">
          <a:xfrm>
            <a:off x="608012" y="1219200"/>
            <a:ext cx="3757613" cy="44196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5" name="Group 14"/>
          <p:cNvGrpSpPr>
            <a:grpSpLocks/>
          </p:cNvGrpSpPr>
          <p:nvPr/>
        </p:nvGrpSpPr>
        <p:grpSpPr bwMode="auto">
          <a:xfrm>
            <a:off x="879475" y="1506538"/>
            <a:ext cx="3214687" cy="3990975"/>
            <a:chOff x="968375" y="1506538"/>
            <a:chExt cx="3214688" cy="3990975"/>
          </a:xfrm>
        </p:grpSpPr>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902" y="2971800"/>
              <a:ext cx="536195" cy="6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4"/>
            <p:cNvSpPr txBox="1">
              <a:spLocks noChangeArrowheads="1"/>
            </p:cNvSpPr>
            <p:nvPr/>
          </p:nvSpPr>
          <p:spPr bwMode="auto">
            <a:xfrm>
              <a:off x="996950" y="5257800"/>
              <a:ext cx="1136650"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CDB</a:t>
              </a:r>
            </a:p>
          </p:txBody>
        </p:sp>
        <p:sp>
          <p:nvSpPr>
            <p:cNvPr id="8" name="Rounded Rectangle 39"/>
            <p:cNvSpPr>
              <a:spLocks noChangeArrowheads="1"/>
            </p:cNvSpPr>
            <p:nvPr/>
          </p:nvSpPr>
          <p:spPr bwMode="auto">
            <a:xfrm>
              <a:off x="968375" y="4419600"/>
              <a:ext cx="3214688"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FF0000"/>
                  </a:solidFill>
                  <a:latin typeface="Courier New" panose="02070309020205020404" pitchFamily="49" charset="0"/>
                  <a:cs typeface="Courier New" panose="02070309020205020404" pitchFamily="49" charset="0"/>
                </a:rPr>
                <a:t>CDB2</a:t>
              </a:r>
              <a:endParaRPr lang="en-US" altLang="en-US" sz="1400" b="1" dirty="0">
                <a:latin typeface="Courier New" panose="02070309020205020404" pitchFamily="49" charset="0"/>
                <a:cs typeface="Courier New" panose="02070309020205020404" pitchFamily="49" charset="0"/>
              </a:endParaRPr>
            </a:p>
          </p:txBody>
        </p:sp>
        <p:sp>
          <p:nvSpPr>
            <p:cNvPr id="9" name="Rounded Rectangle 39"/>
            <p:cNvSpPr>
              <a:spLocks noChangeArrowheads="1"/>
            </p:cNvSpPr>
            <p:nvPr/>
          </p:nvSpPr>
          <p:spPr bwMode="auto">
            <a:xfrm>
              <a:off x="1136650" y="4495800"/>
              <a:ext cx="928688"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10" name="Rounded Rectangle 39"/>
            <p:cNvSpPr>
              <a:spLocks noChangeArrowheads="1"/>
            </p:cNvSpPr>
            <p:nvPr/>
          </p:nvSpPr>
          <p:spPr bwMode="auto">
            <a:xfrm>
              <a:off x="2136775" y="4495800"/>
              <a:ext cx="928688"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11" name="Rounded Rectangle 39"/>
            <p:cNvSpPr>
              <a:spLocks noChangeArrowheads="1"/>
            </p:cNvSpPr>
            <p:nvPr/>
          </p:nvSpPr>
          <p:spPr bwMode="auto">
            <a:xfrm>
              <a:off x="3152775" y="4495800"/>
              <a:ext cx="928688"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12" name="Rounded Rectangle 39"/>
            <p:cNvSpPr>
              <a:spLocks noChangeArrowheads="1"/>
            </p:cNvSpPr>
            <p:nvPr/>
          </p:nvSpPr>
          <p:spPr bwMode="auto">
            <a:xfrm>
              <a:off x="1828800" y="1633538"/>
              <a:ext cx="1522413" cy="576262"/>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PRODDB</a:t>
              </a:r>
            </a:p>
          </p:txBody>
        </p:sp>
        <p:sp>
          <p:nvSpPr>
            <p:cNvPr id="13" name="TextBox 24"/>
            <p:cNvSpPr txBox="1">
              <a:spLocks noChangeArrowheads="1"/>
            </p:cNvSpPr>
            <p:nvPr/>
          </p:nvSpPr>
          <p:spPr bwMode="auto">
            <a:xfrm>
              <a:off x="969963" y="1506538"/>
              <a:ext cx="14224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300"/>
                </a:lnSpc>
              </a:pPr>
              <a:r>
                <a:rPr lang="en-US" altLang="en-US" sz="1400" dirty="0">
                  <a:solidFill>
                    <a:srgbClr val="000000"/>
                  </a:solidFill>
                </a:rPr>
                <a:t>Non-CDB</a:t>
              </a:r>
            </a:p>
          </p:txBody>
        </p:sp>
        <p:cxnSp>
          <p:nvCxnSpPr>
            <p:cNvPr id="14" name="Straight Arrow Connector 21"/>
            <p:cNvCxnSpPr>
              <a:cxnSpLocks noChangeShapeType="1"/>
            </p:cNvCxnSpPr>
            <p:nvPr/>
          </p:nvCxnSpPr>
          <p:spPr bwMode="auto">
            <a:xfrm>
              <a:off x="2540000" y="2286000"/>
              <a:ext cx="0" cy="60960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sp>
          <p:nvSpPr>
            <p:cNvPr id="15" name="TextBox 23"/>
            <p:cNvSpPr txBox="1">
              <a:spLocks noChangeArrowheads="1"/>
            </p:cNvSpPr>
            <p:nvPr/>
          </p:nvSpPr>
          <p:spPr bwMode="auto">
            <a:xfrm>
              <a:off x="1762125" y="2286000"/>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export</a:t>
              </a:r>
            </a:p>
          </p:txBody>
        </p:sp>
        <p:sp>
          <p:nvSpPr>
            <p:cNvPr id="16" name="TextBox 24"/>
            <p:cNvSpPr txBox="1">
              <a:spLocks noChangeArrowheads="1"/>
            </p:cNvSpPr>
            <p:nvPr/>
          </p:nvSpPr>
          <p:spPr bwMode="auto">
            <a:xfrm>
              <a:off x="2051050" y="3852863"/>
              <a:ext cx="1420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import</a:t>
              </a:r>
            </a:p>
          </p:txBody>
        </p:sp>
        <p:sp>
          <p:nvSpPr>
            <p:cNvPr id="17" name="TextBox 25"/>
            <p:cNvSpPr txBox="1">
              <a:spLocks noChangeArrowheads="1"/>
            </p:cNvSpPr>
            <p:nvPr/>
          </p:nvSpPr>
          <p:spPr bwMode="auto">
            <a:xfrm>
              <a:off x="2782447" y="2989263"/>
              <a:ext cx="9604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2060"/>
                  </a:solidFill>
                </a:rPr>
                <a:t>Dump file</a:t>
              </a:r>
            </a:p>
          </p:txBody>
        </p:sp>
        <p:cxnSp>
          <p:nvCxnSpPr>
            <p:cNvPr id="18" name="Elbow Connector 3"/>
            <p:cNvCxnSpPr>
              <a:cxnSpLocks noChangeShapeType="1"/>
              <a:stCxn id="6" idx="2"/>
              <a:endCxn id="11" idx="0"/>
            </p:cNvCxnSpPr>
            <p:nvPr/>
          </p:nvCxnSpPr>
          <p:spPr bwMode="auto">
            <a:xfrm rot="16200000" flipH="1">
              <a:off x="2632076" y="3510757"/>
              <a:ext cx="892968" cy="1077118"/>
            </a:xfrm>
            <a:prstGeom prst="bentConnector3">
              <a:avLst>
                <a:gd name="adj1" fmla="val 25176"/>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grpSp>
      <p:sp>
        <p:nvSpPr>
          <p:cNvPr id="19" name="Content Placeholder 2"/>
          <p:cNvSpPr txBox="1">
            <a:spLocks noChangeAspect="1"/>
          </p:cNvSpPr>
          <p:nvPr/>
        </p:nvSpPr>
        <p:spPr bwMode="gray">
          <a:xfrm>
            <a:off x="5180012" y="5395200"/>
            <a:ext cx="6177600"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 impdp system@</a:t>
            </a:r>
            <a:r>
              <a:rPr lang="fr-FR" sz="1600" b="1" dirty="0">
                <a:solidFill>
                  <a:srgbClr val="FF66FF"/>
                </a:solidFill>
                <a:latin typeface="Courier New" pitchFamily="49" charset="0"/>
                <a:cs typeface="Courier New" pitchFamily="49" charset="0"/>
              </a:rPr>
              <a:t>PDBC</a:t>
            </a:r>
            <a:r>
              <a:rPr lang="en-US" sz="1600" b="1" dirty="0">
                <a:latin typeface="Courier New" pitchFamily="49" charset="0"/>
                <a:cs typeface="Arial" charset="0"/>
              </a:rPr>
              <a:t> FULL=Y DUMPFILE=proddb.dmp</a:t>
            </a:r>
          </a:p>
        </p:txBody>
      </p:sp>
      <p:sp>
        <p:nvSpPr>
          <p:cNvPr id="20" name="Content Placeholder 2"/>
          <p:cNvSpPr txBox="1">
            <a:spLocks noChangeAspect="1"/>
          </p:cNvSpPr>
          <p:nvPr/>
        </p:nvSpPr>
        <p:spPr bwMode="gray">
          <a:xfrm>
            <a:off x="5180012" y="2517457"/>
            <a:ext cx="6176831"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CONNECT sys@</a:t>
            </a:r>
            <a:r>
              <a:rPr lang="fr-FR" sz="1600" b="1" dirty="0">
                <a:solidFill>
                  <a:schemeClr val="accent2"/>
                </a:solidFill>
                <a:latin typeface="Courier New" pitchFamily="49" charset="0"/>
                <a:cs typeface="Courier New" pitchFamily="49" charset="0"/>
              </a:rPr>
              <a:t>CDB1</a:t>
            </a:r>
          </a:p>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a:t>
            </a:r>
            <a:r>
              <a:rPr lang="en-US" sz="1600" dirty="0">
                <a:latin typeface="Courier New" pitchFamily="49" charset="0"/>
                <a:cs typeface="Courier New" pitchFamily="49" charset="0"/>
              </a:rPr>
              <a:t> </a:t>
            </a:r>
            <a:r>
              <a:rPr lang="fr-FR" sz="1600" b="1" dirty="0">
                <a:solidFill>
                  <a:srgbClr val="FF66FF"/>
                </a:solidFill>
                <a:latin typeface="Courier New" pitchFamily="49" charset="0"/>
                <a:cs typeface="Courier New" pitchFamily="49" charset="0"/>
              </a:rPr>
              <a:t>PDBC</a:t>
            </a:r>
            <a:r>
              <a:rPr lang="fr-FR" sz="1600" b="1" dirty="0">
                <a:solidFill>
                  <a:srgbClr val="002060"/>
                </a:solidFill>
                <a:latin typeface="Courier New" pitchFamily="49" charset="0"/>
                <a:cs typeface="Courier New" pitchFamily="49" charset="0"/>
              </a:rPr>
              <a:t> …</a:t>
            </a:r>
            <a:r>
              <a:rPr lang="fr-FR"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21" name="Content Placeholder 2"/>
          <p:cNvSpPr txBox="1">
            <a:spLocks noChangeAspect="1"/>
          </p:cNvSpPr>
          <p:nvPr/>
        </p:nvSpPr>
        <p:spPr bwMode="gray">
          <a:xfrm>
            <a:off x="5180012" y="1600200"/>
            <a:ext cx="6176831"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 expdp system@</a:t>
            </a:r>
            <a:r>
              <a:rPr lang="en-US" sz="1600" b="1" dirty="0">
                <a:solidFill>
                  <a:srgbClr val="0000FF"/>
                </a:solidFill>
                <a:latin typeface="Courier New" pitchFamily="49" charset="0"/>
                <a:cs typeface="Arial" charset="0"/>
              </a:rPr>
              <a:t>PRODDB</a:t>
            </a:r>
            <a:r>
              <a:rPr lang="en-US" sz="1600" b="1" dirty="0">
                <a:latin typeface="Courier New" pitchFamily="49" charset="0"/>
                <a:cs typeface="Arial" charset="0"/>
              </a:rPr>
              <a:t> FULL=Y DUMPFILE=proddb.dmp</a:t>
            </a:r>
          </a:p>
        </p:txBody>
      </p:sp>
    </p:spTree>
    <p:extLst>
      <p:ext uri="{BB962C8B-B14F-4D97-AF65-F5344CB8AC3E}">
        <p14:creationId xmlns:p14="http://schemas.microsoft.com/office/powerpoint/2010/main" val="366445837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flipH="1">
            <a:off x="4365620" y="990600"/>
            <a:ext cx="7672387" cy="51816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4" name="Rectangle 23"/>
          <p:cNvSpPr/>
          <p:nvPr/>
        </p:nvSpPr>
        <p:spPr bwMode="auto">
          <a:xfrm>
            <a:off x="150812" y="276130"/>
            <a:ext cx="7391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Exporting and Importing Between PDBs</a:t>
            </a:r>
          </a:p>
        </p:txBody>
      </p:sp>
      <p:sp>
        <p:nvSpPr>
          <p:cNvPr id="4" name="Rectangle 61"/>
          <p:cNvSpPr>
            <a:spLocks noChangeArrowheads="1"/>
          </p:cNvSpPr>
          <p:nvPr/>
        </p:nvSpPr>
        <p:spPr bwMode="auto">
          <a:xfrm>
            <a:off x="608012" y="1219200"/>
            <a:ext cx="3657600" cy="4419600"/>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5" name="Group 16"/>
          <p:cNvGrpSpPr>
            <a:grpSpLocks/>
          </p:cNvGrpSpPr>
          <p:nvPr/>
        </p:nvGrpSpPr>
        <p:grpSpPr bwMode="auto">
          <a:xfrm>
            <a:off x="830262" y="1371600"/>
            <a:ext cx="3214687" cy="3810000"/>
            <a:chOff x="4570413" y="1371600"/>
            <a:chExt cx="3214687" cy="3810000"/>
          </a:xfrm>
        </p:grpSpPr>
        <p:sp>
          <p:nvSpPr>
            <p:cNvPr id="6" name="Rounded Rectangle 39"/>
            <p:cNvSpPr>
              <a:spLocks noChangeArrowheads="1"/>
            </p:cNvSpPr>
            <p:nvPr/>
          </p:nvSpPr>
          <p:spPr bwMode="auto">
            <a:xfrm>
              <a:off x="4570413" y="4419600"/>
              <a:ext cx="3214687"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FF0000"/>
                  </a:solidFill>
                  <a:latin typeface="Courier New" panose="02070309020205020404" pitchFamily="49" charset="0"/>
                  <a:cs typeface="Courier New" panose="02070309020205020404" pitchFamily="49" charset="0"/>
                </a:rPr>
                <a:t>CDB2</a:t>
              </a:r>
            </a:p>
          </p:txBody>
        </p:sp>
        <p:sp>
          <p:nvSpPr>
            <p:cNvPr id="7" name="Rounded Rectangle 39"/>
            <p:cNvSpPr>
              <a:spLocks noChangeArrowheads="1"/>
            </p:cNvSpPr>
            <p:nvPr/>
          </p:nvSpPr>
          <p:spPr bwMode="auto">
            <a:xfrm>
              <a:off x="4738688" y="4495800"/>
              <a:ext cx="928687"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8" name="Rounded Rectangle 39"/>
            <p:cNvSpPr>
              <a:spLocks noChangeArrowheads="1"/>
            </p:cNvSpPr>
            <p:nvPr/>
          </p:nvSpPr>
          <p:spPr bwMode="auto">
            <a:xfrm>
              <a:off x="5738813" y="4495800"/>
              <a:ext cx="928687"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9" name="Rounded Rectangle 39"/>
            <p:cNvSpPr>
              <a:spLocks noChangeArrowheads="1"/>
            </p:cNvSpPr>
            <p:nvPr/>
          </p:nvSpPr>
          <p:spPr bwMode="auto">
            <a:xfrm>
              <a:off x="6754813" y="4495800"/>
              <a:ext cx="928687"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10" name="Rounded Rectangle 39"/>
            <p:cNvSpPr>
              <a:spLocks noChangeArrowheads="1"/>
            </p:cNvSpPr>
            <p:nvPr/>
          </p:nvSpPr>
          <p:spPr bwMode="auto">
            <a:xfrm>
              <a:off x="4570413" y="1371600"/>
              <a:ext cx="3214687" cy="762000"/>
            </a:xfrm>
            <a:prstGeom prst="roundRect">
              <a:avLst>
                <a:gd name="adj" fmla="val 16667"/>
              </a:avLst>
            </a:prstGeom>
            <a:solidFill>
              <a:srgbClr val="EBEBFF"/>
            </a:solidFill>
            <a:ln w="12700" algn="ctr">
              <a:solidFill>
                <a:srgbClr val="000000">
                  <a:alpha val="59999"/>
                </a:srgbClr>
              </a:solidFill>
              <a:round/>
              <a:headEnd type="none" w="sm" len="sm"/>
              <a:tailEnd type="none" w="sm" len="sm"/>
            </a:ln>
          </p:spPr>
          <p:txBody>
            <a:bodyPr lIns="0" tIns="72000" rIns="0" bIns="0" anchor="b"/>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CDB1</a:t>
              </a:r>
            </a:p>
          </p:txBody>
        </p:sp>
        <p:sp>
          <p:nvSpPr>
            <p:cNvPr id="11" name="Rounded Rectangle 39"/>
            <p:cNvSpPr>
              <a:spLocks noChangeArrowheads="1"/>
            </p:cNvSpPr>
            <p:nvPr/>
          </p:nvSpPr>
          <p:spPr bwMode="auto">
            <a:xfrm>
              <a:off x="4738688" y="1447800"/>
              <a:ext cx="928687" cy="381000"/>
            </a:xfrm>
            <a:prstGeom prst="roundRect">
              <a:avLst>
                <a:gd name="adj" fmla="val 16667"/>
              </a:avLst>
            </a:prstGeom>
            <a:solidFill>
              <a:srgbClr val="F7D9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PDBA</a:t>
              </a:r>
            </a:p>
          </p:txBody>
        </p:sp>
        <p:sp>
          <p:nvSpPr>
            <p:cNvPr id="12" name="Rounded Rectangle 39"/>
            <p:cNvSpPr>
              <a:spLocks noChangeArrowheads="1"/>
            </p:cNvSpPr>
            <p:nvPr/>
          </p:nvSpPr>
          <p:spPr bwMode="auto">
            <a:xfrm>
              <a:off x="5738813" y="1447800"/>
              <a:ext cx="928687" cy="381000"/>
            </a:xfrm>
            <a:prstGeom prst="roundRect">
              <a:avLst>
                <a:gd name="adj" fmla="val 16667"/>
              </a:avLst>
            </a:prstGeom>
            <a:solidFill>
              <a:srgbClr val="D9F7C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PDBB</a:t>
              </a:r>
            </a:p>
          </p:txBody>
        </p:sp>
        <p:sp>
          <p:nvSpPr>
            <p:cNvPr id="13" name="Rounded Rectangle 39"/>
            <p:cNvSpPr>
              <a:spLocks noChangeArrowheads="1"/>
            </p:cNvSpPr>
            <p:nvPr/>
          </p:nvSpPr>
          <p:spPr bwMode="auto">
            <a:xfrm>
              <a:off x="6754813" y="1447800"/>
              <a:ext cx="928687" cy="381000"/>
            </a:xfrm>
            <a:prstGeom prst="roundRect">
              <a:avLst>
                <a:gd name="adj" fmla="val 16667"/>
              </a:avLst>
            </a:prstGeom>
            <a:solidFill>
              <a:srgbClr val="F7BAFF"/>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400" b="1" dirty="0">
                  <a:solidFill>
                    <a:srgbClr val="000000"/>
                  </a:solidFill>
                  <a:latin typeface="Courier New" panose="02070309020205020404" pitchFamily="49" charset="0"/>
                  <a:cs typeface="Courier New" panose="02070309020205020404" pitchFamily="49" charset="0"/>
                </a:rPr>
                <a:t>PDBC</a:t>
              </a:r>
            </a:p>
          </p:txBody>
        </p:sp>
        <p:sp>
          <p:nvSpPr>
            <p:cNvPr id="14" name="TextBox 41"/>
            <p:cNvSpPr txBox="1">
              <a:spLocks noChangeArrowheads="1"/>
            </p:cNvSpPr>
            <p:nvPr/>
          </p:nvSpPr>
          <p:spPr bwMode="auto">
            <a:xfrm>
              <a:off x="5992813" y="2286000"/>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export</a:t>
              </a:r>
            </a:p>
          </p:txBody>
        </p:sp>
        <p:sp>
          <p:nvSpPr>
            <p:cNvPr id="15" name="TextBox 42"/>
            <p:cNvSpPr txBox="1">
              <a:spLocks noChangeArrowheads="1"/>
            </p:cNvSpPr>
            <p:nvPr/>
          </p:nvSpPr>
          <p:spPr bwMode="auto">
            <a:xfrm>
              <a:off x="5938838" y="3852863"/>
              <a:ext cx="142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import</a:t>
              </a:r>
            </a:p>
          </p:txBody>
        </p:sp>
        <p:pic>
          <p:nvPicPr>
            <p:cNvPr id="16" name="Picture 4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58" y="2971800"/>
              <a:ext cx="536195" cy="6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5"/>
            <p:cNvSpPr txBox="1">
              <a:spLocks noChangeArrowheads="1"/>
            </p:cNvSpPr>
            <p:nvPr/>
          </p:nvSpPr>
          <p:spPr bwMode="auto">
            <a:xfrm>
              <a:off x="6420942" y="2989263"/>
              <a:ext cx="9604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2060"/>
                  </a:solidFill>
                </a:rPr>
                <a:t>Dump file</a:t>
              </a:r>
            </a:p>
          </p:txBody>
        </p:sp>
        <p:cxnSp>
          <p:nvCxnSpPr>
            <p:cNvPr id="18" name="Elbow Connector 54"/>
            <p:cNvCxnSpPr>
              <a:cxnSpLocks noChangeShapeType="1"/>
              <a:stCxn id="16" idx="2"/>
              <a:endCxn id="9" idx="0"/>
            </p:cNvCxnSpPr>
            <p:nvPr/>
          </p:nvCxnSpPr>
          <p:spPr bwMode="auto">
            <a:xfrm rot="16200000" flipH="1">
              <a:off x="6251972" y="3528615"/>
              <a:ext cx="892968" cy="1041401"/>
            </a:xfrm>
            <a:prstGeom prst="bentConnector3">
              <a:avLst>
                <a:gd name="adj1" fmla="val 28279"/>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cxnSp>
          <p:nvCxnSpPr>
            <p:cNvPr id="19" name="Elbow Connector 8"/>
            <p:cNvCxnSpPr>
              <a:cxnSpLocks noChangeShapeType="1"/>
            </p:cNvCxnSpPr>
            <p:nvPr/>
          </p:nvCxnSpPr>
          <p:spPr bwMode="auto">
            <a:xfrm rot="16200000" flipH="1">
              <a:off x="5326062" y="2043906"/>
              <a:ext cx="973931" cy="729455"/>
            </a:xfrm>
            <a:prstGeom prst="bentConnector3">
              <a:avLst>
                <a:gd name="adj1" fmla="val 73181"/>
              </a:avLst>
            </a:prstGeom>
            <a:noFill/>
            <a:ln w="28575" algn="ctr">
              <a:solidFill>
                <a:schemeClr val="tx1"/>
              </a:solidFill>
              <a:round/>
              <a:headEnd type="none" w="sm" len="sm"/>
              <a:tailEnd type="triangle" w="lg" len="lg"/>
            </a:ln>
            <a:extLst>
              <a:ext uri="{909E8E84-426E-40DD-AFC4-6F175D3DCCD1}">
                <a14:hiddenFill xmlns:a14="http://schemas.microsoft.com/office/drawing/2010/main">
                  <a:noFill/>
                </a14:hiddenFill>
              </a:ext>
            </a:extLst>
          </p:spPr>
        </p:cxnSp>
      </p:grpSp>
      <p:sp>
        <p:nvSpPr>
          <p:cNvPr id="20" name="Content Placeholder 2"/>
          <p:cNvSpPr>
            <a:spLocks noGrp="1"/>
          </p:cNvSpPr>
          <p:nvPr>
            <p:ph idx="1"/>
          </p:nvPr>
        </p:nvSpPr>
        <p:spPr>
          <a:xfrm>
            <a:off x="4638676" y="1242485"/>
            <a:ext cx="6928011" cy="4789339"/>
          </a:xfrm>
        </p:spPr>
        <p:txBody>
          <a:bodyPr/>
          <a:lstStyle/>
          <a:p>
            <a:pPr marL="548640" lvl="1" indent="-457200">
              <a:buFont typeface="+mj-lt"/>
              <a:buAutoNum type="arabicPeriod"/>
            </a:pPr>
            <a:r>
              <a:rPr lang="en-US" sz="1800" dirty="0"/>
              <a:t>Export </a:t>
            </a:r>
            <a:r>
              <a:rPr lang="en-US" sz="1800" dirty="0">
                <a:latin typeface="Courier New" panose="02070309020205020404" pitchFamily="49" charset="0"/>
                <a:cs typeface="Courier New" panose="02070309020205020404" pitchFamily="49" charset="0"/>
              </a:rPr>
              <a:t>PDBA</a:t>
            </a:r>
            <a:r>
              <a:rPr lang="en-US" sz="1800" dirty="0"/>
              <a:t> from </a:t>
            </a:r>
            <a:r>
              <a:rPr lang="en-US" sz="1800" dirty="0">
                <a:latin typeface="Courier New" panose="02070309020205020404" pitchFamily="49" charset="0"/>
                <a:cs typeface="Courier New" panose="02070309020205020404" pitchFamily="49" charset="0"/>
              </a:rPr>
              <a:t>CDB1</a:t>
            </a:r>
            <a:r>
              <a:rPr lang="en-US" sz="1800" dirty="0"/>
              <a:t> </a:t>
            </a:r>
            <a:r>
              <a:rPr lang="en-US" sz="1800" dirty="0" smtClean="0"/>
              <a:t>with the </a:t>
            </a:r>
            <a:r>
              <a:rPr lang="en-US" sz="1800" dirty="0" smtClean="0">
                <a:latin typeface="Courier New" panose="02070309020205020404" pitchFamily="49" charset="0"/>
                <a:cs typeface="Courier New" panose="02070309020205020404" pitchFamily="49" charset="0"/>
              </a:rPr>
              <a:t>FULL=Y</a:t>
            </a:r>
            <a:r>
              <a:rPr lang="en-US" sz="1800" dirty="0" smtClean="0"/>
              <a:t> parameter:</a:t>
            </a:r>
            <a:endParaRPr lang="en-US" sz="1800" dirty="0"/>
          </a:p>
          <a:p>
            <a:pPr marL="548640" lvl="1" indent="-457200">
              <a:buFont typeface="+mj-lt"/>
              <a:buAutoNum type="arabicPeriod"/>
            </a:pPr>
            <a:endParaRPr lang="en-US" sz="1800" dirty="0"/>
          </a:p>
          <a:p>
            <a:pPr marL="548640" lvl="1" indent="-457200">
              <a:buFont typeface="+mj-lt"/>
              <a:buAutoNum type="arabicPeriod"/>
            </a:pPr>
            <a:r>
              <a:rPr lang="en-US" sz="1800" dirty="0"/>
              <a:t>If </a:t>
            </a:r>
            <a:r>
              <a:rPr lang="en-US" sz="1800" dirty="0">
                <a:latin typeface="Courier New" panose="02070309020205020404" pitchFamily="49" charset="0"/>
                <a:cs typeface="Courier New" panose="02070309020205020404" pitchFamily="49" charset="0"/>
              </a:rPr>
              <a:t>PDBC</a:t>
            </a:r>
            <a:r>
              <a:rPr lang="en-US" sz="1800" dirty="0"/>
              <a:t> does not exist in </a:t>
            </a:r>
            <a:r>
              <a:rPr lang="en-US" sz="1800" dirty="0">
                <a:latin typeface="Courier New" panose="02070309020205020404" pitchFamily="49" charset="0"/>
                <a:cs typeface="Courier New" panose="02070309020205020404" pitchFamily="49" charset="0"/>
              </a:rPr>
              <a:t>CDB2</a:t>
            </a:r>
            <a:r>
              <a:rPr lang="en-US" sz="1800" dirty="0"/>
              <a:t>, create </a:t>
            </a:r>
            <a:r>
              <a:rPr lang="en-US" sz="1800" dirty="0">
                <a:latin typeface="Courier New" panose="02070309020205020404" pitchFamily="49" charset="0"/>
                <a:cs typeface="Courier New" panose="02070309020205020404" pitchFamily="49" charset="0"/>
              </a:rPr>
              <a:t>PDBC</a:t>
            </a:r>
            <a:r>
              <a:rPr lang="en-US" sz="1800" dirty="0"/>
              <a:t> in </a:t>
            </a:r>
            <a:r>
              <a:rPr lang="en-US" sz="1800" dirty="0">
                <a:latin typeface="Courier New" panose="02070309020205020404" pitchFamily="49" charset="0"/>
                <a:cs typeface="Courier New" panose="02070309020205020404" pitchFamily="49" charset="0"/>
              </a:rPr>
              <a:t>CDB2</a:t>
            </a:r>
            <a:r>
              <a:rPr lang="en-US" sz="1800" dirty="0" smtClean="0"/>
              <a:t>:</a:t>
            </a:r>
          </a:p>
          <a:p>
            <a:pPr marL="548640" lvl="1" indent="-457200">
              <a:buFont typeface="+mj-lt"/>
              <a:buAutoNum type="arabicPeriod"/>
            </a:pPr>
            <a:endParaRPr lang="en-US" sz="1800" dirty="0"/>
          </a:p>
          <a:p>
            <a:pPr marL="548640" lvl="1" indent="-457200">
              <a:buFont typeface="+mj-lt"/>
              <a:buAutoNum type="arabicPeriod"/>
            </a:pPr>
            <a:endParaRPr lang="en-US" sz="1800" dirty="0"/>
          </a:p>
          <a:p>
            <a:pPr marL="548640" lvl="1" indent="-457200">
              <a:buFont typeface="+mj-lt"/>
              <a:buAutoNum type="arabicPeriod"/>
            </a:pPr>
            <a:r>
              <a:rPr lang="en-US" sz="1800" dirty="0"/>
              <a:t>Open </a:t>
            </a:r>
            <a:r>
              <a:rPr lang="en-US" sz="1800" dirty="0">
                <a:latin typeface="Courier New" panose="02070309020205020404" pitchFamily="49" charset="0"/>
                <a:cs typeface="Courier New" panose="02070309020205020404" pitchFamily="49" charset="0"/>
              </a:rPr>
              <a:t>PDBC</a:t>
            </a:r>
            <a:r>
              <a:rPr lang="en-US" sz="1800" dirty="0"/>
              <a:t>.</a:t>
            </a:r>
          </a:p>
          <a:p>
            <a:pPr marL="548640" lvl="1" indent="-457200">
              <a:buFont typeface="+mj-lt"/>
              <a:buAutoNum type="arabicPeriod"/>
            </a:pPr>
            <a:r>
              <a:rPr lang="en-US" sz="1800" dirty="0"/>
              <a:t>Create a Data Pump directory in </a:t>
            </a:r>
            <a:r>
              <a:rPr lang="en-US" sz="1800" dirty="0">
                <a:latin typeface="Courier New" panose="02070309020205020404" pitchFamily="49" charset="0"/>
                <a:cs typeface="Courier New" panose="02070309020205020404" pitchFamily="49" charset="0"/>
              </a:rPr>
              <a:t>PDBC</a:t>
            </a:r>
            <a:r>
              <a:rPr lang="en-US" sz="1800" dirty="0"/>
              <a:t>. </a:t>
            </a:r>
          </a:p>
          <a:p>
            <a:pPr marL="548640" lvl="1" indent="-457200">
              <a:buFont typeface="+mj-lt"/>
              <a:buAutoNum type="arabicPeriod"/>
            </a:pPr>
            <a:r>
              <a:rPr lang="en-US" sz="1800" dirty="0"/>
              <a:t>Copy the </a:t>
            </a:r>
            <a:r>
              <a:rPr lang="en-US" sz="1800" dirty="0" smtClean="0"/>
              <a:t>dump file </a:t>
            </a:r>
            <a:r>
              <a:rPr lang="en-US" sz="1800" dirty="0"/>
              <a:t>to the Data Pump directory.</a:t>
            </a:r>
          </a:p>
          <a:p>
            <a:pPr marL="548640" lvl="1" indent="-457200">
              <a:buFont typeface="+mj-lt"/>
              <a:buAutoNum type="arabicPeriod"/>
            </a:pPr>
            <a:r>
              <a:rPr lang="en-US" sz="1800" dirty="0"/>
              <a:t>Create </a:t>
            </a:r>
            <a:r>
              <a:rPr lang="en-US" sz="1800" dirty="0" smtClean="0"/>
              <a:t>the same </a:t>
            </a:r>
            <a:r>
              <a:rPr lang="en-US" sz="1800" dirty="0" smtClean="0">
                <a:latin typeface="Courier New" panose="02070309020205020404" pitchFamily="49" charset="0"/>
                <a:cs typeface="Courier New" panose="02070309020205020404" pitchFamily="49" charset="0"/>
              </a:rPr>
              <a:t>PDBA</a:t>
            </a:r>
            <a:r>
              <a:rPr lang="en-US" sz="1800" dirty="0" smtClean="0"/>
              <a:t> </a:t>
            </a:r>
            <a:r>
              <a:rPr lang="en-US" sz="1800" dirty="0"/>
              <a:t>tablespaces in </a:t>
            </a:r>
            <a:r>
              <a:rPr lang="en-US" sz="1800" dirty="0">
                <a:latin typeface="Courier New" panose="02070309020205020404" pitchFamily="49" charset="0"/>
                <a:cs typeface="Courier New" panose="02070309020205020404" pitchFamily="49" charset="0"/>
              </a:rPr>
              <a:t>PDBC</a:t>
            </a:r>
            <a:r>
              <a:rPr lang="en-US" sz="1800" dirty="0"/>
              <a:t> for new local users’ objects.</a:t>
            </a:r>
          </a:p>
          <a:p>
            <a:pPr marL="548640" lvl="1" indent="-457200">
              <a:buFont typeface="+mj-lt"/>
              <a:buAutoNum type="arabicPeriod"/>
            </a:pPr>
            <a:r>
              <a:rPr lang="en-US" sz="1800" dirty="0"/>
              <a:t>Import into </a:t>
            </a:r>
            <a:r>
              <a:rPr lang="en-US" sz="1800" dirty="0">
                <a:latin typeface="Courier New" panose="02070309020205020404" pitchFamily="49" charset="0"/>
                <a:cs typeface="Courier New" panose="02070309020205020404" pitchFamily="49" charset="0"/>
              </a:rPr>
              <a:t>PDBC</a:t>
            </a:r>
            <a:r>
              <a:rPr lang="en-US" sz="1800" dirty="0"/>
              <a:t> </a:t>
            </a:r>
            <a:r>
              <a:rPr lang="en-US" sz="1800" dirty="0" smtClean="0"/>
              <a:t>of </a:t>
            </a:r>
            <a:r>
              <a:rPr lang="en-US" sz="1800" dirty="0" smtClean="0">
                <a:latin typeface="Courier New" panose="02070309020205020404" pitchFamily="49" charset="0"/>
                <a:cs typeface="Courier New" panose="02070309020205020404" pitchFamily="49" charset="0"/>
              </a:rPr>
              <a:t>CDB2</a:t>
            </a:r>
            <a:r>
              <a:rPr lang="en-US" sz="1800" dirty="0" smtClean="0"/>
              <a:t> with the </a:t>
            </a:r>
            <a:r>
              <a:rPr lang="en-US" sz="1800" dirty="0" smtClean="0">
                <a:latin typeface="Courier New" panose="02070309020205020404" pitchFamily="49" charset="0"/>
                <a:cs typeface="Courier New" panose="02070309020205020404" pitchFamily="49" charset="0"/>
              </a:rPr>
              <a:t>FULL</a:t>
            </a:r>
            <a:r>
              <a:rPr lang="en-US" sz="1800" dirty="0" smtClean="0"/>
              <a:t> </a:t>
            </a:r>
            <a:r>
              <a:rPr lang="en-US" sz="1800" dirty="0"/>
              <a:t>and </a:t>
            </a:r>
            <a:r>
              <a:rPr lang="en-US" sz="1800" dirty="0">
                <a:latin typeface="Courier New" panose="02070309020205020404" pitchFamily="49" charset="0"/>
                <a:cs typeface="Courier New" panose="02070309020205020404" pitchFamily="49" charset="0"/>
              </a:rPr>
              <a:t>REMAP</a:t>
            </a:r>
            <a:r>
              <a:rPr lang="en-US" sz="1800" dirty="0"/>
              <a:t> </a:t>
            </a:r>
            <a:r>
              <a:rPr lang="en-US" sz="1800" dirty="0" smtClean="0"/>
              <a:t>parameters: </a:t>
            </a:r>
            <a:endParaRPr lang="en-US" sz="1800" dirty="0"/>
          </a:p>
          <a:p>
            <a:pPr marL="548640" lvl="1" indent="-457200">
              <a:buFont typeface="+mj-lt"/>
              <a:buAutoNum type="arabicPeriod"/>
            </a:pPr>
            <a:endParaRPr lang="en-US" sz="1800" dirty="0"/>
          </a:p>
        </p:txBody>
      </p:sp>
      <p:sp>
        <p:nvSpPr>
          <p:cNvPr id="21" name="Content Placeholder 2"/>
          <p:cNvSpPr txBox="1">
            <a:spLocks noChangeAspect="1"/>
          </p:cNvSpPr>
          <p:nvPr/>
        </p:nvSpPr>
        <p:spPr bwMode="gray">
          <a:xfrm>
            <a:off x="5180012" y="1600200"/>
            <a:ext cx="6176831"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 expdp system@</a:t>
            </a:r>
            <a:r>
              <a:rPr lang="en-US" sz="1600" b="1" dirty="0">
                <a:solidFill>
                  <a:srgbClr val="CC6600"/>
                </a:solidFill>
                <a:latin typeface="Courier New" pitchFamily="49" charset="0"/>
                <a:cs typeface="Arial" charset="0"/>
              </a:rPr>
              <a:t>PDBA</a:t>
            </a:r>
            <a:r>
              <a:rPr lang="en-US" sz="1600" b="1" dirty="0">
                <a:latin typeface="Courier New" pitchFamily="49" charset="0"/>
                <a:cs typeface="Arial" charset="0"/>
              </a:rPr>
              <a:t> FULL=Y …</a:t>
            </a:r>
          </a:p>
        </p:txBody>
      </p:sp>
      <p:sp>
        <p:nvSpPr>
          <p:cNvPr id="22" name="Content Placeholder 2"/>
          <p:cNvSpPr txBox="1">
            <a:spLocks noChangeAspect="1"/>
          </p:cNvSpPr>
          <p:nvPr/>
        </p:nvSpPr>
        <p:spPr bwMode="gray">
          <a:xfrm>
            <a:off x="5180012" y="2441257"/>
            <a:ext cx="6176831"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CONNECT sys@</a:t>
            </a:r>
            <a:r>
              <a:rPr lang="fr-FR" sz="1600" b="1" dirty="0">
                <a:solidFill>
                  <a:srgbClr val="FF0000"/>
                </a:solidFill>
                <a:latin typeface="Courier New" pitchFamily="49" charset="0"/>
                <a:cs typeface="Courier New" pitchFamily="49" charset="0"/>
              </a:rPr>
              <a:t>CDB2</a:t>
            </a:r>
          </a:p>
          <a:p>
            <a:pPr marL="457200" indent="-457200" defTabSz="400050" eaLnBrk="1" hangingPunct="1">
              <a:tabLst>
                <a:tab pos="400050" algn="r"/>
                <a:tab pos="673100" algn="l"/>
              </a:tabLst>
              <a:defRPr/>
            </a:pPr>
            <a:r>
              <a:rPr lang="fr-FR" sz="1600" b="1" dirty="0">
                <a:latin typeface="Courier New" pitchFamily="49" charset="0"/>
                <a:cs typeface="Courier New" pitchFamily="49" charset="0"/>
              </a:rPr>
              <a:t>SQL&gt; CREATE PLUGGABLE DATABASE</a:t>
            </a:r>
            <a:r>
              <a:rPr lang="en-US" sz="1600" dirty="0">
                <a:latin typeface="Courier New" pitchFamily="49" charset="0"/>
                <a:cs typeface="Courier New" pitchFamily="49" charset="0"/>
              </a:rPr>
              <a:t> </a:t>
            </a:r>
            <a:r>
              <a:rPr lang="fr-FR" sz="1600" b="1" dirty="0">
                <a:solidFill>
                  <a:srgbClr val="FF66FF"/>
                </a:solidFill>
                <a:latin typeface="Courier New" pitchFamily="49" charset="0"/>
                <a:cs typeface="Courier New" pitchFamily="49" charset="0"/>
              </a:rPr>
              <a:t>PDBC</a:t>
            </a:r>
            <a:r>
              <a:rPr lang="fr-FR" sz="1600" b="1" dirty="0">
                <a:solidFill>
                  <a:srgbClr val="002060"/>
                </a:solidFill>
                <a:latin typeface="Courier New" pitchFamily="49" charset="0"/>
                <a:cs typeface="Courier New" pitchFamily="49" charset="0"/>
              </a:rPr>
              <a:t> …</a:t>
            </a:r>
            <a:r>
              <a:rPr lang="fr-FR" sz="1600" b="1" dirty="0">
                <a:latin typeface="Courier New" pitchFamily="49" charset="0"/>
                <a:cs typeface="Courier New" pitchFamily="49" charset="0"/>
              </a:rPr>
              <a:t>;</a:t>
            </a:r>
            <a:endParaRPr lang="en-US" sz="1600" b="1" dirty="0">
              <a:latin typeface="Courier New" pitchFamily="49" charset="0"/>
              <a:cs typeface="Arial" charset="0"/>
            </a:endParaRPr>
          </a:p>
        </p:txBody>
      </p:sp>
      <p:sp>
        <p:nvSpPr>
          <p:cNvPr id="23" name="Content Placeholder 2"/>
          <p:cNvSpPr txBox="1">
            <a:spLocks noChangeAspect="1"/>
          </p:cNvSpPr>
          <p:nvPr/>
        </p:nvSpPr>
        <p:spPr bwMode="gray">
          <a:xfrm>
            <a:off x="5180012" y="5623800"/>
            <a:ext cx="6176831" cy="3960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Arial" charset="0"/>
              </a:rPr>
              <a:t>$ impdp system@</a:t>
            </a:r>
            <a:r>
              <a:rPr lang="fr-FR" sz="1600" b="1" dirty="0">
                <a:solidFill>
                  <a:srgbClr val="FF66FF"/>
                </a:solidFill>
                <a:latin typeface="Courier New" pitchFamily="49" charset="0"/>
                <a:cs typeface="Courier New" pitchFamily="49" charset="0"/>
              </a:rPr>
              <a:t>PDBC</a:t>
            </a:r>
            <a:r>
              <a:rPr lang="en-US" sz="1600" b="1" dirty="0">
                <a:latin typeface="Courier New" pitchFamily="49" charset="0"/>
                <a:cs typeface="Arial" charset="0"/>
              </a:rPr>
              <a:t> FULL=Y REMAP_SCHEMA=c##u:lu…</a:t>
            </a:r>
          </a:p>
        </p:txBody>
      </p:sp>
    </p:spTree>
    <p:extLst>
      <p:ext uri="{BB962C8B-B14F-4D97-AF65-F5344CB8AC3E}">
        <p14:creationId xmlns:p14="http://schemas.microsoft.com/office/powerpoint/2010/main" val="314544746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0812" y="1066799"/>
            <a:ext cx="11506200" cy="4495801"/>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50812" y="276130"/>
            <a:ext cx="8686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Full </a:t>
            </a:r>
            <a:r>
              <a:rPr lang="en-US" dirty="0"/>
              <a:t>Transportable </a:t>
            </a:r>
            <a:r>
              <a:rPr lang="en-US" dirty="0" smtClean="0"/>
              <a:t>Export/Import</a:t>
            </a:r>
            <a:endParaRPr lang="en-US" dirty="0"/>
          </a:p>
        </p:txBody>
      </p:sp>
      <p:sp>
        <p:nvSpPr>
          <p:cNvPr id="3" name="Content Placeholder 2"/>
          <p:cNvSpPr>
            <a:spLocks noGrp="1"/>
          </p:cNvSpPr>
          <p:nvPr>
            <p:ph idx="1"/>
          </p:nvPr>
        </p:nvSpPr>
        <p:spPr>
          <a:xfrm>
            <a:off x="622138" y="1242485"/>
            <a:ext cx="10944549" cy="4114795"/>
          </a:xfrm>
        </p:spPr>
        <p:txBody>
          <a:bodyPr/>
          <a:lstStyle/>
          <a:p>
            <a:pPr lvl="1"/>
            <a:r>
              <a:rPr lang="en-US" dirty="0"/>
              <a:t>A full transportable export exports all objects and data necessary to create a complete copy of the database</a:t>
            </a:r>
            <a:r>
              <a:rPr lang="en-US" dirty="0" smtClean="0"/>
              <a:t>. Specify these parameter values:</a:t>
            </a:r>
            <a:endParaRPr lang="en-US" dirty="0"/>
          </a:p>
          <a:p>
            <a:pPr lvl="2"/>
            <a:r>
              <a:rPr lang="en-US" dirty="0" smtClean="0">
                <a:latin typeface="Courier New" panose="02070309020205020404" pitchFamily="49" charset="0"/>
                <a:cs typeface="Courier New" panose="02070309020205020404" pitchFamily="49" charset="0"/>
              </a:rPr>
              <a:t>TRANSPORTABLE=ALWAYS</a:t>
            </a:r>
            <a:endParaRPr lang="en-US" dirty="0"/>
          </a:p>
          <a:p>
            <a:pPr lvl="2"/>
            <a:r>
              <a:rPr lang="en-US" dirty="0" smtClean="0">
                <a:latin typeface="Courier New" panose="02070309020205020404" pitchFamily="49" charset="0"/>
                <a:cs typeface="Courier New" panose="02070309020205020404" pitchFamily="49" charset="0"/>
              </a:rPr>
              <a:t>FULL=Y</a:t>
            </a:r>
            <a:endParaRPr lang="en-US" dirty="0">
              <a:latin typeface="Courier New" panose="02070309020205020404" pitchFamily="49" charset="0"/>
              <a:cs typeface="Courier New" panose="02070309020205020404" pitchFamily="49" charset="0"/>
            </a:endParaRPr>
          </a:p>
          <a:p>
            <a:pPr lvl="1"/>
            <a:endParaRPr lang="en-US" dirty="0"/>
          </a:p>
          <a:p>
            <a:pPr lvl="1"/>
            <a:endParaRPr lang="en-US" dirty="0"/>
          </a:p>
          <a:p>
            <a:pPr lvl="1"/>
            <a:r>
              <a:rPr lang="en-US" dirty="0"/>
              <a:t>A full transportable import imports a dump file only if it has been created using the transportable option during export. </a:t>
            </a:r>
          </a:p>
          <a:p>
            <a:pPr lvl="2"/>
            <a:r>
              <a:rPr lang="en-US" dirty="0">
                <a:latin typeface="Courier New" panose="02070309020205020404" pitchFamily="49" charset="0"/>
                <a:cs typeface="Courier New" panose="02070309020205020404" pitchFamily="49" charset="0"/>
              </a:rPr>
              <a:t>TRANSPORT_DATAFILES</a:t>
            </a:r>
          </a:p>
          <a:p>
            <a:pPr lvl="2"/>
            <a:r>
              <a:rPr lang="en-US" dirty="0"/>
              <a:t>If the </a:t>
            </a:r>
            <a:r>
              <a:rPr lang="en-US" dirty="0" smtClean="0">
                <a:latin typeface="Courier New" panose="02070309020205020404" pitchFamily="49" charset="0"/>
                <a:cs typeface="Courier New" panose="02070309020205020404" pitchFamily="49" charset="0"/>
              </a:rPr>
              <a:t>TRANSPORTABLE</a:t>
            </a:r>
            <a:r>
              <a:rPr lang="en-US" dirty="0" smtClean="0"/>
              <a:t> parameter is specified, the </a:t>
            </a:r>
            <a:r>
              <a:rPr lang="en-US" dirty="0" smtClean="0">
                <a:latin typeface="Courier New" panose="02070309020205020404" pitchFamily="49" charset="0"/>
                <a:cs typeface="Courier New" panose="02070309020205020404" pitchFamily="49" charset="0"/>
              </a:rPr>
              <a:t>NETWORK_LINK</a:t>
            </a:r>
            <a:r>
              <a:rPr lang="en-US" dirty="0" smtClean="0"/>
              <a:t> parameter</a:t>
            </a:r>
            <a:r>
              <a:rPr lang="en-US" dirty="0"/>
              <a:t> </a:t>
            </a:r>
            <a:r>
              <a:rPr lang="en-US" dirty="0" smtClean="0"/>
              <a:t>is required.</a:t>
            </a:r>
            <a:endParaRPr lang="en-US" dirty="0"/>
          </a:p>
        </p:txBody>
      </p:sp>
      <p:sp>
        <p:nvSpPr>
          <p:cNvPr id="4" name="Content Placeholder 2"/>
          <p:cNvSpPr txBox="1">
            <a:spLocks noChangeAspect="1"/>
          </p:cNvSpPr>
          <p:nvPr/>
        </p:nvSpPr>
        <p:spPr bwMode="gray">
          <a:xfrm>
            <a:off x="623230" y="2819400"/>
            <a:ext cx="10942366" cy="53054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marL="457200" indent="-457200" defTabSz="400050" eaLnBrk="1" hangingPunct="1">
              <a:tabLst>
                <a:tab pos="400050" algn="r"/>
                <a:tab pos="673100" algn="l"/>
              </a:tabLst>
              <a:defRPr/>
            </a:pPr>
            <a:r>
              <a:rPr lang="en-US" sz="1600" b="1" dirty="0">
                <a:latin typeface="Courier New" pitchFamily="49" charset="0"/>
                <a:cs typeface="Courier New" pitchFamily="49" charset="0"/>
              </a:rPr>
              <a:t>$ expdp user_name@</a:t>
            </a:r>
            <a:r>
              <a:rPr lang="en-US" sz="1600" b="1" dirty="0">
                <a:solidFill>
                  <a:srgbClr val="FF0000"/>
                </a:solidFill>
                <a:latin typeface="Courier New" pitchFamily="49" charset="0"/>
                <a:cs typeface="Courier New" pitchFamily="49" charset="0"/>
              </a:rPr>
              <a:t>pdb</a:t>
            </a:r>
            <a:r>
              <a:rPr lang="en-US" sz="1600" b="1" dirty="0">
                <a:latin typeface="Courier New" pitchFamily="49" charset="0"/>
                <a:cs typeface="Courier New" pitchFamily="49" charset="0"/>
              </a:rPr>
              <a:t> </a:t>
            </a:r>
            <a:r>
              <a:rPr lang="en-US" sz="1600" b="1" dirty="0">
                <a:solidFill>
                  <a:srgbClr val="FF0000"/>
                </a:solidFill>
                <a:latin typeface="Courier New" pitchFamily="49" charset="0"/>
                <a:cs typeface="Courier New" pitchFamily="49" charset="0"/>
              </a:rPr>
              <a:t>FULL=y</a:t>
            </a:r>
            <a:r>
              <a:rPr lang="en-US" sz="1600" b="1" dirty="0">
                <a:latin typeface="Courier New" pitchFamily="49" charset="0"/>
                <a:cs typeface="Courier New" pitchFamily="49" charset="0"/>
              </a:rPr>
              <a:t> DUMPFILE=expdat.dmp DIRECTORY=data_pump_dir    </a:t>
            </a:r>
          </a:p>
          <a:p>
            <a:pPr marL="457200" indent="-457200" defTabSz="400050" eaLnBrk="1" hangingPunct="1">
              <a:tabLst>
                <a:tab pos="400050" algn="r"/>
                <a:tab pos="673100" algn="l"/>
              </a:tabLst>
              <a:defRPr/>
            </a:pPr>
            <a:r>
              <a:rPr lang="en-US" sz="1600" b="1" dirty="0">
                <a:solidFill>
                  <a:srgbClr val="FF0000"/>
                </a:solidFill>
                <a:latin typeface="Courier New" pitchFamily="49" charset="0"/>
                <a:cs typeface="Courier New" pitchFamily="49" charset="0"/>
              </a:rPr>
              <a:t>                             TRANSPORTABLE=always</a:t>
            </a:r>
            <a:endParaRPr lang="en-US" sz="1600" b="1" dirty="0">
              <a:solidFill>
                <a:srgbClr val="00B050"/>
              </a:solidFill>
              <a:latin typeface="Courier New" pitchFamily="49" charset="0"/>
              <a:cs typeface="Arial" charset="0"/>
            </a:endParaRPr>
          </a:p>
        </p:txBody>
      </p:sp>
    </p:spTree>
    <p:extLst>
      <p:ext uri="{BB962C8B-B14F-4D97-AF65-F5344CB8AC3E}">
        <p14:creationId xmlns:p14="http://schemas.microsoft.com/office/powerpoint/2010/main" val="4099073027"/>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003109663"/>
      </p:ext>
    </p:extLst>
  </p:cSld>
  <p:clrMapOvr>
    <a:masterClrMapping/>
  </p:clrMapOvr>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50812" y="276130"/>
            <a:ext cx="7772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Full Transportable Export/Import: Example</a:t>
            </a:r>
          </a:p>
        </p:txBody>
      </p:sp>
      <p:sp>
        <p:nvSpPr>
          <p:cNvPr id="4" name="TextBox 32"/>
          <p:cNvSpPr txBox="1">
            <a:spLocks noChangeArrowheads="1"/>
          </p:cNvSpPr>
          <p:nvPr/>
        </p:nvSpPr>
        <p:spPr bwMode="auto">
          <a:xfrm>
            <a:off x="3330575" y="1435100"/>
            <a:ext cx="3373438"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Endian conversion if necessary </a:t>
            </a:r>
          </a:p>
          <a:p>
            <a:pPr eaLnBrk="1" hangingPunct="1"/>
            <a:r>
              <a:rPr lang="en-US" altLang="en-US" sz="1400" dirty="0">
                <a:solidFill>
                  <a:srgbClr val="000000"/>
                </a:solidFill>
              </a:rPr>
              <a:t>RMAN </a:t>
            </a:r>
            <a:r>
              <a:rPr lang="en-US" altLang="en-US" sz="1400" dirty="0">
                <a:solidFill>
                  <a:srgbClr val="000000"/>
                </a:solidFill>
                <a:latin typeface="Courier New" panose="02070309020205020404" pitchFamily="49" charset="0"/>
                <a:cs typeface="Courier New" panose="02070309020205020404" pitchFamily="49" charset="0"/>
              </a:rPr>
              <a:t>CONVERT</a:t>
            </a:r>
          </a:p>
          <a:p>
            <a:pPr eaLnBrk="1" hangingPunct="1"/>
            <a:endParaRPr lang="fr-FR" altLang="en-US" sz="1400" dirty="0"/>
          </a:p>
          <a:p>
            <a:pPr eaLnBrk="1" hangingPunct="1"/>
            <a:r>
              <a:rPr lang="fr-FR" altLang="en-US" sz="1400" dirty="0">
                <a:solidFill>
                  <a:srgbClr val="000000"/>
                </a:solidFill>
              </a:rPr>
              <a:t>Or</a:t>
            </a:r>
          </a:p>
          <a:p>
            <a:pPr eaLnBrk="1" hangingPunct="1"/>
            <a:r>
              <a:rPr lang="fr-FR" altLang="en-US" sz="1400" dirty="0">
                <a:solidFill>
                  <a:srgbClr val="000000"/>
                </a:solidFill>
                <a:latin typeface="Courier New" panose="02070309020205020404" pitchFamily="49" charset="0"/>
                <a:cs typeface="Courier New" panose="02070309020205020404" pitchFamily="49" charset="0"/>
              </a:rPr>
              <a:t>DBMS_FILE_TRANSFER</a:t>
            </a:r>
            <a:endParaRPr lang="en-US" altLang="en-US" sz="1400" dirty="0">
              <a:solidFill>
                <a:srgbClr val="000000"/>
              </a:solidFill>
              <a:latin typeface="Courier New" panose="02070309020205020404" pitchFamily="49" charset="0"/>
              <a:cs typeface="Courier New" panose="02070309020205020404" pitchFamily="49" charset="0"/>
            </a:endParaRPr>
          </a:p>
        </p:txBody>
      </p:sp>
      <p:sp>
        <p:nvSpPr>
          <p:cNvPr id="5" name="Right Arrow 4"/>
          <p:cNvSpPr/>
          <p:nvPr/>
        </p:nvSpPr>
        <p:spPr bwMode="auto">
          <a:xfrm>
            <a:off x="6500813" y="1447800"/>
            <a:ext cx="2771775" cy="1524000"/>
          </a:xfrm>
          <a:prstGeom prst="rightArrow">
            <a:avLst/>
          </a:prstGeom>
          <a:solidFill>
            <a:schemeClr val="bg1">
              <a:lumMod val="95000"/>
            </a:schemeClr>
          </a:solidFill>
          <a:ln w="12700" cap="flat" cmpd="sng" algn="ctr">
            <a:solidFill>
              <a:schemeClr val="tx1"/>
            </a:solidFill>
            <a:prstDash val="solid"/>
            <a:round/>
            <a:headEnd type="none" w="sm" len="sm"/>
            <a:tailEnd type="none" w="sm" len="sm"/>
          </a:ln>
          <a:effectLst/>
        </p:spPr>
        <p:txBody>
          <a:bodyPr anchor="ctr"/>
          <a:lstStyle/>
          <a:p>
            <a:pPr defTabSz="228600" eaLnBrk="1" hangingPunct="1">
              <a:defRPr/>
            </a:pPr>
            <a:endParaRPr lang="en-US" sz="1600" b="1" dirty="0">
              <a:latin typeface="Arial" charset="0"/>
              <a:cs typeface="Arial" charset="0"/>
            </a:endParaRPr>
          </a:p>
          <a:p>
            <a:pPr defTabSz="228600" eaLnBrk="1" hangingPunct="1">
              <a:defRPr/>
            </a:pPr>
            <a:r>
              <a:rPr lang="en-US" sz="1600" b="1" dirty="0">
                <a:solidFill>
                  <a:srgbClr val="C00000"/>
                </a:solidFill>
                <a:latin typeface="Arial" charset="0"/>
                <a:cs typeface="Arial" charset="0"/>
              </a:rPr>
              <a:t>Data Files </a:t>
            </a:r>
            <a:r>
              <a:rPr lang="en-US" sz="1600" b="1" dirty="0">
                <a:solidFill>
                  <a:srgbClr val="000000"/>
                </a:solidFill>
                <a:latin typeface="Arial" charset="0"/>
                <a:cs typeface="Arial" charset="0"/>
              </a:rPr>
              <a:t>+</a:t>
            </a:r>
            <a:r>
              <a:rPr lang="en-US" sz="1600" b="1" dirty="0">
                <a:latin typeface="Arial" charset="0"/>
                <a:cs typeface="Arial" charset="0"/>
              </a:rPr>
              <a:t> </a:t>
            </a:r>
            <a:r>
              <a:rPr lang="en-US" sz="1600" b="1" dirty="0">
                <a:solidFill>
                  <a:srgbClr val="0000FF"/>
                </a:solidFill>
                <a:latin typeface="Arial" charset="0"/>
                <a:cs typeface="Arial" charset="0"/>
              </a:rPr>
              <a:t>dumpfile</a:t>
            </a:r>
            <a:r>
              <a:rPr lang="en-US" sz="1600" b="1" dirty="0">
                <a:latin typeface="Arial" charset="0"/>
                <a:cs typeface="Arial" charset="0"/>
              </a:rPr>
              <a:t> </a:t>
            </a:r>
            <a:r>
              <a:rPr lang="en-US" sz="1600" dirty="0">
                <a:solidFill>
                  <a:srgbClr val="000000"/>
                </a:solidFill>
                <a:latin typeface="Arial" charset="0"/>
                <a:cs typeface="Arial" charset="0"/>
              </a:rPr>
              <a:t>transport</a:t>
            </a:r>
          </a:p>
          <a:p>
            <a:pPr defTabSz="228600" eaLnBrk="1" hangingPunct="1">
              <a:buFont typeface="Arial" pitchFamily="34" charset="0"/>
              <a:buNone/>
              <a:defRPr/>
            </a:pPr>
            <a:endParaRPr lang="en-US" sz="1600" b="1" dirty="0">
              <a:latin typeface="Arial" charset="0"/>
              <a:cs typeface="Arial" charset="0"/>
            </a:endParaRPr>
          </a:p>
        </p:txBody>
      </p:sp>
      <p:pic>
        <p:nvPicPr>
          <p:cNvPr id="6" name="Picture 6" descr="Icon-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4100" y="1781175"/>
            <a:ext cx="6254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0"/>
          <p:cNvSpPr txBox="1">
            <a:spLocks noChangeArrowheads="1"/>
          </p:cNvSpPr>
          <p:nvPr/>
        </p:nvSpPr>
        <p:spPr bwMode="auto">
          <a:xfrm>
            <a:off x="609600" y="3200400"/>
            <a:ext cx="23891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Tablespaces read-only :</a:t>
            </a:r>
          </a:p>
          <a:p>
            <a:pPr eaLnBrk="1" hangingPunct="1">
              <a:buFont typeface="Arial" panose="020B0604020202020204" pitchFamily="34" charset="0"/>
              <a:buChar char="•"/>
            </a:pPr>
            <a:r>
              <a:rPr lang="en-US" altLang="en-US" sz="1600" dirty="0">
                <a:solidFill>
                  <a:srgbClr val="000000"/>
                </a:solidFill>
              </a:rPr>
              <a:t>  </a:t>
            </a:r>
            <a:r>
              <a:rPr lang="en-US" altLang="en-US" sz="1600" dirty="0">
                <a:solidFill>
                  <a:srgbClr val="000000"/>
                </a:solidFill>
                <a:latin typeface="Courier New" panose="02070309020205020404" pitchFamily="49" charset="0"/>
                <a:cs typeface="Courier New" panose="02070309020205020404" pitchFamily="49" charset="0"/>
              </a:rPr>
              <a:t>APPL1</a:t>
            </a:r>
          </a:p>
          <a:p>
            <a:pPr eaLnBrk="1" hangingPunct="1">
              <a:buFont typeface="Arial" panose="020B0604020202020204" pitchFamily="34" charset="0"/>
              <a:buChar char="•"/>
            </a:pPr>
            <a:r>
              <a:rPr lang="en-US" altLang="en-US" sz="1600" dirty="0">
                <a:solidFill>
                  <a:srgbClr val="000000"/>
                </a:solidFill>
                <a:latin typeface="Courier New" panose="02070309020205020404" pitchFamily="49" charset="0"/>
                <a:cs typeface="Courier New" panose="02070309020205020404" pitchFamily="49" charset="0"/>
              </a:rPr>
              <a:t> HRTBS</a:t>
            </a:r>
          </a:p>
        </p:txBody>
      </p:sp>
      <p:sp>
        <p:nvSpPr>
          <p:cNvPr id="8" name="TextBox 37"/>
          <p:cNvSpPr txBox="1">
            <a:spLocks noChangeArrowheads="1"/>
          </p:cNvSpPr>
          <p:nvPr/>
        </p:nvSpPr>
        <p:spPr bwMode="auto">
          <a:xfrm>
            <a:off x="981075" y="1196975"/>
            <a:ext cx="2168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Source Database</a:t>
            </a:r>
          </a:p>
          <a:p>
            <a:pPr algn="ctr" eaLnBrk="1" hangingPunct="1"/>
            <a:r>
              <a:rPr lang="fr-FR" altLang="en-US" dirty="0" smtClean="0">
                <a:solidFill>
                  <a:srgbClr val="000000"/>
                </a:solidFill>
                <a:latin typeface="Courier New" panose="02070309020205020404" pitchFamily="49" charset="0"/>
                <a:cs typeface="Courier New" panose="02070309020205020404" pitchFamily="49" charset="0"/>
              </a:rPr>
              <a:t>PRODDB</a:t>
            </a:r>
            <a:endParaRPr lang="en-US" altLang="en-US" dirty="0">
              <a:solidFill>
                <a:srgbClr val="000000"/>
              </a:solidFill>
              <a:latin typeface="Courier New" panose="02070309020205020404" pitchFamily="49" charset="0"/>
              <a:cs typeface="Courier New" panose="02070309020205020404" pitchFamily="49" charset="0"/>
            </a:endParaRPr>
          </a:p>
        </p:txBody>
      </p:sp>
      <p:pic>
        <p:nvPicPr>
          <p:cNvPr id="9" name="Picture 4" descr="Icon-5.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400" y="1773238"/>
            <a:ext cx="6254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8"/>
          <p:cNvSpPr txBox="1">
            <a:spLocks noChangeArrowheads="1"/>
          </p:cNvSpPr>
          <p:nvPr/>
        </p:nvSpPr>
        <p:spPr bwMode="auto">
          <a:xfrm>
            <a:off x="9613900" y="1196975"/>
            <a:ext cx="2178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Target  Database</a:t>
            </a:r>
          </a:p>
          <a:p>
            <a:pPr algn="ctr" eaLnBrk="1" hangingPunct="1"/>
            <a:r>
              <a:rPr lang="fr-FR" altLang="en-US" dirty="0" smtClean="0">
                <a:solidFill>
                  <a:srgbClr val="002060"/>
                </a:solidFill>
                <a:latin typeface="Courier New" panose="02070309020205020404" pitchFamily="49" charset="0"/>
                <a:cs typeface="Courier New" panose="02070309020205020404" pitchFamily="49" charset="0"/>
              </a:rPr>
              <a:t>PDBPROD</a:t>
            </a:r>
            <a:endParaRPr lang="en-US" altLang="en-US" dirty="0">
              <a:solidFill>
                <a:srgbClr val="002060"/>
              </a:solidFill>
              <a:latin typeface="Courier New" panose="02070309020205020404" pitchFamily="49" charset="0"/>
              <a:cs typeface="Courier New" panose="02070309020205020404" pitchFamily="49" charset="0"/>
            </a:endParaRPr>
          </a:p>
        </p:txBody>
      </p:sp>
      <p:sp>
        <p:nvSpPr>
          <p:cNvPr id="11" name="AutoShape 9"/>
          <p:cNvSpPr>
            <a:spLocks noChangeArrowheads="1"/>
          </p:cNvSpPr>
          <p:nvPr/>
        </p:nvSpPr>
        <p:spPr bwMode="auto">
          <a:xfrm>
            <a:off x="3960813" y="3771900"/>
            <a:ext cx="609600" cy="457200"/>
          </a:xfrm>
          <a:prstGeom prst="flowChartMagneticDisk">
            <a:avLst/>
          </a:prstGeom>
          <a:solidFill>
            <a:schemeClr val="accent3">
              <a:lumMod val="75000"/>
            </a:schemeClr>
          </a:solidFill>
          <a:ln w="19050">
            <a:solidFill>
              <a:schemeClr val="tx1"/>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2" name="PPTShape_8"/>
          <p:cNvSpPr>
            <a:spLocks noChangeArrowheads="1"/>
          </p:cNvSpPr>
          <p:nvPr/>
        </p:nvSpPr>
        <p:spPr bwMode="auto">
          <a:xfrm>
            <a:off x="4164013" y="3924300"/>
            <a:ext cx="609600" cy="457200"/>
          </a:xfrm>
          <a:prstGeom prst="flowChartMagneticDisk">
            <a:avLst/>
          </a:prstGeom>
          <a:solidFill>
            <a:schemeClr val="accent3">
              <a:lumMod val="75000"/>
            </a:schemeClr>
          </a:solidFill>
          <a:ln w="19050">
            <a:solidFill>
              <a:schemeClr val="tx1"/>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sp>
        <p:nvSpPr>
          <p:cNvPr id="13" name="PPTShape_9"/>
          <p:cNvSpPr>
            <a:spLocks noChangeArrowheads="1"/>
          </p:cNvSpPr>
          <p:nvPr/>
        </p:nvSpPr>
        <p:spPr bwMode="auto">
          <a:xfrm>
            <a:off x="4367213" y="4076700"/>
            <a:ext cx="609600" cy="457200"/>
          </a:xfrm>
          <a:prstGeom prst="flowChartMagneticDisk">
            <a:avLst/>
          </a:prstGeom>
          <a:solidFill>
            <a:schemeClr val="accent3">
              <a:lumMod val="75000"/>
            </a:schemeClr>
          </a:solidFill>
          <a:ln w="19050">
            <a:solidFill>
              <a:schemeClr val="tx1"/>
            </a:solidFill>
            <a:round/>
            <a:headEnd type="none" w="sm" len="sm"/>
            <a:tailEnd type="none" w="sm" len="sm"/>
          </a:ln>
        </p:spPr>
        <p:txBody>
          <a:bodyPr wrap="none" anchor="ctr"/>
          <a:lstStyle/>
          <a:p>
            <a:pPr defTabSz="228600" eaLnBrk="1" hangingPunct="1">
              <a:defRPr/>
            </a:pPr>
            <a:endParaRPr lang="fr-FR" dirty="0">
              <a:latin typeface="Arial" charset="0"/>
              <a:cs typeface="Arial" charset="0"/>
            </a:endParaRPr>
          </a:p>
        </p:txBody>
      </p:sp>
      <p:cxnSp>
        <p:nvCxnSpPr>
          <p:cNvPr id="14" name="Straight Arrow Connector 39"/>
          <p:cNvCxnSpPr>
            <a:cxnSpLocks noChangeShapeType="1"/>
          </p:cNvCxnSpPr>
          <p:nvPr/>
        </p:nvCxnSpPr>
        <p:spPr bwMode="auto">
          <a:xfrm flipV="1">
            <a:off x="3656013" y="3771900"/>
            <a:ext cx="0" cy="762000"/>
          </a:xfrm>
          <a:prstGeom prst="straightConnector1">
            <a:avLst/>
          </a:prstGeom>
          <a:noFill/>
          <a:ln w="28575" algn="ctr">
            <a:solidFill>
              <a:schemeClr val="bg2">
                <a:lumMod val="10000"/>
              </a:schemeClr>
            </a:solidFill>
            <a:round/>
            <a:headEnd type="none" w="sm" len="sm"/>
            <a:tailEnd/>
          </a:ln>
          <a:extLst>
            <a:ext uri="{909E8E84-426E-40DD-AFC4-6F175D3DCCD1}">
              <a14:hiddenFill xmlns:a14="http://schemas.microsoft.com/office/drawing/2010/main">
                <a:noFill/>
              </a14:hiddenFill>
            </a:ext>
          </a:extLst>
        </p:spPr>
      </p:cxnSp>
      <p:sp>
        <p:nvSpPr>
          <p:cNvPr id="15" name="PPTShape_9"/>
          <p:cNvSpPr>
            <a:spLocks noChangeArrowheads="1"/>
          </p:cNvSpPr>
          <p:nvPr/>
        </p:nvSpPr>
        <p:spPr bwMode="auto">
          <a:xfrm>
            <a:off x="5180013" y="4229100"/>
            <a:ext cx="609600" cy="457200"/>
          </a:xfrm>
          <a:prstGeom prst="flowChartMagneticDisk">
            <a:avLst/>
          </a:prstGeom>
          <a:solidFill>
            <a:srgbClr val="0000FF"/>
          </a:soli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FF"/>
              </a:solidFill>
            </a:endParaRPr>
          </a:p>
        </p:txBody>
      </p:sp>
      <p:cxnSp>
        <p:nvCxnSpPr>
          <p:cNvPr id="16" name="Straight Arrow Connector 47"/>
          <p:cNvCxnSpPr>
            <a:cxnSpLocks noChangeShapeType="1"/>
          </p:cNvCxnSpPr>
          <p:nvPr/>
        </p:nvCxnSpPr>
        <p:spPr bwMode="auto">
          <a:xfrm flipV="1">
            <a:off x="1727200" y="4149725"/>
            <a:ext cx="0" cy="457200"/>
          </a:xfrm>
          <a:prstGeom prst="straightConnector1">
            <a:avLst/>
          </a:prstGeom>
          <a:noFill/>
          <a:ln w="28575" algn="ctr">
            <a:solidFill>
              <a:schemeClr val="bg2">
                <a:lumMod val="10000"/>
              </a:schemeClr>
            </a:solidFill>
            <a:round/>
            <a:headEnd type="triangle" w="lg" len="lg"/>
            <a:tailEnd type="none" w="lg" len="lg"/>
          </a:ln>
          <a:extLst>
            <a:ext uri="{909E8E84-426E-40DD-AFC4-6F175D3DCCD1}">
              <a14:hiddenFill xmlns:a14="http://schemas.microsoft.com/office/drawing/2010/main">
                <a:noFill/>
              </a14:hiddenFill>
            </a:ext>
          </a:extLst>
        </p:spPr>
      </p:cxnSp>
      <p:cxnSp>
        <p:nvCxnSpPr>
          <p:cNvPr id="17" name="Straight Arrow Connector 52"/>
          <p:cNvCxnSpPr>
            <a:cxnSpLocks noChangeShapeType="1"/>
          </p:cNvCxnSpPr>
          <p:nvPr/>
        </p:nvCxnSpPr>
        <p:spPr bwMode="auto">
          <a:xfrm flipV="1">
            <a:off x="10461625" y="2895600"/>
            <a:ext cx="0" cy="838200"/>
          </a:xfrm>
          <a:prstGeom prst="straightConnector1">
            <a:avLst/>
          </a:prstGeom>
          <a:noFill/>
          <a:ln w="28575" algn="ctr">
            <a:solidFill>
              <a:schemeClr val="bg2">
                <a:lumMod val="10000"/>
              </a:schemeClr>
            </a:solidFill>
            <a:round/>
            <a:headEnd type="triangle" w="lg" len="lg"/>
            <a:tailEnd type="none" w="lg" len="lg"/>
          </a:ln>
          <a:extLst>
            <a:ext uri="{909E8E84-426E-40DD-AFC4-6F175D3DCCD1}">
              <a14:hiddenFill xmlns:a14="http://schemas.microsoft.com/office/drawing/2010/main">
                <a:noFill/>
              </a14:hiddenFill>
            </a:ext>
          </a:extLst>
        </p:spPr>
      </p:cxnSp>
      <p:sp>
        <p:nvSpPr>
          <p:cNvPr id="18" name="AutoShape 9"/>
          <p:cNvSpPr>
            <a:spLocks noChangeArrowheads="1"/>
          </p:cNvSpPr>
          <p:nvPr/>
        </p:nvSpPr>
        <p:spPr bwMode="auto">
          <a:xfrm>
            <a:off x="8837613" y="2743200"/>
            <a:ext cx="608012" cy="457200"/>
          </a:xfrm>
          <a:prstGeom prst="flowChartMagneticDisk">
            <a:avLst/>
          </a:prstGeom>
          <a:solidFill>
            <a:srgbClr val="C00000"/>
          </a:soli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19" name="PPTShape_8"/>
          <p:cNvSpPr>
            <a:spLocks noChangeArrowheads="1"/>
          </p:cNvSpPr>
          <p:nvPr/>
        </p:nvSpPr>
        <p:spPr bwMode="auto">
          <a:xfrm>
            <a:off x="9040813" y="2895600"/>
            <a:ext cx="608012" cy="457200"/>
          </a:xfrm>
          <a:prstGeom prst="flowChartMagneticDisk">
            <a:avLst/>
          </a:prstGeom>
          <a:solidFill>
            <a:srgbClr val="C00000"/>
          </a:soli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0" name="PPTShape_9"/>
          <p:cNvSpPr>
            <a:spLocks noChangeArrowheads="1"/>
          </p:cNvSpPr>
          <p:nvPr/>
        </p:nvSpPr>
        <p:spPr bwMode="auto">
          <a:xfrm>
            <a:off x="9242425" y="3048000"/>
            <a:ext cx="609600" cy="457200"/>
          </a:xfrm>
          <a:prstGeom prst="flowChartMagneticDisk">
            <a:avLst/>
          </a:prstGeom>
          <a:solidFill>
            <a:srgbClr val="C00000"/>
          </a:soli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p>
        </p:txBody>
      </p:sp>
      <p:sp>
        <p:nvSpPr>
          <p:cNvPr id="21" name="PPTShape_9"/>
          <p:cNvSpPr>
            <a:spLocks noChangeArrowheads="1"/>
          </p:cNvSpPr>
          <p:nvPr/>
        </p:nvSpPr>
        <p:spPr bwMode="auto">
          <a:xfrm>
            <a:off x="8228013" y="3200400"/>
            <a:ext cx="609600" cy="457200"/>
          </a:xfrm>
          <a:prstGeom prst="flowChartMagneticDisk">
            <a:avLst/>
          </a:prstGeom>
          <a:solidFill>
            <a:srgbClr val="0000FF"/>
          </a:soli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FF"/>
              </a:solidFill>
            </a:endParaRPr>
          </a:p>
        </p:txBody>
      </p:sp>
      <p:sp>
        <p:nvSpPr>
          <p:cNvPr id="22" name="Content Placeholder 2"/>
          <p:cNvSpPr txBox="1">
            <a:spLocks noChangeAspect="1"/>
          </p:cNvSpPr>
          <p:nvPr/>
        </p:nvSpPr>
        <p:spPr bwMode="gray">
          <a:xfrm>
            <a:off x="837828" y="4838948"/>
            <a:ext cx="4896544" cy="132635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eaLnBrk="1" hangingPunct="1">
              <a:spcBef>
                <a:spcPts val="438"/>
              </a:spcBef>
              <a:spcAft>
                <a:spcPts val="1200"/>
              </a:spcAft>
              <a:defRPr/>
            </a:pPr>
            <a:r>
              <a:rPr lang="en-US" sz="1600" b="1" dirty="0">
                <a:latin typeface="Courier New" pitchFamily="49" charset="0"/>
                <a:cs typeface="Courier New" pitchFamily="49" charset="0"/>
              </a:rPr>
              <a:t>$ expdp user_name@proddb </a:t>
            </a:r>
            <a:r>
              <a:rPr lang="en-US" sz="1600" b="1" dirty="0">
                <a:solidFill>
                  <a:srgbClr val="FF0000"/>
                </a:solidFill>
                <a:latin typeface="Courier New" pitchFamily="49" charset="0"/>
                <a:cs typeface="Courier New" pitchFamily="49" charset="0"/>
              </a:rPr>
              <a:t>FULL=y</a:t>
            </a:r>
            <a:r>
              <a:rPr lang="en-US" sz="1600" b="1" dirty="0">
                <a:latin typeface="Courier New" pitchFamily="49" charset="0"/>
                <a:cs typeface="Courier New" pitchFamily="49" charset="0"/>
              </a:rPr>
              <a:t>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DUMPFILE=</a:t>
            </a:r>
            <a:r>
              <a:rPr lang="en-US" sz="1600" b="1" dirty="0">
                <a:solidFill>
                  <a:srgbClr val="0000FF"/>
                </a:solidFill>
                <a:latin typeface="Courier New" pitchFamily="49" charset="0"/>
                <a:cs typeface="Courier New" pitchFamily="49" charset="0"/>
              </a:rPr>
              <a:t>expdat.dmp</a:t>
            </a:r>
            <a:r>
              <a:rPr lang="en-US" sz="1600" b="1" dirty="0">
                <a:latin typeface="Courier New" pitchFamily="49" charset="0"/>
                <a:cs typeface="Courier New" pitchFamily="49" charset="0"/>
              </a:rPr>
              <a:t>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DIRECTORY=data_pump_dir</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b="1" dirty="0">
                <a:solidFill>
                  <a:srgbClr val="FF0000"/>
                </a:solidFill>
                <a:latin typeface="Courier New" pitchFamily="49" charset="0"/>
                <a:cs typeface="Courier New" pitchFamily="49" charset="0"/>
              </a:rPr>
              <a:t>TRANSPORTABLE=always</a:t>
            </a:r>
            <a:r>
              <a:rPr lang="en-US" sz="1600" b="1" dirty="0">
                <a:latin typeface="Courier New" pitchFamily="49" charset="0"/>
                <a:cs typeface="Courier New" pitchFamily="49" charset="0"/>
              </a:rPr>
              <a:t>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LOGFILE=export.log</a:t>
            </a:r>
          </a:p>
        </p:txBody>
      </p:sp>
      <p:pic>
        <p:nvPicPr>
          <p:cNvPr id="2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1311536">
            <a:off x="3757613" y="1797050"/>
            <a:ext cx="1352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33"/>
          <p:cNvSpPr>
            <a:spLocks noChangeAspect="1" noChangeArrowheads="1"/>
          </p:cNvSpPr>
          <p:nvPr/>
        </p:nvSpPr>
        <p:spPr bwMode="auto">
          <a:xfrm>
            <a:off x="621313" y="2785269"/>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1</a:t>
            </a:r>
          </a:p>
        </p:txBody>
      </p:sp>
      <p:sp>
        <p:nvSpPr>
          <p:cNvPr id="25" name="Oval 33"/>
          <p:cNvSpPr>
            <a:spLocks noChangeAspect="1" noChangeArrowheads="1"/>
          </p:cNvSpPr>
          <p:nvPr/>
        </p:nvSpPr>
        <p:spPr bwMode="auto">
          <a:xfrm>
            <a:off x="621313" y="4358127"/>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2</a:t>
            </a:r>
          </a:p>
        </p:txBody>
      </p:sp>
      <p:sp>
        <p:nvSpPr>
          <p:cNvPr id="26" name="Oval 25"/>
          <p:cNvSpPr>
            <a:spLocks noChangeAspect="1" noChangeArrowheads="1"/>
          </p:cNvSpPr>
          <p:nvPr/>
        </p:nvSpPr>
        <p:spPr bwMode="auto">
          <a:xfrm>
            <a:off x="3426044" y="3273247"/>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3</a:t>
            </a:r>
          </a:p>
        </p:txBody>
      </p:sp>
      <p:sp>
        <p:nvSpPr>
          <p:cNvPr id="27" name="Oval 26"/>
          <p:cNvSpPr>
            <a:spLocks noChangeAspect="1" noChangeArrowheads="1"/>
          </p:cNvSpPr>
          <p:nvPr/>
        </p:nvSpPr>
        <p:spPr bwMode="auto">
          <a:xfrm>
            <a:off x="6401236" y="2727005"/>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4</a:t>
            </a:r>
          </a:p>
        </p:txBody>
      </p:sp>
      <p:sp>
        <p:nvSpPr>
          <p:cNvPr id="28" name="Oval 27"/>
          <p:cNvSpPr>
            <a:spLocks noChangeAspect="1" noChangeArrowheads="1"/>
          </p:cNvSpPr>
          <p:nvPr/>
        </p:nvSpPr>
        <p:spPr bwMode="auto">
          <a:xfrm>
            <a:off x="11043662" y="3440270"/>
            <a:ext cx="459938" cy="46005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5</a:t>
            </a:r>
          </a:p>
        </p:txBody>
      </p:sp>
      <p:sp>
        <p:nvSpPr>
          <p:cNvPr id="29" name="Content Placeholder 2"/>
          <p:cNvSpPr txBox="1">
            <a:spLocks noChangeAspect="1"/>
          </p:cNvSpPr>
          <p:nvPr/>
        </p:nvSpPr>
        <p:spPr bwMode="gray">
          <a:xfrm>
            <a:off x="6598468" y="4005064"/>
            <a:ext cx="4896544" cy="212217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eaLnBrk="1" hangingPunct="1">
              <a:spcBef>
                <a:spcPts val="438"/>
              </a:spcBef>
              <a:spcAft>
                <a:spcPts val="1200"/>
              </a:spcAft>
              <a:defRPr/>
            </a:pPr>
            <a:r>
              <a:rPr lang="en-US" sz="1600" b="1" dirty="0">
                <a:latin typeface="Courier New" pitchFamily="49" charset="0"/>
                <a:cs typeface="Courier New" pitchFamily="49" charset="0"/>
              </a:rPr>
              <a:t>$ impdp user_name@</a:t>
            </a:r>
            <a:r>
              <a:rPr lang="en-US" sz="1600" b="1" dirty="0">
                <a:solidFill>
                  <a:srgbClr val="00B050"/>
                </a:solidFill>
                <a:latin typeface="Courier New" pitchFamily="49" charset="0"/>
                <a:cs typeface="Courier New" pitchFamily="49" charset="0"/>
              </a:rPr>
              <a:t>pdbprod</a:t>
            </a:r>
            <a:r>
              <a:rPr lang="en-US" sz="1600" b="1" dirty="0">
                <a:latin typeface="Courier New" pitchFamily="49" charset="0"/>
                <a:cs typeface="Courier New" pitchFamily="49" charset="0"/>
              </a:rPr>
              <a:t> </a:t>
            </a:r>
            <a:r>
              <a:rPr lang="en-US" sz="1600" b="1" dirty="0">
                <a:solidFill>
                  <a:srgbClr val="FF0000"/>
                </a:solidFill>
                <a:latin typeface="Courier New" pitchFamily="49" charset="0"/>
                <a:cs typeface="Courier New" pitchFamily="49" charset="0"/>
              </a:rPr>
              <a:t>FULL=y</a:t>
            </a:r>
            <a:r>
              <a:rPr lang="en-US" sz="1600" b="1" dirty="0">
                <a:latin typeface="Courier New" pitchFamily="49" charset="0"/>
                <a:cs typeface="Courier New" pitchFamily="49" charset="0"/>
              </a:rPr>
              <a:t>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DUMPFILE=</a:t>
            </a:r>
            <a:r>
              <a:rPr lang="en-US" sz="1600" b="1" dirty="0">
                <a:solidFill>
                  <a:srgbClr val="0000FF"/>
                </a:solidFill>
                <a:latin typeface="Courier New" pitchFamily="49" charset="0"/>
                <a:cs typeface="Courier New" pitchFamily="49" charset="0"/>
              </a:rPr>
              <a:t>expdat.dmp</a:t>
            </a:r>
            <a:r>
              <a:rPr lang="en-US" sz="1600" b="1" dirty="0">
                <a:latin typeface="Courier New" pitchFamily="49" charset="0"/>
                <a:cs typeface="Courier New" pitchFamily="49" charset="0"/>
              </a:rPr>
              <a:t>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DIRECTORY=data_pump_dir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TRANSPORT_DATAFILES</a:t>
            </a:r>
            <a:r>
              <a:rPr lang="en-US" sz="1600" b="1" dirty="0">
                <a:solidFill>
                  <a:srgbClr val="C00000"/>
                </a:solidFill>
                <a:latin typeface="Courier New" pitchFamily="49" charset="0"/>
                <a:cs typeface="Courier New" pitchFamily="49" charset="0"/>
              </a:rPr>
              <a:t>=</a:t>
            </a:r>
            <a:r>
              <a:rPr lang="en-US" sz="1600" b="1" dirty="0">
                <a:solidFill>
                  <a:srgbClr val="FF0000"/>
                </a:solidFill>
                <a:latin typeface="Courier New" pitchFamily="49" charset="0"/>
                <a:cs typeface="Courier New" pitchFamily="49" charset="0"/>
              </a:rPr>
              <a:t/>
            </a:r>
            <a:br>
              <a:rPr lang="en-US" sz="1600" b="1" dirty="0">
                <a:solidFill>
                  <a:srgbClr val="FF0000"/>
                </a:solidFill>
                <a:latin typeface="Courier New" pitchFamily="49" charset="0"/>
                <a:cs typeface="Courier New" pitchFamily="49" charset="0"/>
              </a:rPr>
            </a:br>
            <a:r>
              <a:rPr lang="en-US" sz="1600" b="1" dirty="0">
                <a:solidFill>
                  <a:srgbClr val="FF0000"/>
                </a:solidFill>
                <a:latin typeface="Courier New" pitchFamily="49" charset="0"/>
                <a:cs typeface="Courier New" pitchFamily="49" charset="0"/>
              </a:rPr>
              <a:t>   </a:t>
            </a:r>
            <a:r>
              <a:rPr lang="en-US" sz="1600" dirty="0">
                <a:latin typeface="Courier New" pitchFamily="49" charset="0"/>
                <a:cs typeface="Courier New" pitchFamily="49" charset="0"/>
              </a:rPr>
              <a:t>'/oracle/oradata/prod/</a:t>
            </a:r>
            <a:r>
              <a:rPr lang="en-US" sz="1600" b="1" dirty="0">
                <a:latin typeface="Courier New" pitchFamily="49" charset="0"/>
                <a:cs typeface="Courier New" pitchFamily="49" charset="0"/>
              </a:rPr>
              <a:t>file1.dbf</a:t>
            </a:r>
            <a:r>
              <a:rPr lang="en-US" sz="1600" dirty="0">
                <a:latin typeface="Courier New" pitchFamily="49" charset="0"/>
                <a:cs typeface="Courier New" pitchFamily="49" charset="0"/>
              </a:rPr>
              <a:t>'</a:t>
            </a:r>
            <a:r>
              <a:rPr lang="en-US" sz="1600" b="1" dirty="0">
                <a:latin typeface="Courier New" pitchFamily="49" charset="0"/>
                <a:cs typeface="Courier New" pitchFamily="49" charset="0"/>
              </a:rPr>
              <a:t>,</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dirty="0">
                <a:latin typeface="Courier New" pitchFamily="49" charset="0"/>
                <a:cs typeface="Courier New" pitchFamily="49" charset="0"/>
              </a:rPr>
              <a:t>'/oracle/oradata/prod/</a:t>
            </a:r>
            <a:r>
              <a:rPr lang="en-US" sz="1600" b="1" dirty="0">
                <a:latin typeface="Courier New" pitchFamily="49" charset="0"/>
                <a:cs typeface="Courier New" pitchFamily="49" charset="0"/>
              </a:rPr>
              <a:t>file2.dbf</a:t>
            </a:r>
            <a:r>
              <a:rPr lang="en-US" sz="1600" dirty="0">
                <a:latin typeface="Courier New" pitchFamily="49" charset="0"/>
                <a:cs typeface="Courier New" pitchFamily="49" charset="0"/>
              </a:rPr>
              <a:t>'</a:t>
            </a:r>
            <a:r>
              <a:rPr lang="en-US" sz="1600" b="1" dirty="0">
                <a:latin typeface="Courier New" pitchFamily="49" charset="0"/>
                <a:cs typeface="Courier New" pitchFamily="49" charset="0"/>
              </a:rPr>
              <a:t>,</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a:t>
            </a:r>
            <a:r>
              <a:rPr lang="en-US" sz="1600" dirty="0">
                <a:latin typeface="Courier New" pitchFamily="49" charset="0"/>
                <a:cs typeface="Courier New" pitchFamily="49" charset="0"/>
              </a:rPr>
              <a:t>'/oracle/oradata/prod/</a:t>
            </a:r>
            <a:r>
              <a:rPr lang="en-US" sz="1600" b="1" dirty="0">
                <a:latin typeface="Courier New" pitchFamily="49" charset="0"/>
                <a:cs typeface="Courier New" pitchFamily="49" charset="0"/>
              </a:rPr>
              <a:t>file3.dbf</a:t>
            </a:r>
            <a:r>
              <a:rPr lang="en-US" sz="1600" dirty="0">
                <a:latin typeface="Courier New" pitchFamily="49" charset="0"/>
                <a:cs typeface="Courier New" pitchFamily="49" charset="0"/>
              </a:rPr>
              <a:t>'</a:t>
            </a:r>
            <a:r>
              <a:rPr lang="en-US" sz="1600" b="1" dirty="0">
                <a:latin typeface="Courier New" pitchFamily="49" charset="0"/>
                <a:cs typeface="Courier New" pitchFamily="49" charset="0"/>
              </a:rPr>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LOGFILE=import.log</a:t>
            </a:r>
          </a:p>
        </p:txBody>
      </p:sp>
      <p:cxnSp>
        <p:nvCxnSpPr>
          <p:cNvPr id="30" name="Straight Arrow Connector 45"/>
          <p:cNvCxnSpPr>
            <a:cxnSpLocks noChangeShapeType="1"/>
          </p:cNvCxnSpPr>
          <p:nvPr/>
        </p:nvCxnSpPr>
        <p:spPr bwMode="auto">
          <a:xfrm flipV="1">
            <a:off x="3656013" y="2781300"/>
            <a:ext cx="0" cy="457200"/>
          </a:xfrm>
          <a:prstGeom prst="straightConnector1">
            <a:avLst/>
          </a:prstGeom>
          <a:noFill/>
          <a:ln w="28575" algn="ctr">
            <a:solidFill>
              <a:schemeClr val="bg2">
                <a:lumMod val="10000"/>
              </a:schemeClr>
            </a:solidFill>
            <a:round/>
            <a:headEnd type="none" w="lg" len="lg"/>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4580861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2" y="990601"/>
            <a:ext cx="11414784" cy="41148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 name="Rectangle 5"/>
          <p:cNvSpPr/>
          <p:nvPr/>
        </p:nvSpPr>
        <p:spPr bwMode="auto">
          <a:xfrm>
            <a:off x="150812" y="276130"/>
            <a:ext cx="9372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Transporting a Database Over the Network: Example</a:t>
            </a:r>
          </a:p>
        </p:txBody>
      </p:sp>
      <p:sp>
        <p:nvSpPr>
          <p:cNvPr id="3" name="Content Placeholder 2"/>
          <p:cNvSpPr>
            <a:spLocks noGrp="1"/>
          </p:cNvSpPr>
          <p:nvPr>
            <p:ph idx="1"/>
          </p:nvPr>
        </p:nvSpPr>
        <p:spPr>
          <a:xfrm>
            <a:off x="622138" y="1242485"/>
            <a:ext cx="10944549" cy="3196595"/>
          </a:xfrm>
        </p:spPr>
        <p:txBody>
          <a:bodyPr/>
          <a:lstStyle/>
          <a:p>
            <a:r>
              <a:rPr lang="en-US" dirty="0" smtClean="0"/>
              <a:t>To transport </a:t>
            </a:r>
            <a:r>
              <a:rPr lang="en-US" dirty="0"/>
              <a:t>a database over the </a:t>
            </a:r>
            <a:r>
              <a:rPr lang="en-US" dirty="0" smtClean="0"/>
              <a:t>network, perform </a:t>
            </a:r>
            <a:r>
              <a:rPr lang="en-US" dirty="0"/>
              <a:t>an import using the </a:t>
            </a:r>
            <a:r>
              <a:rPr lang="en-US" dirty="0">
                <a:latin typeface="Courier New" panose="02070309020205020404" pitchFamily="49" charset="0"/>
                <a:cs typeface="Courier New" panose="02070309020205020404" pitchFamily="49" charset="0"/>
              </a:rPr>
              <a:t>NETWORK_LINK</a:t>
            </a:r>
            <a:r>
              <a:rPr lang="en-US" dirty="0"/>
              <a:t> parameter.</a:t>
            </a:r>
          </a:p>
          <a:p>
            <a:pPr marL="548640" lvl="1" indent="-457200">
              <a:buFont typeface="+mj-lt"/>
              <a:buAutoNum type="arabicPeriod"/>
            </a:pPr>
            <a:r>
              <a:rPr lang="en-US" dirty="0"/>
              <a:t>Create a database link in the target to the source database.</a:t>
            </a:r>
          </a:p>
          <a:p>
            <a:pPr marL="548640" lvl="1" indent="-457200">
              <a:buFont typeface="+mj-lt"/>
              <a:buAutoNum type="arabicPeriod"/>
            </a:pPr>
            <a:r>
              <a:rPr lang="en-US" dirty="0"/>
              <a:t>Make the user-defined tablespaces in the source database read-only.</a:t>
            </a:r>
          </a:p>
          <a:p>
            <a:pPr marL="548640" lvl="1" indent="-457200">
              <a:buFont typeface="+mj-lt"/>
              <a:buAutoNum type="arabicPeriod"/>
            </a:pPr>
            <a:r>
              <a:rPr lang="en-US" dirty="0"/>
              <a:t>Transport the datafiles for all of the user-defined tablespaces from the source to the target location.</a:t>
            </a:r>
          </a:p>
          <a:p>
            <a:pPr marL="548640" lvl="1" indent="-457200">
              <a:buFont typeface="+mj-lt"/>
              <a:buAutoNum type="arabicPeriod"/>
            </a:pPr>
            <a:r>
              <a:rPr lang="en-US" dirty="0"/>
              <a:t>Perform conversion of the datafiles if necessary.</a:t>
            </a:r>
          </a:p>
          <a:p>
            <a:pPr marL="548640" lvl="1" indent="-457200">
              <a:buFont typeface="+mj-lt"/>
              <a:buAutoNum type="arabicPeriod"/>
            </a:pPr>
            <a:r>
              <a:rPr lang="en-US" dirty="0"/>
              <a:t>Import in the target database</a:t>
            </a:r>
            <a:r>
              <a:rPr lang="en-US" dirty="0" smtClean="0"/>
              <a:t>.</a:t>
            </a:r>
            <a:endParaRPr lang="en-US" dirty="0"/>
          </a:p>
        </p:txBody>
      </p:sp>
      <p:sp>
        <p:nvSpPr>
          <p:cNvPr id="5" name="Content Placeholder 2"/>
          <p:cNvSpPr txBox="1">
            <a:spLocks noChangeAspect="1"/>
          </p:cNvSpPr>
          <p:nvPr/>
        </p:nvSpPr>
        <p:spPr bwMode="gray">
          <a:xfrm>
            <a:off x="623230" y="4725144"/>
            <a:ext cx="10942366" cy="132635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eaLnBrk="1" hangingPunct="1">
              <a:spcBef>
                <a:spcPts val="438"/>
              </a:spcBef>
              <a:spcAft>
                <a:spcPts val="1200"/>
              </a:spcAft>
              <a:defRPr/>
            </a:pPr>
            <a:r>
              <a:rPr lang="en-US" sz="1600" b="1" dirty="0">
                <a:latin typeface="Courier New" pitchFamily="49" charset="0"/>
                <a:cs typeface="Courier New" pitchFamily="49" charset="0"/>
              </a:rPr>
              <a:t>$ impdp username@</a:t>
            </a:r>
            <a:r>
              <a:rPr lang="en-US" sz="1600" b="1" dirty="0">
                <a:solidFill>
                  <a:srgbClr val="00B050"/>
                </a:solidFill>
                <a:latin typeface="Courier New" pitchFamily="49" charset="0"/>
                <a:cs typeface="Courier New" pitchFamily="49" charset="0"/>
              </a:rPr>
              <a:t>pdbname</a:t>
            </a:r>
            <a:r>
              <a:rPr lang="en-US" sz="1600" b="1"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full=Y network_link </a:t>
            </a:r>
            <a:r>
              <a:rPr lang="en-US" sz="1600" b="1" dirty="0">
                <a:latin typeface="Courier New" pitchFamily="49" charset="0"/>
                <a:cs typeface="Courier New" pitchFamily="49" charset="0"/>
              </a:rPr>
              <a:t>= sourcedb </a:t>
            </a:r>
            <a:r>
              <a:rPr lang="en-US" sz="1600" b="1" dirty="0">
                <a:solidFill>
                  <a:schemeClr val="accent2"/>
                </a:solidFill>
                <a:latin typeface="Courier New" pitchFamily="49" charset="0"/>
                <a:cs typeface="Courier New" pitchFamily="49" charset="0"/>
              </a:rPr>
              <a:t/>
            </a:r>
            <a:br>
              <a:rPr lang="en-US" sz="1600" b="1" dirty="0">
                <a:solidFill>
                  <a:schemeClr val="accent2"/>
                </a:solidFill>
                <a:latin typeface="Courier New" pitchFamily="49" charset="0"/>
                <a:cs typeface="Courier New" pitchFamily="49" charset="0"/>
              </a:rPr>
            </a:br>
            <a:r>
              <a:rPr lang="en-US" sz="1600" b="1"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transportable = always </a:t>
            </a:r>
            <a:r>
              <a:rPr lang="en-US" sz="1600" b="1" dirty="0">
                <a:solidFill>
                  <a:schemeClr val="accent2"/>
                </a:solidFill>
                <a:latin typeface="Courier New" pitchFamily="49" charset="0"/>
                <a:cs typeface="Courier New" pitchFamily="49" charset="0"/>
              </a:rPr>
              <a:t/>
            </a:r>
            <a:br>
              <a:rPr lang="en-US" sz="1600" b="1" dirty="0">
                <a:solidFill>
                  <a:schemeClr val="accent2"/>
                </a:solidFill>
                <a:latin typeface="Courier New" pitchFamily="49" charset="0"/>
                <a:cs typeface="Courier New" pitchFamily="49" charset="0"/>
              </a:rPr>
            </a:br>
            <a:r>
              <a:rPr lang="en-US" sz="1600" b="1" dirty="0">
                <a:solidFill>
                  <a:schemeClr val="accent2"/>
                </a:solidFill>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transport_datafiles</a:t>
            </a:r>
            <a:r>
              <a:rPr lang="en-US" sz="1600" b="1" dirty="0">
                <a:solidFill>
                  <a:schemeClr val="accent2"/>
                </a:solidFill>
                <a:latin typeface="Courier New" pitchFamily="49" charset="0"/>
                <a:cs typeface="Courier New" pitchFamily="49" charset="0"/>
              </a:rPr>
              <a:t> </a:t>
            </a:r>
            <a:r>
              <a:rPr lang="en-US" sz="1600" b="1" dirty="0">
                <a:latin typeface="Courier New" pitchFamily="49" charset="0"/>
                <a:cs typeface="Courier New" pitchFamily="49" charset="0"/>
              </a:rPr>
              <a:t>= '/oracle/oradata/prod/sales01.dbf',</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'/oracle/oradata/prod/cust01.dbf' </a:t>
            </a:r>
            <a:br>
              <a:rPr lang="en-US" sz="1600" b="1" dirty="0">
                <a:latin typeface="Courier New" pitchFamily="49" charset="0"/>
                <a:cs typeface="Courier New" pitchFamily="49" charset="0"/>
              </a:rPr>
            </a:br>
            <a:r>
              <a:rPr lang="en-US" sz="1600" b="1" dirty="0">
                <a:latin typeface="Courier New" pitchFamily="49" charset="0"/>
                <a:cs typeface="Courier New" pitchFamily="49" charset="0"/>
              </a:rPr>
              <a:t>      logfile=import.log</a:t>
            </a:r>
          </a:p>
        </p:txBody>
      </p:sp>
    </p:spTree>
    <p:extLst>
      <p:ext uri="{BB962C8B-B14F-4D97-AF65-F5344CB8AC3E}">
        <p14:creationId xmlns:p14="http://schemas.microsoft.com/office/powerpoint/2010/main" val="7725341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79550" y="264585"/>
            <a:ext cx="735502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Setting </a:t>
            </a:r>
            <a:r>
              <a:rPr lang="en-US" dirty="0">
                <a:latin typeface="Courier New" panose="02070309020205020404" pitchFamily="49" charset="0"/>
                <a:cs typeface="Courier New" panose="02070309020205020404" pitchFamily="49" charset="0"/>
              </a:rPr>
              <a:t>NLS_LANG</a:t>
            </a:r>
            <a:r>
              <a:rPr lang="en-US" dirty="0"/>
              <a:t> Correctly on the Client</a:t>
            </a:r>
          </a:p>
        </p:txBody>
      </p:sp>
      <p:grpSp>
        <p:nvGrpSpPr>
          <p:cNvPr id="37" name="Group 36"/>
          <p:cNvGrpSpPr/>
          <p:nvPr/>
        </p:nvGrpSpPr>
        <p:grpSpPr>
          <a:xfrm>
            <a:off x="1956048" y="2420888"/>
            <a:ext cx="8502065" cy="3570220"/>
            <a:chOff x="1569247" y="2784128"/>
            <a:chExt cx="8502065" cy="3570220"/>
          </a:xfrm>
        </p:grpSpPr>
        <p:grpSp>
          <p:nvGrpSpPr>
            <p:cNvPr id="38" name="Group 37"/>
            <p:cNvGrpSpPr/>
            <p:nvPr/>
          </p:nvGrpSpPr>
          <p:grpSpPr>
            <a:xfrm>
              <a:off x="3517817" y="3900372"/>
              <a:ext cx="4766675" cy="497415"/>
              <a:chOff x="3517817" y="3900372"/>
              <a:chExt cx="4766675" cy="497415"/>
            </a:xfrm>
          </p:grpSpPr>
          <p:sp>
            <p:nvSpPr>
              <p:cNvPr id="48" name="Rectangle 47"/>
              <p:cNvSpPr/>
              <p:nvPr/>
            </p:nvSpPr>
            <p:spPr bwMode="auto">
              <a:xfrm>
                <a:off x="3850891" y="3900372"/>
                <a:ext cx="433068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9" name="Line 1028"/>
              <p:cNvSpPr>
                <a:spLocks noChangeShapeType="1"/>
              </p:cNvSpPr>
              <p:nvPr/>
            </p:nvSpPr>
            <p:spPr bwMode="auto">
              <a:xfrm>
                <a:off x="3517817" y="4149080"/>
                <a:ext cx="4766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dirty="0"/>
              </a:p>
            </p:txBody>
          </p:sp>
        </p:grpSp>
        <p:sp>
          <p:nvSpPr>
            <p:cNvPr id="39" name="Text Box 1029"/>
            <p:cNvSpPr txBox="1">
              <a:spLocks noChangeArrowheads="1"/>
            </p:cNvSpPr>
            <p:nvPr/>
          </p:nvSpPr>
          <p:spPr bwMode="auto">
            <a:xfrm>
              <a:off x="1569247" y="5286821"/>
              <a:ext cx="3095720" cy="1064907"/>
            </a:xfrm>
            <a:prstGeom prst="rect">
              <a:avLst/>
            </a:prstGeom>
            <a:no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buClr>
                  <a:srgbClr val="000000"/>
                </a:buClr>
              </a:pPr>
              <a:r>
                <a:rPr lang="en-US" altLang="en-US" sz="1800" dirty="0">
                  <a:solidFill>
                    <a:schemeClr val="tx1">
                      <a:lumMod val="50000"/>
                    </a:schemeClr>
                  </a:solidFill>
                  <a:latin typeface="Arial" panose="020B0604020202020204" pitchFamily="34" charset="0"/>
                </a:rPr>
                <a:t>Client</a:t>
              </a:r>
            </a:p>
            <a:p>
              <a:pPr algn="ctr">
                <a:spcBef>
                  <a:spcPct val="20000"/>
                </a:spcBef>
                <a:buClr>
                  <a:srgbClr val="000000"/>
                </a:buClr>
              </a:pPr>
              <a:r>
                <a:rPr lang="en-US" altLang="en-US" sz="1800" dirty="0">
                  <a:solidFill>
                    <a:schemeClr val="tx1">
                      <a:lumMod val="50000"/>
                    </a:schemeClr>
                  </a:solidFill>
                  <a:latin typeface="Arial" panose="020B0604020202020204" pitchFamily="34" charset="0"/>
                </a:rPr>
                <a:t> Windows English</a:t>
              </a:r>
            </a:p>
            <a:p>
              <a:pPr algn="ctr">
                <a:spcBef>
                  <a:spcPct val="20000"/>
                </a:spcBef>
                <a:buClr>
                  <a:srgbClr val="000000"/>
                </a:buClr>
              </a:pPr>
              <a:r>
                <a:rPr lang="en-US" altLang="en-US" sz="1800" dirty="0">
                  <a:solidFill>
                    <a:schemeClr val="tx1">
                      <a:lumMod val="50000"/>
                    </a:schemeClr>
                  </a:solidFill>
                  <a:latin typeface="Arial" panose="020B0604020202020204" pitchFamily="34" charset="0"/>
                </a:rPr>
                <a:t>Code page: </a:t>
              </a:r>
              <a:r>
                <a:rPr lang="en-US" altLang="en-US" sz="1800" dirty="0">
                  <a:solidFill>
                    <a:schemeClr val="tx1">
                      <a:lumMod val="50000"/>
                    </a:schemeClr>
                  </a:solidFill>
                  <a:latin typeface="Courier New" panose="02070309020205020404" pitchFamily="49" charset="0"/>
                  <a:cs typeface="Courier New" panose="02070309020205020404" pitchFamily="49" charset="0"/>
                </a:rPr>
                <a:t>WE8MSWIN1252</a:t>
              </a:r>
            </a:p>
          </p:txBody>
        </p:sp>
        <p:sp>
          <p:nvSpPr>
            <p:cNvPr id="40" name="Text Box 1030"/>
            <p:cNvSpPr txBox="1">
              <a:spLocks noChangeArrowheads="1"/>
            </p:cNvSpPr>
            <p:nvPr/>
          </p:nvSpPr>
          <p:spPr bwMode="auto">
            <a:xfrm>
              <a:off x="5144447" y="4384441"/>
              <a:ext cx="1327150" cy="366713"/>
            </a:xfrm>
            <a:prstGeom prst="rect">
              <a:avLst/>
            </a:prstGeom>
            <a:solidFill>
              <a:schemeClr val="accent3">
                <a:lumMod val="40000"/>
                <a:lumOff val="60000"/>
              </a:schemeClr>
            </a:solid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chemeClr val="tx1">
                      <a:lumMod val="50000"/>
                    </a:schemeClr>
                  </a:solidFill>
                  <a:latin typeface="Arial" panose="020B0604020202020204" pitchFamily="34" charset="0"/>
                </a:rPr>
                <a:t>Oracle Net</a:t>
              </a:r>
            </a:p>
          </p:txBody>
        </p:sp>
        <p:sp>
          <p:nvSpPr>
            <p:cNvPr id="41" name="Text Box 1031"/>
            <p:cNvSpPr txBox="1">
              <a:spLocks noChangeArrowheads="1"/>
            </p:cNvSpPr>
            <p:nvPr/>
          </p:nvSpPr>
          <p:spPr bwMode="gray">
            <a:xfrm>
              <a:off x="3400838" y="3225536"/>
              <a:ext cx="2528257" cy="369332"/>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rgbClr val="0000FF"/>
                  </a:solidFill>
                  <a:latin typeface="Courier New" panose="02070309020205020404" pitchFamily="49" charset="0"/>
                </a:rPr>
                <a:t>NLS_LANG=AL32UTF8</a:t>
              </a:r>
            </a:p>
          </p:txBody>
        </p:sp>
        <p:sp>
          <p:nvSpPr>
            <p:cNvPr id="42" name="Text Box 1032"/>
            <p:cNvSpPr txBox="1">
              <a:spLocks noChangeArrowheads="1"/>
            </p:cNvSpPr>
            <p:nvPr/>
          </p:nvSpPr>
          <p:spPr bwMode="auto">
            <a:xfrm>
              <a:off x="7437257" y="5289441"/>
              <a:ext cx="2634055" cy="1064907"/>
            </a:xfrm>
            <a:prstGeom prst="rect">
              <a:avLst/>
            </a:prstGeom>
            <a:noFill/>
            <a:ln>
              <a:noFill/>
            </a:ln>
            <a:effectLst/>
          </p:spPr>
          <p:txBody>
            <a:bodyPr wrap="none">
              <a:spAutoFit/>
            </a:bodyP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US" altLang="en-US" sz="1800" dirty="0">
                  <a:solidFill>
                    <a:schemeClr val="tx1">
                      <a:lumMod val="50000"/>
                    </a:schemeClr>
                  </a:solidFill>
                  <a:latin typeface="Arial" panose="020B0604020202020204" pitchFamily="34" charset="0"/>
                </a:rPr>
                <a:t>Server</a:t>
              </a:r>
            </a:p>
            <a:p>
              <a:pPr algn="ctr">
                <a:spcBef>
                  <a:spcPct val="20000"/>
                </a:spcBef>
              </a:pPr>
              <a:r>
                <a:rPr lang="en-US" altLang="en-US" sz="1800" dirty="0">
                  <a:solidFill>
                    <a:schemeClr val="tx1">
                      <a:lumMod val="50000"/>
                    </a:schemeClr>
                  </a:solidFill>
                  <a:latin typeface="Arial" panose="020B0604020202020204" pitchFamily="34" charset="0"/>
                </a:rPr>
                <a:t>Database character set:</a:t>
              </a:r>
            </a:p>
            <a:p>
              <a:pPr algn="ctr">
                <a:spcBef>
                  <a:spcPct val="20000"/>
                </a:spcBef>
              </a:pPr>
              <a:r>
                <a:rPr lang="en-US" altLang="en-US" sz="1800" dirty="0">
                  <a:solidFill>
                    <a:schemeClr val="tx1">
                      <a:lumMod val="50000"/>
                    </a:schemeClr>
                  </a:solidFill>
                  <a:latin typeface="Courier New" panose="02070309020205020404" pitchFamily="49" charset="0"/>
                  <a:cs typeface="Courier New" panose="02070309020205020404" pitchFamily="49" charset="0"/>
                </a:rPr>
                <a:t>AL32UTF8</a:t>
              </a:r>
            </a:p>
          </p:txBody>
        </p:sp>
        <p:pic>
          <p:nvPicPr>
            <p:cNvPr id="43" name="Picture 1034" descr="Database: Database with B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717755" y="3501008"/>
              <a:ext cx="896937" cy="133508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029" y="2784128"/>
              <a:ext cx="2438400" cy="2438400"/>
            </a:xfrm>
            <a:prstGeom prst="rect">
              <a:avLst/>
            </a:prstGeom>
          </p:spPr>
        </p:pic>
        <p:grpSp>
          <p:nvGrpSpPr>
            <p:cNvPr id="45" name="Group 44"/>
            <p:cNvGrpSpPr/>
            <p:nvPr/>
          </p:nvGrpSpPr>
          <p:grpSpPr>
            <a:xfrm>
              <a:off x="7301709" y="2916281"/>
              <a:ext cx="2436556" cy="2174093"/>
              <a:chOff x="7262150" y="2681172"/>
              <a:chExt cx="2732771" cy="2438400"/>
            </a:xfrm>
          </p:grpSpPr>
          <p:pic>
            <p:nvPicPr>
              <p:cNvPr id="46" name="Picture 45"/>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262150" y="2681172"/>
                <a:ext cx="2438400" cy="2438400"/>
              </a:xfrm>
              <a:prstGeom prst="rect">
                <a:avLst/>
              </a:prstGeom>
            </p:spPr>
          </p:pic>
          <p:pic>
            <p:nvPicPr>
              <p:cNvPr id="47" name="Picture 12" descr="database_big.png"/>
              <p:cNvPicPr>
                <a:picLocks noChangeAspect="1"/>
              </p:cNvPicPr>
              <p:nvPr/>
            </p:nvPicPr>
            <p:blipFill>
              <a:blip r:embed="rId7" cstate="print"/>
              <a:srcRect/>
              <a:stretch>
                <a:fillRect/>
              </a:stretch>
            </p:blipFill>
            <p:spPr bwMode="auto">
              <a:xfrm>
                <a:off x="8745680" y="3397369"/>
                <a:ext cx="1249241" cy="1694564"/>
              </a:xfrm>
              <a:prstGeom prst="rect">
                <a:avLst/>
              </a:prstGeom>
              <a:noFill/>
              <a:ln w="9525">
                <a:noFill/>
                <a:miter lim="800000"/>
                <a:headEnd/>
                <a:tailEnd/>
              </a:ln>
            </p:spPr>
          </p:pic>
        </p:grpSp>
      </p:grpSp>
      <p:sp>
        <p:nvSpPr>
          <p:cNvPr id="51" name="Rectangle 50"/>
          <p:cNvSpPr/>
          <p:nvPr/>
        </p:nvSpPr>
        <p:spPr bwMode="auto">
          <a:xfrm>
            <a:off x="179550" y="1173522"/>
            <a:ext cx="11099438" cy="95933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2" name="Content Placeholder 2"/>
          <p:cNvSpPr txBox="1">
            <a:spLocks/>
          </p:cNvSpPr>
          <p:nvPr/>
        </p:nvSpPr>
        <p:spPr bwMode="gray">
          <a:xfrm>
            <a:off x="622138" y="1242485"/>
            <a:ext cx="10944549" cy="795938"/>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r>
              <a:rPr lang="en-US" dirty="0"/>
              <a:t>No conversion occurs, because it does not seem to be required. </a:t>
            </a:r>
          </a:p>
          <a:p>
            <a:pPr lvl="1"/>
            <a:r>
              <a:rPr lang="en-US" dirty="0"/>
              <a:t>Invalid data is entered into the database.</a:t>
            </a:r>
          </a:p>
        </p:txBody>
      </p:sp>
    </p:spTree>
    <p:extLst>
      <p:ext uri="{BB962C8B-B14F-4D97-AF65-F5344CB8AC3E}">
        <p14:creationId xmlns:p14="http://schemas.microsoft.com/office/powerpoint/2010/main" val="2202849431"/>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990600"/>
            <a:ext cx="10134600" cy="411797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8915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0242" name="Title 1"/>
          <p:cNvSpPr>
            <a:spLocks noGrp="1" noChangeArrowheads="1"/>
          </p:cNvSpPr>
          <p:nvPr>
            <p:ph type="title"/>
          </p:nvPr>
        </p:nvSpPr>
        <p:spPr/>
        <p:txBody>
          <a:bodyPr/>
          <a:lstStyle/>
          <a:p>
            <a:pPr eaLnBrk="1" hangingPunct="1"/>
            <a:r>
              <a:rPr lang="en-US" altLang="en-US" dirty="0" smtClean="0"/>
              <a:t>Using RMAN to Transport Data Across Platforms</a:t>
            </a:r>
          </a:p>
        </p:txBody>
      </p:sp>
      <p:sp>
        <p:nvSpPr>
          <p:cNvPr id="10243" name="Content Placeholder 2"/>
          <p:cNvSpPr>
            <a:spLocks noGrp="1" noChangeArrowheads="1"/>
          </p:cNvSpPr>
          <p:nvPr>
            <p:ph idx="1"/>
          </p:nvPr>
        </p:nvSpPr>
        <p:spPr>
          <a:xfrm>
            <a:off x="622300" y="1243013"/>
            <a:ext cx="10944225" cy="3865562"/>
          </a:xfrm>
        </p:spPr>
        <p:txBody>
          <a:bodyPr/>
          <a:lstStyle/>
          <a:p>
            <a:pPr eaLnBrk="1" hangingPunct="1"/>
            <a:r>
              <a:rPr lang="en-US" altLang="en-US" dirty="0" smtClean="0"/>
              <a:t>Transporting databases, datafiles, and tablespaces across platforms:</a:t>
            </a:r>
          </a:p>
          <a:p>
            <a:pPr lvl="1" eaLnBrk="1" hangingPunct="1"/>
            <a:r>
              <a:rPr lang="en-US" altLang="en-US" dirty="0" smtClean="0"/>
              <a:t>Cross-platform transport (with different endian formats)</a:t>
            </a:r>
          </a:p>
          <a:p>
            <a:pPr lvl="1" eaLnBrk="1" hangingPunct="1"/>
            <a:r>
              <a:rPr lang="en-US" altLang="en-US" dirty="0" smtClean="0"/>
              <a:t>Based on image copies and</a:t>
            </a:r>
            <a:r>
              <a:rPr lang="en-US" altLang="en-US" dirty="0" smtClean="0">
                <a:solidFill>
                  <a:srgbClr val="0000FF"/>
                </a:solidFill>
              </a:rPr>
              <a:t> </a:t>
            </a:r>
            <a:r>
              <a:rPr lang="en-US" altLang="en-US" dirty="0" smtClean="0"/>
              <a:t>backup sets</a:t>
            </a:r>
          </a:p>
          <a:p>
            <a:pPr lvl="1" eaLnBrk="1" hangingPunct="1"/>
            <a:r>
              <a:rPr lang="en-US" altLang="en-US" dirty="0" smtClean="0"/>
              <a:t>Use of inconsistent tablespace backups</a:t>
            </a:r>
          </a:p>
          <a:p>
            <a:pPr eaLnBrk="1" hangingPunct="1"/>
            <a:r>
              <a:rPr lang="en-US" altLang="en-US" dirty="0" smtClean="0"/>
              <a:t>Benefits: </a:t>
            </a:r>
          </a:p>
          <a:p>
            <a:pPr lvl="1" eaLnBrk="1" hangingPunct="1"/>
            <a:r>
              <a:rPr lang="en-US" altLang="en-US" dirty="0" smtClean="0"/>
              <a:t>Reduced down time for platform migrations</a:t>
            </a:r>
          </a:p>
          <a:p>
            <a:pPr lvl="1" eaLnBrk="1" hangingPunct="1"/>
            <a:r>
              <a:rPr lang="en-US" altLang="en-US" dirty="0" smtClean="0"/>
              <a:t>Choice of compression and multisection</a:t>
            </a:r>
            <a:endParaRPr lang="en-US" altLang="en-US" dirty="0" smtClean="0">
              <a:solidFill>
                <a:srgbClr val="0000FF"/>
              </a:solidFill>
            </a:endParaRPr>
          </a:p>
          <a:p>
            <a:pPr lvl="1" eaLnBrk="1" hangingPunct="1"/>
            <a:r>
              <a:rPr lang="en-US" altLang="en-US" dirty="0" smtClean="0"/>
              <a:t>Not cataloged in control file, not used for regular restore operations</a:t>
            </a:r>
          </a:p>
          <a:p>
            <a:pPr lvl="1" eaLnBrk="1" hangingPunct="1">
              <a:buFont typeface="Arial" panose="020B0604020202020204" pitchFamily="34" charset="0"/>
              <a:buNone/>
            </a:pPr>
            <a:endParaRPr lang="en-US" altLang="en-US" dirty="0" smtClean="0"/>
          </a:p>
        </p:txBody>
      </p:sp>
    </p:spTree>
    <p:custDataLst>
      <p:tags r:id="rId1"/>
    </p:custDataLst>
    <p:extLst>
      <p:ext uri="{BB962C8B-B14F-4D97-AF65-F5344CB8AC3E}">
        <p14:creationId xmlns:p14="http://schemas.microsoft.com/office/powerpoint/2010/main" val="2175496437"/>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1" y="990601"/>
            <a:ext cx="11415713" cy="33528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 name="Rectangle 5"/>
          <p:cNvSpPr/>
          <p:nvPr/>
        </p:nvSpPr>
        <p:spPr bwMode="auto">
          <a:xfrm>
            <a:off x="150812" y="276130"/>
            <a:ext cx="7467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Content Placeholder 2">
            <a:extLst/>
          </p:cNvPr>
          <p:cNvSpPr txBox="1">
            <a:spLocks/>
          </p:cNvSpPr>
          <p:nvPr/>
        </p:nvSpPr>
        <p:spPr bwMode="gray">
          <a:xfrm>
            <a:off x="2132013" y="3962400"/>
            <a:ext cx="7924800" cy="18288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18437" name="Rectangle 2"/>
          <p:cNvSpPr>
            <a:spLocks noGrp="1" noChangeArrowheads="1"/>
          </p:cNvSpPr>
          <p:nvPr>
            <p:ph type="title"/>
          </p:nvPr>
        </p:nvSpPr>
        <p:spPr/>
        <p:txBody>
          <a:bodyPr/>
          <a:lstStyle/>
          <a:p>
            <a:pPr eaLnBrk="1" hangingPunct="1"/>
            <a:r>
              <a:rPr lang="en-US" altLang="en-US" dirty="0" smtClean="0"/>
              <a:t>RMAN </a:t>
            </a:r>
            <a:r>
              <a:rPr lang="en-US" altLang="en-US" dirty="0" smtClean="0">
                <a:latin typeface="Courier New" panose="02070309020205020404" pitchFamily="49" charset="0"/>
              </a:rPr>
              <a:t>CONVERT</a:t>
            </a:r>
            <a:r>
              <a:rPr lang="en-US" altLang="en-US" dirty="0" smtClean="0"/>
              <a:t> Command</a:t>
            </a:r>
          </a:p>
        </p:txBody>
      </p:sp>
      <p:sp>
        <p:nvSpPr>
          <p:cNvPr id="18438" name="Rectangle 3"/>
          <p:cNvSpPr>
            <a:spLocks noGrp="1" noChangeArrowheads="1"/>
          </p:cNvSpPr>
          <p:nvPr>
            <p:ph idx="1"/>
          </p:nvPr>
        </p:nvSpPr>
        <p:spPr>
          <a:xfrm>
            <a:off x="622300" y="1243013"/>
            <a:ext cx="10944225" cy="2549525"/>
          </a:xfrm>
        </p:spPr>
        <p:txBody>
          <a:bodyPr/>
          <a:lstStyle/>
          <a:p>
            <a:pPr eaLnBrk="1" hangingPunct="1"/>
            <a:r>
              <a:rPr lang="en-US" altLang="en-US" dirty="0" smtClean="0"/>
              <a:t>RMAN:</a:t>
            </a:r>
          </a:p>
          <a:p>
            <a:pPr lvl="1" eaLnBrk="1" hangingPunct="1"/>
            <a:r>
              <a:rPr lang="en-US" altLang="en-US" dirty="0" smtClean="0"/>
              <a:t>Converts tablespaces, data files, or databases to the format of a destination platform </a:t>
            </a:r>
          </a:p>
          <a:p>
            <a:pPr lvl="1" eaLnBrk="1" hangingPunct="1"/>
            <a:r>
              <a:rPr lang="en-US" altLang="en-US" dirty="0" smtClean="0"/>
              <a:t>Does not change input files</a:t>
            </a:r>
          </a:p>
          <a:p>
            <a:pPr lvl="1" eaLnBrk="1" hangingPunct="1"/>
            <a:r>
              <a:rPr lang="en-US" altLang="en-US" dirty="0" smtClean="0"/>
              <a:t>Writes converted files to output destination</a:t>
            </a:r>
          </a:p>
          <a:p>
            <a:pPr lvl="1" eaLnBrk="1" hangingPunct="1"/>
            <a:r>
              <a:rPr lang="en-US" altLang="en-US" dirty="0" smtClean="0"/>
              <a:t>Can convert on source or destination platform</a:t>
            </a:r>
          </a:p>
          <a:p>
            <a:pPr lvl="1" eaLnBrk="1" hangingPunct="1"/>
            <a:r>
              <a:rPr lang="en-US" altLang="en-US" dirty="0" smtClean="0"/>
              <a:t>Assumes you initiate the data transfer</a:t>
            </a:r>
          </a:p>
        </p:txBody>
      </p:sp>
      <p:sp>
        <p:nvSpPr>
          <p:cNvPr id="18439" name="Rectangle 4"/>
          <p:cNvSpPr>
            <a:spLocks noChangeArrowheads="1"/>
          </p:cNvSpPr>
          <p:nvPr/>
        </p:nvSpPr>
        <p:spPr bwMode="blackGray">
          <a:xfrm>
            <a:off x="2132013" y="3962400"/>
            <a:ext cx="7924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9144" rIns="92075" bIns="9144" anchor="ctr"/>
          <a:lstStyle>
            <a:lvl1pPr>
              <a:tabLst>
                <a:tab pos="1200150" algn="l"/>
              </a:tabLst>
              <a:defRPr>
                <a:solidFill>
                  <a:schemeClr val="tx1"/>
                </a:solidFill>
                <a:latin typeface="Arial" panose="020B0604020202020204" pitchFamily="34" charset="0"/>
                <a:cs typeface="Arial" panose="020B0604020202020204" pitchFamily="34" charset="0"/>
              </a:defRPr>
            </a:lvl1pPr>
            <a:lvl2pPr marL="742950" indent="-285750">
              <a:tabLst>
                <a:tab pos="1200150" algn="l"/>
              </a:tabLst>
              <a:defRPr>
                <a:solidFill>
                  <a:schemeClr val="tx1"/>
                </a:solidFill>
                <a:latin typeface="Arial" panose="020B0604020202020204" pitchFamily="34" charset="0"/>
                <a:cs typeface="Arial" panose="020B0604020202020204" pitchFamily="34" charset="0"/>
              </a:defRPr>
            </a:lvl2pPr>
            <a:lvl3pPr marL="1143000" indent="-228600">
              <a:tabLst>
                <a:tab pos="1200150" algn="l"/>
              </a:tabLst>
              <a:defRPr>
                <a:solidFill>
                  <a:schemeClr val="tx1"/>
                </a:solidFill>
                <a:latin typeface="Arial" panose="020B0604020202020204" pitchFamily="34" charset="0"/>
                <a:cs typeface="Arial" panose="020B0604020202020204" pitchFamily="34" charset="0"/>
              </a:defRPr>
            </a:lvl3pPr>
            <a:lvl4pPr marL="1600200" indent="-228600">
              <a:tabLst>
                <a:tab pos="1200150" algn="l"/>
              </a:tabLst>
              <a:defRPr>
                <a:solidFill>
                  <a:schemeClr val="tx1"/>
                </a:solidFill>
                <a:latin typeface="Arial" panose="020B0604020202020204" pitchFamily="34" charset="0"/>
                <a:cs typeface="Arial" panose="020B0604020202020204" pitchFamily="34" charset="0"/>
              </a:defRPr>
            </a:lvl4pPr>
            <a:lvl5pPr marL="2057400" indent="-22860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rPr>
              <a:t>rman target sys@orcl</a:t>
            </a:r>
          </a:p>
          <a:p>
            <a:pPr eaLnBrk="1" hangingPunct="1"/>
            <a:r>
              <a:rPr lang="en-US" altLang="en-US" b="1" dirty="0">
                <a:solidFill>
                  <a:schemeClr val="tx1">
                    <a:lumMod val="50000"/>
                  </a:schemeClr>
                </a:solidFill>
                <a:latin typeface="Courier New" panose="02070309020205020404" pitchFamily="49" charset="0"/>
              </a:rPr>
              <a:t>RMAN&gt; ALTER TABLESPACE bartbs READ ONLY;</a:t>
            </a:r>
          </a:p>
          <a:p>
            <a:pPr eaLnBrk="1" hangingPunct="1"/>
            <a:endParaRPr lang="en-US" altLang="en-US" b="1" dirty="0">
              <a:latin typeface="Courier New" panose="02070309020205020404" pitchFamily="49" charset="0"/>
            </a:endParaRPr>
          </a:p>
          <a:p>
            <a:pPr eaLnBrk="1" hangingPunct="1"/>
            <a:r>
              <a:rPr lang="en-US" altLang="en-US" b="1" dirty="0">
                <a:solidFill>
                  <a:schemeClr val="tx1">
                    <a:lumMod val="50000"/>
                  </a:schemeClr>
                </a:solidFill>
                <a:latin typeface="Courier New" panose="02070309020205020404" pitchFamily="49" charset="0"/>
              </a:rPr>
              <a:t>RMAN&gt; </a:t>
            </a:r>
            <a:r>
              <a:rPr lang="en-US" altLang="en-US" b="1" dirty="0">
                <a:solidFill>
                  <a:srgbClr val="0000FF"/>
                </a:solidFill>
                <a:latin typeface="Courier New" panose="02070309020205020404" pitchFamily="49" charset="0"/>
              </a:rPr>
              <a:t>CONVERT TABLESPACE</a:t>
            </a:r>
            <a:r>
              <a:rPr lang="en-US" altLang="en-US" b="1" dirty="0">
                <a:latin typeface="Courier New" panose="02070309020205020404" pitchFamily="49" charset="0"/>
              </a:rPr>
              <a:t> </a:t>
            </a:r>
            <a:r>
              <a:rPr lang="en-US" altLang="en-US" b="1" dirty="0">
                <a:solidFill>
                  <a:schemeClr val="tx1">
                    <a:lumMod val="50000"/>
                  </a:schemeClr>
                </a:solidFill>
                <a:latin typeface="Courier New" panose="02070309020205020404" pitchFamily="49" charset="0"/>
              </a:rPr>
              <a:t>bartbs</a:t>
            </a:r>
          </a:p>
          <a:p>
            <a:pPr eaLnBrk="1" hangingPunct="1"/>
            <a:r>
              <a:rPr lang="en-US" altLang="en-US" b="1" dirty="0">
                <a:solidFill>
                  <a:schemeClr val="tx1">
                    <a:lumMod val="50000"/>
                  </a:schemeClr>
                </a:solidFill>
                <a:latin typeface="Courier New" panose="02070309020205020404" pitchFamily="49" charset="0"/>
              </a:rPr>
              <a:t>   TO PLATFORM 'Solaris Operating System (x86-64)'</a:t>
            </a:r>
          </a:p>
          <a:p>
            <a:pPr eaLnBrk="1" hangingPunct="1"/>
            <a:r>
              <a:rPr lang="en-US" altLang="en-US" b="1" dirty="0">
                <a:solidFill>
                  <a:schemeClr val="tx1">
                    <a:lumMod val="50000"/>
                  </a:schemeClr>
                </a:solidFill>
                <a:latin typeface="Courier New" panose="02070309020205020404" pitchFamily="49" charset="0"/>
              </a:rPr>
              <a:t>   FORMAT '/tmp/transport/%U';</a:t>
            </a:r>
            <a:endParaRPr lang="en-US" altLang="en-US" sz="2000" b="1" dirty="0">
              <a:solidFill>
                <a:schemeClr val="tx1">
                  <a:lumMod val="50000"/>
                </a:schemeClr>
              </a:solidFill>
              <a:latin typeface="Courier New" panose="02070309020205020404" pitchFamily="49"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317211049"/>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1" y="990600"/>
            <a:ext cx="11415713" cy="42671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924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2290" name="Title 1"/>
          <p:cNvSpPr>
            <a:spLocks noGrp="1" noChangeArrowheads="1"/>
          </p:cNvSpPr>
          <p:nvPr>
            <p:ph type="title"/>
          </p:nvPr>
        </p:nvSpPr>
        <p:spPr/>
        <p:txBody>
          <a:bodyPr/>
          <a:lstStyle/>
          <a:p>
            <a:pPr eaLnBrk="1" hangingPunct="1"/>
            <a:r>
              <a:rPr lang="en-US" altLang="en-US" dirty="0" smtClean="0"/>
              <a:t>Transporting Data with Minimum Down Time</a:t>
            </a:r>
          </a:p>
        </p:txBody>
      </p:sp>
      <p:sp>
        <p:nvSpPr>
          <p:cNvPr id="12291" name="Content Placeholder 2"/>
          <p:cNvSpPr>
            <a:spLocks noGrp="1" noChangeArrowheads="1"/>
          </p:cNvSpPr>
          <p:nvPr>
            <p:ph idx="1"/>
          </p:nvPr>
        </p:nvSpPr>
        <p:spPr>
          <a:xfrm>
            <a:off x="622300" y="1243013"/>
            <a:ext cx="10944225" cy="3749675"/>
          </a:xfrm>
        </p:spPr>
        <p:txBody>
          <a:bodyPr/>
          <a:lstStyle/>
          <a:p>
            <a:pPr eaLnBrk="1" hangingPunct="1"/>
            <a:r>
              <a:rPr lang="en-US" altLang="en-US" dirty="0" smtClean="0"/>
              <a:t>Consider the required database open mode and endian format:</a:t>
            </a:r>
          </a:p>
          <a:p>
            <a:pPr lvl="1" eaLnBrk="1" hangingPunct="1"/>
            <a:r>
              <a:rPr lang="en-US" altLang="en-US" dirty="0" smtClean="0"/>
              <a:t>Database transport: READ ONLY, same endian format</a:t>
            </a:r>
          </a:p>
          <a:p>
            <a:pPr lvl="1" eaLnBrk="1" hangingPunct="1"/>
            <a:r>
              <a:rPr lang="en-US" altLang="en-US" dirty="0" smtClean="0"/>
              <a:t>Tablespace transport: READ WRITE, different endian format</a:t>
            </a:r>
          </a:p>
          <a:p>
            <a:pPr eaLnBrk="1" hangingPunct="1"/>
            <a:r>
              <a:rPr lang="en-US" altLang="en-US" dirty="0" smtClean="0"/>
              <a:t>Example:</a:t>
            </a:r>
          </a:p>
          <a:p>
            <a:pPr lvl="1" eaLnBrk="1" hangingPunct="1">
              <a:buFont typeface="Arial" panose="020B0604020202020204" pitchFamily="34" charset="0"/>
              <a:buAutoNum type="arabicPeriod"/>
            </a:pPr>
            <a:r>
              <a:rPr lang="en-US" altLang="en-US" dirty="0" smtClean="0"/>
              <a:t>Create a database incremental level 0 backup and apply it to the destination.</a:t>
            </a:r>
          </a:p>
          <a:p>
            <a:pPr lvl="1" eaLnBrk="1" hangingPunct="1">
              <a:buFont typeface="Arial" panose="020B0604020202020204" pitchFamily="34" charset="0"/>
              <a:buAutoNum type="arabicPeriod"/>
            </a:pPr>
            <a:r>
              <a:rPr lang="en-US" altLang="en-US" dirty="0" smtClean="0"/>
              <a:t>Create incremental backups and apply them to the destination.  </a:t>
            </a:r>
          </a:p>
          <a:p>
            <a:pPr lvl="1" eaLnBrk="1" hangingPunct="1">
              <a:buFont typeface="Arial" panose="020B0604020202020204" pitchFamily="34" charset="0"/>
              <a:buAutoNum type="arabicPeriod"/>
            </a:pPr>
            <a:r>
              <a:rPr lang="en-US" altLang="en-US" dirty="0" smtClean="0"/>
              <a:t>Repeat: Create and apply incremental backups.</a:t>
            </a:r>
          </a:p>
          <a:p>
            <a:pPr lvl="1" eaLnBrk="1" hangingPunct="1">
              <a:buFont typeface="Arial" panose="020B0604020202020204" pitchFamily="34" charset="0"/>
              <a:buAutoNum type="arabicPeriod"/>
            </a:pPr>
            <a:r>
              <a:rPr lang="en-US" altLang="en-US" dirty="0" smtClean="0"/>
              <a:t>Perform the final incremental backup in </a:t>
            </a:r>
            <a:r>
              <a:rPr lang="en-US" altLang="en-US" dirty="0" smtClean="0">
                <a:latin typeface="Courier New" panose="02070309020205020404" pitchFamily="49" charset="0"/>
                <a:cs typeface="Courier New" panose="02070309020205020404" pitchFamily="49" charset="0"/>
              </a:rPr>
              <a:t>READ ONLY</a:t>
            </a:r>
            <a:r>
              <a:rPr lang="en-US" altLang="en-US" dirty="0" smtClean="0"/>
              <a:t> mode, apply it, and open both databases consistent with each other.</a:t>
            </a:r>
          </a:p>
        </p:txBody>
      </p:sp>
    </p:spTree>
    <p:custDataLst>
      <p:tags r:id="rId1"/>
    </p:custDataLst>
    <p:extLst>
      <p:ext uri="{BB962C8B-B14F-4D97-AF65-F5344CB8AC3E}">
        <p14:creationId xmlns:p14="http://schemas.microsoft.com/office/powerpoint/2010/main" val="3756166942"/>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50812" y="276130"/>
            <a:ext cx="9144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Rectangle 2"/>
          <p:cNvSpPr>
            <a:spLocks noGrp="1" noChangeArrowheads="1"/>
          </p:cNvSpPr>
          <p:nvPr>
            <p:ph type="title"/>
          </p:nvPr>
        </p:nvSpPr>
        <p:spPr/>
        <p:txBody>
          <a:bodyPr/>
          <a:lstStyle/>
          <a:p>
            <a:pPr eaLnBrk="1" hangingPunct="1"/>
            <a:r>
              <a:rPr lang="en-US" altLang="en-US" dirty="0" smtClean="0"/>
              <a:t>Transporting a Tablespace by Using Image Copies</a:t>
            </a:r>
          </a:p>
        </p:txBody>
      </p:sp>
      <p:sp>
        <p:nvSpPr>
          <p:cNvPr id="14339" name="Rectangle 3"/>
          <p:cNvSpPr>
            <a:spLocks noChangeArrowheads="1"/>
          </p:cNvSpPr>
          <p:nvPr/>
        </p:nvSpPr>
        <p:spPr bwMode="blackWhite">
          <a:xfrm>
            <a:off x="3871913" y="1143000"/>
            <a:ext cx="4495800" cy="482600"/>
          </a:xfrm>
          <a:prstGeom prst="rect">
            <a:avLst/>
          </a:prstGeom>
          <a:solidFill>
            <a:srgbClr val="FFCC66"/>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Make tablespaces read-only.</a:t>
            </a:r>
            <a:endParaRPr lang="en-US" altLang="en-US" b="1" dirty="0">
              <a:solidFill>
                <a:srgbClr val="000000"/>
              </a:solidFill>
              <a:latin typeface="Courier New" panose="02070309020205020404" pitchFamily="49" charset="0"/>
            </a:endParaRPr>
          </a:p>
        </p:txBody>
      </p:sp>
      <p:sp>
        <p:nvSpPr>
          <p:cNvPr id="14340" name="Text Box 4"/>
          <p:cNvSpPr txBox="1">
            <a:spLocks noChangeArrowheads="1"/>
          </p:cNvSpPr>
          <p:nvPr/>
        </p:nvSpPr>
        <p:spPr bwMode="auto">
          <a:xfrm>
            <a:off x="4686300" y="372903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rPr>
              <a:t>Yes</a:t>
            </a:r>
          </a:p>
        </p:txBody>
      </p:sp>
      <p:sp>
        <p:nvSpPr>
          <p:cNvPr id="14341" name="AutoShape 5"/>
          <p:cNvSpPr>
            <a:spLocks noChangeArrowheads="1"/>
          </p:cNvSpPr>
          <p:nvPr/>
        </p:nvSpPr>
        <p:spPr bwMode="blackWhite">
          <a:xfrm>
            <a:off x="3203575" y="2243138"/>
            <a:ext cx="2940050" cy="1509712"/>
          </a:xfrm>
          <a:prstGeom prst="diamond">
            <a:avLst/>
          </a:prstGeom>
          <a:solidFill>
            <a:srgbClr val="FFCC66"/>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b="1" dirty="0"/>
          </a:p>
        </p:txBody>
      </p:sp>
      <p:sp>
        <p:nvSpPr>
          <p:cNvPr id="14342" name="Text Box 6"/>
          <p:cNvSpPr txBox="1">
            <a:spLocks noChangeArrowheads="1"/>
          </p:cNvSpPr>
          <p:nvPr/>
        </p:nvSpPr>
        <p:spPr bwMode="gray">
          <a:xfrm>
            <a:off x="3754438" y="2455863"/>
            <a:ext cx="18859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Target</a:t>
            </a:r>
            <a:br>
              <a:rPr lang="en-US" altLang="en-US" b="1" dirty="0">
                <a:solidFill>
                  <a:srgbClr val="000000"/>
                </a:solidFill>
              </a:rPr>
            </a:br>
            <a:r>
              <a:rPr lang="en-US" altLang="en-US" b="1" dirty="0">
                <a:solidFill>
                  <a:srgbClr val="000000"/>
                </a:solidFill>
              </a:rPr>
              <a:t> uses the same </a:t>
            </a:r>
            <a:br>
              <a:rPr lang="en-US" altLang="en-US" b="1" dirty="0">
                <a:solidFill>
                  <a:srgbClr val="000000"/>
                </a:solidFill>
              </a:rPr>
            </a:br>
            <a:r>
              <a:rPr lang="en-US" altLang="en-US" b="1" dirty="0">
                <a:solidFill>
                  <a:srgbClr val="000000"/>
                </a:solidFill>
              </a:rPr>
              <a:t>endian format?</a:t>
            </a:r>
          </a:p>
        </p:txBody>
      </p:sp>
      <p:sp>
        <p:nvSpPr>
          <p:cNvPr id="14343" name="Rectangle 7"/>
          <p:cNvSpPr>
            <a:spLocks noChangeArrowheads="1"/>
          </p:cNvSpPr>
          <p:nvPr/>
        </p:nvSpPr>
        <p:spPr bwMode="blackWhite">
          <a:xfrm>
            <a:off x="3871913" y="1719263"/>
            <a:ext cx="4495800" cy="441325"/>
          </a:xfrm>
          <a:prstGeom prst="rect">
            <a:avLst/>
          </a:prstGeom>
          <a:solidFill>
            <a:srgbClr val="FFCC66"/>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Use Data Pump to extract metadata.</a:t>
            </a:r>
          </a:p>
        </p:txBody>
      </p:sp>
      <p:sp>
        <p:nvSpPr>
          <p:cNvPr id="14344" name="Rectangle 8"/>
          <p:cNvSpPr>
            <a:spLocks noChangeArrowheads="1"/>
          </p:cNvSpPr>
          <p:nvPr/>
        </p:nvSpPr>
        <p:spPr bwMode="blackWhite">
          <a:xfrm>
            <a:off x="6542088" y="3244850"/>
            <a:ext cx="2501900" cy="619125"/>
          </a:xfrm>
          <a:prstGeom prst="rect">
            <a:avLst/>
          </a:prstGeom>
          <a:solidFill>
            <a:srgbClr val="FFCC66"/>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Convert data files</a:t>
            </a:r>
            <a:br>
              <a:rPr lang="en-US" altLang="en-US" b="1" dirty="0">
                <a:solidFill>
                  <a:srgbClr val="000000"/>
                </a:solidFill>
              </a:rPr>
            </a:br>
            <a:r>
              <a:rPr lang="en-US" altLang="en-US" b="1" dirty="0">
                <a:solidFill>
                  <a:srgbClr val="000000"/>
                </a:solidFill>
              </a:rPr>
              <a:t>by using RMAN.</a:t>
            </a:r>
          </a:p>
        </p:txBody>
      </p:sp>
      <p:sp>
        <p:nvSpPr>
          <p:cNvPr id="14345" name="Rectangle 9"/>
          <p:cNvSpPr>
            <a:spLocks noChangeArrowheads="1"/>
          </p:cNvSpPr>
          <p:nvPr/>
        </p:nvSpPr>
        <p:spPr bwMode="blackWhite">
          <a:xfrm>
            <a:off x="3871913" y="4430713"/>
            <a:ext cx="4495800" cy="463550"/>
          </a:xfrm>
          <a:prstGeom prst="rect">
            <a:avLst/>
          </a:prstGeom>
          <a:solidFill>
            <a:srgbClr val="CCECFF"/>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Ship data files and dump file to target.</a:t>
            </a:r>
          </a:p>
        </p:txBody>
      </p:sp>
      <p:cxnSp>
        <p:nvCxnSpPr>
          <p:cNvPr id="8202" name="AutoShape 10">
            <a:extLst/>
          </p:cNvPr>
          <p:cNvCxnSpPr>
            <a:cxnSpLocks noChangeShapeType="1"/>
            <a:stCxn id="14341" idx="3"/>
            <a:endCxn id="14344" idx="0"/>
          </p:cNvCxnSpPr>
          <p:nvPr/>
        </p:nvCxnSpPr>
        <p:spPr bwMode="auto">
          <a:xfrm>
            <a:off x="6143625" y="2998788"/>
            <a:ext cx="1649413" cy="246062"/>
          </a:xfrm>
          <a:prstGeom prst="bentConnector2">
            <a:avLst/>
          </a:prstGeom>
          <a:noFill/>
          <a:ln w="28575">
            <a:solidFill>
              <a:schemeClr val="accent4"/>
            </a:solidFill>
            <a:miter lim="800000"/>
            <a:headEnd/>
            <a:tailEnd type="triangle" w="lg" len="lg"/>
          </a:ln>
          <a:extLst/>
        </p:spPr>
      </p:cxnSp>
      <p:sp>
        <p:nvSpPr>
          <p:cNvPr id="14347" name="Rectangle 11"/>
          <p:cNvSpPr>
            <a:spLocks noChangeArrowheads="1"/>
          </p:cNvSpPr>
          <p:nvPr/>
        </p:nvSpPr>
        <p:spPr bwMode="blackWhite">
          <a:xfrm>
            <a:off x="3871913" y="4979988"/>
            <a:ext cx="4495800" cy="508000"/>
          </a:xfrm>
          <a:prstGeom prst="rect">
            <a:avLst/>
          </a:prstGeom>
          <a:solidFill>
            <a:srgbClr val="CCECFF"/>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Use Data Pump to import metadata.</a:t>
            </a:r>
          </a:p>
        </p:txBody>
      </p:sp>
      <p:cxnSp>
        <p:nvCxnSpPr>
          <p:cNvPr id="8204" name="AutoShape 12">
            <a:extLst/>
          </p:cNvPr>
          <p:cNvCxnSpPr>
            <a:cxnSpLocks noChangeShapeType="1"/>
            <a:stCxn id="14344" idx="2"/>
            <a:endCxn id="14345" idx="0"/>
          </p:cNvCxnSpPr>
          <p:nvPr/>
        </p:nvCxnSpPr>
        <p:spPr bwMode="auto">
          <a:xfrm rot="5400000">
            <a:off x="6673057" y="3310731"/>
            <a:ext cx="566738" cy="1673225"/>
          </a:xfrm>
          <a:prstGeom prst="bentConnector3">
            <a:avLst>
              <a:gd name="adj1" fmla="val 40048"/>
            </a:avLst>
          </a:prstGeom>
          <a:noFill/>
          <a:ln w="28575">
            <a:solidFill>
              <a:schemeClr val="accent4"/>
            </a:solidFill>
            <a:miter lim="800000"/>
            <a:headEnd/>
            <a:tailEnd type="triangle" w="lg" len="lg"/>
          </a:ln>
          <a:extLst/>
        </p:spPr>
      </p:cxnSp>
      <p:sp>
        <p:nvSpPr>
          <p:cNvPr id="14349" name="Rectangle 13"/>
          <p:cNvSpPr>
            <a:spLocks noChangeArrowheads="1"/>
          </p:cNvSpPr>
          <p:nvPr/>
        </p:nvSpPr>
        <p:spPr bwMode="blackWhite">
          <a:xfrm>
            <a:off x="3871913" y="5575300"/>
            <a:ext cx="4495800" cy="444500"/>
          </a:xfrm>
          <a:prstGeom prst="rect">
            <a:avLst/>
          </a:prstGeom>
          <a:solidFill>
            <a:srgbClr val="CCECFF"/>
          </a:solidFill>
          <a:ln w="28575">
            <a:solidFill>
              <a:srgbClr val="000000"/>
            </a:solidFill>
            <a:miter lim="800000"/>
            <a:headEnd/>
            <a:tailEnd/>
          </a:ln>
        </p:spPr>
        <p:txBody>
          <a:bodyPr wrap="none" lIns="92075" tIns="46038" rIns="92075" bIns="4603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Make tablespaces read/write.</a:t>
            </a:r>
            <a:endParaRPr lang="en-US" altLang="en-US" b="1" dirty="0">
              <a:solidFill>
                <a:srgbClr val="000000"/>
              </a:solidFill>
              <a:latin typeface="Courier New" panose="02070309020205020404" pitchFamily="49" charset="0"/>
            </a:endParaRPr>
          </a:p>
        </p:txBody>
      </p:sp>
      <p:cxnSp>
        <p:nvCxnSpPr>
          <p:cNvPr id="8206" name="AutoShape 14">
            <a:extLst/>
          </p:cNvPr>
          <p:cNvCxnSpPr>
            <a:cxnSpLocks noChangeShapeType="1"/>
            <a:stCxn id="14341" idx="2"/>
            <a:endCxn id="14345" idx="0"/>
          </p:cNvCxnSpPr>
          <p:nvPr/>
        </p:nvCxnSpPr>
        <p:spPr bwMode="auto">
          <a:xfrm rot="16200000" flipH="1">
            <a:off x="5072063" y="3368675"/>
            <a:ext cx="649287" cy="1446213"/>
          </a:xfrm>
          <a:prstGeom prst="bentConnector3">
            <a:avLst>
              <a:gd name="adj1" fmla="val 48141"/>
            </a:avLst>
          </a:prstGeom>
          <a:noFill/>
          <a:ln w="28575">
            <a:solidFill>
              <a:schemeClr val="accent4"/>
            </a:solidFill>
            <a:miter lim="800000"/>
            <a:headEnd/>
            <a:tailEnd type="triangle" w="lg" len="lg"/>
          </a:ln>
          <a:extLst/>
        </p:spPr>
      </p:cxnSp>
      <p:sp>
        <p:nvSpPr>
          <p:cNvPr id="14351" name="Text Box 15"/>
          <p:cNvSpPr txBox="1">
            <a:spLocks noChangeArrowheads="1"/>
          </p:cNvSpPr>
          <p:nvPr/>
        </p:nvSpPr>
        <p:spPr bwMode="auto">
          <a:xfrm>
            <a:off x="6169025" y="2644775"/>
            <a:ext cx="48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rPr>
              <a:t>No</a:t>
            </a:r>
          </a:p>
        </p:txBody>
      </p:sp>
      <p:sp>
        <p:nvSpPr>
          <p:cNvPr id="14352" name="Text Box 16"/>
          <p:cNvSpPr txBox="1">
            <a:spLocks noChangeArrowheads="1"/>
          </p:cNvSpPr>
          <p:nvPr/>
        </p:nvSpPr>
        <p:spPr bwMode="auto">
          <a:xfrm>
            <a:off x="2741613" y="1143000"/>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rPr>
              <a:t>Source</a:t>
            </a:r>
          </a:p>
        </p:txBody>
      </p:sp>
      <p:sp>
        <p:nvSpPr>
          <p:cNvPr id="14353" name="Text Box 17"/>
          <p:cNvSpPr txBox="1">
            <a:spLocks noChangeArrowheads="1"/>
          </p:cNvSpPr>
          <p:nvPr/>
        </p:nvSpPr>
        <p:spPr bwMode="auto">
          <a:xfrm>
            <a:off x="2744788" y="5613400"/>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rPr>
              <a:t>Target</a:t>
            </a:r>
          </a:p>
        </p:txBody>
      </p:sp>
    </p:spTree>
    <p:custDataLst>
      <p:tags r:id="rId1"/>
    </p:custDataLst>
    <p:extLst>
      <p:ext uri="{BB962C8B-B14F-4D97-AF65-F5344CB8AC3E}">
        <p14:creationId xmlns:p14="http://schemas.microsoft.com/office/powerpoint/2010/main" val="4035172761"/>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1" y="1066800"/>
            <a:ext cx="11415713" cy="33527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 name="Rectangle 5"/>
          <p:cNvSpPr/>
          <p:nvPr/>
        </p:nvSpPr>
        <p:spPr bwMode="auto">
          <a:xfrm>
            <a:off x="150812" y="276130"/>
            <a:ext cx="8001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9" name="Content Placeholder 8">
            <a:extLst/>
          </p:cNvPr>
          <p:cNvSpPr>
            <a:spLocks noGrp="1"/>
          </p:cNvSpPr>
          <p:nvPr>
            <p:ph idx="1"/>
          </p:nvPr>
        </p:nvSpPr>
        <p:spPr>
          <a:xfrm>
            <a:off x="622300" y="1243013"/>
            <a:ext cx="10944225" cy="2788791"/>
          </a:xfrm>
        </p:spPr>
        <p:txBody>
          <a:bodyPr/>
          <a:lstStyle/>
          <a:p>
            <a:pPr lvl="1" indent="-365760" defTabSz="304747" eaLnBrk="1" hangingPunct="1">
              <a:buFont typeface="Arial" charset="0"/>
              <a:buChar char="•"/>
              <a:defRPr/>
            </a:pPr>
            <a:r>
              <a:rPr lang="en-US" dirty="0"/>
              <a:t>Cross-platform transportable tablespaces:</a:t>
            </a:r>
          </a:p>
          <a:p>
            <a:pPr lvl="2" defTabSz="304747" eaLnBrk="1" hangingPunct="1">
              <a:buFont typeface="Arial" charset="0"/>
              <a:buChar char="–"/>
              <a:defRPr/>
            </a:pPr>
            <a:r>
              <a:rPr lang="en-US" dirty="0"/>
              <a:t>Simplify moving data between data warehouse and data marts</a:t>
            </a:r>
          </a:p>
          <a:p>
            <a:pPr lvl="2" defTabSz="304747" eaLnBrk="1" hangingPunct="1">
              <a:buFont typeface="Arial" charset="0"/>
              <a:buChar char="–"/>
              <a:defRPr/>
            </a:pPr>
            <a:r>
              <a:rPr lang="en-US" dirty="0"/>
              <a:t>Allow database migration from one platform to another</a:t>
            </a:r>
          </a:p>
          <a:p>
            <a:pPr lvl="2" defTabSz="304747" eaLnBrk="1" hangingPunct="1">
              <a:buFont typeface="Arial" charset="0"/>
              <a:buChar char="–"/>
              <a:defRPr/>
            </a:pPr>
            <a:r>
              <a:rPr lang="en-US" dirty="0" smtClean="0"/>
              <a:t>Allow the same </a:t>
            </a:r>
            <a:r>
              <a:rPr lang="en-US" dirty="0"/>
              <a:t>character set on source and target platforms</a:t>
            </a:r>
          </a:p>
          <a:p>
            <a:pPr lvl="1" indent="-365760" defTabSz="304747" eaLnBrk="1" hangingPunct="1">
              <a:buFont typeface="Arial" charset="0"/>
              <a:buChar char="•"/>
              <a:defRPr/>
            </a:pPr>
            <a:r>
              <a:rPr lang="en-US" dirty="0"/>
              <a:t>List of supported platforms and their endian formats</a:t>
            </a:r>
            <a:r>
              <a:rPr lang="en-US" dirty="0" smtClean="0"/>
              <a:t>:</a:t>
            </a:r>
          </a:p>
          <a:p>
            <a:pPr lvl="1" indent="-365760" defTabSz="304747" eaLnBrk="1" hangingPunct="1">
              <a:buFont typeface="Arial" charset="0"/>
              <a:buChar char="•"/>
              <a:defRPr/>
            </a:pPr>
            <a:endParaRPr lang="en-US" dirty="0"/>
          </a:p>
          <a:p>
            <a:pPr lvl="1" indent="-365760" defTabSz="304747" eaLnBrk="1" hangingPunct="1">
              <a:buFont typeface="Arial" charset="0"/>
              <a:buChar char="•"/>
              <a:defRPr/>
            </a:pPr>
            <a:r>
              <a:rPr lang="en-US" dirty="0"/>
              <a:t>Determine the endian format of source and target platforms</a:t>
            </a:r>
            <a:r>
              <a:rPr lang="en-US" dirty="0" smtClean="0"/>
              <a:t>:</a:t>
            </a:r>
          </a:p>
        </p:txBody>
      </p:sp>
      <p:sp>
        <p:nvSpPr>
          <p:cNvPr id="16393" name="Rectangle 2"/>
          <p:cNvSpPr>
            <a:spLocks noGrp="1" noChangeArrowheads="1"/>
          </p:cNvSpPr>
          <p:nvPr>
            <p:ph type="title"/>
          </p:nvPr>
        </p:nvSpPr>
        <p:spPr/>
        <p:txBody>
          <a:bodyPr/>
          <a:lstStyle/>
          <a:p>
            <a:pPr eaLnBrk="1" hangingPunct="1"/>
            <a:r>
              <a:rPr lang="en-US" altLang="en-US" dirty="0" smtClean="0"/>
              <a:t>Determining the Endian Format of a Platform</a:t>
            </a:r>
          </a:p>
        </p:txBody>
      </p:sp>
      <p:sp>
        <p:nvSpPr>
          <p:cNvPr id="14" name="Content Placeholder 2"/>
          <p:cNvSpPr txBox="1">
            <a:spLocks noChangeAspect="1"/>
          </p:cNvSpPr>
          <p:nvPr/>
        </p:nvSpPr>
        <p:spPr bwMode="gray">
          <a:xfrm>
            <a:off x="1141412" y="3200400"/>
            <a:ext cx="8610600" cy="43392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noAutofit/>
          </a:bodyPr>
          <a:lstStyle/>
          <a:p>
            <a:pPr marL="457200" indent="-457200" defTabSz="400050" eaLnBrk="1" hangingPunct="1">
              <a:tabLst>
                <a:tab pos="400050" algn="r"/>
                <a:tab pos="673100" algn="l"/>
              </a:tabLst>
              <a:defRPr/>
            </a:pPr>
            <a:r>
              <a:rPr lang="en-US" sz="2000" b="1" dirty="0">
                <a:solidFill>
                  <a:schemeClr val="tx1">
                    <a:lumMod val="50000"/>
                  </a:schemeClr>
                </a:solidFill>
                <a:latin typeface="Courier New" pitchFamily="49" charset="0"/>
                <a:cs typeface="Courier New" pitchFamily="49" charset="0"/>
              </a:rPr>
              <a:t>SELECT * FROM V$TRANSPORTABLE_PLATFORM;</a:t>
            </a:r>
            <a:endParaRPr lang="en-US" sz="2000" b="1" dirty="0">
              <a:solidFill>
                <a:schemeClr val="tx1">
                  <a:lumMod val="50000"/>
                </a:schemeClr>
              </a:solidFill>
              <a:latin typeface="Courier New" pitchFamily="49" charset="0"/>
            </a:endParaRPr>
          </a:p>
        </p:txBody>
      </p:sp>
      <p:sp>
        <p:nvSpPr>
          <p:cNvPr id="15" name="Content Placeholder 2"/>
          <p:cNvSpPr txBox="1">
            <a:spLocks noChangeAspect="1"/>
          </p:cNvSpPr>
          <p:nvPr/>
        </p:nvSpPr>
        <p:spPr bwMode="gray">
          <a:xfrm>
            <a:off x="1141412" y="4138077"/>
            <a:ext cx="8610600" cy="111972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noAutofit/>
          </a:bodyPr>
          <a:lstStyle/>
          <a:p>
            <a:pPr marL="457200" indent="-457200" defTabSz="400050" eaLnBrk="1" hangingPunct="1">
              <a:tabLst>
                <a:tab pos="400050" algn="r"/>
                <a:tab pos="673100" algn="l"/>
              </a:tabLst>
              <a:defRPr/>
            </a:pPr>
            <a:r>
              <a:rPr lang="en-US" sz="2000" b="1" dirty="0">
                <a:solidFill>
                  <a:schemeClr val="tx1">
                    <a:lumMod val="50000"/>
                  </a:schemeClr>
                </a:solidFill>
                <a:latin typeface="Courier New" pitchFamily="49" charset="0"/>
                <a:cs typeface="Courier New" pitchFamily="49" charset="0"/>
              </a:rPr>
              <a:t>SELECT tp.endian_format</a:t>
            </a:r>
          </a:p>
          <a:p>
            <a:pPr marL="457200" indent="-457200" defTabSz="400050" eaLnBrk="1" hangingPunct="1">
              <a:tabLst>
                <a:tab pos="400050" algn="r"/>
                <a:tab pos="673100" algn="l"/>
              </a:tabLst>
              <a:defRPr/>
            </a:pPr>
            <a:r>
              <a:rPr lang="en-US" sz="2000" b="1" dirty="0">
                <a:solidFill>
                  <a:schemeClr val="tx1">
                    <a:lumMod val="50000"/>
                  </a:schemeClr>
                </a:solidFill>
                <a:latin typeface="Courier New" pitchFamily="49" charset="0"/>
                <a:cs typeface="Courier New" pitchFamily="49" charset="0"/>
              </a:rPr>
              <a:t>FROM   v$transportable_platform tp, v$database sp</a:t>
            </a:r>
          </a:p>
          <a:p>
            <a:pPr marL="457200" indent="-457200" defTabSz="400050" eaLnBrk="1" hangingPunct="1">
              <a:tabLst>
                <a:tab pos="400050" algn="r"/>
                <a:tab pos="673100" algn="l"/>
              </a:tabLst>
              <a:defRPr/>
            </a:pPr>
            <a:r>
              <a:rPr lang="en-US" sz="2000" b="1" dirty="0">
                <a:solidFill>
                  <a:schemeClr val="tx1">
                    <a:lumMod val="50000"/>
                  </a:schemeClr>
                </a:solidFill>
                <a:latin typeface="Courier New" pitchFamily="49" charset="0"/>
                <a:cs typeface="Courier New" pitchFamily="49" charset="0"/>
              </a:rPr>
              <a:t>WHERE  tp.platform_name = sp.platform_name;</a:t>
            </a:r>
          </a:p>
        </p:txBody>
      </p:sp>
    </p:spTree>
    <p:custDataLst>
      <p:tags r:id="rId1"/>
    </p:custDataLst>
    <p:extLst>
      <p:ext uri="{BB962C8B-B14F-4D97-AF65-F5344CB8AC3E}">
        <p14:creationId xmlns:p14="http://schemas.microsoft.com/office/powerpoint/2010/main" val="3999310795"/>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0812" y="276130"/>
            <a:ext cx="6629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2" name="Rounded Rectangle 41">
            <a:extLst/>
          </p:cNvPr>
          <p:cNvSpPr/>
          <p:nvPr/>
        </p:nvSpPr>
        <p:spPr bwMode="auto">
          <a:xfrm>
            <a:off x="1470025" y="841376"/>
            <a:ext cx="9248775" cy="1405950"/>
          </a:xfrm>
          <a:prstGeom prst="roundRect">
            <a:avLst>
              <a:gd name="adj" fmla="val 14050"/>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2" name="Rounded Rectangle 1">
            <a:extLst/>
          </p:cNvPr>
          <p:cNvSpPr/>
          <p:nvPr/>
        </p:nvSpPr>
        <p:spPr bwMode="auto">
          <a:xfrm>
            <a:off x="1889125" y="2315156"/>
            <a:ext cx="8410575" cy="3857043"/>
          </a:xfrm>
          <a:prstGeom prst="roundRect">
            <a:avLst>
              <a:gd name="adj" fmla="val 1073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22532" name="Title 1"/>
          <p:cNvSpPr>
            <a:spLocks noGrp="1" noChangeArrowheads="1"/>
          </p:cNvSpPr>
          <p:nvPr>
            <p:ph type="title"/>
          </p:nvPr>
        </p:nvSpPr>
        <p:spPr/>
        <p:txBody>
          <a:bodyPr/>
          <a:lstStyle/>
          <a:p>
            <a:pPr eaLnBrk="1" hangingPunct="1"/>
            <a:r>
              <a:rPr lang="en-US" altLang="en-US" dirty="0" smtClean="0"/>
              <a:t>Transporting Data with Backup Sets</a:t>
            </a:r>
          </a:p>
        </p:txBody>
      </p:sp>
      <p:grpSp>
        <p:nvGrpSpPr>
          <p:cNvPr id="22533" name="Group 3"/>
          <p:cNvGrpSpPr>
            <a:grpSpLocks/>
          </p:cNvGrpSpPr>
          <p:nvPr/>
        </p:nvGrpSpPr>
        <p:grpSpPr bwMode="auto">
          <a:xfrm>
            <a:off x="2085975" y="1117600"/>
            <a:ext cx="8016875" cy="960438"/>
            <a:chOff x="1827212" y="1116861"/>
            <a:chExt cx="8017598" cy="960491"/>
          </a:xfrm>
        </p:grpSpPr>
        <p:pic>
          <p:nvPicPr>
            <p:cNvPr id="22572" name="Picture 3" descr="C:\Documents and Settings\jubillin\My Documents\OU_Pictures\doc_tabl_book\offic020_yes_n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640" y="1124204"/>
              <a:ext cx="617944" cy="94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3" name="TextBox 16"/>
            <p:cNvSpPr txBox="1">
              <a:spLocks noChangeArrowheads="1"/>
            </p:cNvSpPr>
            <p:nvPr/>
          </p:nvSpPr>
          <p:spPr bwMode="auto">
            <a:xfrm>
              <a:off x="2649800" y="1415355"/>
              <a:ext cx="161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Prerequisites</a:t>
              </a:r>
            </a:p>
          </p:txBody>
        </p:sp>
        <p:sp>
          <p:nvSpPr>
            <p:cNvPr id="19487" name="Rectangle 40">
              <a:extLst/>
            </p:cNvPr>
            <p:cNvSpPr>
              <a:spLocks noChangeArrowheads="1"/>
            </p:cNvSpPr>
            <p:nvPr/>
          </p:nvSpPr>
          <p:spPr bwMode="auto">
            <a:xfrm>
              <a:off x="3884798" y="1123211"/>
              <a:ext cx="5960012" cy="954141"/>
            </a:xfrm>
            <a:prstGeom prst="rect">
              <a:avLst/>
            </a:prstGeom>
            <a:noFill/>
            <a:ln w="9525">
              <a:noFill/>
              <a:miter lim="800000"/>
              <a:headEnd/>
              <a:tailEnd/>
            </a:ln>
          </p:spPr>
          <p:txBody>
            <a:bodyPr>
              <a:spAutoFit/>
            </a:bodyPr>
            <a:lstStyle/>
            <a:p>
              <a:pPr marL="609493" lvl="1" indent="-228600" eaLnBrk="1" hangingPunct="1">
                <a:buClr>
                  <a:schemeClr val="accent1"/>
                </a:buClr>
                <a:buFont typeface="Arial" charset="0"/>
                <a:buChar char="•"/>
                <a:defRPr/>
              </a:pPr>
              <a:r>
                <a:rPr lang="en-US" sz="1400" dirty="0">
                  <a:solidFill>
                    <a:srgbClr val="000000"/>
                  </a:solidFill>
                  <a:latin typeface="Courier New" pitchFamily="49" charset="0"/>
                  <a:cs typeface="Courier New" pitchFamily="49" charset="0"/>
                </a:rPr>
                <a:t>COMPATIBLE=12.0</a:t>
              </a:r>
              <a:r>
                <a:rPr lang="en-US" sz="1400" dirty="0">
                  <a:solidFill>
                    <a:srgbClr val="000000"/>
                  </a:solidFill>
                  <a:latin typeface="Arial" charset="0"/>
                  <a:cs typeface="Arial" charset="0"/>
                </a:rPr>
                <a:t> (or greater)</a:t>
              </a:r>
            </a:p>
            <a:p>
              <a:pPr marL="609493" lvl="1" indent="-228600" eaLnBrk="1" hangingPunct="1">
                <a:buClr>
                  <a:schemeClr val="accent1"/>
                </a:buClr>
                <a:buFont typeface="Arial" charset="0"/>
                <a:buChar char="•"/>
                <a:defRPr/>
              </a:pPr>
              <a:r>
                <a:rPr lang="en-US" sz="1400" dirty="0">
                  <a:solidFill>
                    <a:srgbClr val="000000"/>
                  </a:solidFill>
                  <a:latin typeface="Courier New" pitchFamily="49" charset="0"/>
                  <a:cs typeface="Courier New" pitchFamily="49" charset="0"/>
                </a:rPr>
                <a:t>READ ONLY</a:t>
              </a:r>
              <a:r>
                <a:rPr lang="en-US" sz="1400" dirty="0">
                  <a:solidFill>
                    <a:srgbClr val="000000"/>
                  </a:solidFill>
                  <a:latin typeface="Arial" charset="0"/>
                  <a:cs typeface="Arial" charset="0"/>
                </a:rPr>
                <a:t> mode for creation of cross-platform database backup</a:t>
              </a:r>
            </a:p>
            <a:p>
              <a:pPr marL="609493" lvl="1" indent="-228600" eaLnBrk="1" hangingPunct="1">
                <a:buClr>
                  <a:schemeClr val="accent1"/>
                </a:buClr>
                <a:buFont typeface="Arial" charset="0"/>
                <a:buChar char="•"/>
                <a:defRPr/>
              </a:pPr>
              <a:r>
                <a:rPr lang="en-US" sz="1400" dirty="0">
                  <a:solidFill>
                    <a:srgbClr val="000000"/>
                  </a:solidFill>
                  <a:latin typeface="+mj-lt"/>
                  <a:cs typeface="Courier New" pitchFamily="49" charset="0"/>
                </a:rPr>
                <a:t>Database in </a:t>
              </a:r>
              <a:r>
                <a:rPr lang="en-US" sz="1400" dirty="0">
                  <a:solidFill>
                    <a:srgbClr val="000000"/>
                  </a:solidFill>
                  <a:latin typeface="Courier New" pitchFamily="49" charset="0"/>
                  <a:cs typeface="Courier New" pitchFamily="49" charset="0"/>
                </a:rPr>
                <a:t>READ WRITE</a:t>
              </a:r>
              <a:r>
                <a:rPr lang="en-US" sz="1400" dirty="0">
                  <a:solidFill>
                    <a:srgbClr val="000000"/>
                  </a:solidFill>
                  <a:latin typeface="Arial" charset="0"/>
                  <a:cs typeface="Arial" charset="0"/>
                </a:rPr>
                <a:t> mode for creation of cross-platform tablespace backup</a:t>
              </a:r>
            </a:p>
          </p:txBody>
        </p:sp>
        <p:sp>
          <p:nvSpPr>
            <p:cNvPr id="39" name="Oval 33">
              <a:extLst/>
            </p:cNvPr>
            <p:cNvSpPr>
              <a:spLocks noChangeAspect="1" noChangeArrowheads="1"/>
            </p:cNvSpPr>
            <p:nvPr/>
          </p:nvSpPr>
          <p:spPr bwMode="auto">
            <a:xfrm>
              <a:off x="1827212" y="1116861"/>
              <a:ext cx="411372"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1</a:t>
              </a:r>
            </a:p>
          </p:txBody>
        </p:sp>
      </p:grpSp>
      <p:grpSp>
        <p:nvGrpSpPr>
          <p:cNvPr id="22534" name="Group 2"/>
          <p:cNvGrpSpPr>
            <a:grpSpLocks/>
          </p:cNvGrpSpPr>
          <p:nvPr/>
        </p:nvGrpSpPr>
        <p:grpSpPr bwMode="auto">
          <a:xfrm>
            <a:off x="2374900" y="2389188"/>
            <a:ext cx="7399338" cy="3571875"/>
            <a:chOff x="2192972" y="2362200"/>
            <a:chExt cx="8138955" cy="3929062"/>
          </a:xfrm>
        </p:grpSpPr>
        <p:pic>
          <p:nvPicPr>
            <p:cNvPr id="38" name="Picture 6" descr="Icon-4.png">
              <a:extLst/>
            </p:cNvPr>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624387" y="3733800"/>
              <a:ext cx="968502" cy="1476375"/>
            </a:xfrm>
            <a:prstGeom prst="rect">
              <a:avLst/>
            </a:prstGeom>
            <a:noFill/>
            <a:ln w="9525">
              <a:noFill/>
              <a:miter lim="800000"/>
              <a:headEnd/>
              <a:tailEnd/>
            </a:ln>
          </p:spPr>
        </p:pic>
        <p:sp>
          <p:nvSpPr>
            <p:cNvPr id="35" name="Right Arrow 34">
              <a:extLst/>
            </p:cNvPr>
            <p:cNvSpPr/>
            <p:nvPr/>
          </p:nvSpPr>
          <p:spPr bwMode="auto">
            <a:xfrm>
              <a:off x="5996156" y="4572952"/>
              <a:ext cx="2079703" cy="607695"/>
            </a:xfrm>
            <a:prstGeom prst="rightArrow">
              <a:avLst/>
            </a:prstGeom>
            <a:solidFill>
              <a:schemeClr val="bg1">
                <a:lumMod val="85000"/>
              </a:schemeClr>
            </a:solidFill>
            <a:ln w="28575" cap="flat" cmpd="sng" algn="ctr">
              <a:solidFill>
                <a:schemeClr val="tx1"/>
              </a:solidFill>
              <a:prstDash val="solid"/>
              <a:round/>
              <a:headEnd type="none" w="sm" len="sm"/>
              <a:tailEnd type="none" w="sm" len="sm"/>
            </a:ln>
            <a:effectLst/>
          </p:spPr>
          <p:txBody>
            <a:bodyPr anchor="ctr"/>
            <a:lstStyle/>
            <a:p>
              <a:pPr algn="ctr" defTabSz="228600" eaLnBrk="1" hangingPunct="1">
                <a:defRPr/>
              </a:pPr>
              <a:r>
                <a:rPr lang="en-US" sz="1400" b="1" dirty="0">
                  <a:solidFill>
                    <a:srgbClr val="000000"/>
                  </a:solidFill>
                  <a:latin typeface="Arial" charset="0"/>
                  <a:cs typeface="Arial" charset="0"/>
                </a:rPr>
                <a:t>Data transport</a:t>
              </a:r>
            </a:p>
          </p:txBody>
        </p:sp>
        <p:sp>
          <p:nvSpPr>
            <p:cNvPr id="22537" name="Flowchart: Decision 9"/>
            <p:cNvSpPr>
              <a:spLocks noChangeArrowheads="1"/>
            </p:cNvSpPr>
            <p:nvPr/>
          </p:nvSpPr>
          <p:spPr bwMode="auto">
            <a:xfrm>
              <a:off x="2192972" y="3810000"/>
              <a:ext cx="2011680" cy="609600"/>
            </a:xfrm>
            <a:prstGeom prst="flowChartDecision">
              <a:avLst/>
            </a:prstGeom>
            <a:solidFill>
              <a:srgbClr val="CCECFF"/>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22538" name="TextBox 10"/>
            <p:cNvSpPr txBox="1">
              <a:spLocks noChangeArrowheads="1"/>
            </p:cNvSpPr>
            <p:nvPr/>
          </p:nvSpPr>
          <p:spPr bwMode="auto">
            <a:xfrm>
              <a:off x="2557463" y="3944938"/>
              <a:ext cx="13223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rPr>
                <a:t>Destination?</a:t>
              </a:r>
            </a:p>
          </p:txBody>
        </p:sp>
        <p:sp>
          <p:nvSpPr>
            <p:cNvPr id="22539" name="TextBox 18"/>
            <p:cNvSpPr txBox="1">
              <a:spLocks noChangeArrowheads="1"/>
            </p:cNvSpPr>
            <p:nvPr/>
          </p:nvSpPr>
          <p:spPr bwMode="auto">
            <a:xfrm>
              <a:off x="2350135" y="4724400"/>
              <a:ext cx="1697355" cy="338138"/>
            </a:xfrm>
            <a:prstGeom prst="rect">
              <a:avLst/>
            </a:prstGeom>
            <a:solidFill>
              <a:srgbClr val="CCECFF"/>
            </a:solidFill>
            <a:ln w="28575">
              <a:solidFill>
                <a:schemeClr val="tx1"/>
              </a:solid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Courier New" panose="02070309020205020404" pitchFamily="49" charset="0"/>
                  <a:cs typeface="Courier New" panose="02070309020205020404" pitchFamily="49" charset="0"/>
                </a:rPr>
                <a:t>TO PLATFORM</a:t>
              </a:r>
            </a:p>
          </p:txBody>
        </p:sp>
        <p:cxnSp>
          <p:nvCxnSpPr>
            <p:cNvPr id="22540" name="Straight Connector 22"/>
            <p:cNvCxnSpPr>
              <a:cxnSpLocks noChangeShapeType="1"/>
              <a:stCxn id="22537" idx="2"/>
              <a:endCxn id="22539" idx="0"/>
            </p:cNvCxnSpPr>
            <p:nvPr/>
          </p:nvCxnSpPr>
          <p:spPr bwMode="auto">
            <a:xfrm>
              <a:off x="3198812" y="4419600"/>
              <a:ext cx="0" cy="304800"/>
            </a:xfrm>
            <a:prstGeom prst="line">
              <a:avLst/>
            </a:prstGeom>
            <a:noFill/>
            <a:ln w="28575" algn="ctr">
              <a:solidFill>
                <a:srgbClr val="66CCFF"/>
              </a:solidFill>
              <a:round/>
              <a:headEnd type="none" w="sm" len="sm"/>
              <a:tailEnd type="none" w="sm" len="sm"/>
            </a:ln>
            <a:extLst>
              <a:ext uri="{909E8E84-426E-40DD-AFC4-6F175D3DCCD1}">
                <a14:hiddenFill xmlns:a14="http://schemas.microsoft.com/office/drawing/2010/main">
                  <a:noFill/>
                </a14:hiddenFill>
              </a:ext>
            </a:extLst>
          </p:spPr>
        </p:cxnSp>
        <p:pic>
          <p:nvPicPr>
            <p:cNvPr id="22541" name="Picture 2" descr="C:\Documents and Settings\jubillin\My Documents\OU_Pictures\transformation_01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213" y="5486400"/>
              <a:ext cx="13160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42" name="Shape 27"/>
            <p:cNvCxnSpPr>
              <a:cxnSpLocks noChangeShapeType="1"/>
            </p:cNvCxnSpPr>
            <p:nvPr/>
          </p:nvCxnSpPr>
          <p:spPr bwMode="auto">
            <a:xfrm rot="16200000" flipH="1">
              <a:off x="3721101" y="4540250"/>
              <a:ext cx="304800" cy="1349375"/>
            </a:xfrm>
            <a:prstGeom prst="bentConnector2">
              <a:avLst/>
            </a:prstGeom>
            <a:noFill/>
            <a:ln w="28575" algn="ctr">
              <a:solidFill>
                <a:srgbClr val="66CCFF"/>
              </a:solidFill>
              <a:round/>
              <a:headEnd/>
              <a:tailEnd type="triangle" w="lg" len="lg"/>
            </a:ln>
            <a:extLst>
              <a:ext uri="{909E8E84-426E-40DD-AFC4-6F175D3DCCD1}">
                <a14:hiddenFill xmlns:a14="http://schemas.microsoft.com/office/drawing/2010/main">
                  <a:noFill/>
                </a14:hiddenFill>
              </a:ext>
            </a:extLst>
          </p:spPr>
        </p:cxnSp>
        <p:sp>
          <p:nvSpPr>
            <p:cNvPr id="22543" name="TextBox 32"/>
            <p:cNvSpPr txBox="1">
              <a:spLocks noChangeArrowheads="1"/>
            </p:cNvSpPr>
            <p:nvPr/>
          </p:nvSpPr>
          <p:spPr bwMode="auto">
            <a:xfrm>
              <a:off x="4227512" y="5767387"/>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Endian conversion</a:t>
              </a:r>
            </a:p>
          </p:txBody>
        </p:sp>
        <p:pic>
          <p:nvPicPr>
            <p:cNvPr id="22544" name="Picture 5" descr="C:\Documents and Settings\jubillin\My Documents\OU_Pictures\OUGraphics\box-being-packed-enabling.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3988" y="4724400"/>
              <a:ext cx="99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5" name="TextBox 37"/>
            <p:cNvSpPr txBox="1">
              <a:spLocks noChangeArrowheads="1"/>
            </p:cNvSpPr>
            <p:nvPr/>
          </p:nvSpPr>
          <p:spPr bwMode="auto">
            <a:xfrm>
              <a:off x="4624387" y="25146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dirty="0">
                  <a:solidFill>
                    <a:srgbClr val="000000"/>
                  </a:solidFill>
                </a:rPr>
                <a:t>Source Database</a:t>
              </a:r>
            </a:p>
          </p:txBody>
        </p:sp>
        <p:pic>
          <p:nvPicPr>
            <p:cNvPr id="22546" name="Picture 15" descr="docum044_cod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4776788" y="2949575"/>
              <a:ext cx="5334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7" name="TextBox 33"/>
            <p:cNvSpPr txBox="1">
              <a:spLocks noChangeArrowheads="1"/>
            </p:cNvSpPr>
            <p:nvPr/>
          </p:nvSpPr>
          <p:spPr bwMode="auto">
            <a:xfrm>
              <a:off x="6063216" y="5257800"/>
              <a:ext cx="898970" cy="45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Backup data</a:t>
              </a:r>
            </a:p>
          </p:txBody>
        </p:sp>
        <p:sp>
          <p:nvSpPr>
            <p:cNvPr id="22548" name="TextBox 32"/>
            <p:cNvSpPr txBox="1">
              <a:spLocks noChangeArrowheads="1"/>
            </p:cNvSpPr>
            <p:nvPr/>
          </p:nvSpPr>
          <p:spPr bwMode="auto">
            <a:xfrm>
              <a:off x="7401455" y="2679348"/>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t>Endian conversion</a:t>
              </a:r>
            </a:p>
          </p:txBody>
        </p:sp>
        <p:pic>
          <p:nvPicPr>
            <p:cNvPr id="22549" name="Picture 2" descr="C:\Documents and Settings\jubillin\My Documents\OU_Pictures\transformation_01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100" y="2362200"/>
              <a:ext cx="1352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Box 17"/>
            <p:cNvSpPr txBox="1">
              <a:spLocks noChangeArrowheads="1"/>
            </p:cNvSpPr>
            <p:nvPr/>
          </p:nvSpPr>
          <p:spPr bwMode="auto">
            <a:xfrm>
              <a:off x="2213927" y="2862263"/>
              <a:ext cx="1969770" cy="338137"/>
            </a:xfrm>
            <a:prstGeom prst="rect">
              <a:avLst/>
            </a:prstGeom>
            <a:solidFill>
              <a:srgbClr val="CCECFF"/>
            </a:solidFill>
            <a:ln w="28575">
              <a:solidFill>
                <a:schemeClr val="tx1"/>
              </a:solid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00"/>
                  </a:solidFill>
                  <a:latin typeface="Courier New" panose="02070309020205020404" pitchFamily="49" charset="0"/>
                  <a:cs typeface="Courier New" panose="02070309020205020404" pitchFamily="49" charset="0"/>
                </a:rPr>
                <a:t>FOR TRANSPORT</a:t>
              </a:r>
            </a:p>
          </p:txBody>
        </p:sp>
        <p:cxnSp>
          <p:nvCxnSpPr>
            <p:cNvPr id="22551" name="Straight Connector 20"/>
            <p:cNvCxnSpPr>
              <a:cxnSpLocks noChangeShapeType="1"/>
              <a:stCxn id="22550" idx="2"/>
              <a:endCxn id="22537" idx="0"/>
            </p:cNvCxnSpPr>
            <p:nvPr/>
          </p:nvCxnSpPr>
          <p:spPr bwMode="auto">
            <a:xfrm>
              <a:off x="3198812" y="3200400"/>
              <a:ext cx="0" cy="609600"/>
            </a:xfrm>
            <a:prstGeom prst="line">
              <a:avLst/>
            </a:prstGeom>
            <a:noFill/>
            <a:ln w="28575" algn="ctr">
              <a:solidFill>
                <a:srgbClr val="66CCFF"/>
              </a:solidFill>
              <a:round/>
              <a:headEnd type="none" w="sm" len="sm"/>
              <a:tailEnd type="none" w="sm" len="sm"/>
            </a:ln>
            <a:extLst>
              <a:ext uri="{909E8E84-426E-40DD-AFC4-6F175D3DCCD1}">
                <a14:hiddenFill xmlns:a14="http://schemas.microsoft.com/office/drawing/2010/main">
                  <a:noFill/>
                </a14:hiddenFill>
              </a:ext>
            </a:extLst>
          </p:spPr>
        </p:cxnSp>
        <p:cxnSp>
          <p:nvCxnSpPr>
            <p:cNvPr id="22552" name="Shape 26"/>
            <p:cNvCxnSpPr>
              <a:cxnSpLocks noChangeShapeType="1"/>
            </p:cNvCxnSpPr>
            <p:nvPr/>
          </p:nvCxnSpPr>
          <p:spPr bwMode="auto">
            <a:xfrm rot="5400000" flipH="1" flipV="1">
              <a:off x="5261769" y="451644"/>
              <a:ext cx="347663" cy="4473575"/>
            </a:xfrm>
            <a:prstGeom prst="bentConnector2">
              <a:avLst/>
            </a:prstGeom>
            <a:noFill/>
            <a:ln w="28575" algn="ctr">
              <a:solidFill>
                <a:srgbClr val="66CCFF"/>
              </a:solidFill>
              <a:round/>
              <a:headEnd/>
              <a:tailEnd type="triangle" w="lg" len="lg"/>
            </a:ln>
            <a:extLst>
              <a:ext uri="{909E8E84-426E-40DD-AFC4-6F175D3DCCD1}">
                <a14:hiddenFill xmlns:a14="http://schemas.microsoft.com/office/drawing/2010/main">
                  <a:noFill/>
                </a14:hiddenFill>
              </a:ext>
            </a:extLst>
          </p:spPr>
        </p:cxnSp>
        <p:pic>
          <p:nvPicPr>
            <p:cNvPr id="22553" name="Picture 4" descr="Icon-5.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25229" y="3758326"/>
              <a:ext cx="11001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6" descr="C:\Documents and Settings\jubillin\My Documents\OU_Pictures\OUGraphics\cubes040-inBox.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7413" y="3429000"/>
              <a:ext cx="9906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5" name="TextBox 31"/>
            <p:cNvSpPr txBox="1">
              <a:spLocks noChangeArrowheads="1"/>
            </p:cNvSpPr>
            <p:nvPr/>
          </p:nvSpPr>
          <p:spPr bwMode="auto">
            <a:xfrm>
              <a:off x="9308623" y="3248379"/>
              <a:ext cx="102330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Metadata</a:t>
              </a:r>
            </a:p>
          </p:txBody>
        </p:sp>
        <p:sp>
          <p:nvSpPr>
            <p:cNvPr id="22556" name="TextBox 38"/>
            <p:cNvSpPr txBox="1">
              <a:spLocks noChangeArrowheads="1"/>
            </p:cNvSpPr>
            <p:nvPr/>
          </p:nvSpPr>
          <p:spPr bwMode="auto">
            <a:xfrm>
              <a:off x="8118269" y="5635982"/>
              <a:ext cx="1514056" cy="65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B050"/>
                  </a:solidFill>
                </a:rPr>
                <a:t>Destination Database</a:t>
              </a:r>
            </a:p>
          </p:txBody>
        </p:sp>
        <p:pic>
          <p:nvPicPr>
            <p:cNvPr id="22557" name="Picture 15" descr="docum044_cod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825971" y="2954275"/>
              <a:ext cx="4857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8" name="TextBox 30"/>
            <p:cNvSpPr txBox="1">
              <a:spLocks noChangeArrowheads="1"/>
            </p:cNvSpPr>
            <p:nvPr/>
          </p:nvSpPr>
          <p:spPr bwMode="auto">
            <a:xfrm>
              <a:off x="5254077" y="3200489"/>
              <a:ext cx="1030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rPr>
                <a:t>Metadata</a:t>
              </a:r>
            </a:p>
          </p:txBody>
        </p:sp>
        <p:sp>
          <p:nvSpPr>
            <p:cNvPr id="40" name="Oval 33">
              <a:extLst/>
            </p:cNvPr>
            <p:cNvSpPr>
              <a:spLocks noChangeAspect="1" noChangeArrowheads="1"/>
            </p:cNvSpPr>
            <p:nvPr/>
          </p:nvSpPr>
          <p:spPr bwMode="auto">
            <a:xfrm>
              <a:off x="2638216" y="3431929"/>
              <a:ext cx="411372"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2</a:t>
              </a:r>
            </a:p>
          </p:txBody>
        </p:sp>
        <p:sp>
          <p:nvSpPr>
            <p:cNvPr id="44" name="Oval 33">
              <a:extLst/>
            </p:cNvPr>
            <p:cNvSpPr>
              <a:spLocks noChangeAspect="1" noChangeArrowheads="1"/>
            </p:cNvSpPr>
            <p:nvPr/>
          </p:nvSpPr>
          <p:spPr bwMode="auto">
            <a:xfrm>
              <a:off x="4784515" y="4950178"/>
              <a:ext cx="411372"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3</a:t>
              </a:r>
            </a:p>
          </p:txBody>
        </p:sp>
        <p:sp>
          <p:nvSpPr>
            <p:cNvPr id="45" name="Oval 33">
              <a:extLst/>
            </p:cNvPr>
            <p:cNvSpPr>
              <a:spLocks noChangeAspect="1" noChangeArrowheads="1"/>
            </p:cNvSpPr>
            <p:nvPr/>
          </p:nvSpPr>
          <p:spPr bwMode="auto">
            <a:xfrm>
              <a:off x="6327566" y="4177426"/>
              <a:ext cx="411371"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4</a:t>
              </a:r>
            </a:p>
          </p:txBody>
        </p:sp>
        <p:sp>
          <p:nvSpPr>
            <p:cNvPr id="46" name="Oval 33">
              <a:extLst/>
            </p:cNvPr>
            <p:cNvSpPr>
              <a:spLocks noChangeAspect="1" noChangeArrowheads="1"/>
            </p:cNvSpPr>
            <p:nvPr/>
          </p:nvSpPr>
          <p:spPr bwMode="auto">
            <a:xfrm>
              <a:off x="8210237" y="3183749"/>
              <a:ext cx="411372"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5</a:t>
              </a:r>
            </a:p>
          </p:txBody>
        </p:sp>
        <p:sp>
          <p:nvSpPr>
            <p:cNvPr id="22571" name="TextBox 33"/>
            <p:cNvSpPr txBox="1">
              <a:spLocks noChangeArrowheads="1"/>
            </p:cNvSpPr>
            <p:nvPr/>
          </p:nvSpPr>
          <p:spPr bwMode="auto">
            <a:xfrm>
              <a:off x="6509481" y="3770283"/>
              <a:ext cx="898970" cy="45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Backup data</a:t>
              </a:r>
            </a:p>
          </p:txBody>
        </p:sp>
      </p:grpSp>
    </p:spTree>
    <p:custDataLst>
      <p:tags r:id="rId1"/>
    </p:custDataLst>
    <p:extLst>
      <p:ext uri="{BB962C8B-B14F-4D97-AF65-F5344CB8AC3E}">
        <p14:creationId xmlns:p14="http://schemas.microsoft.com/office/powerpoint/2010/main" val="1521766094"/>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50811" y="990600"/>
            <a:ext cx="11415713" cy="44195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6" name="Rectangle 15"/>
          <p:cNvSpPr/>
          <p:nvPr/>
        </p:nvSpPr>
        <p:spPr bwMode="auto">
          <a:xfrm>
            <a:off x="150812" y="276130"/>
            <a:ext cx="5257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8" name="Content Placeholder 2">
            <a:extLst/>
          </p:cNvPr>
          <p:cNvSpPr txBox="1">
            <a:spLocks/>
          </p:cNvSpPr>
          <p:nvPr/>
        </p:nvSpPr>
        <p:spPr bwMode="gray">
          <a:xfrm>
            <a:off x="2132012" y="5257800"/>
            <a:ext cx="8522520" cy="9906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19" name="Content Placeholder 2">
            <a:extLst/>
          </p:cNvPr>
          <p:cNvSpPr txBox="1">
            <a:spLocks/>
          </p:cNvSpPr>
          <p:nvPr/>
        </p:nvSpPr>
        <p:spPr bwMode="gray">
          <a:xfrm>
            <a:off x="2132011" y="4191001"/>
            <a:ext cx="8522521" cy="68738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20" name="Content Placeholder 2">
            <a:extLst/>
          </p:cNvPr>
          <p:cNvSpPr txBox="1">
            <a:spLocks/>
          </p:cNvSpPr>
          <p:nvPr/>
        </p:nvSpPr>
        <p:spPr bwMode="gray">
          <a:xfrm>
            <a:off x="2132011" y="2971800"/>
            <a:ext cx="8522519" cy="390524"/>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24588" name="Title 1"/>
          <p:cNvSpPr>
            <a:spLocks noGrp="1" noChangeArrowheads="1"/>
          </p:cNvSpPr>
          <p:nvPr>
            <p:ph type="title"/>
          </p:nvPr>
        </p:nvSpPr>
        <p:spPr/>
        <p:txBody>
          <a:bodyPr/>
          <a:lstStyle/>
          <a:p>
            <a:pPr eaLnBrk="1" hangingPunct="1"/>
            <a:r>
              <a:rPr lang="en-US" altLang="en-US" dirty="0" smtClean="0"/>
              <a:t>Transporting a Tablespace</a:t>
            </a:r>
          </a:p>
        </p:txBody>
      </p:sp>
      <p:sp>
        <p:nvSpPr>
          <p:cNvPr id="24579" name="Content Placeholder 2">
            <a:extLst/>
          </p:cNvPr>
          <p:cNvSpPr>
            <a:spLocks noGrp="1"/>
          </p:cNvSpPr>
          <p:nvPr>
            <p:ph idx="1"/>
          </p:nvPr>
        </p:nvSpPr>
        <p:spPr>
          <a:xfrm>
            <a:off x="622300" y="1243013"/>
            <a:ext cx="10944225" cy="1831975"/>
          </a:xfrm>
        </p:spPr>
        <p:txBody>
          <a:bodyPr/>
          <a:lstStyle/>
          <a:p>
            <a:pPr lvl="1" indent="-365760" defTabSz="304747" eaLnBrk="1" hangingPunct="1">
              <a:buFont typeface="Arial" charset="0"/>
              <a:buAutoNum type="arabicPeriod"/>
              <a:defRPr/>
            </a:pPr>
            <a:r>
              <a:rPr lang="en-US" dirty="0"/>
              <a:t>Verify the prerequisites.</a:t>
            </a:r>
            <a:endParaRPr lang="en-US" dirty="0">
              <a:latin typeface="Courier New" pitchFamily="49" charset="0"/>
              <a:cs typeface="Courier New" pitchFamily="49" charset="0"/>
            </a:endParaRPr>
          </a:p>
          <a:p>
            <a:pPr lvl="1" indent="-365760" defTabSz="304747" eaLnBrk="1" hangingPunct="1">
              <a:buFont typeface="Arial" charset="0"/>
              <a:buAutoNum type="arabicPeriod"/>
              <a:defRPr/>
            </a:pPr>
            <a:r>
              <a:rPr lang="en-US" dirty="0"/>
              <a:t>Start an RMAN session in the source database.</a:t>
            </a:r>
          </a:p>
          <a:p>
            <a:pPr lvl="1" indent="-365760" defTabSz="304747" eaLnBrk="1" hangingPunct="1">
              <a:buFont typeface="+mj-lt"/>
              <a:buAutoNum type="arabicPeriod" startAt="3"/>
              <a:defRPr/>
            </a:pPr>
            <a:r>
              <a:rPr lang="en-US" dirty="0"/>
              <a:t>Query the exact name of the destination platform.</a:t>
            </a:r>
          </a:p>
          <a:p>
            <a:pPr lvl="1" indent="-365760" defTabSz="304747" eaLnBrk="1" hangingPunct="1">
              <a:buFont typeface="Arial" charset="0"/>
              <a:buAutoNum type="arabicPeriod" startAt="3"/>
              <a:defRPr/>
            </a:pPr>
            <a:r>
              <a:rPr lang="fr-FR" kern="1200" dirty="0"/>
              <a:t>Change the tablespace to </a:t>
            </a:r>
            <a:r>
              <a:rPr lang="fr-FR" kern="1200" dirty="0">
                <a:solidFill>
                  <a:srgbClr val="FF0000"/>
                </a:solidFill>
              </a:rPr>
              <a:t>read-only.</a:t>
            </a:r>
          </a:p>
          <a:p>
            <a:pPr lvl="1" indent="-365760" defTabSz="304747" eaLnBrk="1" hangingPunct="1">
              <a:buFont typeface="Arial" charset="0"/>
              <a:buNone/>
              <a:defRPr/>
            </a:pPr>
            <a:endParaRPr lang="fr-FR" b="1" kern="1200" dirty="0"/>
          </a:p>
          <a:p>
            <a:pPr lvl="1" indent="-365760" defTabSz="304747" eaLnBrk="1" hangingPunct="1">
              <a:buFont typeface="+mj-lt"/>
              <a:buAutoNum type="arabicPeriod" startAt="5"/>
              <a:defRPr/>
            </a:pPr>
            <a:r>
              <a:rPr lang="fr-FR" kern="1200" dirty="0"/>
              <a:t>Perform a cross-platform transportable backup and a Data Pump export.</a:t>
            </a:r>
          </a:p>
          <a:p>
            <a:pPr lvl="2" defTabSz="304747" eaLnBrk="1" hangingPunct="1">
              <a:buFont typeface="Arial" charset="0"/>
              <a:buChar char="–"/>
              <a:defRPr/>
            </a:pPr>
            <a:r>
              <a:rPr lang="en-US" kern="1200" dirty="0"/>
              <a:t>Conversion on the destination host </a:t>
            </a:r>
            <a:endParaRPr lang="fr-FR" kern="1200" dirty="0"/>
          </a:p>
          <a:p>
            <a:pPr lvl="2" defTabSz="304747" eaLnBrk="1" hangingPunct="1">
              <a:buFont typeface="Arial" charset="0"/>
              <a:buChar char="–"/>
              <a:defRPr/>
            </a:pPr>
            <a:endParaRPr lang="fr-FR" kern="1200" dirty="0"/>
          </a:p>
          <a:p>
            <a:pPr lvl="2" defTabSz="304747" eaLnBrk="1" hangingPunct="1">
              <a:buFont typeface="Arial" charset="0"/>
              <a:buNone/>
              <a:defRPr/>
            </a:pPr>
            <a:endParaRPr lang="fr-FR" kern="1200" dirty="0"/>
          </a:p>
          <a:p>
            <a:pPr lvl="2" defTabSz="304747" eaLnBrk="1" hangingPunct="1">
              <a:buFont typeface="Arial" charset="0"/>
              <a:buChar char="–"/>
              <a:defRPr/>
            </a:pPr>
            <a:r>
              <a:rPr lang="fr-FR" kern="1200" dirty="0"/>
              <a:t>Conversion on the </a:t>
            </a:r>
            <a:r>
              <a:rPr lang="en-US" kern="1200" dirty="0"/>
              <a:t>source </a:t>
            </a:r>
            <a:r>
              <a:rPr lang="fr-FR" kern="1200" dirty="0"/>
              <a:t>host</a:t>
            </a:r>
            <a:endParaRPr lang="en-US" kern="1200" dirty="0">
              <a:latin typeface="+mj-lt"/>
              <a:cs typeface="Courier New" pitchFamily="49" charset="0"/>
            </a:endParaRPr>
          </a:p>
        </p:txBody>
      </p:sp>
      <p:sp>
        <p:nvSpPr>
          <p:cNvPr id="24590" name="Rectangle 11"/>
          <p:cNvSpPr>
            <a:spLocks noChangeArrowheads="1"/>
          </p:cNvSpPr>
          <p:nvPr/>
        </p:nvSpPr>
        <p:spPr bwMode="auto">
          <a:xfrm>
            <a:off x="2132012" y="4191000"/>
            <a:ext cx="837827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RMAN&gt; BACKUP </a:t>
            </a:r>
            <a:r>
              <a:rPr lang="en-US" altLang="en-US" b="1" dirty="0">
                <a:solidFill>
                  <a:schemeClr val="accent1"/>
                </a:solidFill>
                <a:latin typeface="Courier New" panose="02070309020205020404" pitchFamily="49" charset="0"/>
                <a:cs typeface="Courier New" panose="02070309020205020404" pitchFamily="49" charset="0"/>
              </a:rPr>
              <a:t>FOR TRANSPORT </a:t>
            </a:r>
            <a:r>
              <a:rPr lang="en-US" altLang="en-US" b="1" dirty="0">
                <a:latin typeface="Courier New" panose="02070309020205020404" pitchFamily="49" charset="0"/>
                <a:cs typeface="Courier New" panose="02070309020205020404" pitchFamily="49" charset="0"/>
              </a:rPr>
              <a:t>FORMAT </a:t>
            </a:r>
            <a:r>
              <a:rPr lang="en-US" altLang="en-US"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/bkp/test.bck</a:t>
            </a:r>
            <a:r>
              <a:rPr lang="en-US" altLang="en-US" dirty="0">
                <a:latin typeface="Courier New" panose="02070309020205020404" pitchFamily="49" charset="0"/>
                <a:cs typeface="Courier New" panose="02070309020205020404" pitchFamily="49" charset="0"/>
              </a:rPr>
              <a:t>' </a:t>
            </a:r>
          </a:p>
          <a:p>
            <a:pPr eaLnBrk="1" hangingPunct="1">
              <a:buFont typeface="Arial" panose="020B0604020202020204" pitchFamily="34" charset="0"/>
              <a:buNone/>
            </a:pPr>
            <a:r>
              <a:rPr lang="en-US" altLang="en-US" b="1" dirty="0">
                <a:solidFill>
                  <a:srgbClr val="FF0000"/>
                </a:solidFill>
                <a:latin typeface="Courier New" panose="02070309020205020404" pitchFamily="49" charset="0"/>
                <a:cs typeface="Courier New" panose="02070309020205020404" pitchFamily="49" charset="0"/>
              </a:rPr>
              <a:t>      DATAPUMP</a:t>
            </a:r>
            <a:r>
              <a:rPr lang="en-US" altLang="en-US" b="1" dirty="0">
                <a:latin typeface="Courier New" panose="02070309020205020404" pitchFamily="49" charset="0"/>
                <a:cs typeface="Courier New" panose="02070309020205020404" pitchFamily="49" charset="0"/>
              </a:rPr>
              <a:t> FORMAT '/</a:t>
            </a:r>
            <a:r>
              <a:rPr lang="en-US" altLang="en-US" b="1" dirty="0" smtClean="0">
                <a:latin typeface="Courier New" panose="02070309020205020404" pitchFamily="49" charset="0"/>
                <a:cs typeface="Courier New" panose="02070309020205020404" pitchFamily="49" charset="0"/>
              </a:rPr>
              <a:t>bkp/test_meta.bck' </a:t>
            </a:r>
            <a:r>
              <a:rPr lang="en-US" altLang="en-US" b="1" dirty="0" smtClean="0">
                <a:solidFill>
                  <a:srgbClr val="0000FF"/>
                </a:solidFill>
                <a:latin typeface="Courier New" panose="02070309020205020404" pitchFamily="49" charset="0"/>
                <a:cs typeface="Courier New" panose="02070309020205020404" pitchFamily="49" charset="0"/>
              </a:rPr>
              <a:t>TABLESPACE </a:t>
            </a:r>
            <a:r>
              <a:rPr lang="en-US" altLang="en-US" b="1" dirty="0" smtClean="0">
                <a:latin typeface="Courier New" panose="02070309020205020404" pitchFamily="49" charset="0"/>
                <a:cs typeface="Courier New" panose="02070309020205020404" pitchFamily="49" charset="0"/>
              </a:rPr>
              <a:t>test</a:t>
            </a:r>
            <a:r>
              <a:rPr lang="en-US" altLang="en-US" b="1" dirty="0">
                <a:latin typeface="Courier New" panose="02070309020205020404" pitchFamily="49" charset="0"/>
                <a:cs typeface="Courier New" panose="02070309020205020404" pitchFamily="49" charset="0"/>
              </a:rPr>
              <a:t>;</a:t>
            </a:r>
          </a:p>
        </p:txBody>
      </p:sp>
      <p:grpSp>
        <p:nvGrpSpPr>
          <p:cNvPr id="2" name="Group 1"/>
          <p:cNvGrpSpPr/>
          <p:nvPr/>
        </p:nvGrpSpPr>
        <p:grpSpPr>
          <a:xfrm>
            <a:off x="9904412" y="381795"/>
            <a:ext cx="1905000" cy="1905000"/>
            <a:chOff x="9861550" y="381000"/>
            <a:chExt cx="1905000" cy="1905000"/>
          </a:xfrm>
        </p:grpSpPr>
        <p:sp>
          <p:nvSpPr>
            <p:cNvPr id="3" name="Rounded Rectangle 2">
              <a:extLst/>
            </p:cNvPr>
            <p:cNvSpPr/>
            <p:nvPr/>
          </p:nvSpPr>
          <p:spPr bwMode="auto">
            <a:xfrm>
              <a:off x="9861550" y="381000"/>
              <a:ext cx="1905000" cy="1905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grpSp>
          <p:nvGrpSpPr>
            <p:cNvPr id="24591" name="Group 1"/>
            <p:cNvGrpSpPr>
              <a:grpSpLocks/>
            </p:cNvGrpSpPr>
            <p:nvPr/>
          </p:nvGrpSpPr>
          <p:grpSpPr bwMode="auto">
            <a:xfrm>
              <a:off x="9996488" y="520700"/>
              <a:ext cx="1636712" cy="1625600"/>
              <a:chOff x="10153513" y="705203"/>
              <a:chExt cx="1636987" cy="1625953"/>
            </a:xfrm>
          </p:grpSpPr>
          <p:pic>
            <p:nvPicPr>
              <p:cNvPr id="6" name="Picture 4" descr="Icon-5.png">
                <a:extLst/>
              </p:cNvPr>
              <p:cNvPicPr>
                <a:picLocks noChangeAspect="1"/>
              </p:cNvPicPr>
              <p:nvPr/>
            </p:nvPicPr>
            <p:blipFill>
              <a:blip r:embed="rId4" cstate="print">
                <a:duotone>
                  <a:schemeClr val="accent2">
                    <a:shade val="45000"/>
                    <a:satMod val="135000"/>
                  </a:schemeClr>
                  <a:prstClr val="white"/>
                </a:duotone>
              </a:blip>
              <a:srcRect/>
              <a:stretch>
                <a:fillRect/>
              </a:stretch>
            </p:blipFill>
            <p:spPr bwMode="auto">
              <a:xfrm>
                <a:off x="10667397" y="1095375"/>
                <a:ext cx="609219" cy="928688"/>
              </a:xfrm>
              <a:prstGeom prst="rect">
                <a:avLst/>
              </a:prstGeom>
              <a:noFill/>
              <a:ln w="9525">
                <a:noFill/>
                <a:miter lim="800000"/>
                <a:headEnd/>
                <a:tailEnd/>
              </a:ln>
            </p:spPr>
          </p:pic>
          <p:pic>
            <p:nvPicPr>
              <p:cNvPr id="24595" name="Picture 15" descr="docum044_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811669" y="1030817"/>
                <a:ext cx="3206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TextBox 31"/>
              <p:cNvSpPr txBox="1">
                <a:spLocks noChangeArrowheads="1"/>
              </p:cNvSpPr>
              <p:nvPr/>
            </p:nvSpPr>
            <p:spPr bwMode="auto">
              <a:xfrm>
                <a:off x="10324306" y="705203"/>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Metadata</a:t>
                </a:r>
              </a:p>
            </p:txBody>
          </p:sp>
          <p:sp>
            <p:nvSpPr>
              <p:cNvPr id="24597" name="TextBox 38"/>
              <p:cNvSpPr txBox="1">
                <a:spLocks noChangeArrowheads="1"/>
              </p:cNvSpPr>
              <p:nvPr/>
            </p:nvSpPr>
            <p:spPr bwMode="auto">
              <a:xfrm>
                <a:off x="10153513" y="2023379"/>
                <a:ext cx="1636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FF0000"/>
                    </a:solidFill>
                  </a:rPr>
                  <a:t>Source Database</a:t>
                </a:r>
              </a:p>
            </p:txBody>
          </p:sp>
        </p:grpSp>
      </p:grpSp>
      <p:sp>
        <p:nvSpPr>
          <p:cNvPr id="24592" name="Rectangle 13"/>
          <p:cNvSpPr>
            <a:spLocks noChangeArrowheads="1"/>
          </p:cNvSpPr>
          <p:nvPr/>
        </p:nvSpPr>
        <p:spPr bwMode="auto">
          <a:xfrm>
            <a:off x="2132013" y="2971800"/>
            <a:ext cx="7924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RMAN&gt; ALTER TABLESPACE test</a:t>
            </a:r>
            <a:r>
              <a:rPr lang="en-US" altLang="en-US" b="1" dirty="0">
                <a:solidFill>
                  <a:srgbClr val="0000FF"/>
                </a:solidFill>
                <a:latin typeface="Courier New" panose="02070309020205020404" pitchFamily="49" charset="0"/>
                <a:cs typeface="Courier New" panose="02070309020205020404" pitchFamily="49" charset="0"/>
              </a:rPr>
              <a:t> READ ONLY;</a:t>
            </a:r>
          </a:p>
        </p:txBody>
      </p:sp>
      <p:sp>
        <p:nvSpPr>
          <p:cNvPr id="24593" name="Rectangle 16"/>
          <p:cNvSpPr>
            <a:spLocks noChangeArrowheads="1"/>
          </p:cNvSpPr>
          <p:nvPr/>
        </p:nvSpPr>
        <p:spPr bwMode="auto">
          <a:xfrm>
            <a:off x="2132012" y="5257800"/>
            <a:ext cx="8522519"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RMAN&gt; BACKUP </a:t>
            </a:r>
            <a:r>
              <a:rPr lang="en-US" altLang="en-US" b="1" dirty="0">
                <a:solidFill>
                  <a:schemeClr val="accent1"/>
                </a:solidFill>
                <a:latin typeface="Courier New" panose="02070309020205020404" pitchFamily="49" charset="0"/>
                <a:cs typeface="Courier New" panose="02070309020205020404" pitchFamily="49" charset="0"/>
              </a:rPr>
              <a:t>TO PLATFORM </a:t>
            </a:r>
            <a:r>
              <a:rPr lang="en-US" altLang="en-US"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HP Tru64 UNIX</a:t>
            </a:r>
            <a:r>
              <a:rPr lang="en-US" altLang="en-US" dirty="0">
                <a:latin typeface="Courier New" panose="02070309020205020404" pitchFamily="49" charset="0"/>
                <a:cs typeface="Courier New" panose="02070309020205020404" pitchFamily="49" charset="0"/>
              </a:rPr>
              <a:t>' </a:t>
            </a:r>
          </a:p>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      FORMAT </a:t>
            </a:r>
            <a:r>
              <a:rPr lang="en-US" altLang="en-US"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/bkp/test.bck</a:t>
            </a:r>
            <a:r>
              <a:rPr lang="en-US" altLang="en-US" dirty="0">
                <a:latin typeface="Courier New" panose="02070309020205020404" pitchFamily="49" charset="0"/>
                <a:cs typeface="Courier New" panose="02070309020205020404" pitchFamily="49" charset="0"/>
              </a:rPr>
              <a:t>' </a:t>
            </a:r>
          </a:p>
          <a:p>
            <a:pPr eaLnBrk="1" hangingPunct="1">
              <a:buFont typeface="Arial" panose="020B0604020202020204" pitchFamily="34" charset="0"/>
              <a:buNone/>
            </a:pPr>
            <a:r>
              <a:rPr lang="en-US" altLang="en-US" b="1" dirty="0">
                <a:solidFill>
                  <a:srgbClr val="FF0000"/>
                </a:solidFill>
                <a:latin typeface="Courier New" panose="02070309020205020404" pitchFamily="49" charset="0"/>
                <a:cs typeface="Courier New" panose="02070309020205020404" pitchFamily="49" charset="0"/>
              </a:rPr>
              <a:t>      DATAPUMP</a:t>
            </a:r>
            <a:r>
              <a:rPr lang="en-US" altLang="en-US" b="1" dirty="0">
                <a:latin typeface="Courier New" panose="02070309020205020404" pitchFamily="49" charset="0"/>
                <a:cs typeface="Courier New" panose="02070309020205020404" pitchFamily="49" charset="0"/>
              </a:rPr>
              <a:t> FORMAT '/</a:t>
            </a:r>
            <a:r>
              <a:rPr lang="en-US" altLang="en-US" b="1" dirty="0" smtClean="0">
                <a:latin typeface="Courier New" panose="02070309020205020404" pitchFamily="49" charset="0"/>
                <a:cs typeface="Courier New" panose="02070309020205020404" pitchFamily="49" charset="0"/>
              </a:rPr>
              <a:t>bkp/test_meta.bck' </a:t>
            </a:r>
            <a:r>
              <a:rPr lang="en-US" altLang="en-US" b="1" dirty="0">
                <a:solidFill>
                  <a:srgbClr val="0000FF"/>
                </a:solidFill>
                <a:latin typeface="Courier New" panose="02070309020205020404" pitchFamily="49" charset="0"/>
                <a:cs typeface="Courier New" panose="02070309020205020404" pitchFamily="49" charset="0"/>
              </a:rPr>
              <a:t>TABLESPACE</a:t>
            </a:r>
            <a:r>
              <a:rPr lang="en-US" altLang="en-US" b="1" dirty="0">
                <a:latin typeface="Courier New" panose="02070309020205020404" pitchFamily="49" charset="0"/>
                <a:cs typeface="Courier New" panose="02070309020205020404" pitchFamily="49" charset="0"/>
              </a:rPr>
              <a:t> test;</a:t>
            </a:r>
          </a:p>
        </p:txBody>
      </p:sp>
    </p:spTree>
    <p:custDataLst>
      <p:tags r:id="rId1"/>
    </p:custDataLst>
    <p:extLst>
      <p:ext uri="{BB962C8B-B14F-4D97-AF65-F5344CB8AC3E}">
        <p14:creationId xmlns:p14="http://schemas.microsoft.com/office/powerpoint/2010/main" val="1561399506"/>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50811" y="990601"/>
            <a:ext cx="11415713" cy="28193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2" name="Rectangle 11"/>
          <p:cNvSpPr/>
          <p:nvPr/>
        </p:nvSpPr>
        <p:spPr bwMode="auto">
          <a:xfrm>
            <a:off x="150812" y="276130"/>
            <a:ext cx="5105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1" name="Rounded Rectangle 10">
            <a:extLst/>
          </p:cNvPr>
          <p:cNvSpPr/>
          <p:nvPr/>
        </p:nvSpPr>
        <p:spPr bwMode="auto">
          <a:xfrm>
            <a:off x="9861550" y="381000"/>
            <a:ext cx="1905000" cy="1905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10" name="Content Placeholder 2">
            <a:extLst/>
          </p:cNvPr>
          <p:cNvSpPr txBox="1">
            <a:spLocks/>
          </p:cNvSpPr>
          <p:nvPr/>
        </p:nvSpPr>
        <p:spPr bwMode="gray">
          <a:xfrm>
            <a:off x="2132012" y="3124200"/>
            <a:ext cx="7924800" cy="13716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26630" name="Title 1"/>
          <p:cNvSpPr>
            <a:spLocks noGrp="1" noChangeArrowheads="1"/>
          </p:cNvSpPr>
          <p:nvPr>
            <p:ph type="title"/>
          </p:nvPr>
        </p:nvSpPr>
        <p:spPr/>
        <p:txBody>
          <a:bodyPr/>
          <a:lstStyle/>
          <a:p>
            <a:pPr eaLnBrk="1" hangingPunct="1"/>
            <a:r>
              <a:rPr lang="en-US" altLang="en-US" dirty="0" smtClean="0"/>
              <a:t>Transporting a Tablespace</a:t>
            </a:r>
          </a:p>
        </p:txBody>
      </p:sp>
      <p:sp>
        <p:nvSpPr>
          <p:cNvPr id="24579" name="Content Placeholder 2">
            <a:extLst/>
          </p:cNvPr>
          <p:cNvSpPr>
            <a:spLocks noGrp="1"/>
          </p:cNvSpPr>
          <p:nvPr>
            <p:ph idx="1"/>
          </p:nvPr>
        </p:nvSpPr>
        <p:spPr>
          <a:xfrm>
            <a:off x="622300" y="1243013"/>
            <a:ext cx="10944225" cy="1831975"/>
          </a:xfrm>
        </p:spPr>
        <p:txBody>
          <a:bodyPr/>
          <a:lstStyle/>
          <a:p>
            <a:pPr lvl="1" indent="-365760" defTabSz="304747" eaLnBrk="1" hangingPunct="1">
              <a:buFont typeface="+mj-lt"/>
              <a:buAutoNum type="arabicPeriod" startAt="6"/>
              <a:defRPr/>
            </a:pPr>
            <a:r>
              <a:rPr lang="en-US" dirty="0"/>
              <a:t>Move the backup sets and the Data Pump export </a:t>
            </a:r>
          </a:p>
          <a:p>
            <a:pPr lvl="1" indent="-365760" defTabSz="304747" eaLnBrk="1" hangingPunct="1">
              <a:buFont typeface="Arial" charset="0"/>
              <a:buNone/>
              <a:defRPr/>
            </a:pPr>
            <a:r>
              <a:rPr lang="en-US" dirty="0"/>
              <a:t>	dump file to the destination host.</a:t>
            </a:r>
          </a:p>
          <a:p>
            <a:pPr lvl="1" indent="-365760" defTabSz="304747" eaLnBrk="1" hangingPunct="1">
              <a:buFont typeface="+mj-lt"/>
              <a:buAutoNum type="arabicPeriod" startAt="7"/>
              <a:defRPr/>
            </a:pPr>
            <a:r>
              <a:rPr lang="en-US" dirty="0"/>
              <a:t>Connect to the destination host as </a:t>
            </a:r>
            <a:r>
              <a:rPr lang="en-US" dirty="0">
                <a:latin typeface="Courier New" pitchFamily="49" charset="0"/>
                <a:cs typeface="Courier New" pitchFamily="49" charset="0"/>
              </a:rPr>
              <a:t>TARGET</a:t>
            </a:r>
            <a:r>
              <a:rPr lang="en-US" dirty="0">
                <a:latin typeface="+mj-lt"/>
                <a:cs typeface="Courier New" pitchFamily="49" charset="0"/>
              </a:rPr>
              <a:t>.</a:t>
            </a:r>
          </a:p>
          <a:p>
            <a:pPr lvl="1" indent="-365760" defTabSz="304747" eaLnBrk="1" hangingPunct="1">
              <a:buFont typeface="+mj-lt"/>
              <a:buAutoNum type="arabicPeriod" startAt="7"/>
              <a:defRPr/>
            </a:pPr>
            <a:r>
              <a:rPr lang="en-US" dirty="0"/>
              <a:t>Restore the </a:t>
            </a:r>
            <a:r>
              <a:rPr lang="fr-FR" kern="1200" dirty="0"/>
              <a:t>cross-transportable backup and the Data Pump export.</a:t>
            </a:r>
          </a:p>
        </p:txBody>
      </p:sp>
      <p:sp>
        <p:nvSpPr>
          <p:cNvPr id="26632" name="Rectangle 8"/>
          <p:cNvSpPr>
            <a:spLocks noChangeArrowheads="1"/>
          </p:cNvSpPr>
          <p:nvPr/>
        </p:nvSpPr>
        <p:spPr bwMode="auto">
          <a:xfrm>
            <a:off x="2132013" y="3124200"/>
            <a:ext cx="792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3" indent="0" eaLnBrk="1" hangingPunct="1"/>
            <a:r>
              <a:rPr lang="en-US" altLang="en-US" b="1" dirty="0">
                <a:latin typeface="Courier New" panose="02070309020205020404" pitchFamily="49" charset="0"/>
                <a:cs typeface="Courier New" panose="02070309020205020404" pitchFamily="49" charset="0"/>
              </a:rPr>
              <a:t>RMAN&gt; RESTORE</a:t>
            </a:r>
            <a:r>
              <a:rPr lang="fr-FR" altLang="en-US" b="1" dirty="0">
                <a:latin typeface="Courier New" panose="02070309020205020404" pitchFamily="49" charset="0"/>
                <a:cs typeface="Courier New" panose="02070309020205020404" pitchFamily="49" charset="0"/>
              </a:rPr>
              <a:t> </a:t>
            </a:r>
            <a:r>
              <a:rPr lang="fr-FR" altLang="en-US" b="1" dirty="0">
                <a:solidFill>
                  <a:srgbClr val="FF0000"/>
                </a:solidFill>
                <a:latin typeface="Courier New" panose="02070309020205020404" pitchFamily="49" charset="0"/>
                <a:cs typeface="Courier New" panose="02070309020205020404" pitchFamily="49" charset="0"/>
              </a:rPr>
              <a:t>FOREIGN </a:t>
            </a:r>
            <a:r>
              <a:rPr lang="fr-FR" altLang="en-US" b="1" dirty="0">
                <a:solidFill>
                  <a:srgbClr val="0000FF"/>
                </a:solidFill>
                <a:latin typeface="Courier New" panose="02070309020205020404" pitchFamily="49" charset="0"/>
                <a:cs typeface="Courier New" panose="02070309020205020404" pitchFamily="49" charset="0"/>
              </a:rPr>
              <a:t>TABLESPACE</a:t>
            </a:r>
            <a:r>
              <a:rPr lang="fr-FR" altLang="en-US" b="1" dirty="0">
                <a:solidFill>
                  <a:srgbClr val="FF0000"/>
                </a:solidFill>
                <a:latin typeface="Courier New" panose="02070309020205020404" pitchFamily="49" charset="0"/>
                <a:cs typeface="Courier New" panose="02070309020205020404" pitchFamily="49" charset="0"/>
              </a:rPr>
              <a:t> </a:t>
            </a:r>
            <a:r>
              <a:rPr lang="fr-FR" altLang="en-US" b="1" dirty="0">
                <a:latin typeface="Courier New" panose="02070309020205020404" pitchFamily="49" charset="0"/>
                <a:cs typeface="Courier New" panose="02070309020205020404" pitchFamily="49" charset="0"/>
              </a:rPr>
              <a:t>test </a:t>
            </a:r>
          </a:p>
          <a:p>
            <a:pPr marL="0" lvl="3" indent="0" eaLnBrk="1" hangingPunct="1"/>
            <a:r>
              <a:rPr lang="fr-FR" altLang="en-US" b="1" dirty="0">
                <a:latin typeface="Courier New" panose="02070309020205020404" pitchFamily="49" charset="0"/>
                <a:cs typeface="Courier New" panose="02070309020205020404" pitchFamily="49" charset="0"/>
              </a:rPr>
              <a:t>      FORMAT </a:t>
            </a:r>
            <a:r>
              <a:rPr lang="en-US" altLang="en-US"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/oracle/test.dbf</a:t>
            </a:r>
            <a:r>
              <a:rPr lang="en-US" altLang="en-US" dirty="0">
                <a:latin typeface="Courier New" panose="02070309020205020404" pitchFamily="49" charset="0"/>
                <a:cs typeface="Courier New" panose="02070309020205020404" pitchFamily="49" charset="0"/>
              </a:rPr>
              <a:t>'</a:t>
            </a:r>
            <a:r>
              <a:rPr lang="fr-FR" altLang="en-US" b="1" dirty="0">
                <a:latin typeface="Courier New" panose="02070309020205020404" pitchFamily="49" charset="0"/>
                <a:cs typeface="Courier New" panose="02070309020205020404" pitchFamily="49" charset="0"/>
              </a:rPr>
              <a:t> </a:t>
            </a:r>
            <a:endParaRPr lang="en-US" altLang="en-US" b="1" dirty="0">
              <a:latin typeface="Courier New" panose="02070309020205020404" pitchFamily="49" charset="0"/>
              <a:cs typeface="Courier New" panose="02070309020205020404" pitchFamily="49" charset="0"/>
            </a:endParaRPr>
          </a:p>
          <a:p>
            <a:pPr marL="0" lvl="3" indent="0" eaLnBrk="1" hangingPunct="1"/>
            <a:r>
              <a:rPr lang="fr-FR" altLang="en-US" b="1" dirty="0">
                <a:latin typeface="Courier New" panose="02070309020205020404" pitchFamily="49" charset="0"/>
                <a:cs typeface="Courier New" panose="02070309020205020404" pitchFamily="49" charset="0"/>
              </a:rPr>
              <a:t>      FROM BACKUPSET </a:t>
            </a:r>
            <a:r>
              <a:rPr lang="en-US" altLang="en-US" b="1" dirty="0">
                <a:latin typeface="Courier New" panose="02070309020205020404" pitchFamily="49" charset="0"/>
                <a:cs typeface="Courier New" panose="02070309020205020404" pitchFamily="49" charset="0"/>
              </a:rPr>
              <a:t>'/bkp/test.bck'</a:t>
            </a:r>
          </a:p>
          <a:p>
            <a:pPr marL="0" lvl="3" indent="0" eaLnBrk="1" hangingPunct="1"/>
            <a:r>
              <a:rPr lang="en-US" altLang="en-US" b="1" dirty="0">
                <a:latin typeface="Courier New" panose="02070309020205020404" pitchFamily="49" charset="0"/>
                <a:cs typeface="Courier New" panose="02070309020205020404" pitchFamily="49" charset="0"/>
              </a:rPr>
              <a:t>      </a:t>
            </a:r>
            <a:r>
              <a:rPr lang="en-US" altLang="en-US" b="1" dirty="0">
                <a:solidFill>
                  <a:schemeClr val="accent1"/>
                </a:solidFill>
                <a:latin typeface="Courier New" panose="02070309020205020404" pitchFamily="49" charset="0"/>
                <a:cs typeface="Courier New" panose="02070309020205020404" pitchFamily="49" charset="0"/>
              </a:rPr>
              <a:t>DUMP FILE FROM BACKUPSET </a:t>
            </a:r>
            <a:r>
              <a:rPr lang="en-US" altLang="en-US" b="1" dirty="0">
                <a:latin typeface="Courier New" panose="02070309020205020404" pitchFamily="49" charset="0"/>
                <a:cs typeface="Courier New" panose="02070309020205020404" pitchFamily="49" charset="0"/>
              </a:rPr>
              <a:t>'/</a:t>
            </a:r>
            <a:r>
              <a:rPr lang="en-US" altLang="en-US" b="1" dirty="0" smtClean="0">
                <a:latin typeface="Courier New" panose="02070309020205020404" pitchFamily="49" charset="0"/>
                <a:cs typeface="Courier New" panose="02070309020205020404" pitchFamily="49" charset="0"/>
              </a:rPr>
              <a:t>bkp/test_meta.bck' </a:t>
            </a:r>
            <a:r>
              <a:rPr lang="en-US" altLang="en-US" b="1" dirty="0">
                <a:latin typeface="Courier New" panose="02070309020205020404" pitchFamily="49" charset="0"/>
                <a:cs typeface="Courier New" panose="02070309020205020404" pitchFamily="49" charset="0"/>
              </a:rPr>
              <a:t>;</a:t>
            </a:r>
          </a:p>
        </p:txBody>
      </p:sp>
      <p:pic>
        <p:nvPicPr>
          <p:cNvPr id="26633" name="Picture 4" descr="Icon-5.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5125" y="808038"/>
            <a:ext cx="6080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5" descr="docum044_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669588" y="739775"/>
            <a:ext cx="3206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Box 31"/>
          <p:cNvSpPr txBox="1">
            <a:spLocks noChangeArrowheads="1"/>
          </p:cNvSpPr>
          <p:nvPr/>
        </p:nvSpPr>
        <p:spPr bwMode="auto">
          <a:xfrm>
            <a:off x="10182225" y="442913"/>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t>Metadata</a:t>
            </a:r>
          </a:p>
        </p:txBody>
      </p:sp>
      <p:sp>
        <p:nvSpPr>
          <p:cNvPr id="26636" name="TextBox 38"/>
          <p:cNvSpPr txBox="1">
            <a:spLocks noChangeArrowheads="1"/>
          </p:cNvSpPr>
          <p:nvPr/>
        </p:nvSpPr>
        <p:spPr bwMode="auto">
          <a:xfrm>
            <a:off x="10225088" y="1766888"/>
            <a:ext cx="12080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336600"/>
                </a:solidFill>
              </a:rPr>
              <a:t>Destination </a:t>
            </a:r>
          </a:p>
          <a:p>
            <a:pPr algn="ctr" eaLnBrk="1" hangingPunct="1"/>
            <a:r>
              <a:rPr lang="en-US" altLang="en-US" sz="1400" b="1" dirty="0">
                <a:solidFill>
                  <a:srgbClr val="336600"/>
                </a:solidFill>
              </a:rPr>
              <a:t>Database</a:t>
            </a:r>
          </a:p>
        </p:txBody>
      </p:sp>
    </p:spTree>
    <p:custDataLst>
      <p:tags r:id="rId1"/>
    </p:custDataLst>
    <p:extLst>
      <p:ext uri="{BB962C8B-B14F-4D97-AF65-F5344CB8AC3E}">
        <p14:creationId xmlns:p14="http://schemas.microsoft.com/office/powerpoint/2010/main" val="3666138370"/>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1" y="990601"/>
            <a:ext cx="11415713" cy="28193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010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674" name="Title 1"/>
          <p:cNvSpPr>
            <a:spLocks noGrp="1" noChangeArrowheads="1"/>
          </p:cNvSpPr>
          <p:nvPr>
            <p:ph type="title"/>
          </p:nvPr>
        </p:nvSpPr>
        <p:spPr/>
        <p:txBody>
          <a:bodyPr/>
          <a:lstStyle/>
          <a:p>
            <a:pPr eaLnBrk="1" hangingPunct="1"/>
            <a:r>
              <a:rPr lang="en-US" altLang="en-US" dirty="0" smtClean="0"/>
              <a:t>Transporting Inconsistent Tablespaces</a:t>
            </a:r>
          </a:p>
        </p:txBody>
      </p:sp>
      <p:sp>
        <p:nvSpPr>
          <p:cNvPr id="28675" name="Content Placeholder 2"/>
          <p:cNvSpPr>
            <a:spLocks noGrp="1" noChangeArrowheads="1"/>
          </p:cNvSpPr>
          <p:nvPr>
            <p:ph idx="1"/>
          </p:nvPr>
        </p:nvSpPr>
        <p:spPr>
          <a:xfrm>
            <a:off x="622300" y="1243013"/>
            <a:ext cx="10944225" cy="2204015"/>
          </a:xfrm>
        </p:spPr>
        <p:txBody>
          <a:bodyPr/>
          <a:lstStyle/>
          <a:p>
            <a:pPr lvl="1" eaLnBrk="1" hangingPunct="1"/>
            <a:r>
              <a:rPr lang="en-US" altLang="en-US" dirty="0" smtClean="0"/>
              <a:t>Create cross-platform inconsistent incremental backups with the</a:t>
            </a:r>
            <a:r>
              <a:rPr lang="en-US" altLang="en-US" dirty="0" smtClean="0">
                <a:solidFill>
                  <a:srgbClr val="0000FF"/>
                </a:solidFill>
              </a:rPr>
              <a:t> </a:t>
            </a:r>
            <a:r>
              <a:rPr lang="en-US" altLang="en-US" dirty="0" smtClean="0">
                <a:solidFill>
                  <a:srgbClr val="0000FF"/>
                </a:solidFill>
                <a:latin typeface="Courier New" panose="02070309020205020404" pitchFamily="49" charset="0"/>
                <a:cs typeface="Courier New" panose="02070309020205020404" pitchFamily="49" charset="0"/>
              </a:rPr>
              <a:t>ALLOW INCONSISTENT</a:t>
            </a:r>
            <a:r>
              <a:rPr lang="en-US" altLang="en-US" dirty="0" smtClean="0"/>
              <a:t> clause.</a:t>
            </a:r>
          </a:p>
          <a:p>
            <a:pPr lvl="1" eaLnBrk="1" hangingPunct="1"/>
            <a:r>
              <a:rPr lang="en-US" altLang="en-US" dirty="0" smtClean="0"/>
              <a:t>Restore the inconsistent cross-platform tablespace backup with the </a:t>
            </a:r>
            <a:r>
              <a:rPr lang="en-US" altLang="en-US" dirty="0" smtClean="0">
                <a:solidFill>
                  <a:srgbClr val="0000FF"/>
                </a:solidFill>
                <a:latin typeface="Courier New" panose="02070309020205020404" pitchFamily="49" charset="0"/>
                <a:cs typeface="Courier New" panose="02070309020205020404" pitchFamily="49" charset="0"/>
              </a:rPr>
              <a:t>RESTORE FOREIGN TABLESPACE</a:t>
            </a:r>
            <a:r>
              <a:rPr lang="en-US" altLang="en-US" dirty="0" smtClean="0"/>
              <a:t> command.</a:t>
            </a:r>
          </a:p>
          <a:p>
            <a:pPr lvl="1" eaLnBrk="1" hangingPunct="1"/>
            <a:r>
              <a:rPr lang="en-US" altLang="en-US" dirty="0" smtClean="0"/>
              <a:t>Recover restored data files copies with cross-platform incremental backups with the </a:t>
            </a:r>
            <a:r>
              <a:rPr lang="en-US" altLang="en-US" dirty="0" smtClean="0">
                <a:solidFill>
                  <a:srgbClr val="0000FF"/>
                </a:solidFill>
                <a:latin typeface="Courier New" panose="02070309020205020404" pitchFamily="49" charset="0"/>
                <a:cs typeface="Courier New" panose="02070309020205020404" pitchFamily="49" charset="0"/>
              </a:rPr>
              <a:t>RECOVER FOREIGN DATAFILECOPY</a:t>
            </a:r>
            <a:r>
              <a:rPr lang="en-US" altLang="en-US" dirty="0" smtClean="0">
                <a:solidFill>
                  <a:srgbClr val="0000FF"/>
                </a:solidFill>
              </a:rPr>
              <a:t> </a:t>
            </a:r>
            <a:r>
              <a:rPr lang="en-US" altLang="en-US" dirty="0" smtClean="0"/>
              <a:t>command.</a:t>
            </a:r>
          </a:p>
        </p:txBody>
      </p:sp>
    </p:spTree>
    <p:custDataLst>
      <p:tags r:id="rId1"/>
    </p:custDataLst>
    <p:extLst>
      <p:ext uri="{BB962C8B-B14F-4D97-AF65-F5344CB8AC3E}">
        <p14:creationId xmlns:p14="http://schemas.microsoft.com/office/powerpoint/2010/main" val="274350380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50811" y="990601"/>
            <a:ext cx="11415713" cy="2206624"/>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8" name="Rectangle 17"/>
          <p:cNvSpPr/>
          <p:nvPr/>
        </p:nvSpPr>
        <p:spPr bwMode="auto">
          <a:xfrm>
            <a:off x="150812" y="276130"/>
            <a:ext cx="722336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0722" name="Rectangle 2"/>
          <p:cNvSpPr>
            <a:spLocks noGrp="1" noChangeArrowheads="1"/>
          </p:cNvSpPr>
          <p:nvPr>
            <p:ph type="title"/>
          </p:nvPr>
        </p:nvSpPr>
        <p:spPr/>
        <p:txBody>
          <a:bodyPr/>
          <a:lstStyle/>
          <a:p>
            <a:pPr eaLnBrk="1" hangingPunct="1"/>
            <a:r>
              <a:rPr lang="en-US" altLang="en-US" dirty="0" smtClean="0"/>
              <a:t>Database Transport: Data Files</a:t>
            </a:r>
          </a:p>
        </p:txBody>
      </p:sp>
      <p:sp>
        <p:nvSpPr>
          <p:cNvPr id="30723" name="Rectangle 3"/>
          <p:cNvSpPr>
            <a:spLocks noGrp="1" noChangeArrowheads="1"/>
          </p:cNvSpPr>
          <p:nvPr>
            <p:ph idx="1"/>
          </p:nvPr>
        </p:nvSpPr>
        <p:spPr>
          <a:xfrm>
            <a:off x="622300" y="1243013"/>
            <a:ext cx="10944225" cy="1830387"/>
          </a:xfrm>
        </p:spPr>
        <p:txBody>
          <a:bodyPr/>
          <a:lstStyle/>
          <a:p>
            <a:pPr lvl="1" eaLnBrk="1" hangingPunct="1"/>
            <a:r>
              <a:rPr lang="en-US" altLang="en-US" dirty="0" smtClean="0">
                <a:cs typeface="Times New Roman" panose="02020603050405020304" pitchFamily="18" charset="0"/>
              </a:rPr>
              <a:t>Generalize the transportable tablespace feature.</a:t>
            </a:r>
          </a:p>
          <a:p>
            <a:pPr lvl="1" eaLnBrk="1" hangingPunct="1"/>
            <a:r>
              <a:rPr lang="en-US" altLang="en-US" dirty="0" smtClean="0">
                <a:cs typeface="Times New Roman" panose="02020603050405020304" pitchFamily="18" charset="0"/>
              </a:rPr>
              <a:t>Data can easily be distributed from a data warehousing environment to data marts, which are usually on smaller platforms.</a:t>
            </a:r>
          </a:p>
          <a:p>
            <a:pPr lvl="1" eaLnBrk="1" hangingPunct="1"/>
            <a:r>
              <a:rPr lang="en-US" altLang="en-US" dirty="0" smtClean="0">
                <a:cs typeface="Times New Roman" panose="02020603050405020304" pitchFamily="18" charset="0"/>
              </a:rPr>
              <a:t>A database can be migrated from one platform to another very quickly.</a:t>
            </a:r>
            <a:endParaRPr lang="en-US" altLang="en-US" dirty="0" smtClean="0"/>
          </a:p>
        </p:txBody>
      </p:sp>
      <p:grpSp>
        <p:nvGrpSpPr>
          <p:cNvPr id="30724" name="Group 1"/>
          <p:cNvGrpSpPr>
            <a:grpSpLocks/>
          </p:cNvGrpSpPr>
          <p:nvPr/>
        </p:nvGrpSpPr>
        <p:grpSpPr bwMode="auto">
          <a:xfrm>
            <a:off x="2860675" y="3311525"/>
            <a:ext cx="6467475" cy="2425700"/>
            <a:chOff x="2724944" y="3311878"/>
            <a:chExt cx="6468269" cy="2425700"/>
          </a:xfrm>
        </p:grpSpPr>
        <p:sp>
          <p:nvSpPr>
            <p:cNvPr id="30725" name="Rectangle 17"/>
            <p:cNvSpPr>
              <a:spLocks noChangeArrowheads="1"/>
            </p:cNvSpPr>
            <p:nvPr/>
          </p:nvSpPr>
          <p:spPr bwMode="auto">
            <a:xfrm>
              <a:off x="2819400" y="3337278"/>
              <a:ext cx="1816100" cy="749300"/>
            </a:xfrm>
            <a:prstGeom prst="rect">
              <a:avLst/>
            </a:prstGeom>
            <a:solidFill>
              <a:srgbClr val="FFCC66"/>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0726" name="Rectangle 18"/>
            <p:cNvSpPr>
              <a:spLocks noChangeArrowheads="1"/>
            </p:cNvSpPr>
            <p:nvPr/>
          </p:nvSpPr>
          <p:spPr bwMode="auto">
            <a:xfrm>
              <a:off x="7377113" y="3311878"/>
              <a:ext cx="1816100" cy="774700"/>
            </a:xfrm>
            <a:prstGeom prst="rect">
              <a:avLst/>
            </a:prstGeom>
            <a:solidFill>
              <a:srgbClr val="99CC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0727" name="Text Box 19"/>
            <p:cNvSpPr txBox="1">
              <a:spLocks noChangeArrowheads="1"/>
            </p:cNvSpPr>
            <p:nvPr/>
          </p:nvSpPr>
          <p:spPr bwMode="auto">
            <a:xfrm>
              <a:off x="3096419" y="3513491"/>
              <a:ext cx="1262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Platform X</a:t>
              </a:r>
            </a:p>
          </p:txBody>
        </p:sp>
        <p:sp>
          <p:nvSpPr>
            <p:cNvPr id="30728" name="Text Box 20"/>
            <p:cNvSpPr txBox="1">
              <a:spLocks noChangeArrowheads="1"/>
            </p:cNvSpPr>
            <p:nvPr/>
          </p:nvSpPr>
          <p:spPr bwMode="auto">
            <a:xfrm>
              <a:off x="7656513" y="3514285"/>
              <a:ext cx="125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Platform Y</a:t>
              </a:r>
            </a:p>
          </p:txBody>
        </p:sp>
        <p:sp>
          <p:nvSpPr>
            <p:cNvPr id="30729" name="AutoShape 21"/>
            <p:cNvSpPr>
              <a:spLocks noChangeArrowheads="1"/>
            </p:cNvSpPr>
            <p:nvPr/>
          </p:nvSpPr>
          <p:spPr bwMode="auto">
            <a:xfrm>
              <a:off x="3162300" y="4200878"/>
              <a:ext cx="1130300" cy="546100"/>
            </a:xfrm>
            <a:prstGeom prst="can">
              <a:avLst>
                <a:gd name="adj" fmla="val 25000"/>
              </a:avLst>
            </a:prstGeom>
            <a:solidFill>
              <a:srgbClr val="FFCC66"/>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0730" name="AutoShape 22"/>
            <p:cNvSpPr>
              <a:spLocks noChangeArrowheads="1"/>
            </p:cNvSpPr>
            <p:nvPr/>
          </p:nvSpPr>
          <p:spPr bwMode="auto">
            <a:xfrm>
              <a:off x="3143250" y="4861278"/>
              <a:ext cx="1168400" cy="520700"/>
            </a:xfrm>
            <a:prstGeom prst="can">
              <a:avLst>
                <a:gd name="adj" fmla="val 25000"/>
              </a:avLst>
            </a:prstGeom>
            <a:solidFill>
              <a:srgbClr val="FFCC66"/>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0731" name="AutoShape 23"/>
            <p:cNvSpPr>
              <a:spLocks noChangeArrowheads="1"/>
            </p:cNvSpPr>
            <p:nvPr/>
          </p:nvSpPr>
          <p:spPr bwMode="auto">
            <a:xfrm>
              <a:off x="7720013" y="4226278"/>
              <a:ext cx="1130300" cy="520700"/>
            </a:xfrm>
            <a:prstGeom prst="can">
              <a:avLst>
                <a:gd name="adj" fmla="val 25000"/>
              </a:avLst>
            </a:prstGeom>
            <a:solidFill>
              <a:srgbClr val="99CCFF"/>
            </a:solidFill>
            <a:ln w="28575">
              <a:solidFill>
                <a:schemeClr val="tx1"/>
              </a:solidFill>
              <a:prstDash val="sysDot"/>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0732" name="AutoShape 24"/>
            <p:cNvSpPr>
              <a:spLocks noChangeArrowheads="1"/>
            </p:cNvSpPr>
            <p:nvPr/>
          </p:nvSpPr>
          <p:spPr bwMode="auto">
            <a:xfrm>
              <a:off x="7700963" y="4861278"/>
              <a:ext cx="1168400" cy="520700"/>
            </a:xfrm>
            <a:prstGeom prst="can">
              <a:avLst>
                <a:gd name="adj" fmla="val 25000"/>
              </a:avLst>
            </a:prstGeom>
            <a:solidFill>
              <a:srgbClr val="99CCFF"/>
            </a:solidFill>
            <a:ln w="28575">
              <a:solidFill>
                <a:schemeClr val="tx1"/>
              </a:solidFill>
              <a:prstDash val="sysDot"/>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15372" name="Line 25">
              <a:extLst/>
            </p:cNvPr>
            <p:cNvSpPr>
              <a:spLocks noChangeShapeType="1"/>
            </p:cNvSpPr>
            <p:nvPr/>
          </p:nvSpPr>
          <p:spPr bwMode="auto">
            <a:xfrm>
              <a:off x="4519039" y="4759678"/>
              <a:ext cx="2946762" cy="0"/>
            </a:xfrm>
            <a:prstGeom prst="line">
              <a:avLst/>
            </a:prstGeom>
            <a:noFill/>
            <a:ln w="28575">
              <a:solidFill>
                <a:schemeClr val="accent4"/>
              </a:solidFill>
              <a:round/>
              <a:headEnd/>
              <a:tailEnd type="triangle" w="lg" len="lg"/>
            </a:ln>
            <a:extLst/>
          </p:spPr>
          <p:txBody>
            <a:bodyPr/>
            <a:lstStyle/>
            <a:p>
              <a:pPr algn="ctr">
                <a:defRPr/>
              </a:pPr>
              <a:endParaRPr lang="en-US" dirty="0"/>
            </a:p>
          </p:txBody>
        </p:sp>
        <p:sp>
          <p:nvSpPr>
            <p:cNvPr id="30734" name="Text Box 26"/>
            <p:cNvSpPr txBox="1">
              <a:spLocks noChangeArrowheads="1"/>
            </p:cNvSpPr>
            <p:nvPr/>
          </p:nvSpPr>
          <p:spPr bwMode="auto">
            <a:xfrm>
              <a:off x="4746626" y="4745391"/>
              <a:ext cx="249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Database files transfer</a:t>
              </a:r>
            </a:p>
          </p:txBody>
        </p:sp>
        <p:sp>
          <p:nvSpPr>
            <p:cNvPr id="30735" name="Text Box 27"/>
            <p:cNvSpPr txBox="1">
              <a:spLocks noChangeArrowheads="1"/>
            </p:cNvSpPr>
            <p:nvPr/>
          </p:nvSpPr>
          <p:spPr bwMode="auto">
            <a:xfrm>
              <a:off x="4899820" y="3526191"/>
              <a:ext cx="2185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Same “endianness”</a:t>
              </a:r>
            </a:p>
          </p:txBody>
        </p:sp>
        <p:sp>
          <p:nvSpPr>
            <p:cNvPr id="30736" name="Text Box 28"/>
            <p:cNvSpPr txBox="1">
              <a:spLocks noChangeArrowheads="1"/>
            </p:cNvSpPr>
            <p:nvPr/>
          </p:nvSpPr>
          <p:spPr bwMode="auto">
            <a:xfrm>
              <a:off x="2724944" y="5367691"/>
              <a:ext cx="2005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Existing database</a:t>
              </a:r>
            </a:p>
          </p:txBody>
        </p:sp>
        <p:sp>
          <p:nvSpPr>
            <p:cNvPr id="30737" name="Text Box 29"/>
            <p:cNvSpPr txBox="1">
              <a:spLocks noChangeArrowheads="1"/>
            </p:cNvSpPr>
            <p:nvPr/>
          </p:nvSpPr>
          <p:spPr bwMode="auto">
            <a:xfrm>
              <a:off x="7431088" y="5367691"/>
              <a:ext cx="170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New database</a:t>
              </a:r>
            </a:p>
          </p:txBody>
        </p:sp>
      </p:grpSp>
    </p:spTree>
    <p:custDataLst>
      <p:tags r:id="rId1"/>
    </p:custDataLst>
    <p:extLst>
      <p:ext uri="{BB962C8B-B14F-4D97-AF65-F5344CB8AC3E}">
        <p14:creationId xmlns:p14="http://schemas.microsoft.com/office/powerpoint/2010/main" val="2957645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292754" y="891822"/>
            <a:ext cx="9603316" cy="5168101"/>
            <a:chOff x="830654" y="1268641"/>
            <a:chExt cx="7482693" cy="3030071"/>
          </a:xfrm>
        </p:grpSpPr>
        <p:sp>
          <p:nvSpPr>
            <p:cNvPr id="31" name="Freeform 3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2" name="Rounded Rectangle 3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113037" y="1441655"/>
            <a:ext cx="1854301" cy="1854301"/>
          </a:xfrm>
          <a:prstGeom prst="rect">
            <a:avLst/>
          </a:prstGeom>
        </p:spPr>
      </p:pic>
      <p:sp>
        <p:nvSpPr>
          <p:cNvPr id="33" name="Rectangle 32"/>
          <p:cNvSpPr/>
          <p:nvPr/>
        </p:nvSpPr>
        <p:spPr bwMode="auto">
          <a:xfrm>
            <a:off x="179550" y="264585"/>
            <a:ext cx="952007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6147" name="Rectangle 40"/>
          <p:cNvSpPr>
            <a:spLocks noGrp="1" noChangeArrowheads="1"/>
          </p:cNvSpPr>
          <p:nvPr>
            <p:ph type="title"/>
          </p:nvPr>
        </p:nvSpPr>
        <p:spPr>
          <a:noFill/>
        </p:spPr>
        <p:txBody>
          <a:bodyPr/>
          <a:lstStyle/>
          <a:p>
            <a:pPr eaLnBrk="1" hangingPunct="1"/>
            <a:r>
              <a:rPr lang="en-US" altLang="en-US" dirty="0"/>
              <a:t>Oracle Database Server Architecture: Overview</a:t>
            </a:r>
          </a:p>
        </p:txBody>
      </p:sp>
      <p:sp>
        <p:nvSpPr>
          <p:cNvPr id="6146" name="Rectangle 2"/>
          <p:cNvSpPr>
            <a:spLocks noChangeArrowheads="1"/>
          </p:cNvSpPr>
          <p:nvPr/>
        </p:nvSpPr>
        <p:spPr bwMode="blackWhite">
          <a:xfrm>
            <a:off x="5789612" y="4440777"/>
            <a:ext cx="4343400" cy="1143000"/>
          </a:xfrm>
          <a:prstGeom prst="rect">
            <a:avLst/>
          </a:prstGeom>
          <a:solidFill>
            <a:srgbClr val="FFCC99"/>
          </a:solidFill>
          <a:ln w="28575">
            <a:solidFill>
              <a:schemeClr val="accent3"/>
            </a:solidFill>
            <a:miter lim="800000"/>
            <a:headEnd/>
            <a:tailEnd/>
          </a:ln>
        </p:spPr>
        <p:txBody>
          <a:bodyPr wrap="none" lIns="92075" tIns="46038" rIns="92075" bIns="46038" anchor="b"/>
          <a:lstStyle/>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endParaRPr lang="en-US" sz="1400" dirty="0">
              <a:solidFill>
                <a:schemeClr val="tx1">
                  <a:lumMod val="50000"/>
                </a:schemeClr>
              </a:solidFill>
            </a:endParaRPr>
          </a:p>
          <a:p>
            <a:pPr algn="ctr" defTabSz="1041400" eaLnBrk="0" hangingPunct="0">
              <a:lnSpc>
                <a:spcPct val="85000"/>
              </a:lnSpc>
              <a:spcBef>
                <a:spcPct val="50000"/>
              </a:spcBef>
              <a:defRPr/>
            </a:pPr>
            <a:r>
              <a:rPr lang="en-US" dirty="0">
                <a:solidFill>
                  <a:schemeClr val="tx1">
                    <a:lumMod val="50000"/>
                  </a:schemeClr>
                </a:solidFill>
                <a:latin typeface="Arial" charset="0"/>
                <a:cs typeface="Arial" charset="0"/>
              </a:rPr>
              <a:t>Database (Storage Structures)</a:t>
            </a:r>
          </a:p>
        </p:txBody>
      </p:sp>
      <p:sp>
        <p:nvSpPr>
          <p:cNvPr id="6148" name="Rectangle 41"/>
          <p:cNvSpPr>
            <a:spLocks noChangeArrowheads="1"/>
          </p:cNvSpPr>
          <p:nvPr/>
        </p:nvSpPr>
        <p:spPr bwMode="blackWhite">
          <a:xfrm>
            <a:off x="5789612" y="1164177"/>
            <a:ext cx="4343400" cy="3048000"/>
          </a:xfrm>
          <a:prstGeom prst="rect">
            <a:avLst/>
          </a:prstGeom>
          <a:solidFill>
            <a:schemeClr val="bg2">
              <a:lumMod val="90000"/>
            </a:schemeClr>
          </a:solidFill>
          <a:ln w="28575">
            <a:solidFill>
              <a:schemeClr val="tx1"/>
            </a:solidFill>
            <a:miter lim="800000"/>
            <a:headEnd/>
            <a:tailEnd/>
          </a:ln>
        </p:spPr>
        <p:txBody>
          <a:bodyPr wrap="none" lIns="92075" tIns="46038" rIns="92075" bIns="46038" anchor="ctr"/>
          <a:lstStyle/>
          <a:p>
            <a:pPr eaLnBrk="0" hangingPunct="0">
              <a:defRPr/>
            </a:pPr>
            <a:endParaRPr lang="en-US" sz="1400" dirty="0">
              <a:solidFill>
                <a:schemeClr val="tx1">
                  <a:lumMod val="50000"/>
                </a:schemeClr>
              </a:solidFill>
            </a:endParaRPr>
          </a:p>
          <a:p>
            <a:pPr eaLnBrk="0" hangingPunct="0">
              <a:defRPr/>
            </a:pPr>
            <a:endParaRPr lang="en-US" sz="1400" dirty="0">
              <a:solidFill>
                <a:schemeClr val="tx1">
                  <a:lumMod val="50000"/>
                </a:schemeClr>
              </a:solidFill>
            </a:endParaRPr>
          </a:p>
        </p:txBody>
      </p:sp>
      <p:sp>
        <p:nvSpPr>
          <p:cNvPr id="6149" name="Rectangle 42"/>
          <p:cNvSpPr>
            <a:spLocks noChangeArrowheads="1"/>
          </p:cNvSpPr>
          <p:nvPr/>
        </p:nvSpPr>
        <p:spPr bwMode="blackWhite">
          <a:xfrm>
            <a:off x="6094412" y="1621378"/>
            <a:ext cx="3733800" cy="1492250"/>
          </a:xfrm>
          <a:prstGeom prst="rect">
            <a:avLst/>
          </a:prstGeom>
          <a:solidFill>
            <a:schemeClr val="accent1">
              <a:lumMod val="20000"/>
              <a:lumOff val="80000"/>
            </a:schemeClr>
          </a:solidFill>
          <a:ln w="28575">
            <a:solidFill>
              <a:schemeClr val="accent1">
                <a:lumMod val="75000"/>
              </a:schemeClr>
            </a:solidFill>
            <a:miter lim="800000"/>
            <a:headEnd/>
            <a:tailEnd/>
          </a:ln>
        </p:spPr>
        <p:txBody>
          <a:bodyPr wrap="none" lIns="92075" tIns="46038" rIns="92075" bIns="46038" anchor="ctr"/>
          <a:lstStyle/>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p:txBody>
      </p:sp>
      <p:sp>
        <p:nvSpPr>
          <p:cNvPr id="6153" name="Text Box 58"/>
          <p:cNvSpPr txBox="1">
            <a:spLocks noChangeArrowheads="1"/>
          </p:cNvSpPr>
          <p:nvPr/>
        </p:nvSpPr>
        <p:spPr bwMode="blackWhite">
          <a:xfrm>
            <a:off x="7313612" y="1240378"/>
            <a:ext cx="12954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Instance</a:t>
            </a:r>
          </a:p>
        </p:txBody>
      </p:sp>
      <p:sp>
        <p:nvSpPr>
          <p:cNvPr id="6154" name="Oval 60"/>
          <p:cNvSpPr>
            <a:spLocks noChangeArrowheads="1"/>
          </p:cNvSpPr>
          <p:nvPr/>
        </p:nvSpPr>
        <p:spPr bwMode="blackWhite">
          <a:xfrm>
            <a:off x="8913812" y="3754977"/>
            <a:ext cx="757238" cy="349250"/>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defRPr/>
            </a:pPr>
            <a:endParaRPr lang="en-US" sz="1200" i="1" dirty="0">
              <a:solidFill>
                <a:schemeClr val="tx1">
                  <a:lumMod val="50000"/>
                </a:schemeClr>
              </a:solidFill>
            </a:endParaRPr>
          </a:p>
        </p:txBody>
      </p:sp>
      <p:sp>
        <p:nvSpPr>
          <p:cNvPr id="6155" name="Text Box 63"/>
          <p:cNvSpPr txBox="1">
            <a:spLocks noChangeArrowheads="1"/>
          </p:cNvSpPr>
          <p:nvPr/>
        </p:nvSpPr>
        <p:spPr bwMode="blackWhite">
          <a:xfrm>
            <a:off x="6358298" y="2033334"/>
            <a:ext cx="3206029" cy="668338"/>
          </a:xfrm>
          <a:prstGeom prst="rect">
            <a:avLst/>
          </a:prstGeom>
          <a:noFill/>
          <a:ln w="28575">
            <a:noFill/>
            <a:miter lim="800000"/>
            <a:headEnd/>
            <a:tailEnd/>
          </a:ln>
        </p:spPr>
        <p:txBody>
          <a:bodyPr wrap="square" lIns="92075" tIns="46038" rIns="92075" bIns="46038">
            <a:spAutoFit/>
          </a:bodyPr>
          <a:lstStyle/>
          <a:p>
            <a:pPr algn="ctr" defTabSz="228600" eaLnBrk="0" hangingPunct="0">
              <a:lnSpc>
                <a:spcPct val="80000"/>
              </a:lnSpc>
              <a:spcBef>
                <a:spcPct val="50000"/>
              </a:spcBef>
              <a:defRPr/>
            </a:pPr>
            <a:r>
              <a:rPr lang="en-US" b="1" dirty="0">
                <a:solidFill>
                  <a:schemeClr val="tx1">
                    <a:lumMod val="50000"/>
                  </a:schemeClr>
                </a:solidFill>
                <a:latin typeface="Arial" charset="0"/>
                <a:cs typeface="Arial" charset="0"/>
              </a:rPr>
              <a:t>Memory Structures</a:t>
            </a:r>
          </a:p>
          <a:p>
            <a:pPr algn="ctr" defTabSz="228600" eaLnBrk="0" hangingPunct="0">
              <a:lnSpc>
                <a:spcPct val="80000"/>
              </a:lnSpc>
              <a:spcBef>
                <a:spcPct val="50000"/>
              </a:spcBef>
              <a:defRPr/>
            </a:pPr>
            <a:r>
              <a:rPr lang="en-US" b="1" dirty="0">
                <a:solidFill>
                  <a:schemeClr val="tx1">
                    <a:lumMod val="50000"/>
                  </a:schemeClr>
                </a:solidFill>
                <a:latin typeface="Arial" charset="0"/>
                <a:cs typeface="Arial" charset="0"/>
              </a:rPr>
              <a:t> (System Global Area)</a:t>
            </a:r>
          </a:p>
        </p:txBody>
      </p:sp>
      <p:sp>
        <p:nvSpPr>
          <p:cNvPr id="6156" name="Oval 71"/>
          <p:cNvSpPr>
            <a:spLocks noChangeArrowheads="1"/>
          </p:cNvSpPr>
          <p:nvPr/>
        </p:nvSpPr>
        <p:spPr bwMode="blackWhite">
          <a:xfrm>
            <a:off x="6094413" y="3754977"/>
            <a:ext cx="771525" cy="349250"/>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defRPr/>
            </a:pPr>
            <a:endParaRPr lang="en-US" sz="1200" i="1" dirty="0">
              <a:solidFill>
                <a:schemeClr val="tx1">
                  <a:lumMod val="50000"/>
                </a:schemeClr>
              </a:solidFill>
            </a:endParaRPr>
          </a:p>
        </p:txBody>
      </p:sp>
      <p:sp>
        <p:nvSpPr>
          <p:cNvPr id="6157" name="Oval 74"/>
          <p:cNvSpPr>
            <a:spLocks noChangeArrowheads="1"/>
          </p:cNvSpPr>
          <p:nvPr/>
        </p:nvSpPr>
        <p:spPr bwMode="blackWhite">
          <a:xfrm>
            <a:off x="7923213" y="3754977"/>
            <a:ext cx="815975" cy="349250"/>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defRPr/>
            </a:pPr>
            <a:r>
              <a:rPr lang="en-US" sz="1200" dirty="0">
                <a:solidFill>
                  <a:schemeClr val="tx1">
                    <a:lumMod val="50000"/>
                  </a:schemeClr>
                </a:solidFill>
              </a:rPr>
              <a:t> </a:t>
            </a:r>
          </a:p>
        </p:txBody>
      </p:sp>
      <p:sp>
        <p:nvSpPr>
          <p:cNvPr id="6158" name="Oval 79"/>
          <p:cNvSpPr>
            <a:spLocks noChangeArrowheads="1"/>
          </p:cNvSpPr>
          <p:nvPr/>
        </p:nvSpPr>
        <p:spPr bwMode="blackWhite">
          <a:xfrm>
            <a:off x="7008813" y="3754977"/>
            <a:ext cx="784225" cy="349250"/>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defRPr/>
            </a:pPr>
            <a:endParaRPr lang="en-US" sz="1200" dirty="0">
              <a:solidFill>
                <a:schemeClr val="tx1">
                  <a:lumMod val="50000"/>
                </a:schemeClr>
              </a:solidFill>
            </a:endParaRPr>
          </a:p>
        </p:txBody>
      </p:sp>
      <p:sp>
        <p:nvSpPr>
          <p:cNvPr id="6159" name="Text Box 82"/>
          <p:cNvSpPr txBox="1">
            <a:spLocks noChangeArrowheads="1"/>
          </p:cNvSpPr>
          <p:nvPr/>
        </p:nvSpPr>
        <p:spPr bwMode="blackWhite">
          <a:xfrm>
            <a:off x="6780212" y="3221577"/>
            <a:ext cx="22860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Processes</a:t>
            </a:r>
          </a:p>
        </p:txBody>
      </p:sp>
      <p:sp>
        <p:nvSpPr>
          <p:cNvPr id="6162" name="Text Box 85"/>
          <p:cNvSpPr txBox="1">
            <a:spLocks noChangeArrowheads="1"/>
          </p:cNvSpPr>
          <p:nvPr/>
        </p:nvSpPr>
        <p:spPr bwMode="auto">
          <a:xfrm>
            <a:off x="3804496" y="5424487"/>
            <a:ext cx="1082675" cy="366713"/>
          </a:xfrm>
          <a:prstGeom prst="rect">
            <a:avLst/>
          </a:prstGeom>
          <a:noFill/>
          <a:ln w="28575">
            <a:noFill/>
            <a:miter lim="800000"/>
            <a:headEnd type="none" w="sm" len="sm"/>
            <a:tailEnd type="none" w="sm" len="sm"/>
          </a:ln>
        </p:spPr>
        <p:txBody>
          <a:bodyPr>
            <a:spAutoFit/>
          </a:bodyPr>
          <a:lstStyle/>
          <a:p>
            <a:pPr algn="ctr" defTabSz="228600">
              <a:spcBef>
                <a:spcPct val="50000"/>
              </a:spcBef>
              <a:defRPr/>
            </a:pPr>
            <a:r>
              <a:rPr lang="en-US" dirty="0">
                <a:solidFill>
                  <a:schemeClr val="tx1">
                    <a:lumMod val="50000"/>
                  </a:schemeClr>
                </a:solidFill>
                <a:latin typeface="Arial" charset="0"/>
                <a:cs typeface="Arial" charset="0"/>
              </a:rPr>
              <a:t>Client</a:t>
            </a:r>
          </a:p>
        </p:txBody>
      </p:sp>
      <p:sp>
        <p:nvSpPr>
          <p:cNvPr id="6163" name="Text Box 87"/>
          <p:cNvSpPr txBox="1">
            <a:spLocks noChangeArrowheads="1"/>
          </p:cNvSpPr>
          <p:nvPr/>
        </p:nvSpPr>
        <p:spPr bwMode="auto">
          <a:xfrm>
            <a:off x="3604829" y="3373987"/>
            <a:ext cx="1082675" cy="366713"/>
          </a:xfrm>
          <a:prstGeom prst="rect">
            <a:avLst/>
          </a:prstGeom>
          <a:noFill/>
          <a:ln w="28575">
            <a:noFill/>
            <a:miter lim="800000"/>
            <a:headEnd type="none" w="sm" len="sm"/>
            <a:tailEnd type="none" w="sm" len="sm"/>
          </a:ln>
        </p:spPr>
        <p:txBody>
          <a:bodyPr>
            <a:spAutoFit/>
          </a:bodyPr>
          <a:lstStyle/>
          <a:p>
            <a:pPr algn="ctr" defTabSz="228600">
              <a:spcBef>
                <a:spcPct val="50000"/>
              </a:spcBef>
              <a:defRPr/>
            </a:pPr>
            <a:r>
              <a:rPr lang="en-US" dirty="0">
                <a:solidFill>
                  <a:schemeClr val="tx1">
                    <a:lumMod val="50000"/>
                  </a:schemeClr>
                </a:solidFill>
                <a:latin typeface="Arial" charset="0"/>
                <a:cs typeface="Arial" charset="0"/>
              </a:rPr>
              <a:t>Server</a:t>
            </a:r>
          </a:p>
        </p:txBody>
      </p:sp>
      <p:sp>
        <p:nvSpPr>
          <p:cNvPr id="6164" name="Rectangle 100"/>
          <p:cNvSpPr>
            <a:spLocks noChangeArrowheads="1"/>
          </p:cNvSpPr>
          <p:nvPr/>
        </p:nvSpPr>
        <p:spPr bwMode="blackWhite">
          <a:xfrm>
            <a:off x="4624891" y="2001371"/>
            <a:ext cx="539800" cy="289983"/>
          </a:xfrm>
          <a:prstGeom prst="rect">
            <a:avLst/>
          </a:prstGeom>
          <a:solidFill>
            <a:schemeClr val="bg2">
              <a:lumMod val="90000"/>
            </a:schemeClr>
          </a:solidFill>
          <a:ln w="28575">
            <a:solidFill>
              <a:schemeClr val="bg2">
                <a:lumMod val="25000"/>
              </a:schemeClr>
            </a:solidFill>
            <a:miter lim="800000"/>
            <a:headEnd/>
            <a:tailEnd/>
          </a:ln>
        </p:spPr>
        <p:txBody>
          <a:bodyPr wrap="none" lIns="92075" tIns="46038" rIns="92075" bIns="46038" anchor="ctr"/>
          <a:lstStyle/>
          <a:p>
            <a:pPr eaLnBrk="0" hangingPunct="0">
              <a:defRPr/>
            </a:pPr>
            <a:endParaRPr lang="en-US" sz="1400" dirty="0">
              <a:solidFill>
                <a:schemeClr val="tx1">
                  <a:lumMod val="50000"/>
                </a:schemeClr>
              </a:solidFill>
            </a:endParaRPr>
          </a:p>
          <a:p>
            <a:pPr eaLnBrk="0" hangingPunct="0">
              <a:defRPr/>
            </a:pPr>
            <a:endParaRPr lang="en-US" sz="1400" dirty="0">
              <a:solidFill>
                <a:schemeClr val="tx1">
                  <a:lumMod val="50000"/>
                </a:schemeClr>
              </a:solidFill>
            </a:endParaRPr>
          </a:p>
        </p:txBody>
      </p:sp>
      <p:sp>
        <p:nvSpPr>
          <p:cNvPr id="6165" name="Rectangle 101"/>
          <p:cNvSpPr>
            <a:spLocks noChangeArrowheads="1"/>
          </p:cNvSpPr>
          <p:nvPr/>
        </p:nvSpPr>
        <p:spPr bwMode="blackWhite">
          <a:xfrm>
            <a:off x="4617271" y="2527151"/>
            <a:ext cx="539800" cy="273104"/>
          </a:xfrm>
          <a:prstGeom prst="rect">
            <a:avLst/>
          </a:prstGeom>
          <a:solidFill>
            <a:srgbClr val="FFCC99"/>
          </a:solidFill>
          <a:ln w="28575">
            <a:solidFill>
              <a:schemeClr val="accent3"/>
            </a:solidFill>
            <a:miter lim="800000"/>
            <a:headEnd/>
            <a:tailEnd/>
          </a:ln>
        </p:spPr>
        <p:txBody>
          <a:bodyPr wrap="none" lIns="92075" tIns="46038" rIns="92075" bIns="46038" anchor="b"/>
          <a:lstStyle/>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sz="1400" dirty="0">
              <a:solidFill>
                <a:schemeClr val="tx1">
                  <a:lumMod val="50000"/>
                </a:schemeClr>
              </a:solidFill>
            </a:endParaRPr>
          </a:p>
          <a:p>
            <a:pPr defTabSz="1041400" eaLnBrk="0" hangingPunct="0">
              <a:lnSpc>
                <a:spcPct val="85000"/>
              </a:lnSpc>
              <a:spcBef>
                <a:spcPct val="50000"/>
              </a:spcBef>
              <a:defRPr/>
            </a:pPr>
            <a:endParaRPr lang="en-US" dirty="0">
              <a:solidFill>
                <a:schemeClr val="tx1">
                  <a:lumMod val="50000"/>
                </a:schemeClr>
              </a:solidFill>
              <a:latin typeface="Arial" charset="0"/>
              <a:cs typeface="Arial" charset="0"/>
            </a:endParaRPr>
          </a:p>
        </p:txBody>
      </p:sp>
      <p:sp>
        <p:nvSpPr>
          <p:cNvPr id="6170" name="Freeform 113"/>
          <p:cNvSpPr>
            <a:spLocks/>
          </p:cNvSpPr>
          <p:nvPr/>
        </p:nvSpPr>
        <p:spPr bwMode="auto">
          <a:xfrm>
            <a:off x="5164690" y="2154777"/>
            <a:ext cx="624922" cy="381000"/>
          </a:xfrm>
          <a:custGeom>
            <a:avLst/>
            <a:gdLst>
              <a:gd name="T0" fmla="*/ 0 w 576"/>
              <a:gd name="T1" fmla="*/ 0 h 336"/>
              <a:gd name="T2" fmla="*/ 2147483647 w 576"/>
              <a:gd name="T3" fmla="*/ 0 h 336"/>
              <a:gd name="T4" fmla="*/ 2147483647 w 576"/>
              <a:gd name="T5" fmla="*/ 2147483647 h 336"/>
              <a:gd name="T6" fmla="*/ 2147483647 w 576"/>
              <a:gd name="T7" fmla="*/ 2147483647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240" y="0"/>
                </a:lnTo>
                <a:lnTo>
                  <a:pt x="240" y="336"/>
                </a:lnTo>
                <a:lnTo>
                  <a:pt x="576" y="336"/>
                </a:lnTo>
              </a:path>
            </a:pathLst>
          </a:custGeom>
          <a:noFill/>
          <a:ln w="28575" cap="flat" cmpd="sng">
            <a:solidFill>
              <a:schemeClr val="tx1">
                <a:lumMod val="50000"/>
              </a:schemeClr>
            </a:solidFill>
            <a:prstDash val="solid"/>
            <a:round/>
            <a:headEnd type="none" w="lg" len="lg"/>
            <a:tailEnd type="triangle" w="lg" len="lg"/>
          </a:ln>
        </p:spPr>
        <p:txBody>
          <a:bodyPr wrap="none" anchor="ctr"/>
          <a:lstStyle/>
          <a:p>
            <a:pPr>
              <a:defRPr/>
            </a:pPr>
            <a:endParaRPr lang="en-US" dirty="0">
              <a:solidFill>
                <a:schemeClr val="tx1">
                  <a:lumMod val="50000"/>
                </a:schemeClr>
              </a:solidFill>
              <a:latin typeface="Arial" charset="0"/>
              <a:cs typeface="Arial" charset="0"/>
            </a:endParaRPr>
          </a:p>
        </p:txBody>
      </p:sp>
      <p:sp>
        <p:nvSpPr>
          <p:cNvPr id="6171" name="Freeform 114"/>
          <p:cNvSpPr>
            <a:spLocks/>
          </p:cNvSpPr>
          <p:nvPr/>
        </p:nvSpPr>
        <p:spPr bwMode="auto">
          <a:xfrm>
            <a:off x="5164690" y="2662777"/>
            <a:ext cx="624921" cy="2286000"/>
          </a:xfrm>
          <a:custGeom>
            <a:avLst/>
            <a:gdLst>
              <a:gd name="T0" fmla="*/ 0 w 576"/>
              <a:gd name="T1" fmla="*/ 0 h 336"/>
              <a:gd name="T2" fmla="*/ 2147483647 w 576"/>
              <a:gd name="T3" fmla="*/ 0 h 336"/>
              <a:gd name="T4" fmla="*/ 2147483647 w 576"/>
              <a:gd name="T5" fmla="*/ 2147483647 h 336"/>
              <a:gd name="T6" fmla="*/ 2147483647 w 576"/>
              <a:gd name="T7" fmla="*/ 2147483647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240" y="0"/>
                </a:lnTo>
                <a:lnTo>
                  <a:pt x="240" y="336"/>
                </a:lnTo>
                <a:lnTo>
                  <a:pt x="576" y="336"/>
                </a:lnTo>
              </a:path>
            </a:pathLst>
          </a:custGeom>
          <a:noFill/>
          <a:ln w="28575" cap="flat" cmpd="sng">
            <a:solidFill>
              <a:schemeClr val="tx1">
                <a:lumMod val="50000"/>
              </a:schemeClr>
            </a:solidFill>
            <a:prstDash val="solid"/>
            <a:round/>
            <a:headEnd type="none" w="lg" len="lg"/>
            <a:tailEnd type="triangle" w="lg" len="lg"/>
          </a:ln>
        </p:spPr>
        <p:txBody>
          <a:bodyPr wrap="none" anchor="ctr"/>
          <a:lstStyle/>
          <a:p>
            <a:pPr>
              <a:defRPr/>
            </a:pPr>
            <a:endParaRPr lang="en-US" dirty="0">
              <a:solidFill>
                <a:schemeClr val="tx1">
                  <a:lumMod val="50000"/>
                </a:schemeClr>
              </a:solidFill>
              <a:latin typeface="Arial" charset="0"/>
              <a:cs typeface="Arial" charset="0"/>
            </a:endParaRPr>
          </a:p>
        </p:txBody>
      </p:sp>
      <p:sp>
        <p:nvSpPr>
          <p:cNvPr id="6172" name="Line 115"/>
          <p:cNvSpPr>
            <a:spLocks noChangeShapeType="1"/>
          </p:cNvSpPr>
          <p:nvPr/>
        </p:nvSpPr>
        <p:spPr bwMode="auto">
          <a:xfrm flipV="1">
            <a:off x="2513455" y="2893475"/>
            <a:ext cx="0" cy="1445702"/>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614824" y="4121258"/>
            <a:ext cx="1320554" cy="1320554"/>
          </a:xfrm>
          <a:prstGeom prst="rect">
            <a:avLst/>
          </a:prstGeom>
        </p:spPr>
      </p:pic>
      <p:pic>
        <p:nvPicPr>
          <p:cNvPr id="36" name="Picture 12" descr="database_big.png"/>
          <p:cNvPicPr>
            <a:picLocks noChangeAspect="1"/>
          </p:cNvPicPr>
          <p:nvPr/>
        </p:nvPicPr>
        <p:blipFill>
          <a:blip r:embed="rId6" cstate="print"/>
          <a:srcRect/>
          <a:stretch>
            <a:fillRect/>
          </a:stretch>
        </p:blipFill>
        <p:spPr bwMode="auto">
          <a:xfrm>
            <a:off x="6170612" y="4539531"/>
            <a:ext cx="640842" cy="699172"/>
          </a:xfrm>
          <a:prstGeom prst="rect">
            <a:avLst/>
          </a:prstGeom>
          <a:noFill/>
          <a:ln w="9525">
            <a:noFill/>
            <a:miter lim="800000"/>
            <a:headEnd/>
            <a:tailEnd/>
          </a:ln>
        </p:spPr>
      </p:pic>
      <p:pic>
        <p:nvPicPr>
          <p:cNvPr id="37" name="Picture 12" descr="database_big.png"/>
          <p:cNvPicPr>
            <a:picLocks noChangeAspect="1"/>
          </p:cNvPicPr>
          <p:nvPr/>
        </p:nvPicPr>
        <p:blipFill>
          <a:blip r:embed="rId6" cstate="print"/>
          <a:srcRect/>
          <a:stretch>
            <a:fillRect/>
          </a:stretch>
        </p:blipFill>
        <p:spPr bwMode="auto">
          <a:xfrm>
            <a:off x="7154447" y="4529026"/>
            <a:ext cx="640842" cy="699172"/>
          </a:xfrm>
          <a:prstGeom prst="rect">
            <a:avLst/>
          </a:prstGeom>
          <a:noFill/>
          <a:ln w="9525">
            <a:noFill/>
            <a:miter lim="800000"/>
            <a:headEnd/>
            <a:tailEnd/>
          </a:ln>
        </p:spPr>
      </p:pic>
      <p:pic>
        <p:nvPicPr>
          <p:cNvPr id="38" name="Picture 12" descr="database_big.png"/>
          <p:cNvPicPr>
            <a:picLocks noChangeAspect="1"/>
          </p:cNvPicPr>
          <p:nvPr/>
        </p:nvPicPr>
        <p:blipFill>
          <a:blip r:embed="rId6" cstate="print"/>
          <a:srcRect/>
          <a:stretch>
            <a:fillRect/>
          </a:stretch>
        </p:blipFill>
        <p:spPr bwMode="auto">
          <a:xfrm>
            <a:off x="8138282" y="4539494"/>
            <a:ext cx="640842" cy="699172"/>
          </a:xfrm>
          <a:prstGeom prst="rect">
            <a:avLst/>
          </a:prstGeom>
          <a:noFill/>
          <a:ln w="9525">
            <a:noFill/>
            <a:miter lim="800000"/>
            <a:headEnd/>
            <a:tailEnd/>
          </a:ln>
        </p:spPr>
      </p:pic>
      <p:pic>
        <p:nvPicPr>
          <p:cNvPr id="39" name="Picture 12" descr="database_big.png"/>
          <p:cNvPicPr>
            <a:picLocks noChangeAspect="1"/>
          </p:cNvPicPr>
          <p:nvPr/>
        </p:nvPicPr>
        <p:blipFill>
          <a:blip r:embed="rId6" cstate="print"/>
          <a:srcRect/>
          <a:stretch>
            <a:fillRect/>
          </a:stretch>
        </p:blipFill>
        <p:spPr bwMode="auto">
          <a:xfrm>
            <a:off x="9122116" y="4531189"/>
            <a:ext cx="640842" cy="699172"/>
          </a:xfrm>
          <a:prstGeom prst="rect">
            <a:avLst/>
          </a:prstGeom>
          <a:noFill/>
          <a:ln w="9525">
            <a:noFill/>
            <a:miter lim="800000"/>
            <a:headEnd/>
            <a:tailEnd/>
          </a:ln>
        </p:spPr>
      </p:pic>
      <p:sp>
        <p:nvSpPr>
          <p:cNvPr id="6" name="Oval 5"/>
          <p:cNvSpPr/>
          <p:nvPr/>
        </p:nvSpPr>
        <p:spPr bwMode="auto">
          <a:xfrm>
            <a:off x="1903856" y="1655527"/>
            <a:ext cx="1219199" cy="1219199"/>
          </a:xfrm>
          <a:prstGeom prst="ellipse">
            <a:avLst/>
          </a:prstGeom>
          <a:solidFill>
            <a:schemeClr val="accent3">
              <a:lumMod val="20000"/>
              <a:lumOff val="80000"/>
            </a:schemeClr>
          </a:solidFill>
          <a:ln w="28575">
            <a:solidFill>
              <a:schemeClr val="accent3"/>
            </a:solidFill>
            <a:round/>
            <a:headEnd/>
            <a:tailEnd/>
          </a:ln>
        </p:spPr>
        <p:txBody>
          <a:bodyPr wrap="none" lIns="92075" tIns="46038" rIns="92075" bIns="46038" anchor="ctr"/>
          <a:lstStyle/>
          <a:p>
            <a:pPr algn="ctr" defTabSz="822325" eaLnBrk="0" hangingPunct="0">
              <a:spcBef>
                <a:spcPct val="50000"/>
              </a:spcBef>
            </a:pPr>
            <a:r>
              <a:rPr lang="en-US" sz="1400" dirty="0">
                <a:solidFill>
                  <a:schemeClr val="bg2">
                    <a:lumMod val="10000"/>
                  </a:schemeClr>
                </a:solidFill>
              </a:rPr>
              <a:t>Server</a:t>
            </a:r>
            <a:br>
              <a:rPr lang="en-US" sz="1400" dirty="0">
                <a:solidFill>
                  <a:schemeClr val="bg2">
                    <a:lumMod val="10000"/>
                  </a:schemeClr>
                </a:solidFill>
              </a:rPr>
            </a:br>
            <a:r>
              <a:rPr lang="en-US" sz="1400" dirty="0">
                <a:solidFill>
                  <a:schemeClr val="bg2">
                    <a:lumMod val="10000"/>
                  </a:schemeClr>
                </a:solidFill>
              </a:rPr>
              <a:t>process</a:t>
            </a:r>
          </a:p>
        </p:txBody>
      </p:sp>
      <p:sp>
        <p:nvSpPr>
          <p:cNvPr id="42" name="Oval 41"/>
          <p:cNvSpPr/>
          <p:nvPr/>
        </p:nvSpPr>
        <p:spPr bwMode="auto">
          <a:xfrm>
            <a:off x="1903856" y="4339177"/>
            <a:ext cx="1219199" cy="1219199"/>
          </a:xfrm>
          <a:prstGeom prst="ellipse">
            <a:avLst/>
          </a:prstGeom>
          <a:solidFill>
            <a:schemeClr val="accent5">
              <a:lumMod val="20000"/>
              <a:lumOff val="80000"/>
            </a:schemeClr>
          </a:solidFill>
          <a:ln w="28575">
            <a:solidFill>
              <a:schemeClr val="accent4"/>
            </a:solidFill>
            <a:round/>
            <a:headEnd/>
            <a:tailEnd/>
          </a:ln>
        </p:spPr>
        <p:txBody>
          <a:bodyPr wrap="none" lIns="92075" tIns="46038" rIns="92075" bIns="46038" anchor="ctr"/>
          <a:lstStyle/>
          <a:p>
            <a:pPr algn="ctr" defTabSz="822325" eaLnBrk="0" hangingPunct="0">
              <a:spcBef>
                <a:spcPct val="50000"/>
              </a:spcBef>
            </a:pPr>
            <a:r>
              <a:rPr lang="en-US" sz="1400" dirty="0">
                <a:solidFill>
                  <a:schemeClr val="tx1">
                    <a:lumMod val="50000"/>
                  </a:schemeClr>
                </a:solidFill>
              </a:rPr>
              <a:t>User</a:t>
            </a:r>
            <a:br>
              <a:rPr lang="en-US" sz="1400" dirty="0">
                <a:solidFill>
                  <a:schemeClr val="tx1">
                    <a:lumMod val="50000"/>
                  </a:schemeClr>
                </a:solidFill>
              </a:rPr>
            </a:br>
            <a:r>
              <a:rPr lang="en-US" sz="1400" dirty="0">
                <a:solidFill>
                  <a:schemeClr val="tx1">
                    <a:lumMod val="50000"/>
                  </a:schemeClr>
                </a:solidFill>
              </a:rPr>
              <a:t>process</a:t>
            </a:r>
          </a:p>
        </p:txBody>
      </p:sp>
      <p:sp>
        <p:nvSpPr>
          <p:cNvPr id="6151" name="Rectangle 51"/>
          <p:cNvSpPr>
            <a:spLocks noChangeArrowheads="1"/>
          </p:cNvSpPr>
          <p:nvPr/>
        </p:nvSpPr>
        <p:spPr bwMode="blackWhite">
          <a:xfrm>
            <a:off x="2219768" y="1520355"/>
            <a:ext cx="587375" cy="311150"/>
          </a:xfrm>
          <a:prstGeom prst="rect">
            <a:avLst/>
          </a:prstGeom>
          <a:solidFill>
            <a:schemeClr val="accent1">
              <a:lumMod val="40000"/>
              <a:lumOff val="6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wrap="none" lIns="92075" tIns="46038" rIns="92075" bIns="46038" anchor="ctr"/>
          <a:lstStyle/>
          <a:p>
            <a:pPr defTabSz="822325" eaLnBrk="0" hangingPunct="0">
              <a:spcBef>
                <a:spcPct val="50000"/>
              </a:spcBef>
              <a:defRPr/>
            </a:pPr>
            <a:r>
              <a:rPr lang="en-US" sz="1400" b="1" dirty="0">
                <a:solidFill>
                  <a:schemeClr val="bg1"/>
                </a:solidFill>
              </a:rPr>
              <a:t>PGA</a:t>
            </a:r>
          </a:p>
        </p:txBody>
      </p: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70225">
            <a:off x="6246923" y="3559408"/>
            <a:ext cx="467811" cy="467811"/>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70225">
            <a:off x="7166108" y="3559408"/>
            <a:ext cx="467811" cy="467811"/>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70225">
            <a:off x="8114630" y="3559408"/>
            <a:ext cx="467811" cy="467811"/>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70225">
            <a:off x="9046129" y="3559408"/>
            <a:ext cx="467811" cy="467811"/>
          </a:xfrm>
          <a:prstGeom prst="rect">
            <a:avLst/>
          </a:prstGeom>
        </p:spPr>
      </p:pic>
    </p:spTree>
    <p:custDataLst>
      <p:tags r:id="rId1"/>
    </p:custDataLst>
    <p:extLst>
      <p:ext uri="{BB962C8B-B14F-4D97-AF65-F5344CB8AC3E}">
        <p14:creationId xmlns:p14="http://schemas.microsoft.com/office/powerpoint/2010/main" val="2177080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850715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the Database Configuration Assistant</a:t>
            </a:r>
          </a:p>
        </p:txBody>
      </p:sp>
      <p:graphicFrame>
        <p:nvGraphicFramePr>
          <p:cNvPr id="4" name="Group 465"/>
          <p:cNvGraphicFramePr>
            <a:graphicFrameLocks noGrp="1"/>
          </p:cNvGraphicFramePr>
          <p:nvPr>
            <p:extLst/>
          </p:nvPr>
        </p:nvGraphicFramePr>
        <p:xfrm>
          <a:off x="622138" y="1286934"/>
          <a:ext cx="10944549" cy="4518329"/>
        </p:xfrm>
        <a:graphic>
          <a:graphicData uri="http://schemas.openxmlformats.org/drawingml/2006/table">
            <a:tbl>
              <a:tblPr firstRow="1" firstCol="1" bandRow="1">
                <a:tableStyleId>{5FD0F851-EC5A-4D38-B0AD-8093EC10F338}</a:tableStyleId>
              </a:tblPr>
              <a:tblGrid>
                <a:gridCol w="5474477">
                  <a:extLst>
                    <a:ext uri="{9D8B030D-6E8A-4147-A177-3AD203B41FA5}">
                      <a16:colId xmlns="" xmlns:a16="http://schemas.microsoft.com/office/drawing/2014/main" val="20000"/>
                    </a:ext>
                  </a:extLst>
                </a:gridCol>
                <a:gridCol w="5470072">
                  <a:extLst>
                    <a:ext uri="{9D8B030D-6E8A-4147-A177-3AD203B41FA5}">
                      <a16:colId xmlns="" xmlns:a16="http://schemas.microsoft.com/office/drawing/2014/main" val="20001"/>
                    </a:ext>
                  </a:extLst>
                </a:gridCol>
              </a:tblGrid>
              <a:tr h="5894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Task</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55467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latin typeface="Arial" panose="020B0604020202020204" pitchFamily="34" charset="0"/>
                          <a:cs typeface="Arial" panose="020B0604020202020204" pitchFamily="34" charset="0"/>
                        </a:rPr>
                        <a:t>Create a database</a:t>
                      </a:r>
                      <a:endPar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Create and configure a new database</a:t>
                      </a:r>
                      <a:endPar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8435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a:ln>
                            <a:noFill/>
                          </a:ln>
                          <a:solidFill>
                            <a:srgbClr val="000000"/>
                          </a:solidFill>
                          <a:effectLst/>
                          <a:latin typeface="Arial" panose="020B0604020202020204" pitchFamily="34" charset="0"/>
                          <a:cs typeface="Arial" panose="020B0604020202020204" pitchFamily="34" charset="0"/>
                        </a:rPr>
                        <a:t>Create and manage database design templates</a:t>
                      </a:r>
                      <a:endPar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Create an XML file containing information required to create a new database</a:t>
                      </a:r>
                    </a:p>
                  </a:txBody>
                  <a:tcPr marL="121888" marR="121888" marT="91440" marB="91440" horzOverflow="overflow"/>
                </a:tc>
                <a:extLst>
                  <a:ext uri="{0D108BD9-81ED-4DB2-BD59-A6C34878D82A}">
                    <a16:rowId xmlns="" xmlns:a16="http://schemas.microsoft.com/office/drawing/2014/main" val="10002"/>
                  </a:ext>
                </a:extLst>
              </a:tr>
              <a:tr h="8435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Delete a database</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Shut down the database instance and delete all database files</a:t>
                      </a:r>
                      <a:endPar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r h="8435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Manage pluggable databases in a multitenant architecture</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Create, delete, and unplug PDBs</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3387234600"/>
                  </a:ext>
                </a:extLst>
              </a:tr>
              <a:tr h="84354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Change the configuration of a database or PDB</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Configure options and security settings</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261636235"/>
                  </a:ext>
                </a:extLst>
              </a:tr>
            </a:tbl>
          </a:graphicData>
        </a:graphic>
      </p:graphicFrame>
    </p:spTree>
    <p:extLst>
      <p:ext uri="{BB962C8B-B14F-4D97-AF65-F5344CB8AC3E}">
        <p14:creationId xmlns:p14="http://schemas.microsoft.com/office/powerpoint/2010/main" val="491909603"/>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50812" y="276130"/>
            <a:ext cx="6705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2770" name="Rectangle 3"/>
          <p:cNvSpPr>
            <a:spLocks noGrp="1" noChangeArrowheads="1"/>
          </p:cNvSpPr>
          <p:nvPr>
            <p:ph type="title"/>
          </p:nvPr>
        </p:nvSpPr>
        <p:spPr/>
        <p:txBody>
          <a:bodyPr/>
          <a:lstStyle/>
          <a:p>
            <a:r>
              <a:rPr lang="en-US" altLang="en-US" dirty="0" smtClean="0"/>
              <a:t>Transporting a Database </a:t>
            </a:r>
          </a:p>
        </p:txBody>
      </p:sp>
      <p:grpSp>
        <p:nvGrpSpPr>
          <p:cNvPr id="32771" name="Group 1"/>
          <p:cNvGrpSpPr>
            <a:grpSpLocks/>
          </p:cNvGrpSpPr>
          <p:nvPr/>
        </p:nvGrpSpPr>
        <p:grpSpPr bwMode="auto">
          <a:xfrm>
            <a:off x="2319338" y="1383268"/>
            <a:ext cx="7543800" cy="4320620"/>
            <a:chOff x="2374033" y="1634843"/>
            <a:chExt cx="7543080" cy="4321457"/>
          </a:xfrm>
        </p:grpSpPr>
        <p:sp>
          <p:nvSpPr>
            <p:cNvPr id="32772" name="Rectangle 64"/>
            <p:cNvSpPr>
              <a:spLocks noChangeArrowheads="1"/>
            </p:cNvSpPr>
            <p:nvPr/>
          </p:nvSpPr>
          <p:spPr bwMode="auto">
            <a:xfrm>
              <a:off x="5802313" y="3797300"/>
              <a:ext cx="584200" cy="381000"/>
            </a:xfrm>
            <a:prstGeom prst="rect">
              <a:avLst/>
            </a:prstGeom>
            <a:solidFill>
              <a:srgbClr val="FFFF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73" name="Rectangle 65"/>
            <p:cNvSpPr>
              <a:spLocks noChangeArrowheads="1"/>
            </p:cNvSpPr>
            <p:nvPr/>
          </p:nvSpPr>
          <p:spPr bwMode="auto">
            <a:xfrm>
              <a:off x="3084513" y="2146300"/>
              <a:ext cx="3340100" cy="1447800"/>
            </a:xfrm>
            <a:prstGeom prst="rect">
              <a:avLst/>
            </a:prstGeom>
            <a:solidFill>
              <a:srgbClr val="FFCC66"/>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74" name="Text Box 66"/>
            <p:cNvSpPr txBox="1">
              <a:spLocks noChangeArrowheads="1"/>
            </p:cNvSpPr>
            <p:nvPr/>
          </p:nvSpPr>
          <p:spPr bwMode="auto">
            <a:xfrm>
              <a:off x="3430990" y="3592513"/>
              <a:ext cx="226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Source system</a:t>
              </a:r>
            </a:p>
          </p:txBody>
        </p:sp>
        <p:sp>
          <p:nvSpPr>
            <p:cNvPr id="32775" name="AutoShape 67"/>
            <p:cNvSpPr>
              <a:spLocks noChangeArrowheads="1"/>
            </p:cNvSpPr>
            <p:nvPr/>
          </p:nvSpPr>
          <p:spPr bwMode="auto">
            <a:xfrm>
              <a:off x="3224213" y="2279650"/>
              <a:ext cx="838200" cy="850900"/>
            </a:xfrm>
            <a:prstGeom prst="can">
              <a:avLst>
                <a:gd name="adj" fmla="val 25379"/>
              </a:avLst>
            </a:prstGeom>
            <a:solidFill>
              <a:srgbClr val="FF9900"/>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76" name="Text Box 68"/>
            <p:cNvSpPr txBox="1">
              <a:spLocks noChangeArrowheads="1"/>
            </p:cNvSpPr>
            <p:nvPr/>
          </p:nvSpPr>
          <p:spPr bwMode="auto">
            <a:xfrm>
              <a:off x="3233738" y="24622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777" name="Text Box 69"/>
            <p:cNvSpPr txBox="1">
              <a:spLocks noChangeArrowheads="1"/>
            </p:cNvSpPr>
            <p:nvPr/>
          </p:nvSpPr>
          <p:spPr bwMode="auto">
            <a:xfrm>
              <a:off x="2645569" y="1634843"/>
              <a:ext cx="4092396" cy="36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tx1">
                      <a:lumMod val="50000"/>
                    </a:schemeClr>
                  </a:solidFill>
                </a:rPr>
                <a:t>Open database in </a:t>
              </a:r>
              <a:r>
                <a:rPr lang="en-US" altLang="en-US" b="1" dirty="0">
                  <a:solidFill>
                    <a:srgbClr val="0000FF"/>
                  </a:solidFill>
                  <a:latin typeface="Courier New" panose="02070309020205020404" pitchFamily="49" charset="0"/>
                </a:rPr>
                <a:t>READ ONLY</a:t>
              </a:r>
              <a:r>
                <a:rPr lang="en-US" altLang="en-US" b="1" dirty="0"/>
                <a:t> </a:t>
              </a:r>
              <a:r>
                <a:rPr lang="en-US" altLang="en-US" b="1" dirty="0" smtClean="0">
                  <a:solidFill>
                    <a:schemeClr val="tx1">
                      <a:lumMod val="50000"/>
                    </a:schemeClr>
                  </a:solidFill>
                </a:rPr>
                <a:t>mode</a:t>
              </a:r>
              <a:endParaRPr lang="en-US" altLang="en-US" b="1" dirty="0">
                <a:solidFill>
                  <a:schemeClr val="tx1">
                    <a:lumMod val="50000"/>
                  </a:schemeClr>
                </a:solidFill>
              </a:endParaRPr>
            </a:p>
          </p:txBody>
        </p:sp>
        <p:sp>
          <p:nvSpPr>
            <p:cNvPr id="32778" name="Rectangle 70"/>
            <p:cNvSpPr>
              <a:spLocks noChangeArrowheads="1"/>
            </p:cNvSpPr>
            <p:nvPr/>
          </p:nvSpPr>
          <p:spPr bwMode="auto">
            <a:xfrm>
              <a:off x="7389813" y="2133600"/>
              <a:ext cx="2527300" cy="1460500"/>
            </a:xfrm>
            <a:prstGeom prst="rect">
              <a:avLst/>
            </a:prstGeom>
            <a:solidFill>
              <a:srgbClr val="99CC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79" name="Text Box 71"/>
            <p:cNvSpPr txBox="1">
              <a:spLocks noChangeArrowheads="1"/>
            </p:cNvSpPr>
            <p:nvPr/>
          </p:nvSpPr>
          <p:spPr bwMode="auto">
            <a:xfrm>
              <a:off x="7390166" y="3617913"/>
              <a:ext cx="23396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Target system</a:t>
              </a:r>
            </a:p>
          </p:txBody>
        </p:sp>
        <p:sp>
          <p:nvSpPr>
            <p:cNvPr id="32780" name="AutoShape 72"/>
            <p:cNvSpPr>
              <a:spLocks noChangeArrowheads="1"/>
            </p:cNvSpPr>
            <p:nvPr/>
          </p:nvSpPr>
          <p:spPr bwMode="auto">
            <a:xfrm>
              <a:off x="5408613" y="2279650"/>
              <a:ext cx="863600" cy="850900"/>
            </a:xfrm>
            <a:prstGeom prst="can">
              <a:avLst>
                <a:gd name="adj" fmla="val 25000"/>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1" name="Text Box 73"/>
            <p:cNvSpPr txBox="1">
              <a:spLocks noChangeArrowheads="1"/>
            </p:cNvSpPr>
            <p:nvPr/>
          </p:nvSpPr>
          <p:spPr bwMode="auto">
            <a:xfrm>
              <a:off x="5443538" y="24622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cxnSp>
          <p:nvCxnSpPr>
            <p:cNvPr id="2" name="AutoShape 74">
              <a:extLst/>
            </p:cNvPr>
            <p:cNvCxnSpPr>
              <a:cxnSpLocks noChangeShapeType="1"/>
            </p:cNvCxnSpPr>
            <p:nvPr/>
          </p:nvCxnSpPr>
          <p:spPr bwMode="auto">
            <a:xfrm>
              <a:off x="4062972" y="2704470"/>
              <a:ext cx="1346072" cy="0"/>
            </a:xfrm>
            <a:prstGeom prst="straightConnector1">
              <a:avLst/>
            </a:prstGeom>
            <a:noFill/>
            <a:ln w="28575">
              <a:solidFill>
                <a:schemeClr val="accent4"/>
              </a:solidFill>
              <a:round/>
              <a:headEnd/>
              <a:tailEnd type="triangle" w="lg" len="lg"/>
            </a:ln>
            <a:extLst/>
          </p:spPr>
        </p:cxnSp>
        <p:sp>
          <p:nvSpPr>
            <p:cNvPr id="32783" name="Text Box 75"/>
            <p:cNvSpPr txBox="1">
              <a:spLocks noChangeArrowheads="1"/>
            </p:cNvSpPr>
            <p:nvPr/>
          </p:nvSpPr>
          <p:spPr bwMode="auto">
            <a:xfrm>
              <a:off x="3944938" y="2819400"/>
              <a:ext cx="15287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FF"/>
                  </a:solidFill>
                  <a:latin typeface="Courier New" panose="02070309020205020404" pitchFamily="49" charset="0"/>
                </a:rPr>
                <a:t>CONVERT</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DATABASE</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TO PLATFORM</a:t>
              </a:r>
              <a:endParaRPr lang="en-US" altLang="en-US" sz="1600" b="1" dirty="0"/>
            </a:p>
          </p:txBody>
        </p:sp>
        <p:sp>
          <p:nvSpPr>
            <p:cNvPr id="32784" name="AutoShape 77"/>
            <p:cNvSpPr>
              <a:spLocks noChangeArrowheads="1"/>
            </p:cNvSpPr>
            <p:nvPr/>
          </p:nvSpPr>
          <p:spPr bwMode="auto">
            <a:xfrm>
              <a:off x="5688013" y="31750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5" name="Rectangle 78"/>
            <p:cNvSpPr>
              <a:spLocks noChangeArrowheads="1"/>
            </p:cNvSpPr>
            <p:nvPr/>
          </p:nvSpPr>
          <p:spPr bwMode="auto">
            <a:xfrm>
              <a:off x="5345113" y="28448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6" name="AutoShape 79"/>
            <p:cNvSpPr>
              <a:spLocks noChangeArrowheads="1"/>
            </p:cNvSpPr>
            <p:nvPr/>
          </p:nvSpPr>
          <p:spPr bwMode="auto">
            <a:xfrm>
              <a:off x="7631113" y="2273300"/>
              <a:ext cx="863600" cy="850900"/>
            </a:xfrm>
            <a:prstGeom prst="can">
              <a:avLst>
                <a:gd name="adj" fmla="val 25000"/>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7" name="Text Box 80"/>
            <p:cNvSpPr txBox="1">
              <a:spLocks noChangeArrowheads="1"/>
            </p:cNvSpPr>
            <p:nvPr/>
          </p:nvSpPr>
          <p:spPr bwMode="auto">
            <a:xfrm>
              <a:off x="7666038" y="24622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788" name="AutoShape 81"/>
            <p:cNvSpPr>
              <a:spLocks noChangeArrowheads="1"/>
            </p:cNvSpPr>
            <p:nvPr/>
          </p:nvSpPr>
          <p:spPr bwMode="auto">
            <a:xfrm>
              <a:off x="7910513" y="31750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89" name="Rectangle 82"/>
            <p:cNvSpPr>
              <a:spLocks noChangeArrowheads="1"/>
            </p:cNvSpPr>
            <p:nvPr/>
          </p:nvSpPr>
          <p:spPr bwMode="auto">
            <a:xfrm>
              <a:off x="7580313" y="28321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0" name="Rectangle 83"/>
            <p:cNvSpPr>
              <a:spLocks noChangeArrowheads="1"/>
            </p:cNvSpPr>
            <p:nvPr/>
          </p:nvSpPr>
          <p:spPr bwMode="auto">
            <a:xfrm>
              <a:off x="6221413" y="28448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1" name="Rectangle 84"/>
            <p:cNvSpPr>
              <a:spLocks noChangeArrowheads="1"/>
            </p:cNvSpPr>
            <p:nvPr/>
          </p:nvSpPr>
          <p:spPr bwMode="auto">
            <a:xfrm>
              <a:off x="2398713" y="4508500"/>
              <a:ext cx="2476500" cy="1447800"/>
            </a:xfrm>
            <a:prstGeom prst="rect">
              <a:avLst/>
            </a:prstGeom>
            <a:solidFill>
              <a:srgbClr val="FFCC66"/>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2" name="AutoShape 85"/>
            <p:cNvSpPr>
              <a:spLocks noChangeArrowheads="1"/>
            </p:cNvSpPr>
            <p:nvPr/>
          </p:nvSpPr>
          <p:spPr bwMode="auto">
            <a:xfrm>
              <a:off x="3859213" y="4584700"/>
              <a:ext cx="838200" cy="850900"/>
            </a:xfrm>
            <a:prstGeom prst="can">
              <a:avLst>
                <a:gd name="adj" fmla="val 25379"/>
              </a:avLst>
            </a:prstGeom>
            <a:solidFill>
              <a:srgbClr val="FF9900"/>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3" name="Text Box 86"/>
            <p:cNvSpPr txBox="1">
              <a:spLocks noChangeArrowheads="1"/>
            </p:cNvSpPr>
            <p:nvPr/>
          </p:nvSpPr>
          <p:spPr bwMode="auto">
            <a:xfrm>
              <a:off x="3868738" y="47736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794" name="Rectangle 87"/>
            <p:cNvSpPr>
              <a:spLocks noChangeArrowheads="1"/>
            </p:cNvSpPr>
            <p:nvPr/>
          </p:nvSpPr>
          <p:spPr bwMode="auto">
            <a:xfrm>
              <a:off x="6069013" y="4495800"/>
              <a:ext cx="3848100" cy="1460500"/>
            </a:xfrm>
            <a:prstGeom prst="rect">
              <a:avLst/>
            </a:prstGeom>
            <a:solidFill>
              <a:srgbClr val="99CC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5" name="Text Box 88"/>
            <p:cNvSpPr txBox="1">
              <a:spLocks noChangeArrowheads="1"/>
            </p:cNvSpPr>
            <p:nvPr/>
          </p:nvSpPr>
          <p:spPr bwMode="auto">
            <a:xfrm>
              <a:off x="2374033" y="4941888"/>
              <a:ext cx="1295547" cy="83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rgbClr val="0000FF"/>
                  </a:solidFill>
                  <a:latin typeface="Courier New" panose="02070309020205020404" pitchFamily="49" charset="0"/>
                </a:rPr>
                <a:t>CONVERT</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DATABASE</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ON TARGET</a:t>
              </a:r>
              <a:endParaRPr lang="en-US" altLang="en-US" sz="1600" b="1" dirty="0"/>
            </a:p>
          </p:txBody>
        </p:sp>
        <p:sp>
          <p:nvSpPr>
            <p:cNvPr id="32796" name="AutoShape 89" descr="Small grid"/>
            <p:cNvSpPr>
              <a:spLocks noChangeArrowheads="1"/>
            </p:cNvSpPr>
            <p:nvPr/>
          </p:nvSpPr>
          <p:spPr bwMode="auto">
            <a:xfrm>
              <a:off x="3884613" y="5537200"/>
              <a:ext cx="304800" cy="342900"/>
            </a:xfrm>
            <a:prstGeom prst="can">
              <a:avLst>
                <a:gd name="adj" fmla="val 28125"/>
              </a:avLst>
            </a:prstGeom>
            <a:blipFill dpi="0" rotWithShape="0">
              <a:blip r:embed="rId4"/>
              <a:srcRect/>
              <a:tile tx="0" ty="0" sx="100000" sy="100000" flip="none" algn="tl"/>
            </a:blip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7" name="Rectangle 90"/>
            <p:cNvSpPr>
              <a:spLocks noChangeArrowheads="1"/>
            </p:cNvSpPr>
            <p:nvPr/>
          </p:nvSpPr>
          <p:spPr bwMode="auto">
            <a:xfrm>
              <a:off x="4621213" y="5676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798" name="AutoShape 91"/>
            <p:cNvSpPr>
              <a:spLocks noChangeArrowheads="1"/>
            </p:cNvSpPr>
            <p:nvPr/>
          </p:nvSpPr>
          <p:spPr bwMode="auto">
            <a:xfrm>
              <a:off x="4354513" y="55372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cxnSp>
          <p:nvCxnSpPr>
            <p:cNvPr id="3" name="AutoShape 92">
              <a:extLst/>
            </p:cNvPr>
            <p:cNvCxnSpPr>
              <a:cxnSpLocks noChangeShapeType="1"/>
            </p:cNvCxnSpPr>
            <p:nvPr/>
          </p:nvCxnSpPr>
          <p:spPr bwMode="auto">
            <a:xfrm rot="10800000" flipH="1" flipV="1">
              <a:off x="3845505" y="5009967"/>
              <a:ext cx="25398" cy="698635"/>
            </a:xfrm>
            <a:prstGeom prst="bentConnector3">
              <a:avLst>
                <a:gd name="adj1" fmla="val -843750"/>
              </a:avLst>
            </a:prstGeom>
            <a:noFill/>
            <a:ln w="28575">
              <a:solidFill>
                <a:schemeClr val="accent4"/>
              </a:solidFill>
              <a:miter lim="800000"/>
              <a:headEnd/>
              <a:tailEnd type="triangle" w="lg" len="lg"/>
            </a:ln>
            <a:extLst/>
          </p:spPr>
        </p:cxnSp>
        <p:sp>
          <p:nvSpPr>
            <p:cNvPr id="32800" name="Text Box 93"/>
            <p:cNvSpPr txBox="1">
              <a:spLocks noChangeArrowheads="1"/>
            </p:cNvSpPr>
            <p:nvPr/>
          </p:nvSpPr>
          <p:spPr bwMode="auto">
            <a:xfrm>
              <a:off x="6570663" y="2382748"/>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Ship</a:t>
              </a:r>
            </a:p>
            <a:p>
              <a:pPr algn="ctr" eaLnBrk="1" hangingPunct="1"/>
              <a:r>
                <a:rPr lang="en-US" altLang="en-US" dirty="0">
                  <a:solidFill>
                    <a:srgbClr val="000000"/>
                  </a:solidFill>
                </a:rPr>
                <a:t>files</a:t>
              </a:r>
            </a:p>
          </p:txBody>
        </p:sp>
        <p:sp>
          <p:nvSpPr>
            <p:cNvPr id="32801" name="AutoShape 94"/>
            <p:cNvSpPr>
              <a:spLocks noChangeArrowheads="1"/>
            </p:cNvSpPr>
            <p:nvPr/>
          </p:nvSpPr>
          <p:spPr bwMode="auto">
            <a:xfrm>
              <a:off x="6310313" y="4584700"/>
              <a:ext cx="838200" cy="850900"/>
            </a:xfrm>
            <a:prstGeom prst="can">
              <a:avLst>
                <a:gd name="adj" fmla="val 25379"/>
              </a:avLst>
            </a:prstGeom>
            <a:solidFill>
              <a:srgbClr val="FF9900"/>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2" name="Text Box 95"/>
            <p:cNvSpPr txBox="1">
              <a:spLocks noChangeArrowheads="1"/>
            </p:cNvSpPr>
            <p:nvPr/>
          </p:nvSpPr>
          <p:spPr bwMode="auto">
            <a:xfrm>
              <a:off x="6319838" y="47736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803" name="AutoShape 96" descr="Small grid"/>
            <p:cNvSpPr>
              <a:spLocks noChangeArrowheads="1"/>
            </p:cNvSpPr>
            <p:nvPr/>
          </p:nvSpPr>
          <p:spPr bwMode="auto">
            <a:xfrm>
              <a:off x="6335713" y="5537200"/>
              <a:ext cx="304800" cy="342900"/>
            </a:xfrm>
            <a:prstGeom prst="can">
              <a:avLst>
                <a:gd name="adj" fmla="val 28125"/>
              </a:avLst>
            </a:prstGeom>
            <a:blipFill dpi="0" rotWithShape="0">
              <a:blip r:embed="rId4"/>
              <a:srcRect/>
              <a:tile tx="0" ty="0" sx="100000" sy="100000" flip="none" algn="tl"/>
            </a:blip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4" name="Rectangle 97"/>
            <p:cNvSpPr>
              <a:spLocks noChangeArrowheads="1"/>
            </p:cNvSpPr>
            <p:nvPr/>
          </p:nvSpPr>
          <p:spPr bwMode="auto">
            <a:xfrm>
              <a:off x="7072313" y="5676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5" name="AutoShape 98"/>
            <p:cNvSpPr>
              <a:spLocks noChangeArrowheads="1"/>
            </p:cNvSpPr>
            <p:nvPr/>
          </p:nvSpPr>
          <p:spPr bwMode="auto">
            <a:xfrm>
              <a:off x="6805613" y="55372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6" name="AutoShape 99"/>
            <p:cNvSpPr>
              <a:spLocks noChangeArrowheads="1"/>
            </p:cNvSpPr>
            <p:nvPr/>
          </p:nvSpPr>
          <p:spPr bwMode="auto">
            <a:xfrm>
              <a:off x="7504113" y="4584700"/>
              <a:ext cx="838200" cy="850900"/>
            </a:xfrm>
            <a:prstGeom prst="can">
              <a:avLst>
                <a:gd name="adj" fmla="val 25379"/>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7" name="Text Box 100"/>
            <p:cNvSpPr txBox="1">
              <a:spLocks noChangeArrowheads="1"/>
            </p:cNvSpPr>
            <p:nvPr/>
          </p:nvSpPr>
          <p:spPr bwMode="auto">
            <a:xfrm>
              <a:off x="7513638" y="47736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808" name="AutoShape 101" descr="Small grid"/>
            <p:cNvSpPr>
              <a:spLocks noChangeArrowheads="1"/>
            </p:cNvSpPr>
            <p:nvPr/>
          </p:nvSpPr>
          <p:spPr bwMode="auto">
            <a:xfrm>
              <a:off x="7529513" y="5537200"/>
              <a:ext cx="304800" cy="342900"/>
            </a:xfrm>
            <a:prstGeom prst="can">
              <a:avLst>
                <a:gd name="adj" fmla="val 28125"/>
              </a:avLst>
            </a:prstGeom>
            <a:blipFill dpi="0" rotWithShape="0">
              <a:blip r:embed="rId4"/>
              <a:srcRect/>
              <a:tile tx="0" ty="0" sx="100000" sy="100000" flip="none" algn="tl"/>
            </a:blip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09" name="Rectangle 102"/>
            <p:cNvSpPr>
              <a:spLocks noChangeArrowheads="1"/>
            </p:cNvSpPr>
            <p:nvPr/>
          </p:nvSpPr>
          <p:spPr bwMode="auto">
            <a:xfrm>
              <a:off x="8266113" y="5676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10" name="AutoShape 103"/>
            <p:cNvSpPr>
              <a:spLocks noChangeArrowheads="1"/>
            </p:cNvSpPr>
            <p:nvPr/>
          </p:nvSpPr>
          <p:spPr bwMode="auto">
            <a:xfrm>
              <a:off x="7999413" y="55372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cxnSp>
          <p:nvCxnSpPr>
            <p:cNvPr id="4" name="AutoShape 104">
              <a:extLst/>
            </p:cNvPr>
            <p:cNvCxnSpPr>
              <a:cxnSpLocks noChangeShapeType="1"/>
            </p:cNvCxnSpPr>
            <p:nvPr/>
          </p:nvCxnSpPr>
          <p:spPr bwMode="auto">
            <a:xfrm rot="10800000">
              <a:off x="7490057" y="5009967"/>
              <a:ext cx="25398" cy="698635"/>
            </a:xfrm>
            <a:prstGeom prst="bentConnector3">
              <a:avLst>
                <a:gd name="adj1" fmla="val 943750"/>
              </a:avLst>
            </a:prstGeom>
            <a:noFill/>
            <a:ln w="28575">
              <a:solidFill>
                <a:schemeClr val="accent4"/>
              </a:solidFill>
              <a:prstDash val="dash"/>
              <a:miter lim="800000"/>
              <a:headEnd/>
              <a:tailEnd type="triangle" w="lg" len="lg"/>
            </a:ln>
            <a:extLst/>
          </p:spPr>
        </p:cxnSp>
        <p:sp>
          <p:nvSpPr>
            <p:cNvPr id="32812" name="AutoShape 105"/>
            <p:cNvSpPr>
              <a:spLocks noChangeArrowheads="1"/>
            </p:cNvSpPr>
            <p:nvPr/>
          </p:nvSpPr>
          <p:spPr bwMode="auto">
            <a:xfrm>
              <a:off x="8621713" y="4584700"/>
              <a:ext cx="838200" cy="850900"/>
            </a:xfrm>
            <a:prstGeom prst="can">
              <a:avLst>
                <a:gd name="adj" fmla="val 25379"/>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13" name="Text Box 106"/>
            <p:cNvSpPr txBox="1">
              <a:spLocks noChangeArrowheads="1"/>
            </p:cNvSpPr>
            <p:nvPr/>
          </p:nvSpPr>
          <p:spPr bwMode="auto">
            <a:xfrm>
              <a:off x="8631238" y="47736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814" name="AutoShape 107" descr="Small grid"/>
            <p:cNvSpPr>
              <a:spLocks noChangeArrowheads="1"/>
            </p:cNvSpPr>
            <p:nvPr/>
          </p:nvSpPr>
          <p:spPr bwMode="auto">
            <a:xfrm>
              <a:off x="8647113" y="5537200"/>
              <a:ext cx="304800" cy="342900"/>
            </a:xfrm>
            <a:prstGeom prst="can">
              <a:avLst>
                <a:gd name="adj" fmla="val 28125"/>
              </a:avLst>
            </a:prstGeom>
            <a:blipFill dpi="0" rotWithShape="0">
              <a:blip r:embed="rId4"/>
              <a:srcRect/>
              <a:tile tx="0" ty="0" sx="100000" sy="100000" flip="none" algn="tl"/>
            </a:blip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15" name="Rectangle 108"/>
            <p:cNvSpPr>
              <a:spLocks noChangeArrowheads="1"/>
            </p:cNvSpPr>
            <p:nvPr/>
          </p:nvSpPr>
          <p:spPr bwMode="auto">
            <a:xfrm>
              <a:off x="9383713" y="5676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16" name="AutoShape 109"/>
            <p:cNvSpPr>
              <a:spLocks noChangeArrowheads="1"/>
            </p:cNvSpPr>
            <p:nvPr/>
          </p:nvSpPr>
          <p:spPr bwMode="auto">
            <a:xfrm>
              <a:off x="9117013" y="55372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cxnSp>
          <p:nvCxnSpPr>
            <p:cNvPr id="5" name="AutoShape 110">
              <a:extLst/>
            </p:cNvPr>
            <p:cNvCxnSpPr>
              <a:cxnSpLocks noChangeShapeType="1"/>
            </p:cNvCxnSpPr>
            <p:nvPr/>
          </p:nvCxnSpPr>
          <p:spPr bwMode="auto">
            <a:xfrm flipV="1">
              <a:off x="9436146" y="5009967"/>
              <a:ext cx="38096" cy="698635"/>
            </a:xfrm>
            <a:prstGeom prst="bentConnector3">
              <a:avLst>
                <a:gd name="adj1" fmla="val 662500"/>
              </a:avLst>
            </a:prstGeom>
            <a:noFill/>
            <a:ln w="28575">
              <a:solidFill>
                <a:schemeClr val="accent4"/>
              </a:solidFill>
              <a:prstDash val="dash"/>
              <a:miter lim="800000"/>
              <a:headEnd/>
              <a:tailEnd type="triangle" w="lg" len="lg"/>
            </a:ln>
            <a:extLst/>
          </p:spPr>
        </p:cxnSp>
        <p:cxnSp>
          <p:nvCxnSpPr>
            <p:cNvPr id="16433" name="AutoShape 111">
              <a:extLst/>
            </p:cNvPr>
            <p:cNvCxnSpPr>
              <a:cxnSpLocks noChangeShapeType="1"/>
            </p:cNvCxnSpPr>
            <p:nvPr/>
          </p:nvCxnSpPr>
          <p:spPr bwMode="auto">
            <a:xfrm>
              <a:off x="4685212" y="5017905"/>
              <a:ext cx="1641318" cy="0"/>
            </a:xfrm>
            <a:prstGeom prst="straightConnector1">
              <a:avLst/>
            </a:prstGeom>
            <a:noFill/>
            <a:ln w="28575">
              <a:solidFill>
                <a:schemeClr val="accent4"/>
              </a:solidFill>
              <a:round/>
              <a:headEnd/>
              <a:tailEnd type="triangle" w="lg" len="lg"/>
            </a:ln>
            <a:extLst/>
          </p:spPr>
        </p:cxnSp>
        <p:sp>
          <p:nvSpPr>
            <p:cNvPr id="32819" name="Rectangle 112"/>
            <p:cNvSpPr>
              <a:spLocks noChangeArrowheads="1"/>
            </p:cNvSpPr>
            <p:nvPr/>
          </p:nvSpPr>
          <p:spPr bwMode="auto">
            <a:xfrm>
              <a:off x="6259513" y="5168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20" name="Rectangle 113"/>
            <p:cNvSpPr>
              <a:spLocks noChangeArrowheads="1"/>
            </p:cNvSpPr>
            <p:nvPr/>
          </p:nvSpPr>
          <p:spPr bwMode="auto">
            <a:xfrm>
              <a:off x="4672013" y="5168900"/>
              <a:ext cx="1016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21" name="Text Box 114"/>
            <p:cNvSpPr txBox="1">
              <a:spLocks noChangeArrowheads="1"/>
            </p:cNvSpPr>
            <p:nvPr/>
          </p:nvSpPr>
          <p:spPr bwMode="auto">
            <a:xfrm>
              <a:off x="5148263" y="4694149"/>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Ship</a:t>
              </a:r>
            </a:p>
            <a:p>
              <a:pPr algn="ctr" eaLnBrk="1" hangingPunct="1"/>
              <a:r>
                <a:rPr lang="en-US" altLang="en-US" dirty="0">
                  <a:solidFill>
                    <a:schemeClr val="tx1">
                      <a:lumMod val="50000"/>
                    </a:schemeClr>
                  </a:solidFill>
                </a:rPr>
                <a:t>files</a:t>
              </a:r>
            </a:p>
          </p:txBody>
        </p:sp>
        <p:sp>
          <p:nvSpPr>
            <p:cNvPr id="32822" name="Text Box 115"/>
            <p:cNvSpPr txBox="1">
              <a:spLocks noChangeArrowheads="1"/>
            </p:cNvSpPr>
            <p:nvPr/>
          </p:nvSpPr>
          <p:spPr bwMode="auto">
            <a:xfrm>
              <a:off x="5773738" y="374808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t>OR</a:t>
              </a:r>
            </a:p>
          </p:txBody>
        </p:sp>
        <p:pic>
          <p:nvPicPr>
            <p:cNvPr id="32823" name="Picture 116" descr="D:\10iR1_SPOC\10iR1_Server_Manageability\eStudy\DWH\symbo00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2988" y="5092700"/>
              <a:ext cx="2222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24" name="AutoShape 117"/>
            <p:cNvSpPr>
              <a:spLocks noChangeArrowheads="1"/>
            </p:cNvSpPr>
            <p:nvPr/>
          </p:nvSpPr>
          <p:spPr bwMode="auto">
            <a:xfrm>
              <a:off x="8723313" y="2273300"/>
              <a:ext cx="863600" cy="850900"/>
            </a:xfrm>
            <a:prstGeom prst="can">
              <a:avLst>
                <a:gd name="adj" fmla="val 25000"/>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2825" name="Text Box 118"/>
            <p:cNvSpPr txBox="1">
              <a:spLocks noChangeArrowheads="1"/>
            </p:cNvSpPr>
            <p:nvPr/>
          </p:nvSpPr>
          <p:spPr bwMode="auto">
            <a:xfrm>
              <a:off x="8758238" y="2462213"/>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Read-</a:t>
              </a:r>
              <a:br>
                <a:rPr lang="en-US" altLang="en-US" dirty="0">
                  <a:solidFill>
                    <a:srgbClr val="000000"/>
                  </a:solidFill>
                </a:rPr>
              </a:br>
              <a:r>
                <a:rPr lang="en-US" altLang="en-US" dirty="0">
                  <a:solidFill>
                    <a:srgbClr val="000000"/>
                  </a:solidFill>
                </a:rPr>
                <a:t>only</a:t>
              </a:r>
            </a:p>
          </p:txBody>
        </p:sp>
        <p:sp>
          <p:nvSpPr>
            <p:cNvPr id="32826" name="AutoShape 119"/>
            <p:cNvSpPr>
              <a:spLocks noChangeArrowheads="1"/>
            </p:cNvSpPr>
            <p:nvPr/>
          </p:nvSpPr>
          <p:spPr bwMode="auto">
            <a:xfrm>
              <a:off x="9002713" y="3175000"/>
              <a:ext cx="304800" cy="342900"/>
            </a:xfrm>
            <a:prstGeom prst="can">
              <a:avLst>
                <a:gd name="adj" fmla="val 28125"/>
              </a:avLst>
            </a:prstGeom>
            <a:solidFill>
              <a:srgbClr val="CCECFF"/>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cxnSp>
          <p:nvCxnSpPr>
            <p:cNvPr id="6" name="AutoShape 120">
              <a:extLst/>
            </p:cNvPr>
            <p:cNvCxnSpPr>
              <a:cxnSpLocks noChangeShapeType="1"/>
            </p:cNvCxnSpPr>
            <p:nvPr/>
          </p:nvCxnSpPr>
          <p:spPr bwMode="auto">
            <a:xfrm flipV="1">
              <a:off x="9321857" y="2698119"/>
              <a:ext cx="279373" cy="647826"/>
            </a:xfrm>
            <a:prstGeom prst="bentConnector3">
              <a:avLst>
                <a:gd name="adj1" fmla="val 176704"/>
              </a:avLst>
            </a:prstGeom>
            <a:noFill/>
            <a:ln w="28575">
              <a:solidFill>
                <a:schemeClr val="accent4"/>
              </a:solidFill>
              <a:prstDash val="dash"/>
              <a:miter lim="800000"/>
              <a:headEnd/>
              <a:tailEnd type="triangle" w="lg" len="lg"/>
            </a:ln>
            <a:extLst/>
          </p:spPr>
        </p:cxnSp>
        <p:pic>
          <p:nvPicPr>
            <p:cNvPr id="32828" name="Picture 121" descr="D:\10iR1_SPOC\10iR1_Server_Manageability\eStudy\DWH\symbo00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7288" y="2768600"/>
              <a:ext cx="2222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AutoShape 74">
              <a:extLst/>
            </p:cNvPr>
            <p:cNvCxnSpPr>
              <a:cxnSpLocks noChangeShapeType="1"/>
            </p:cNvCxnSpPr>
            <p:nvPr/>
          </p:nvCxnSpPr>
          <p:spPr bwMode="auto">
            <a:xfrm>
              <a:off x="6269386" y="2706057"/>
              <a:ext cx="1346072" cy="0"/>
            </a:xfrm>
            <a:prstGeom prst="straightConnector1">
              <a:avLst/>
            </a:prstGeom>
            <a:noFill/>
            <a:ln w="28575">
              <a:solidFill>
                <a:schemeClr val="accent4"/>
              </a:solidFill>
              <a:round/>
              <a:headEnd/>
              <a:tailEnd type="triangle" w="lg" len="lg"/>
            </a:ln>
            <a:extLst/>
          </p:spPr>
        </p:cxnSp>
      </p:grpSp>
    </p:spTree>
    <p:custDataLst>
      <p:tags r:id="rId1"/>
    </p:custDataLst>
    <p:extLst>
      <p:ext uri="{BB962C8B-B14F-4D97-AF65-F5344CB8AC3E}">
        <p14:creationId xmlns:p14="http://schemas.microsoft.com/office/powerpoint/2010/main" val="2087520660"/>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150811" y="276130"/>
            <a:ext cx="7061201"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4818" name="Rectangle 2"/>
          <p:cNvSpPr>
            <a:spLocks noGrp="1" noChangeArrowheads="1"/>
          </p:cNvSpPr>
          <p:nvPr>
            <p:ph type="title"/>
          </p:nvPr>
        </p:nvSpPr>
        <p:spPr/>
        <p:txBody>
          <a:bodyPr/>
          <a:lstStyle/>
          <a:p>
            <a:r>
              <a:rPr lang="en-US" altLang="en-US" dirty="0" smtClean="0"/>
              <a:t>Transporting a Database: Conversion</a:t>
            </a:r>
          </a:p>
        </p:txBody>
      </p:sp>
      <p:grpSp>
        <p:nvGrpSpPr>
          <p:cNvPr id="34819" name="Group 3"/>
          <p:cNvGrpSpPr>
            <a:grpSpLocks/>
          </p:cNvGrpSpPr>
          <p:nvPr/>
        </p:nvGrpSpPr>
        <p:grpSpPr bwMode="auto">
          <a:xfrm>
            <a:off x="2157413" y="950913"/>
            <a:ext cx="7874000" cy="4956175"/>
            <a:chOff x="2106613" y="1292225"/>
            <a:chExt cx="7874000" cy="4956175"/>
          </a:xfrm>
        </p:grpSpPr>
        <p:sp>
          <p:nvSpPr>
            <p:cNvPr id="34820" name="AutoShape 70"/>
            <p:cNvSpPr>
              <a:spLocks noChangeArrowheads="1"/>
            </p:cNvSpPr>
            <p:nvPr/>
          </p:nvSpPr>
          <p:spPr bwMode="auto">
            <a:xfrm>
              <a:off x="3922713" y="2006600"/>
              <a:ext cx="3911600" cy="3581400"/>
            </a:xfrm>
            <a:prstGeom prst="can">
              <a:avLst>
                <a:gd name="adj" fmla="val 5819"/>
              </a:avLst>
            </a:prstGeom>
            <a:solidFill>
              <a:srgbClr val="FFCC66"/>
            </a:solidFill>
            <a:ln w="28575">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1" name="Rectangle 71"/>
            <p:cNvSpPr>
              <a:spLocks noChangeArrowheads="1"/>
            </p:cNvSpPr>
            <p:nvPr/>
          </p:nvSpPr>
          <p:spPr bwMode="auto">
            <a:xfrm>
              <a:off x="4100513" y="23368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2" name="Text Box 72"/>
            <p:cNvSpPr txBox="1">
              <a:spLocks noChangeArrowheads="1"/>
            </p:cNvSpPr>
            <p:nvPr/>
          </p:nvSpPr>
          <p:spPr bwMode="auto">
            <a:xfrm>
              <a:off x="4159250" y="2320925"/>
              <a:ext cx="1050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Tempfiles</a:t>
              </a:r>
            </a:p>
          </p:txBody>
        </p:sp>
        <p:sp>
          <p:nvSpPr>
            <p:cNvPr id="34823" name="Rectangle 73"/>
            <p:cNvSpPr>
              <a:spLocks noChangeArrowheads="1"/>
            </p:cNvSpPr>
            <p:nvPr/>
          </p:nvSpPr>
          <p:spPr bwMode="auto">
            <a:xfrm>
              <a:off x="2119313" y="2768600"/>
              <a:ext cx="3276600" cy="2565400"/>
            </a:xfrm>
            <a:prstGeom prst="rect">
              <a:avLst/>
            </a:prstGeom>
            <a:solidFill>
              <a:srgbClr val="FFE2A7"/>
            </a:solidFill>
            <a:ln w="28575">
              <a:solidFill>
                <a:schemeClr val="tx1"/>
              </a:solidFill>
              <a:prstDash val="dash"/>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4" name="AutoShape 74"/>
            <p:cNvSpPr>
              <a:spLocks noChangeArrowheads="1"/>
            </p:cNvSpPr>
            <p:nvPr/>
          </p:nvSpPr>
          <p:spPr bwMode="auto">
            <a:xfrm>
              <a:off x="8583613" y="3733800"/>
              <a:ext cx="1092200" cy="635000"/>
            </a:xfrm>
            <a:prstGeom prst="flowChartAlternateProcess">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5" name="Text Box 75"/>
            <p:cNvSpPr txBox="1">
              <a:spLocks noChangeArrowheads="1"/>
            </p:cNvSpPr>
            <p:nvPr/>
          </p:nvSpPr>
          <p:spPr bwMode="auto">
            <a:xfrm>
              <a:off x="8724900" y="3781425"/>
              <a:ext cx="868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Backup</a:t>
              </a:r>
              <a:br>
                <a:rPr lang="en-US" altLang="en-US" sz="1600" dirty="0">
                  <a:solidFill>
                    <a:schemeClr val="bg1"/>
                  </a:solidFill>
                </a:rPr>
              </a:br>
              <a:r>
                <a:rPr lang="en-US" altLang="en-US" sz="1600" dirty="0">
                  <a:solidFill>
                    <a:schemeClr val="bg1"/>
                  </a:solidFill>
                </a:rPr>
                <a:t>files</a:t>
              </a:r>
            </a:p>
          </p:txBody>
        </p:sp>
        <p:sp>
          <p:nvSpPr>
            <p:cNvPr id="34826" name="AutoShape 76"/>
            <p:cNvSpPr>
              <a:spLocks noChangeArrowheads="1"/>
            </p:cNvSpPr>
            <p:nvPr/>
          </p:nvSpPr>
          <p:spPr bwMode="auto">
            <a:xfrm>
              <a:off x="6729413" y="3378200"/>
              <a:ext cx="863600" cy="584200"/>
            </a:xfrm>
            <a:prstGeom prst="flowChartPunchedCard">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7" name="AutoShape 77"/>
            <p:cNvSpPr>
              <a:spLocks noChangeArrowheads="1"/>
            </p:cNvSpPr>
            <p:nvPr/>
          </p:nvSpPr>
          <p:spPr bwMode="auto">
            <a:xfrm>
              <a:off x="6818313" y="3479800"/>
              <a:ext cx="863600" cy="584200"/>
            </a:xfrm>
            <a:prstGeom prst="flowChartPunchedCard">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28" name="Text Box 78"/>
            <p:cNvSpPr txBox="1">
              <a:spLocks noChangeArrowheads="1"/>
            </p:cNvSpPr>
            <p:nvPr/>
          </p:nvSpPr>
          <p:spPr bwMode="auto">
            <a:xfrm>
              <a:off x="6842125" y="3502025"/>
              <a:ext cx="846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Control</a:t>
              </a:r>
              <a:br>
                <a:rPr lang="en-US" altLang="en-US" sz="1600" dirty="0">
                  <a:solidFill>
                    <a:schemeClr val="bg1"/>
                  </a:solidFill>
                </a:rPr>
              </a:br>
              <a:r>
                <a:rPr lang="en-US" altLang="en-US" sz="1600" dirty="0">
                  <a:solidFill>
                    <a:schemeClr val="bg1"/>
                  </a:solidFill>
                </a:rPr>
                <a:t>files</a:t>
              </a:r>
            </a:p>
          </p:txBody>
        </p:sp>
        <p:sp>
          <p:nvSpPr>
            <p:cNvPr id="34829" name="Rectangle 79"/>
            <p:cNvSpPr>
              <a:spLocks noChangeArrowheads="1"/>
            </p:cNvSpPr>
            <p:nvPr/>
          </p:nvSpPr>
          <p:spPr bwMode="auto">
            <a:xfrm>
              <a:off x="5700713" y="3149600"/>
              <a:ext cx="660400" cy="1447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0" name="Rectangle 80"/>
            <p:cNvSpPr>
              <a:spLocks noChangeArrowheads="1"/>
            </p:cNvSpPr>
            <p:nvPr/>
          </p:nvSpPr>
          <p:spPr bwMode="auto">
            <a:xfrm>
              <a:off x="5840413" y="3263900"/>
              <a:ext cx="660400" cy="1447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1" name="Text Box 81"/>
            <p:cNvSpPr txBox="1">
              <a:spLocks noChangeArrowheads="1"/>
            </p:cNvSpPr>
            <p:nvPr/>
          </p:nvSpPr>
          <p:spPr bwMode="auto">
            <a:xfrm>
              <a:off x="5838825" y="3540125"/>
              <a:ext cx="6905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Redo</a:t>
              </a:r>
              <a:br>
                <a:rPr lang="en-US" altLang="en-US" sz="1600" dirty="0">
                  <a:solidFill>
                    <a:schemeClr val="bg1"/>
                  </a:solidFill>
                </a:rPr>
              </a:br>
              <a:r>
                <a:rPr lang="en-US" altLang="en-US" sz="1600" dirty="0">
                  <a:solidFill>
                    <a:schemeClr val="bg1"/>
                  </a:solidFill>
                </a:rPr>
                <a:t>log</a:t>
              </a:r>
              <a:br>
                <a:rPr lang="en-US" altLang="en-US" sz="1600" dirty="0">
                  <a:solidFill>
                    <a:schemeClr val="bg1"/>
                  </a:solidFill>
                </a:rPr>
              </a:br>
              <a:r>
                <a:rPr lang="en-US" altLang="en-US" sz="1600" dirty="0">
                  <a:solidFill>
                    <a:schemeClr val="bg1"/>
                  </a:solidFill>
                </a:rPr>
                <a:t>files</a:t>
              </a:r>
            </a:p>
          </p:txBody>
        </p:sp>
        <p:sp>
          <p:nvSpPr>
            <p:cNvPr id="34832" name="Rectangle 82"/>
            <p:cNvSpPr>
              <a:spLocks noChangeArrowheads="1"/>
            </p:cNvSpPr>
            <p:nvPr/>
          </p:nvSpPr>
          <p:spPr bwMode="auto">
            <a:xfrm>
              <a:off x="6691313" y="4622800"/>
              <a:ext cx="2971800" cy="736600"/>
            </a:xfrm>
            <a:prstGeom prst="rect">
              <a:avLst/>
            </a:prstGeom>
            <a:solidFill>
              <a:srgbClr val="FFE2A7"/>
            </a:solidFill>
            <a:ln w="28575">
              <a:solidFill>
                <a:schemeClr val="tx1"/>
              </a:solidFill>
              <a:prstDash val="dash"/>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3" name="AutoShape 83"/>
            <p:cNvSpPr>
              <a:spLocks noChangeArrowheads="1"/>
            </p:cNvSpPr>
            <p:nvPr/>
          </p:nvSpPr>
          <p:spPr bwMode="auto">
            <a:xfrm>
              <a:off x="8253413" y="2400300"/>
              <a:ext cx="1727200" cy="1117600"/>
            </a:xfrm>
            <a:prstGeom prst="flowChartTerminator">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4" name="Text Box 84"/>
            <p:cNvSpPr txBox="1">
              <a:spLocks noChangeArrowheads="1"/>
            </p:cNvSpPr>
            <p:nvPr/>
          </p:nvSpPr>
          <p:spPr bwMode="auto">
            <a:xfrm>
              <a:off x="8362950" y="2398713"/>
              <a:ext cx="15192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latin typeface="Courier New" panose="02070309020205020404" pitchFamily="49" charset="0"/>
                </a:rPr>
                <a:t>BFILE</a:t>
              </a:r>
              <a:r>
                <a:rPr lang="en-US" altLang="en-US" sz="1600" dirty="0">
                  <a:solidFill>
                    <a:schemeClr val="bg1"/>
                  </a:solidFill>
                </a:rPr>
                <a:t>s</a:t>
              </a:r>
              <a:br>
                <a:rPr lang="en-US" altLang="en-US" sz="1600" dirty="0">
                  <a:solidFill>
                    <a:schemeClr val="bg1"/>
                  </a:solidFill>
                </a:rPr>
              </a:br>
              <a:r>
                <a:rPr lang="en-US" altLang="en-US" sz="1600" dirty="0">
                  <a:solidFill>
                    <a:schemeClr val="bg1"/>
                  </a:solidFill>
                </a:rPr>
                <a:t>directories</a:t>
              </a:r>
              <a:br>
                <a:rPr lang="en-US" altLang="en-US" sz="1600" dirty="0">
                  <a:solidFill>
                    <a:schemeClr val="bg1"/>
                  </a:solidFill>
                </a:rPr>
              </a:br>
              <a:r>
                <a:rPr lang="en-US" altLang="en-US" sz="1600" dirty="0">
                  <a:solidFill>
                    <a:schemeClr val="bg1"/>
                  </a:solidFill>
                </a:rPr>
                <a:t>external tables</a:t>
              </a:r>
              <a:br>
                <a:rPr lang="en-US" altLang="en-US" sz="1600" dirty="0">
                  <a:solidFill>
                    <a:schemeClr val="bg1"/>
                  </a:solidFill>
                </a:rPr>
              </a:br>
              <a:r>
                <a:rPr lang="en-US" altLang="en-US" sz="1600" dirty="0">
                  <a:solidFill>
                    <a:schemeClr val="bg1"/>
                  </a:solidFill>
                </a:rPr>
                <a:t>password file</a:t>
              </a:r>
            </a:p>
          </p:txBody>
        </p:sp>
        <p:sp>
          <p:nvSpPr>
            <p:cNvPr id="34835" name="AutoShape 85"/>
            <p:cNvSpPr>
              <a:spLocks noChangeArrowheads="1"/>
            </p:cNvSpPr>
            <p:nvPr/>
          </p:nvSpPr>
          <p:spPr bwMode="auto">
            <a:xfrm>
              <a:off x="6843713" y="4749800"/>
              <a:ext cx="660400" cy="508000"/>
            </a:xfrm>
            <a:prstGeom prst="flowChartDocumen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6" name="Text Box 86"/>
            <p:cNvSpPr txBox="1">
              <a:spLocks noChangeArrowheads="1"/>
            </p:cNvSpPr>
            <p:nvPr/>
          </p:nvSpPr>
          <p:spPr bwMode="auto">
            <a:xfrm>
              <a:off x="6832600" y="4784725"/>
              <a:ext cx="661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spfile</a:t>
              </a:r>
            </a:p>
          </p:txBody>
        </p:sp>
        <p:sp>
          <p:nvSpPr>
            <p:cNvPr id="34837" name="AutoShape 87"/>
            <p:cNvSpPr>
              <a:spLocks noChangeArrowheads="1"/>
            </p:cNvSpPr>
            <p:nvPr/>
          </p:nvSpPr>
          <p:spPr bwMode="auto">
            <a:xfrm>
              <a:off x="8812213" y="4749800"/>
              <a:ext cx="660400" cy="508000"/>
            </a:xfrm>
            <a:prstGeom prst="flowChartDocumen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38" name="Text Box 88"/>
            <p:cNvSpPr txBox="1">
              <a:spLocks noChangeArrowheads="1"/>
            </p:cNvSpPr>
            <p:nvPr/>
          </p:nvSpPr>
          <p:spPr bwMode="auto">
            <a:xfrm>
              <a:off x="8851900" y="4784725"/>
              <a:ext cx="558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pfile</a:t>
              </a:r>
            </a:p>
          </p:txBody>
        </p:sp>
        <p:cxnSp>
          <p:nvCxnSpPr>
            <p:cNvPr id="2" name="AutoShape 89">
              <a:extLst/>
            </p:cNvPr>
            <p:cNvCxnSpPr>
              <a:cxnSpLocks noChangeShapeType="1"/>
              <a:stCxn id="34880" idx="2"/>
              <a:endCxn id="34833" idx="0"/>
            </p:cNvCxnSpPr>
            <p:nvPr/>
          </p:nvCxnSpPr>
          <p:spPr bwMode="auto">
            <a:xfrm>
              <a:off x="7518400" y="5003800"/>
              <a:ext cx="1279525" cy="0"/>
            </a:xfrm>
            <a:prstGeom prst="straightConnector1">
              <a:avLst/>
            </a:prstGeom>
            <a:noFill/>
            <a:ln w="28575">
              <a:solidFill>
                <a:schemeClr val="accent4"/>
              </a:solidFill>
              <a:round/>
              <a:headEnd/>
              <a:tailEnd type="triangle" w="lg" len="lg"/>
            </a:ln>
            <a:extLst/>
          </p:spPr>
        </p:cxnSp>
        <p:sp>
          <p:nvSpPr>
            <p:cNvPr id="34840" name="Rectangle 90"/>
            <p:cNvSpPr>
              <a:spLocks noChangeArrowheads="1"/>
            </p:cNvSpPr>
            <p:nvPr/>
          </p:nvSpPr>
          <p:spPr bwMode="auto">
            <a:xfrm>
              <a:off x="4100513" y="37465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41" name="Text Box 91"/>
            <p:cNvSpPr txBox="1">
              <a:spLocks noChangeArrowheads="1"/>
            </p:cNvSpPr>
            <p:nvPr/>
          </p:nvSpPr>
          <p:spPr bwMode="auto">
            <a:xfrm>
              <a:off x="4103688" y="3730625"/>
              <a:ext cx="1163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Undo TBS</a:t>
              </a:r>
            </a:p>
          </p:txBody>
        </p:sp>
        <p:sp>
          <p:nvSpPr>
            <p:cNvPr id="34842" name="Rectangle 92"/>
            <p:cNvSpPr>
              <a:spLocks noChangeArrowheads="1"/>
            </p:cNvSpPr>
            <p:nvPr/>
          </p:nvSpPr>
          <p:spPr bwMode="auto">
            <a:xfrm>
              <a:off x="4100513" y="28829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43" name="Text Box 93"/>
            <p:cNvSpPr txBox="1">
              <a:spLocks noChangeArrowheads="1"/>
            </p:cNvSpPr>
            <p:nvPr/>
          </p:nvSpPr>
          <p:spPr bwMode="auto">
            <a:xfrm>
              <a:off x="4179888" y="2867025"/>
              <a:ext cx="1017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SYSTEM</a:t>
              </a:r>
            </a:p>
          </p:txBody>
        </p:sp>
        <p:sp>
          <p:nvSpPr>
            <p:cNvPr id="34844" name="Rectangle 94"/>
            <p:cNvSpPr>
              <a:spLocks noChangeArrowheads="1"/>
            </p:cNvSpPr>
            <p:nvPr/>
          </p:nvSpPr>
          <p:spPr bwMode="auto">
            <a:xfrm>
              <a:off x="4087813" y="33147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45" name="Text Box 95"/>
            <p:cNvSpPr txBox="1">
              <a:spLocks noChangeArrowheads="1"/>
            </p:cNvSpPr>
            <p:nvPr/>
          </p:nvSpPr>
          <p:spPr bwMode="auto">
            <a:xfrm>
              <a:off x="4167188" y="3298825"/>
              <a:ext cx="101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SYSAUX</a:t>
              </a:r>
            </a:p>
          </p:txBody>
        </p:sp>
        <p:sp>
          <p:nvSpPr>
            <p:cNvPr id="34846" name="Rectangle 96"/>
            <p:cNvSpPr>
              <a:spLocks noChangeArrowheads="1"/>
            </p:cNvSpPr>
            <p:nvPr/>
          </p:nvSpPr>
          <p:spPr bwMode="auto">
            <a:xfrm>
              <a:off x="4100513" y="41656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47" name="Text Box 97"/>
            <p:cNvSpPr txBox="1">
              <a:spLocks noChangeArrowheads="1"/>
            </p:cNvSpPr>
            <p:nvPr/>
          </p:nvSpPr>
          <p:spPr bwMode="auto">
            <a:xfrm>
              <a:off x="4340225" y="4151313"/>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TBS</a:t>
              </a:r>
              <a:r>
                <a:rPr lang="en-US" altLang="en-US" sz="1600" i="1" dirty="0">
                  <a:solidFill>
                    <a:schemeClr val="bg1"/>
                  </a:solidFill>
                  <a:latin typeface="Times New Roman" panose="02020603050405020304" pitchFamily="18" charset="0"/>
                </a:rPr>
                <a:t>1</a:t>
              </a:r>
            </a:p>
          </p:txBody>
        </p:sp>
        <p:sp>
          <p:nvSpPr>
            <p:cNvPr id="34848" name="Rectangle 98"/>
            <p:cNvSpPr>
              <a:spLocks noChangeArrowheads="1"/>
            </p:cNvSpPr>
            <p:nvPr/>
          </p:nvSpPr>
          <p:spPr bwMode="auto">
            <a:xfrm>
              <a:off x="4100513" y="48895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49" name="Text Box 99"/>
            <p:cNvSpPr txBox="1">
              <a:spLocks noChangeArrowheads="1"/>
            </p:cNvSpPr>
            <p:nvPr/>
          </p:nvSpPr>
          <p:spPr bwMode="auto">
            <a:xfrm>
              <a:off x="4335463" y="4875213"/>
              <a:ext cx="701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TBS</a:t>
              </a:r>
              <a:r>
                <a:rPr lang="en-US" altLang="en-US" sz="1600" i="1" dirty="0">
                  <a:solidFill>
                    <a:schemeClr val="bg1"/>
                  </a:solidFill>
                  <a:latin typeface="Times New Roman" panose="02020603050405020304" pitchFamily="18" charset="0"/>
                </a:rPr>
                <a:t>n</a:t>
              </a:r>
            </a:p>
          </p:txBody>
        </p:sp>
        <p:sp>
          <p:nvSpPr>
            <p:cNvPr id="34850" name="Text Box 100"/>
            <p:cNvSpPr txBox="1">
              <a:spLocks noChangeArrowheads="1"/>
            </p:cNvSpPr>
            <p:nvPr/>
          </p:nvSpPr>
          <p:spPr bwMode="auto">
            <a:xfrm>
              <a:off x="4478338" y="4456113"/>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t>…</a:t>
              </a:r>
              <a:endParaRPr lang="en-US" altLang="en-US" sz="1600" i="1" dirty="0">
                <a:latin typeface="Times New Roman" panose="02020603050405020304" pitchFamily="18" charset="0"/>
              </a:endParaRPr>
            </a:p>
          </p:txBody>
        </p:sp>
        <p:sp>
          <p:nvSpPr>
            <p:cNvPr id="34851" name="Rectangle 101"/>
            <p:cNvSpPr>
              <a:spLocks noChangeArrowheads="1"/>
            </p:cNvSpPr>
            <p:nvPr/>
          </p:nvSpPr>
          <p:spPr bwMode="auto">
            <a:xfrm>
              <a:off x="2233613" y="37465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52" name="Text Box 102"/>
            <p:cNvSpPr txBox="1">
              <a:spLocks noChangeArrowheads="1"/>
            </p:cNvSpPr>
            <p:nvPr/>
          </p:nvSpPr>
          <p:spPr bwMode="auto">
            <a:xfrm>
              <a:off x="2236788" y="3730625"/>
              <a:ext cx="1163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Undo TBS</a:t>
              </a:r>
            </a:p>
          </p:txBody>
        </p:sp>
        <p:sp>
          <p:nvSpPr>
            <p:cNvPr id="34853" name="Rectangle 103"/>
            <p:cNvSpPr>
              <a:spLocks noChangeArrowheads="1"/>
            </p:cNvSpPr>
            <p:nvPr/>
          </p:nvSpPr>
          <p:spPr bwMode="auto">
            <a:xfrm>
              <a:off x="2233613" y="28829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54" name="Text Box 104"/>
            <p:cNvSpPr txBox="1">
              <a:spLocks noChangeArrowheads="1"/>
            </p:cNvSpPr>
            <p:nvPr/>
          </p:nvSpPr>
          <p:spPr bwMode="auto">
            <a:xfrm>
              <a:off x="2312988" y="2867025"/>
              <a:ext cx="1017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SYSTEM</a:t>
              </a:r>
            </a:p>
          </p:txBody>
        </p:sp>
        <p:sp>
          <p:nvSpPr>
            <p:cNvPr id="34855" name="Rectangle 105"/>
            <p:cNvSpPr>
              <a:spLocks noChangeArrowheads="1"/>
            </p:cNvSpPr>
            <p:nvPr/>
          </p:nvSpPr>
          <p:spPr bwMode="auto">
            <a:xfrm>
              <a:off x="2220913" y="33147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56" name="Text Box 106"/>
            <p:cNvSpPr txBox="1">
              <a:spLocks noChangeArrowheads="1"/>
            </p:cNvSpPr>
            <p:nvPr/>
          </p:nvSpPr>
          <p:spPr bwMode="auto">
            <a:xfrm>
              <a:off x="2300288" y="3298825"/>
              <a:ext cx="101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SYSAUX</a:t>
              </a:r>
            </a:p>
          </p:txBody>
        </p:sp>
        <p:sp>
          <p:nvSpPr>
            <p:cNvPr id="34857" name="Rectangle 107"/>
            <p:cNvSpPr>
              <a:spLocks noChangeArrowheads="1"/>
            </p:cNvSpPr>
            <p:nvPr/>
          </p:nvSpPr>
          <p:spPr bwMode="auto">
            <a:xfrm>
              <a:off x="2233613" y="41656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58" name="Text Box 108"/>
            <p:cNvSpPr txBox="1">
              <a:spLocks noChangeArrowheads="1"/>
            </p:cNvSpPr>
            <p:nvPr/>
          </p:nvSpPr>
          <p:spPr bwMode="auto">
            <a:xfrm>
              <a:off x="2473325" y="4151313"/>
              <a:ext cx="69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TBS</a:t>
              </a:r>
              <a:r>
                <a:rPr lang="en-US" altLang="en-US" sz="1600" i="1" dirty="0">
                  <a:solidFill>
                    <a:schemeClr val="bg1"/>
                  </a:solidFill>
                  <a:latin typeface="Times New Roman" panose="02020603050405020304" pitchFamily="18" charset="0"/>
                </a:rPr>
                <a:t>1</a:t>
              </a:r>
            </a:p>
          </p:txBody>
        </p:sp>
        <p:sp>
          <p:nvSpPr>
            <p:cNvPr id="34859" name="Rectangle 109"/>
            <p:cNvSpPr>
              <a:spLocks noChangeArrowheads="1"/>
            </p:cNvSpPr>
            <p:nvPr/>
          </p:nvSpPr>
          <p:spPr bwMode="auto">
            <a:xfrm>
              <a:off x="2233613" y="4889500"/>
              <a:ext cx="1168400" cy="304800"/>
            </a:xfrm>
            <a:prstGeom prst="rect">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60" name="Text Box 110"/>
            <p:cNvSpPr txBox="1">
              <a:spLocks noChangeArrowheads="1"/>
            </p:cNvSpPr>
            <p:nvPr/>
          </p:nvSpPr>
          <p:spPr bwMode="auto">
            <a:xfrm>
              <a:off x="2468563" y="4875213"/>
              <a:ext cx="701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TBS</a:t>
              </a:r>
              <a:r>
                <a:rPr lang="en-US" altLang="en-US" sz="1600" i="1" dirty="0">
                  <a:solidFill>
                    <a:schemeClr val="bg1"/>
                  </a:solidFill>
                  <a:latin typeface="Times New Roman" panose="02020603050405020304" pitchFamily="18" charset="0"/>
                </a:rPr>
                <a:t>n</a:t>
              </a:r>
            </a:p>
          </p:txBody>
        </p:sp>
        <p:sp>
          <p:nvSpPr>
            <p:cNvPr id="34861" name="Text Box 111"/>
            <p:cNvSpPr txBox="1">
              <a:spLocks noChangeArrowheads="1"/>
            </p:cNvSpPr>
            <p:nvPr/>
          </p:nvSpPr>
          <p:spPr bwMode="auto">
            <a:xfrm>
              <a:off x="2611438" y="4456113"/>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t>…</a:t>
              </a:r>
              <a:endParaRPr lang="en-US" altLang="en-US" sz="1600" i="1" dirty="0">
                <a:latin typeface="Times New Roman" panose="02020603050405020304" pitchFamily="18" charset="0"/>
              </a:endParaRPr>
            </a:p>
          </p:txBody>
        </p:sp>
        <p:cxnSp>
          <p:nvCxnSpPr>
            <p:cNvPr id="3" name="AutoShape 112">
              <a:extLst/>
            </p:cNvPr>
            <p:cNvCxnSpPr>
              <a:cxnSpLocks noChangeShapeType="1"/>
              <a:stCxn id="34880" idx="2"/>
              <a:endCxn id="34833" idx="0"/>
            </p:cNvCxnSpPr>
            <p:nvPr/>
          </p:nvCxnSpPr>
          <p:spPr bwMode="auto">
            <a:xfrm flipH="1">
              <a:off x="3416300" y="3035300"/>
              <a:ext cx="669925" cy="0"/>
            </a:xfrm>
            <a:prstGeom prst="straightConnector1">
              <a:avLst/>
            </a:prstGeom>
            <a:noFill/>
            <a:ln w="28575">
              <a:solidFill>
                <a:schemeClr val="accent4"/>
              </a:solidFill>
              <a:round/>
              <a:headEnd/>
              <a:tailEnd type="triangle" w="lg" len="lg"/>
            </a:ln>
            <a:extLst/>
          </p:spPr>
        </p:cxnSp>
        <p:cxnSp>
          <p:nvCxnSpPr>
            <p:cNvPr id="17454" name="AutoShape 113">
              <a:extLst/>
            </p:cNvPr>
            <p:cNvCxnSpPr>
              <a:cxnSpLocks noChangeShapeType="1"/>
              <a:stCxn id="34844" idx="1"/>
              <a:endCxn id="34855" idx="3"/>
            </p:cNvCxnSpPr>
            <p:nvPr/>
          </p:nvCxnSpPr>
          <p:spPr bwMode="auto">
            <a:xfrm flipH="1">
              <a:off x="3403600" y="3467100"/>
              <a:ext cx="669925" cy="0"/>
            </a:xfrm>
            <a:prstGeom prst="straightConnector1">
              <a:avLst/>
            </a:prstGeom>
            <a:noFill/>
            <a:ln w="28575">
              <a:solidFill>
                <a:schemeClr val="accent4"/>
              </a:solidFill>
              <a:round/>
              <a:headEnd/>
              <a:tailEnd type="triangle" w="lg" len="lg"/>
            </a:ln>
            <a:extLst/>
          </p:spPr>
        </p:cxnSp>
        <p:cxnSp>
          <p:nvCxnSpPr>
            <p:cNvPr id="17455" name="AutoShape 114">
              <a:extLst/>
            </p:cNvPr>
            <p:cNvCxnSpPr>
              <a:cxnSpLocks noChangeShapeType="1"/>
              <a:stCxn id="34840" idx="1"/>
              <a:endCxn id="34851" idx="3"/>
            </p:cNvCxnSpPr>
            <p:nvPr/>
          </p:nvCxnSpPr>
          <p:spPr bwMode="auto">
            <a:xfrm flipH="1">
              <a:off x="3416300" y="3898900"/>
              <a:ext cx="669925" cy="0"/>
            </a:xfrm>
            <a:prstGeom prst="straightConnector1">
              <a:avLst/>
            </a:prstGeom>
            <a:noFill/>
            <a:ln w="28575">
              <a:solidFill>
                <a:schemeClr val="accent4"/>
              </a:solidFill>
              <a:round/>
              <a:headEnd/>
              <a:tailEnd type="triangle" w="lg" len="lg"/>
            </a:ln>
            <a:extLst/>
          </p:spPr>
        </p:cxnSp>
        <p:cxnSp>
          <p:nvCxnSpPr>
            <p:cNvPr id="17456" name="AutoShape 115">
              <a:extLst/>
            </p:cNvPr>
            <p:cNvCxnSpPr>
              <a:cxnSpLocks noChangeShapeType="1"/>
              <a:stCxn id="34846" idx="1"/>
              <a:endCxn id="34857" idx="3"/>
            </p:cNvCxnSpPr>
            <p:nvPr/>
          </p:nvCxnSpPr>
          <p:spPr bwMode="auto">
            <a:xfrm flipH="1">
              <a:off x="3416300" y="4318000"/>
              <a:ext cx="669925" cy="0"/>
            </a:xfrm>
            <a:prstGeom prst="straightConnector1">
              <a:avLst/>
            </a:prstGeom>
            <a:noFill/>
            <a:ln w="28575">
              <a:solidFill>
                <a:schemeClr val="accent4"/>
              </a:solidFill>
              <a:round/>
              <a:headEnd/>
              <a:tailEnd type="triangle" w="lg" len="lg"/>
            </a:ln>
            <a:extLst/>
          </p:spPr>
        </p:cxnSp>
        <p:cxnSp>
          <p:nvCxnSpPr>
            <p:cNvPr id="17457" name="AutoShape 116">
              <a:extLst/>
            </p:cNvPr>
            <p:cNvCxnSpPr>
              <a:cxnSpLocks noChangeShapeType="1"/>
              <a:stCxn id="34848" idx="1"/>
              <a:endCxn id="34859" idx="3"/>
            </p:cNvCxnSpPr>
            <p:nvPr/>
          </p:nvCxnSpPr>
          <p:spPr bwMode="auto">
            <a:xfrm flipH="1">
              <a:off x="3416300" y="5041900"/>
              <a:ext cx="669925" cy="0"/>
            </a:xfrm>
            <a:prstGeom prst="straightConnector1">
              <a:avLst/>
            </a:prstGeom>
            <a:noFill/>
            <a:ln w="28575">
              <a:solidFill>
                <a:schemeClr val="accent4"/>
              </a:solidFill>
              <a:round/>
              <a:headEnd/>
              <a:tailEnd type="triangle" w="lg" len="lg"/>
            </a:ln>
            <a:extLst/>
          </p:spPr>
        </p:cxnSp>
        <p:sp>
          <p:nvSpPr>
            <p:cNvPr id="34867" name="AutoShape 117"/>
            <p:cNvSpPr>
              <a:spLocks noChangeArrowheads="1"/>
            </p:cNvSpPr>
            <p:nvPr/>
          </p:nvSpPr>
          <p:spPr bwMode="auto">
            <a:xfrm>
              <a:off x="8532813" y="5600700"/>
              <a:ext cx="1219200" cy="558800"/>
            </a:xfrm>
            <a:prstGeom prst="flowChartPunchedTape">
              <a:avLst/>
            </a:prstGeom>
            <a:solidFill>
              <a:srgbClr val="FF9900"/>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68" name="Text Box 118"/>
            <p:cNvSpPr txBox="1">
              <a:spLocks noChangeArrowheads="1"/>
            </p:cNvSpPr>
            <p:nvPr/>
          </p:nvSpPr>
          <p:spPr bwMode="auto">
            <a:xfrm>
              <a:off x="8580438" y="5699125"/>
              <a:ext cx="1123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bg1"/>
                  </a:solidFill>
                </a:rPr>
                <a:t>Trace files</a:t>
              </a:r>
            </a:p>
          </p:txBody>
        </p:sp>
        <p:sp>
          <p:nvSpPr>
            <p:cNvPr id="34869" name="AutoShape 119"/>
            <p:cNvSpPr>
              <a:spLocks noChangeArrowheads="1"/>
            </p:cNvSpPr>
            <p:nvPr/>
          </p:nvSpPr>
          <p:spPr bwMode="auto">
            <a:xfrm>
              <a:off x="4595813" y="1320800"/>
              <a:ext cx="2870200" cy="533400"/>
            </a:xfrm>
            <a:prstGeom prst="flowChartAlternateProcess">
              <a:avLst/>
            </a:prstGeom>
            <a:solidFill>
              <a:srgbClr val="DDF2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70" name="Text Box 120"/>
            <p:cNvSpPr txBox="1">
              <a:spLocks noChangeArrowheads="1"/>
            </p:cNvSpPr>
            <p:nvPr/>
          </p:nvSpPr>
          <p:spPr bwMode="auto">
            <a:xfrm>
              <a:off x="4741863" y="1292225"/>
              <a:ext cx="2627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tx1">
                      <a:lumMod val="50000"/>
                    </a:schemeClr>
                  </a:solidFill>
                </a:rPr>
                <a:t>RMAN generates transport</a:t>
              </a:r>
              <a:br>
                <a:rPr lang="en-US" altLang="en-US" sz="1600" dirty="0">
                  <a:solidFill>
                    <a:schemeClr val="tx1">
                      <a:lumMod val="50000"/>
                    </a:schemeClr>
                  </a:solidFill>
                </a:rPr>
              </a:br>
              <a:r>
                <a:rPr lang="en-US" altLang="en-US" sz="1600" dirty="0">
                  <a:solidFill>
                    <a:schemeClr val="tx1">
                      <a:lumMod val="50000"/>
                    </a:schemeClr>
                  </a:solidFill>
                </a:rPr>
                <a:t>script to re-create them.</a:t>
              </a:r>
            </a:p>
          </p:txBody>
        </p:sp>
        <p:cxnSp>
          <p:nvCxnSpPr>
            <p:cNvPr id="4" name="AutoShape 121">
              <a:extLst/>
            </p:cNvPr>
            <p:cNvCxnSpPr>
              <a:cxnSpLocks noChangeShapeType="1"/>
              <a:stCxn id="34880" idx="2"/>
              <a:endCxn id="34833" idx="0"/>
            </p:cNvCxnSpPr>
            <p:nvPr/>
          </p:nvCxnSpPr>
          <p:spPr bwMode="auto">
            <a:xfrm flipV="1">
              <a:off x="5283200" y="1868487"/>
              <a:ext cx="747713" cy="620713"/>
            </a:xfrm>
            <a:prstGeom prst="bentConnector2">
              <a:avLst/>
            </a:prstGeom>
            <a:noFill/>
            <a:ln w="28575">
              <a:solidFill>
                <a:schemeClr val="accent4"/>
              </a:solidFill>
              <a:miter lim="800000"/>
              <a:headEnd type="none" w="sm" len="sm"/>
              <a:tailEnd type="triangle" w="lg" len="lg"/>
            </a:ln>
            <a:extLst/>
          </p:spPr>
        </p:cxnSp>
        <p:cxnSp>
          <p:nvCxnSpPr>
            <p:cNvPr id="17463" name="AutoShape 122">
              <a:extLst/>
            </p:cNvPr>
            <p:cNvCxnSpPr>
              <a:cxnSpLocks noChangeShapeType="1"/>
              <a:stCxn id="34829" idx="0"/>
              <a:endCxn id="34869" idx="2"/>
            </p:cNvCxnSpPr>
            <p:nvPr/>
          </p:nvCxnSpPr>
          <p:spPr bwMode="auto">
            <a:xfrm rot="16200000">
              <a:off x="5397500" y="2501900"/>
              <a:ext cx="1266825" cy="0"/>
            </a:xfrm>
            <a:prstGeom prst="straightConnector1">
              <a:avLst/>
            </a:prstGeom>
            <a:noFill/>
            <a:ln w="28575">
              <a:solidFill>
                <a:schemeClr val="accent4"/>
              </a:solidFill>
              <a:round/>
              <a:headEnd type="none" w="sm" len="sm"/>
              <a:tailEnd type="triangle" w="lg" len="lg"/>
            </a:ln>
            <a:extLst/>
          </p:spPr>
        </p:cxnSp>
        <p:cxnSp>
          <p:nvCxnSpPr>
            <p:cNvPr id="17464" name="AutoShape 123">
              <a:extLst/>
            </p:cNvPr>
            <p:cNvCxnSpPr>
              <a:cxnSpLocks noChangeShapeType="1"/>
              <a:stCxn id="34826" idx="0"/>
              <a:endCxn id="34869" idx="2"/>
            </p:cNvCxnSpPr>
            <p:nvPr/>
          </p:nvCxnSpPr>
          <p:spPr bwMode="auto">
            <a:xfrm rot="5400000" flipH="1">
              <a:off x="5848350" y="2051050"/>
              <a:ext cx="1495425" cy="1130300"/>
            </a:xfrm>
            <a:prstGeom prst="bentConnector3">
              <a:avLst>
                <a:gd name="adj1" fmla="val 58597"/>
              </a:avLst>
            </a:prstGeom>
            <a:noFill/>
            <a:ln w="28575">
              <a:solidFill>
                <a:schemeClr val="accent4"/>
              </a:solidFill>
              <a:miter lim="800000"/>
              <a:headEnd/>
              <a:tailEnd type="triangle" w="lg" len="lg"/>
            </a:ln>
            <a:extLst/>
          </p:spPr>
        </p:cxnSp>
        <p:sp>
          <p:nvSpPr>
            <p:cNvPr id="34874" name="AutoShape 124"/>
            <p:cNvSpPr>
              <a:spLocks noChangeArrowheads="1"/>
            </p:cNvSpPr>
            <p:nvPr/>
          </p:nvSpPr>
          <p:spPr bwMode="auto">
            <a:xfrm>
              <a:off x="2106613" y="5680075"/>
              <a:ext cx="2565400" cy="558800"/>
            </a:xfrm>
            <a:prstGeom prst="flowChartAlternateProcess">
              <a:avLst/>
            </a:prstGeom>
            <a:solidFill>
              <a:srgbClr val="DDF2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75" name="Text Box 125"/>
            <p:cNvSpPr txBox="1">
              <a:spLocks noChangeArrowheads="1"/>
            </p:cNvSpPr>
            <p:nvPr/>
          </p:nvSpPr>
          <p:spPr bwMode="auto">
            <a:xfrm>
              <a:off x="2114550" y="5664200"/>
              <a:ext cx="2498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tx1">
                      <a:lumMod val="50000"/>
                    </a:schemeClr>
                  </a:solidFill>
                </a:rPr>
                <a:t>RMAN converts data files</a:t>
              </a:r>
              <a:br>
                <a:rPr lang="en-US" altLang="en-US" sz="1600" dirty="0">
                  <a:solidFill>
                    <a:schemeClr val="tx1">
                      <a:lumMod val="50000"/>
                    </a:schemeClr>
                  </a:solidFill>
                </a:rPr>
              </a:br>
              <a:r>
                <a:rPr lang="en-US" altLang="en-US" sz="1600" dirty="0">
                  <a:solidFill>
                    <a:schemeClr val="tx1">
                      <a:lumMod val="50000"/>
                    </a:schemeClr>
                  </a:solidFill>
                </a:rPr>
                <a:t>(reformats undo).</a:t>
              </a:r>
            </a:p>
          </p:txBody>
        </p:sp>
        <p:cxnSp>
          <p:nvCxnSpPr>
            <p:cNvPr id="5" name="AutoShape 126">
              <a:extLst/>
            </p:cNvPr>
            <p:cNvCxnSpPr>
              <a:cxnSpLocks noChangeShapeType="1"/>
              <a:stCxn id="34880" idx="2"/>
              <a:endCxn id="34833" idx="0"/>
            </p:cNvCxnSpPr>
            <p:nvPr/>
          </p:nvCxnSpPr>
          <p:spPr bwMode="auto">
            <a:xfrm rot="5400000">
              <a:off x="3400425" y="5322888"/>
              <a:ext cx="346075" cy="368300"/>
            </a:xfrm>
            <a:prstGeom prst="bentConnector3">
              <a:avLst>
                <a:gd name="adj1" fmla="val 30428"/>
              </a:avLst>
            </a:prstGeom>
            <a:noFill/>
            <a:ln w="28575">
              <a:solidFill>
                <a:schemeClr val="accent4"/>
              </a:solidFill>
              <a:miter lim="800000"/>
              <a:headEnd/>
              <a:tailEnd type="triangle" w="lg" len="lg"/>
            </a:ln>
            <a:extLst/>
          </p:spPr>
        </p:cxnSp>
        <p:sp>
          <p:nvSpPr>
            <p:cNvPr id="34877" name="AutoShape 127"/>
            <p:cNvSpPr>
              <a:spLocks noChangeArrowheads="1"/>
            </p:cNvSpPr>
            <p:nvPr/>
          </p:nvSpPr>
          <p:spPr bwMode="auto">
            <a:xfrm>
              <a:off x="5865813" y="5832475"/>
              <a:ext cx="2133600" cy="381000"/>
            </a:xfrm>
            <a:prstGeom prst="flowChartAlternateProcess">
              <a:avLst/>
            </a:prstGeom>
            <a:solidFill>
              <a:srgbClr val="DDF2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78" name="Text Box 128"/>
            <p:cNvSpPr txBox="1">
              <a:spLocks noChangeArrowheads="1"/>
            </p:cNvSpPr>
            <p:nvPr/>
          </p:nvSpPr>
          <p:spPr bwMode="auto">
            <a:xfrm>
              <a:off x="5797550" y="5842000"/>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tx1">
                      <a:lumMod val="50000"/>
                    </a:schemeClr>
                  </a:solidFill>
                </a:rPr>
                <a:t>RMAN creates a pfile.</a:t>
              </a:r>
            </a:p>
          </p:txBody>
        </p:sp>
        <p:cxnSp>
          <p:nvCxnSpPr>
            <p:cNvPr id="6" name="AutoShape 129">
              <a:extLst/>
            </p:cNvPr>
            <p:cNvCxnSpPr>
              <a:cxnSpLocks noChangeShapeType="1"/>
              <a:stCxn id="34880" idx="2"/>
              <a:endCxn id="34833" idx="0"/>
            </p:cNvCxnSpPr>
            <p:nvPr/>
          </p:nvCxnSpPr>
          <p:spPr bwMode="auto">
            <a:xfrm rot="5400000">
              <a:off x="7333457" y="4998243"/>
              <a:ext cx="482600" cy="1204913"/>
            </a:xfrm>
            <a:prstGeom prst="bentConnector3">
              <a:avLst>
                <a:gd name="adj1" fmla="val 52339"/>
              </a:avLst>
            </a:prstGeom>
            <a:noFill/>
            <a:ln w="28575">
              <a:solidFill>
                <a:schemeClr val="accent4"/>
              </a:solidFill>
              <a:miter lim="800000"/>
              <a:headEnd/>
              <a:tailEnd type="triangle" w="lg" len="lg"/>
            </a:ln>
            <a:extLst/>
          </p:spPr>
        </p:cxnSp>
        <p:sp>
          <p:nvSpPr>
            <p:cNvPr id="34880" name="AutoShape 130"/>
            <p:cNvSpPr>
              <a:spLocks noChangeArrowheads="1"/>
            </p:cNvSpPr>
            <p:nvPr/>
          </p:nvSpPr>
          <p:spPr bwMode="auto">
            <a:xfrm>
              <a:off x="8278813" y="1308100"/>
              <a:ext cx="1676400" cy="609600"/>
            </a:xfrm>
            <a:prstGeom prst="flowChartAlternateProcess">
              <a:avLst/>
            </a:prstGeom>
            <a:solidFill>
              <a:srgbClr val="DDF2FF"/>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34881" name="Text Box 131"/>
            <p:cNvSpPr txBox="1">
              <a:spLocks noChangeArrowheads="1"/>
            </p:cNvSpPr>
            <p:nvPr/>
          </p:nvSpPr>
          <p:spPr bwMode="auto">
            <a:xfrm>
              <a:off x="8347075" y="1317625"/>
              <a:ext cx="159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chemeClr val="tx1">
                      <a:lumMod val="50000"/>
                    </a:schemeClr>
                  </a:solidFill>
                </a:rPr>
                <a:t>RMAN asks </a:t>
              </a:r>
              <a:br>
                <a:rPr lang="en-US" altLang="en-US" sz="1600" dirty="0">
                  <a:solidFill>
                    <a:schemeClr val="tx1">
                      <a:lumMod val="50000"/>
                    </a:schemeClr>
                  </a:solidFill>
                </a:rPr>
              </a:br>
              <a:r>
                <a:rPr lang="en-US" altLang="en-US" sz="1600" dirty="0">
                  <a:solidFill>
                    <a:schemeClr val="tx1">
                      <a:lumMod val="50000"/>
                    </a:schemeClr>
                  </a:solidFill>
                </a:rPr>
                <a:t>you to redefine:</a:t>
              </a:r>
            </a:p>
          </p:txBody>
        </p:sp>
        <p:cxnSp>
          <p:nvCxnSpPr>
            <p:cNvPr id="7" name="AutoShape 132">
              <a:extLst/>
            </p:cNvPr>
            <p:cNvCxnSpPr>
              <a:cxnSpLocks noChangeShapeType="1"/>
              <a:stCxn id="34880" idx="2"/>
              <a:endCxn id="34833" idx="0"/>
            </p:cNvCxnSpPr>
            <p:nvPr/>
          </p:nvCxnSpPr>
          <p:spPr bwMode="auto">
            <a:xfrm rot="5400000">
              <a:off x="8890000" y="2159000"/>
              <a:ext cx="454025" cy="0"/>
            </a:xfrm>
            <a:prstGeom prst="straightConnector1">
              <a:avLst/>
            </a:prstGeom>
            <a:noFill/>
            <a:ln w="28575">
              <a:solidFill>
                <a:schemeClr val="accent4"/>
              </a:solidFill>
              <a:round/>
              <a:headEnd/>
              <a:tailEnd type="triangle" w="lg" len="lg"/>
            </a:ln>
            <a:extLst/>
          </p:spPr>
        </p:cxnSp>
      </p:grpSp>
    </p:spTree>
    <p:custDataLst>
      <p:tags r:id="rId1"/>
    </p:custDataLst>
    <p:extLst>
      <p:ext uri="{BB962C8B-B14F-4D97-AF65-F5344CB8AC3E}">
        <p14:creationId xmlns:p14="http://schemas.microsoft.com/office/powerpoint/2010/main" val="1327986379"/>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50812" y="276130"/>
            <a:ext cx="6934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6866" name="Rectangle 2"/>
          <p:cNvSpPr>
            <a:spLocks noGrp="1" noChangeArrowheads="1"/>
          </p:cNvSpPr>
          <p:nvPr>
            <p:ph type="title"/>
          </p:nvPr>
        </p:nvSpPr>
        <p:spPr/>
        <p:txBody>
          <a:bodyPr/>
          <a:lstStyle/>
          <a:p>
            <a:r>
              <a:rPr lang="en-US" altLang="en-US" dirty="0"/>
              <a:t>Transporting a </a:t>
            </a:r>
            <a:r>
              <a:rPr lang="en-US" altLang="en-US" dirty="0" smtClean="0"/>
              <a:t>Database: Example 1</a:t>
            </a:r>
          </a:p>
        </p:txBody>
      </p:sp>
      <p:sp>
        <p:nvSpPr>
          <p:cNvPr id="36867" name="Rectangle 3"/>
          <p:cNvSpPr>
            <a:spLocks noChangeArrowheads="1"/>
          </p:cNvSpPr>
          <p:nvPr/>
        </p:nvSpPr>
        <p:spPr bwMode="blackGray">
          <a:xfrm>
            <a:off x="1751013" y="1143000"/>
            <a:ext cx="8839200" cy="2922588"/>
          </a:xfrm>
          <a:prstGeom prst="rect">
            <a:avLst/>
          </a:prstGeom>
          <a:solidFill>
            <a:srgbClr val="FFCC99"/>
          </a:solidFill>
          <a:ln w="28575">
            <a:solidFill>
              <a:schemeClr val="tx1"/>
            </a:solidFill>
            <a:miter lim="800000"/>
            <a:headEnd/>
            <a:tailEnd/>
          </a:ln>
        </p:spPr>
        <p:txBody>
          <a:bodyPr lIns="92075" tIns="9144" rIns="92075" bIns="9144" anchor="ctr"/>
          <a:lstStyle>
            <a:lvl1pPr>
              <a:tabLst>
                <a:tab pos="1200150" algn="l"/>
              </a:tabLst>
              <a:defRPr>
                <a:solidFill>
                  <a:schemeClr val="tx1"/>
                </a:solidFill>
                <a:latin typeface="Arial" panose="020B0604020202020204" pitchFamily="34" charset="0"/>
                <a:cs typeface="Arial" panose="020B0604020202020204" pitchFamily="34" charset="0"/>
              </a:defRPr>
            </a:lvl1pPr>
            <a:lvl2pPr marL="742950" indent="-285750">
              <a:tabLst>
                <a:tab pos="1200150" algn="l"/>
              </a:tabLst>
              <a:defRPr>
                <a:solidFill>
                  <a:schemeClr val="tx1"/>
                </a:solidFill>
                <a:latin typeface="Arial" panose="020B0604020202020204" pitchFamily="34" charset="0"/>
                <a:cs typeface="Arial" panose="020B0604020202020204" pitchFamily="34" charset="0"/>
              </a:defRPr>
            </a:lvl2pPr>
            <a:lvl3pPr marL="1143000" indent="-228600">
              <a:tabLst>
                <a:tab pos="1200150" algn="l"/>
              </a:tabLst>
              <a:defRPr>
                <a:solidFill>
                  <a:schemeClr val="tx1"/>
                </a:solidFill>
                <a:latin typeface="Arial" panose="020B0604020202020204" pitchFamily="34" charset="0"/>
                <a:cs typeface="Arial" panose="020B0604020202020204" pitchFamily="34" charset="0"/>
              </a:defRPr>
            </a:lvl3pPr>
            <a:lvl4pPr marL="1600200" indent="-228600">
              <a:tabLst>
                <a:tab pos="1200150" algn="l"/>
              </a:tabLst>
              <a:defRPr>
                <a:solidFill>
                  <a:schemeClr val="tx1"/>
                </a:solidFill>
                <a:latin typeface="Arial" panose="020B0604020202020204" pitchFamily="34" charset="0"/>
                <a:cs typeface="Arial" panose="020B0604020202020204" pitchFamily="34" charset="0"/>
              </a:defRPr>
            </a:lvl4pPr>
            <a:lvl5pPr marL="2057400" indent="-22860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startup mount;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alter database open read only;</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SET SERVEROUTPUT ON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DECLARE</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db_ready BOOLEAN;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BEGIN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db_ready := DBMS_TDB.CHECK_DB('Microsoft Windows IA (32-bit)');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END;</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host rman target=/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RMAN&gt; CONVERT DATABASE TRANSPORT SCRIPT </a:t>
            </a:r>
            <a:r>
              <a:rPr lang="en-US" altLang="en-US" sz="1600" b="1" dirty="0">
                <a:solidFill>
                  <a:schemeClr val="tx1">
                    <a:lumMod val="50000"/>
                  </a:schemeClr>
                </a:solidFill>
                <a:latin typeface="Courier New" panose="02070309020205020404" pitchFamily="49" charset="0"/>
              </a:rPr>
              <a:t>'crdb.sql' NEW DATABASE 'newdb' TO PLATFORM '</a:t>
            </a:r>
            <a:r>
              <a:rPr lang="en-US" altLang="en-US" sz="1600" b="1" dirty="0">
                <a:solidFill>
                  <a:schemeClr val="tx1">
                    <a:lumMod val="50000"/>
                  </a:schemeClr>
                </a:solidFill>
                <a:latin typeface="Courier New" panose="02070309020205020404" pitchFamily="49" charset="0"/>
                <a:cs typeface="Times New Roman" panose="02020603050405020304" pitchFamily="18" charset="0"/>
              </a:rPr>
              <a:t>Microsoft Windows IA (32-bit)</a:t>
            </a:r>
            <a:r>
              <a:rPr lang="en-US" altLang="en-US" sz="1600" b="1" dirty="0">
                <a:solidFill>
                  <a:schemeClr val="tx1">
                    <a:lumMod val="50000"/>
                  </a:schemeClr>
                </a:solidFill>
                <a:latin typeface="Courier New" panose="02070309020205020404" pitchFamily="49" charset="0"/>
              </a:rPr>
              <a:t>' FORMAT </a:t>
            </a:r>
            <a:r>
              <a:rPr lang="en-US" altLang="en-US" sz="1600" b="1" dirty="0">
                <a:solidFill>
                  <a:schemeClr val="tx1">
                    <a:lumMod val="50000"/>
                  </a:schemeClr>
                </a:solidFill>
                <a:latin typeface="Courier New" panose="02070309020205020404" pitchFamily="49" charset="0"/>
                <a:cs typeface="Times New Roman" panose="02020603050405020304" pitchFamily="18" charset="0"/>
              </a:rPr>
              <a:t>'/tmp/%U';</a:t>
            </a:r>
          </a:p>
        </p:txBody>
      </p:sp>
      <p:sp>
        <p:nvSpPr>
          <p:cNvPr id="36868" name="Text Box 4"/>
          <p:cNvSpPr txBox="1">
            <a:spLocks noChangeArrowheads="1"/>
          </p:cNvSpPr>
          <p:nvPr/>
        </p:nvSpPr>
        <p:spPr bwMode="auto">
          <a:xfrm>
            <a:off x="9674225" y="1165225"/>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tx1">
                    <a:lumMod val="50000"/>
                  </a:schemeClr>
                </a:solidFill>
              </a:rPr>
              <a:t>Source</a:t>
            </a:r>
          </a:p>
        </p:txBody>
      </p:sp>
      <p:sp>
        <p:nvSpPr>
          <p:cNvPr id="36869" name="Rectangle 5"/>
          <p:cNvSpPr>
            <a:spLocks noChangeArrowheads="1"/>
          </p:cNvSpPr>
          <p:nvPr/>
        </p:nvSpPr>
        <p:spPr bwMode="blackGray">
          <a:xfrm>
            <a:off x="2487613" y="5040313"/>
            <a:ext cx="7162800" cy="730250"/>
          </a:xfrm>
          <a:prstGeom prst="rect">
            <a:avLst/>
          </a:prstGeom>
          <a:solidFill>
            <a:srgbClr val="99CCFF"/>
          </a:solidFill>
          <a:ln w="28575">
            <a:solidFill>
              <a:schemeClr val="tx1"/>
            </a:solidFill>
            <a:miter lim="800000"/>
            <a:headEnd/>
            <a:tailEnd/>
          </a:ln>
        </p:spPr>
        <p:txBody>
          <a:bodyPr lIns="92075" tIns="9144" rIns="92075" bIns="9144" anchor="ctr"/>
          <a:lstStyle>
            <a:lvl1pPr>
              <a:tabLst>
                <a:tab pos="1200150" algn="l"/>
              </a:tabLst>
              <a:defRPr>
                <a:solidFill>
                  <a:schemeClr val="tx1"/>
                </a:solidFill>
                <a:latin typeface="Arial" panose="020B0604020202020204" pitchFamily="34" charset="0"/>
                <a:cs typeface="Arial" panose="020B0604020202020204" pitchFamily="34" charset="0"/>
              </a:defRPr>
            </a:lvl1pPr>
            <a:lvl2pPr marL="742950" indent="-285750">
              <a:tabLst>
                <a:tab pos="1200150" algn="l"/>
              </a:tabLst>
              <a:defRPr>
                <a:solidFill>
                  <a:schemeClr val="tx1"/>
                </a:solidFill>
                <a:latin typeface="Arial" panose="020B0604020202020204" pitchFamily="34" charset="0"/>
                <a:cs typeface="Arial" panose="020B0604020202020204" pitchFamily="34" charset="0"/>
              </a:defRPr>
            </a:lvl2pPr>
            <a:lvl3pPr marL="1143000" indent="-228600">
              <a:tabLst>
                <a:tab pos="1200150" algn="l"/>
              </a:tabLst>
              <a:defRPr>
                <a:solidFill>
                  <a:schemeClr val="tx1"/>
                </a:solidFill>
                <a:latin typeface="Arial" panose="020B0604020202020204" pitchFamily="34" charset="0"/>
                <a:cs typeface="Arial" panose="020B0604020202020204" pitchFamily="34" charset="0"/>
              </a:defRPr>
            </a:lvl3pPr>
            <a:lvl4pPr marL="1600200" indent="-228600">
              <a:tabLst>
                <a:tab pos="1200150" algn="l"/>
              </a:tabLst>
              <a:defRPr>
                <a:solidFill>
                  <a:schemeClr val="tx1"/>
                </a:solidFill>
                <a:latin typeface="Arial" panose="020B0604020202020204" pitchFamily="34" charset="0"/>
                <a:cs typeface="Arial" panose="020B0604020202020204" pitchFamily="34" charset="0"/>
              </a:defRPr>
            </a:lvl4pPr>
            <a:lvl5pPr marL="2057400" indent="-22860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 sqlplus / as sysdba</a:t>
            </a:r>
          </a:p>
          <a:p>
            <a:r>
              <a:rPr lang="en-US" altLang="en-US" sz="1600" b="1" dirty="0">
                <a:solidFill>
                  <a:schemeClr val="tx1">
                    <a:lumMod val="50000"/>
                  </a:schemeClr>
                </a:solidFill>
                <a:latin typeface="Courier New" panose="02070309020205020404" pitchFamily="49" charset="0"/>
              </a:rPr>
              <a:t>SQL&gt; @crdb.sql</a:t>
            </a:r>
          </a:p>
        </p:txBody>
      </p:sp>
      <p:sp>
        <p:nvSpPr>
          <p:cNvPr id="36870" name="Text Box 6"/>
          <p:cNvSpPr txBox="1">
            <a:spLocks noChangeArrowheads="1"/>
          </p:cNvSpPr>
          <p:nvPr/>
        </p:nvSpPr>
        <p:spPr bwMode="auto">
          <a:xfrm>
            <a:off x="8850313" y="5051425"/>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tx1">
                    <a:lumMod val="50000"/>
                  </a:schemeClr>
                </a:solidFill>
              </a:rPr>
              <a:t>Target</a:t>
            </a:r>
          </a:p>
        </p:txBody>
      </p:sp>
      <p:sp>
        <p:nvSpPr>
          <p:cNvPr id="36871" name="Text Box 8"/>
          <p:cNvSpPr txBox="1">
            <a:spLocks noChangeArrowheads="1"/>
          </p:cNvSpPr>
          <p:nvPr/>
        </p:nvSpPr>
        <p:spPr bwMode="auto">
          <a:xfrm>
            <a:off x="4037013" y="4365625"/>
            <a:ext cx="414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Ship data files,  PFILE, and </a:t>
            </a:r>
            <a:r>
              <a:rPr lang="en-US" altLang="en-US" dirty="0">
                <a:solidFill>
                  <a:srgbClr val="000000"/>
                </a:solidFill>
                <a:latin typeface="Courier New" panose="02070309020205020404" pitchFamily="49" charset="0"/>
              </a:rPr>
              <a:t>crdb.sql</a:t>
            </a:r>
          </a:p>
        </p:txBody>
      </p:sp>
      <p:sp>
        <p:nvSpPr>
          <p:cNvPr id="19" name="Oval 33">
            <a:extLst/>
          </p:cNvPr>
          <p:cNvSpPr>
            <a:spLocks noChangeAspect="1" noChangeArrowheads="1"/>
          </p:cNvSpPr>
          <p:nvPr/>
        </p:nvSpPr>
        <p:spPr bwMode="auto">
          <a:xfrm>
            <a:off x="1154113" y="1687512"/>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1</a:t>
            </a:r>
          </a:p>
        </p:txBody>
      </p:sp>
      <p:sp>
        <p:nvSpPr>
          <p:cNvPr id="20" name="Oval 33">
            <a:extLst/>
          </p:cNvPr>
          <p:cNvSpPr>
            <a:spLocks noChangeAspect="1" noChangeArrowheads="1"/>
          </p:cNvSpPr>
          <p:nvPr/>
        </p:nvSpPr>
        <p:spPr bwMode="auto">
          <a:xfrm>
            <a:off x="1154113" y="3683883"/>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3</a:t>
            </a:r>
          </a:p>
        </p:txBody>
      </p:sp>
      <p:sp>
        <p:nvSpPr>
          <p:cNvPr id="21" name="Oval 33">
            <a:extLst/>
          </p:cNvPr>
          <p:cNvSpPr>
            <a:spLocks noChangeAspect="1" noChangeArrowheads="1"/>
          </p:cNvSpPr>
          <p:nvPr/>
        </p:nvSpPr>
        <p:spPr bwMode="auto">
          <a:xfrm>
            <a:off x="3671252" y="4369683"/>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4</a:t>
            </a:r>
          </a:p>
        </p:txBody>
      </p:sp>
      <p:sp>
        <p:nvSpPr>
          <p:cNvPr id="22" name="Oval 33">
            <a:extLst/>
          </p:cNvPr>
          <p:cNvSpPr>
            <a:spLocks noChangeAspect="1" noChangeArrowheads="1"/>
          </p:cNvSpPr>
          <p:nvPr/>
        </p:nvSpPr>
        <p:spPr bwMode="auto">
          <a:xfrm>
            <a:off x="1903412" y="5133976"/>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5</a:t>
            </a:r>
          </a:p>
        </p:txBody>
      </p:sp>
      <p:sp>
        <p:nvSpPr>
          <p:cNvPr id="23" name="Oval 33">
            <a:extLst/>
          </p:cNvPr>
          <p:cNvSpPr>
            <a:spLocks noChangeAspect="1" noChangeArrowheads="1"/>
          </p:cNvSpPr>
          <p:nvPr/>
        </p:nvSpPr>
        <p:spPr bwMode="auto">
          <a:xfrm>
            <a:off x="1141412" y="2236083"/>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2</a:t>
            </a:r>
          </a:p>
        </p:txBody>
      </p:sp>
    </p:spTree>
    <p:custDataLst>
      <p:tags r:id="rId1"/>
    </p:custDataLst>
    <p:extLst>
      <p:ext uri="{BB962C8B-B14F-4D97-AF65-F5344CB8AC3E}">
        <p14:creationId xmlns:p14="http://schemas.microsoft.com/office/powerpoint/2010/main" val="202480253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50812" y="276130"/>
            <a:ext cx="6858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8914" name="Rectangle 2"/>
          <p:cNvSpPr>
            <a:spLocks noGrp="1" noChangeArrowheads="1"/>
          </p:cNvSpPr>
          <p:nvPr>
            <p:ph type="title"/>
          </p:nvPr>
        </p:nvSpPr>
        <p:spPr/>
        <p:txBody>
          <a:bodyPr/>
          <a:lstStyle/>
          <a:p>
            <a:r>
              <a:rPr lang="en-US" altLang="en-US" dirty="0"/>
              <a:t>Transporting a </a:t>
            </a:r>
            <a:r>
              <a:rPr lang="en-US" altLang="en-US" dirty="0" smtClean="0"/>
              <a:t>Database: Example 2</a:t>
            </a:r>
          </a:p>
        </p:txBody>
      </p:sp>
      <p:sp>
        <p:nvSpPr>
          <p:cNvPr id="38915" name="Rectangle 3"/>
          <p:cNvSpPr>
            <a:spLocks noChangeArrowheads="1"/>
          </p:cNvSpPr>
          <p:nvPr/>
        </p:nvSpPr>
        <p:spPr bwMode="blackGray">
          <a:xfrm>
            <a:off x="1749425" y="990600"/>
            <a:ext cx="8839200" cy="3203575"/>
          </a:xfrm>
          <a:prstGeom prst="rect">
            <a:avLst/>
          </a:prstGeom>
          <a:solidFill>
            <a:srgbClr val="FFCC99"/>
          </a:solidFill>
          <a:ln w="28575">
            <a:solidFill>
              <a:schemeClr val="tx1"/>
            </a:solidFill>
            <a:miter lim="800000"/>
            <a:headEnd/>
            <a:tailEnd/>
          </a:ln>
        </p:spPr>
        <p:txBody>
          <a:bodyPr lIns="92075" tIns="9144" rIns="92075" bIns="9144" anchor="ctr"/>
          <a:lstStyle>
            <a:lvl1pPr>
              <a:tabLst>
                <a:tab pos="1200150" algn="l"/>
              </a:tabLst>
              <a:defRPr>
                <a:solidFill>
                  <a:schemeClr val="tx1"/>
                </a:solidFill>
                <a:latin typeface="Arial" panose="020B0604020202020204" pitchFamily="34" charset="0"/>
                <a:cs typeface="Arial" panose="020B0604020202020204" pitchFamily="34" charset="0"/>
              </a:defRPr>
            </a:lvl1pPr>
            <a:lvl2pPr marL="742950" indent="-285750">
              <a:tabLst>
                <a:tab pos="1200150" algn="l"/>
              </a:tabLst>
              <a:defRPr>
                <a:solidFill>
                  <a:schemeClr val="tx1"/>
                </a:solidFill>
                <a:latin typeface="Arial" panose="020B0604020202020204" pitchFamily="34" charset="0"/>
                <a:cs typeface="Arial" panose="020B0604020202020204" pitchFamily="34" charset="0"/>
              </a:defRPr>
            </a:lvl2pPr>
            <a:lvl3pPr marL="1143000" indent="-228600">
              <a:tabLst>
                <a:tab pos="1200150" algn="l"/>
              </a:tabLst>
              <a:defRPr>
                <a:solidFill>
                  <a:schemeClr val="tx1"/>
                </a:solidFill>
                <a:latin typeface="Arial" panose="020B0604020202020204" pitchFamily="34" charset="0"/>
                <a:cs typeface="Arial" panose="020B0604020202020204" pitchFamily="34" charset="0"/>
              </a:defRPr>
            </a:lvl3pPr>
            <a:lvl4pPr marL="1600200" indent="-228600">
              <a:tabLst>
                <a:tab pos="1200150" algn="l"/>
              </a:tabLst>
              <a:defRPr>
                <a:solidFill>
                  <a:schemeClr val="tx1"/>
                </a:solidFill>
                <a:latin typeface="Arial" panose="020B0604020202020204" pitchFamily="34" charset="0"/>
                <a:cs typeface="Arial" panose="020B0604020202020204" pitchFamily="34" charset="0"/>
              </a:defRPr>
            </a:lvl4pPr>
            <a:lvl5pPr marL="2057400" indent="-22860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 sqlplus / as sysdba</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startup mount;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alter database open read only;</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SET SERVEROUTPUT ON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DECLARE</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db_ready BOOLEAN;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BEGIN</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db_ready := DBMS_TDB.CHECK_DB('Microsoft Windows IA (32-bit)');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END;</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host rman target=/</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RMAN&gt; CONVERT DATABASE ON TARGET PLATFORM CONVERT SCRIPT </a:t>
            </a:r>
            <a:r>
              <a:rPr lang="en-US" altLang="en-US" sz="1600" b="1" dirty="0">
                <a:solidFill>
                  <a:schemeClr val="tx1">
                    <a:lumMod val="50000"/>
                  </a:schemeClr>
                </a:solidFill>
                <a:latin typeface="Courier New" panose="02070309020205020404" pitchFamily="49" charset="0"/>
              </a:rPr>
              <a:t>'cnvt.sql'</a:t>
            </a:r>
            <a:r>
              <a:rPr lang="en-US" altLang="en-US" sz="1600" b="1" dirty="0">
                <a:solidFill>
                  <a:schemeClr val="tx1">
                    <a:lumMod val="50000"/>
                  </a:schemeClr>
                </a:solidFill>
                <a:latin typeface="Courier New" panose="02070309020205020404" pitchFamily="49" charset="0"/>
                <a:cs typeface="Times New Roman" panose="02020603050405020304" pitchFamily="18" charset="0"/>
              </a:rPr>
              <a:t> TRANSPORT SCRIPT </a:t>
            </a:r>
            <a:r>
              <a:rPr lang="en-US" altLang="en-US" sz="1600" b="1" dirty="0">
                <a:solidFill>
                  <a:schemeClr val="tx1">
                    <a:lumMod val="50000"/>
                  </a:schemeClr>
                </a:solidFill>
                <a:latin typeface="Courier New" panose="02070309020205020404" pitchFamily="49" charset="0"/>
              </a:rPr>
              <a:t>'crdb.sql' NEW DATABASE 'newdb' FORMAT </a:t>
            </a:r>
            <a:r>
              <a:rPr lang="en-US" altLang="en-US" sz="1600" b="1" dirty="0">
                <a:solidFill>
                  <a:schemeClr val="tx1">
                    <a:lumMod val="50000"/>
                  </a:schemeClr>
                </a:solidFill>
                <a:latin typeface="Courier New" panose="02070309020205020404" pitchFamily="49" charset="0"/>
                <a:cs typeface="Times New Roman" panose="02020603050405020304" pitchFamily="18" charset="0"/>
              </a:rPr>
              <a:t>'/tmp/%U';</a:t>
            </a:r>
          </a:p>
        </p:txBody>
      </p:sp>
      <p:sp>
        <p:nvSpPr>
          <p:cNvPr id="38916" name="Rectangle 4"/>
          <p:cNvSpPr>
            <a:spLocks noChangeArrowheads="1"/>
          </p:cNvSpPr>
          <p:nvPr/>
        </p:nvSpPr>
        <p:spPr bwMode="blackGray">
          <a:xfrm>
            <a:off x="2574925" y="4735513"/>
            <a:ext cx="7162800" cy="1285875"/>
          </a:xfrm>
          <a:prstGeom prst="rect">
            <a:avLst/>
          </a:prstGeom>
          <a:solidFill>
            <a:srgbClr val="99CCFF"/>
          </a:solidFill>
          <a:ln w="28575">
            <a:solidFill>
              <a:schemeClr val="tx1"/>
            </a:solidFill>
            <a:miter lim="800000"/>
            <a:headEnd/>
            <a:tailEnd/>
          </a:ln>
        </p:spPr>
        <p:txBody>
          <a:bodyPr lIns="92075" tIns="9144" rIns="92075" bIns="9144" anchor="ctr"/>
          <a:lstStyle>
            <a:lvl1pPr>
              <a:tabLst>
                <a:tab pos="1200150" algn="l"/>
              </a:tabLst>
              <a:defRPr>
                <a:solidFill>
                  <a:schemeClr val="tx1"/>
                </a:solidFill>
                <a:latin typeface="Arial" panose="020B0604020202020204" pitchFamily="34" charset="0"/>
                <a:cs typeface="Arial" panose="020B0604020202020204" pitchFamily="34" charset="0"/>
              </a:defRPr>
            </a:lvl1pPr>
            <a:lvl2pPr marL="742950" indent="-285750">
              <a:tabLst>
                <a:tab pos="1200150" algn="l"/>
              </a:tabLst>
              <a:defRPr>
                <a:solidFill>
                  <a:schemeClr val="tx1"/>
                </a:solidFill>
                <a:latin typeface="Arial" panose="020B0604020202020204" pitchFamily="34" charset="0"/>
                <a:cs typeface="Arial" panose="020B0604020202020204" pitchFamily="34" charset="0"/>
              </a:defRPr>
            </a:lvl2pPr>
            <a:lvl3pPr marL="1143000" indent="-228600">
              <a:tabLst>
                <a:tab pos="1200150" algn="l"/>
              </a:tabLst>
              <a:defRPr>
                <a:solidFill>
                  <a:schemeClr val="tx1"/>
                </a:solidFill>
                <a:latin typeface="Arial" panose="020B0604020202020204" pitchFamily="34" charset="0"/>
                <a:cs typeface="Arial" panose="020B0604020202020204" pitchFamily="34" charset="0"/>
              </a:defRPr>
            </a:lvl3pPr>
            <a:lvl4pPr marL="1600200" indent="-228600">
              <a:tabLst>
                <a:tab pos="1200150" algn="l"/>
              </a:tabLst>
              <a:defRPr>
                <a:solidFill>
                  <a:schemeClr val="tx1"/>
                </a:solidFill>
                <a:latin typeface="Arial" panose="020B0604020202020204" pitchFamily="34" charset="0"/>
                <a:cs typeface="Arial" panose="020B0604020202020204" pitchFamily="34" charset="0"/>
              </a:defRPr>
            </a:lvl4pPr>
            <a:lvl5pPr marL="2057400" indent="-22860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 sqlplus / as sysdba</a:t>
            </a:r>
          </a:p>
          <a:p>
            <a:r>
              <a:rPr lang="en-US" altLang="en-US" sz="1600" b="1" dirty="0">
                <a:solidFill>
                  <a:schemeClr val="tx1">
                    <a:lumMod val="50000"/>
                  </a:schemeClr>
                </a:solidFill>
                <a:latin typeface="Courier New" panose="02070309020205020404" pitchFamily="49" charset="0"/>
                <a:cs typeface="Times New Roman" panose="02020603050405020304" pitchFamily="18" charset="0"/>
              </a:rPr>
              <a:t>SQL&gt; host rman target=/</a:t>
            </a:r>
          </a:p>
          <a:p>
            <a:r>
              <a:rPr lang="en-US" altLang="en-US" sz="1600" b="1" dirty="0">
                <a:solidFill>
                  <a:schemeClr val="tx1">
                    <a:lumMod val="50000"/>
                  </a:schemeClr>
                </a:solidFill>
                <a:latin typeface="Courier New" panose="02070309020205020404" pitchFamily="49" charset="0"/>
              </a:rPr>
              <a:t>RMAN&gt; @cnvt.sql</a:t>
            </a:r>
            <a:br>
              <a:rPr lang="en-US" altLang="en-US" sz="1600" b="1" dirty="0">
                <a:solidFill>
                  <a:schemeClr val="tx1">
                    <a:lumMod val="50000"/>
                  </a:schemeClr>
                </a:solidFill>
                <a:latin typeface="Courier New" panose="02070309020205020404" pitchFamily="49" charset="0"/>
              </a:rPr>
            </a:br>
            <a:r>
              <a:rPr lang="en-US" altLang="en-US" sz="1600" b="1" dirty="0">
                <a:solidFill>
                  <a:schemeClr val="tx1">
                    <a:lumMod val="50000"/>
                  </a:schemeClr>
                </a:solidFill>
                <a:latin typeface="Courier New" panose="02070309020205020404" pitchFamily="49" charset="0"/>
              </a:rPr>
              <a:t>RMAN&gt; exit;</a:t>
            </a:r>
            <a:br>
              <a:rPr lang="en-US" altLang="en-US" sz="1600" b="1" dirty="0">
                <a:solidFill>
                  <a:schemeClr val="tx1">
                    <a:lumMod val="50000"/>
                  </a:schemeClr>
                </a:solidFill>
                <a:latin typeface="Courier New" panose="02070309020205020404" pitchFamily="49" charset="0"/>
              </a:rPr>
            </a:br>
            <a:r>
              <a:rPr lang="en-US" altLang="en-US" sz="1600" b="1" dirty="0">
                <a:solidFill>
                  <a:schemeClr val="tx1">
                    <a:lumMod val="50000"/>
                  </a:schemeClr>
                </a:solidFill>
                <a:latin typeface="Courier New" panose="02070309020205020404" pitchFamily="49" charset="0"/>
              </a:rPr>
              <a:t>SQL&gt; @crdb.sql</a:t>
            </a:r>
          </a:p>
        </p:txBody>
      </p:sp>
      <p:sp>
        <p:nvSpPr>
          <p:cNvPr id="38917" name="Text Box 6"/>
          <p:cNvSpPr txBox="1">
            <a:spLocks noChangeArrowheads="1"/>
          </p:cNvSpPr>
          <p:nvPr/>
        </p:nvSpPr>
        <p:spPr bwMode="auto">
          <a:xfrm>
            <a:off x="3730625" y="4279900"/>
            <a:ext cx="486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Ship data files, PFILE, </a:t>
            </a:r>
            <a:r>
              <a:rPr lang="en-US" altLang="en-US" dirty="0">
                <a:solidFill>
                  <a:srgbClr val="000000"/>
                </a:solidFill>
                <a:latin typeface="Courier New" panose="02070309020205020404" pitchFamily="49" charset="0"/>
              </a:rPr>
              <a:t>cnvt.sql</a:t>
            </a:r>
            <a:r>
              <a:rPr lang="en-US" altLang="en-US" dirty="0">
                <a:solidFill>
                  <a:srgbClr val="000000"/>
                </a:solidFill>
              </a:rPr>
              <a:t>, </a:t>
            </a:r>
            <a:r>
              <a:rPr lang="en-US" altLang="en-US" dirty="0">
                <a:solidFill>
                  <a:srgbClr val="000000"/>
                </a:solidFill>
                <a:latin typeface="Courier New" panose="02070309020205020404" pitchFamily="49" charset="0"/>
              </a:rPr>
              <a:t>crdb.sql</a:t>
            </a:r>
          </a:p>
        </p:txBody>
      </p:sp>
      <p:sp>
        <p:nvSpPr>
          <p:cNvPr id="25" name="Oval 33">
            <a:extLst/>
          </p:cNvPr>
          <p:cNvSpPr>
            <a:spLocks noChangeAspect="1" noChangeArrowheads="1"/>
          </p:cNvSpPr>
          <p:nvPr/>
        </p:nvSpPr>
        <p:spPr bwMode="auto">
          <a:xfrm>
            <a:off x="1216024" y="2150358"/>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2</a:t>
            </a:r>
          </a:p>
        </p:txBody>
      </p:sp>
      <p:sp>
        <p:nvSpPr>
          <p:cNvPr id="27" name="Oval 33">
            <a:extLst/>
          </p:cNvPr>
          <p:cNvSpPr>
            <a:spLocks noChangeAspect="1" noChangeArrowheads="1"/>
          </p:cNvSpPr>
          <p:nvPr/>
        </p:nvSpPr>
        <p:spPr bwMode="auto">
          <a:xfrm>
            <a:off x="1216024" y="1373187"/>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1</a:t>
            </a:r>
          </a:p>
        </p:txBody>
      </p:sp>
      <p:sp>
        <p:nvSpPr>
          <p:cNvPr id="28" name="Oval 33">
            <a:extLst/>
          </p:cNvPr>
          <p:cNvSpPr>
            <a:spLocks noChangeAspect="1" noChangeArrowheads="1"/>
          </p:cNvSpPr>
          <p:nvPr/>
        </p:nvSpPr>
        <p:spPr bwMode="auto">
          <a:xfrm>
            <a:off x="1216024" y="3598158"/>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3</a:t>
            </a:r>
          </a:p>
        </p:txBody>
      </p:sp>
      <p:sp>
        <p:nvSpPr>
          <p:cNvPr id="29" name="Oval 33">
            <a:extLst/>
          </p:cNvPr>
          <p:cNvSpPr>
            <a:spLocks noChangeAspect="1" noChangeArrowheads="1"/>
          </p:cNvSpPr>
          <p:nvPr/>
        </p:nvSpPr>
        <p:spPr bwMode="auto">
          <a:xfrm>
            <a:off x="3212464" y="4283958"/>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4</a:t>
            </a:r>
          </a:p>
        </p:txBody>
      </p:sp>
      <p:sp>
        <p:nvSpPr>
          <p:cNvPr id="30" name="Oval 33">
            <a:extLst/>
          </p:cNvPr>
          <p:cNvSpPr>
            <a:spLocks noChangeAspect="1" noChangeArrowheads="1"/>
          </p:cNvSpPr>
          <p:nvPr/>
        </p:nvSpPr>
        <p:spPr bwMode="auto">
          <a:xfrm>
            <a:off x="2158788" y="4735512"/>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5</a:t>
            </a:r>
          </a:p>
        </p:txBody>
      </p:sp>
      <p:sp>
        <p:nvSpPr>
          <p:cNvPr id="31" name="Oval 33">
            <a:extLst/>
          </p:cNvPr>
          <p:cNvSpPr>
            <a:spLocks noChangeAspect="1" noChangeArrowheads="1"/>
          </p:cNvSpPr>
          <p:nvPr/>
        </p:nvSpPr>
        <p:spPr bwMode="auto">
          <a:xfrm>
            <a:off x="2158788" y="5361517"/>
            <a:ext cx="365760" cy="365829"/>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6</a:t>
            </a:r>
          </a:p>
        </p:txBody>
      </p:sp>
      <p:sp>
        <p:nvSpPr>
          <p:cNvPr id="38936" name="Text Box 4"/>
          <p:cNvSpPr txBox="1">
            <a:spLocks noChangeArrowheads="1"/>
          </p:cNvSpPr>
          <p:nvPr/>
        </p:nvSpPr>
        <p:spPr bwMode="auto">
          <a:xfrm>
            <a:off x="9674225" y="992188"/>
            <a:ext cx="915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tx1">
                    <a:lumMod val="50000"/>
                  </a:schemeClr>
                </a:solidFill>
              </a:rPr>
              <a:t>Source</a:t>
            </a:r>
          </a:p>
        </p:txBody>
      </p:sp>
      <p:sp>
        <p:nvSpPr>
          <p:cNvPr id="38937" name="Text Box 6"/>
          <p:cNvSpPr txBox="1">
            <a:spLocks noChangeArrowheads="1"/>
          </p:cNvSpPr>
          <p:nvPr/>
        </p:nvSpPr>
        <p:spPr bwMode="auto">
          <a:xfrm>
            <a:off x="8924925" y="4725988"/>
            <a:ext cx="825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chemeClr val="tx1">
                    <a:lumMod val="50000"/>
                  </a:schemeClr>
                </a:solidFill>
              </a:rPr>
              <a:t>Target</a:t>
            </a:r>
          </a:p>
        </p:txBody>
      </p:sp>
    </p:spTree>
    <p:custDataLst>
      <p:tags r:id="rId1"/>
    </p:custDataLst>
    <p:extLst>
      <p:ext uri="{BB962C8B-B14F-4D97-AF65-F5344CB8AC3E}">
        <p14:creationId xmlns:p14="http://schemas.microsoft.com/office/powerpoint/2010/main" val="1254323031"/>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1" y="990601"/>
            <a:ext cx="11415713" cy="2209799"/>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7543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0962" name="Rectangle 2"/>
          <p:cNvSpPr>
            <a:spLocks noGrp="1" noChangeArrowheads="1"/>
          </p:cNvSpPr>
          <p:nvPr>
            <p:ph type="title"/>
          </p:nvPr>
        </p:nvSpPr>
        <p:spPr/>
        <p:txBody>
          <a:bodyPr/>
          <a:lstStyle/>
          <a:p>
            <a:r>
              <a:rPr lang="en-US" altLang="en-US" dirty="0"/>
              <a:t>Transporting a </a:t>
            </a:r>
            <a:r>
              <a:rPr lang="en-US" altLang="en-US" dirty="0" smtClean="0"/>
              <a:t>Database: Considerations</a:t>
            </a:r>
          </a:p>
        </p:txBody>
      </p:sp>
      <p:sp>
        <p:nvSpPr>
          <p:cNvPr id="40963" name="Rectangle 3"/>
          <p:cNvSpPr>
            <a:spLocks noGrp="1" noChangeArrowheads="1"/>
          </p:cNvSpPr>
          <p:nvPr>
            <p:ph idx="1"/>
          </p:nvPr>
        </p:nvSpPr>
        <p:spPr>
          <a:xfrm>
            <a:off x="622300" y="1243013"/>
            <a:ext cx="10944225" cy="1673225"/>
          </a:xfrm>
        </p:spPr>
        <p:txBody>
          <a:bodyPr/>
          <a:lstStyle/>
          <a:p>
            <a:pPr lvl="1" eaLnBrk="1" hangingPunct="1"/>
            <a:r>
              <a:rPr lang="en-US" altLang="en-US" dirty="0" smtClean="0"/>
              <a:t>Create the password file on the target platform.</a:t>
            </a:r>
          </a:p>
          <a:p>
            <a:pPr lvl="1" eaLnBrk="1" hangingPunct="1"/>
            <a:r>
              <a:rPr lang="en-US" altLang="en-US" dirty="0" smtClean="0"/>
              <a:t>Transport the </a:t>
            </a:r>
            <a:r>
              <a:rPr lang="en-US" altLang="en-US" dirty="0" smtClean="0">
                <a:latin typeface="Courier New" panose="02070309020205020404" pitchFamily="49" charset="0"/>
              </a:rPr>
              <a:t>BFILE</a:t>
            </a:r>
            <a:r>
              <a:rPr lang="en-US" altLang="en-US" dirty="0" smtClean="0"/>
              <a:t>s used in the source database.</a:t>
            </a:r>
          </a:p>
          <a:p>
            <a:pPr lvl="1" eaLnBrk="1" hangingPunct="1"/>
            <a:r>
              <a:rPr lang="en-US" altLang="en-US" dirty="0" smtClean="0"/>
              <a:t>The generated PFILE and transport script use Oracle Managed Files (OMF).</a:t>
            </a:r>
          </a:p>
          <a:p>
            <a:pPr lvl="1" eaLnBrk="1" hangingPunct="1"/>
            <a:r>
              <a:rPr lang="en-US" altLang="en-US" dirty="0" smtClean="0"/>
              <a:t>Use </a:t>
            </a:r>
            <a:r>
              <a:rPr lang="en-US" altLang="en-US" dirty="0" smtClean="0">
                <a:latin typeface="Courier New" panose="02070309020205020404" pitchFamily="49" charset="0"/>
              </a:rPr>
              <a:t>DBNEWID</a:t>
            </a:r>
            <a:r>
              <a:rPr lang="en-US" altLang="en-US" dirty="0" smtClean="0"/>
              <a:t> to change the </a:t>
            </a:r>
            <a:r>
              <a:rPr lang="en-US" altLang="en-US" dirty="0" smtClean="0">
                <a:latin typeface="Courier New" panose="02070309020205020404" pitchFamily="49" charset="0"/>
              </a:rPr>
              <a:t>DBID</a:t>
            </a:r>
            <a:r>
              <a:rPr lang="en-US" altLang="en-US" dirty="0" smtClean="0"/>
              <a:t>.</a:t>
            </a:r>
          </a:p>
        </p:txBody>
      </p:sp>
    </p:spTree>
    <p:custDataLst>
      <p:tags r:id="rId1"/>
    </p:custDataLst>
    <p:extLst>
      <p:ext uri="{BB962C8B-B14F-4D97-AF65-F5344CB8AC3E}">
        <p14:creationId xmlns:p14="http://schemas.microsoft.com/office/powerpoint/2010/main" val="146220789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50811" y="990600"/>
            <a:ext cx="11415713" cy="46482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7" name="Rectangle 16"/>
          <p:cNvSpPr/>
          <p:nvPr/>
        </p:nvSpPr>
        <p:spPr bwMode="auto">
          <a:xfrm>
            <a:off x="150812" y="276130"/>
            <a:ext cx="6781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4579" name="Content Placeholder 2">
            <a:extLst/>
          </p:cNvPr>
          <p:cNvSpPr>
            <a:spLocks noGrp="1"/>
          </p:cNvSpPr>
          <p:nvPr>
            <p:ph idx="1"/>
          </p:nvPr>
        </p:nvSpPr>
        <p:spPr>
          <a:xfrm>
            <a:off x="622300" y="1243013"/>
            <a:ext cx="10720388" cy="1831975"/>
          </a:xfrm>
        </p:spPr>
        <p:txBody>
          <a:bodyPr/>
          <a:lstStyle/>
          <a:p>
            <a:pPr lvl="1" indent="-365760" defTabSz="304747" eaLnBrk="1" hangingPunct="1">
              <a:buFont typeface="Arial" charset="0"/>
              <a:buAutoNum type="arabicPeriod"/>
              <a:defRPr/>
            </a:pPr>
            <a:r>
              <a:rPr lang="en-US" dirty="0"/>
              <a:t>Verify the prerequisites: </a:t>
            </a:r>
          </a:p>
          <a:p>
            <a:pPr lvl="2" defTabSz="304747" eaLnBrk="1" hangingPunct="1">
              <a:buFont typeface="Courier New" pitchFamily="49" charset="0"/>
              <a:buChar char="–"/>
              <a:defRPr/>
            </a:pPr>
            <a:r>
              <a:rPr lang="en-US" dirty="0">
                <a:latin typeface="Courier New" pitchFamily="49" charset="0"/>
                <a:cs typeface="Courier New" pitchFamily="49" charset="0"/>
              </a:rPr>
              <a:t>COMPATIBLE</a:t>
            </a:r>
            <a:r>
              <a:rPr lang="en-US" dirty="0">
                <a:cs typeface="Courier New" pitchFamily="49" charset="0"/>
              </a:rPr>
              <a:t>:</a:t>
            </a:r>
            <a:r>
              <a:rPr lang="en-US" dirty="0"/>
              <a:t> G</a:t>
            </a:r>
            <a:r>
              <a:rPr lang="en-US" dirty="0">
                <a:latin typeface="+mj-lt"/>
                <a:cs typeface="Courier New" pitchFamily="49" charset="0"/>
              </a:rPr>
              <a:t>reater or equal 12.0</a:t>
            </a:r>
          </a:p>
          <a:p>
            <a:pPr lvl="2" defTabSz="304747" eaLnBrk="1" hangingPunct="1">
              <a:buFont typeface="Courier New" pitchFamily="49" charset="0"/>
              <a:buChar char="–"/>
              <a:defRPr/>
            </a:pPr>
            <a:r>
              <a:rPr lang="en-US" dirty="0">
                <a:latin typeface="Courier New" pitchFamily="49" charset="0"/>
                <a:cs typeface="Courier New" pitchFamily="49" charset="0"/>
              </a:rPr>
              <a:t>OPEN_MODE</a:t>
            </a:r>
            <a:r>
              <a:rPr lang="en-US" dirty="0">
                <a:cs typeface="Courier New" pitchFamily="49" charset="0"/>
              </a:rPr>
              <a:t>:</a:t>
            </a:r>
            <a:r>
              <a:rPr lang="en-US" dirty="0"/>
              <a:t> </a:t>
            </a:r>
            <a:r>
              <a:rPr lang="en-US" dirty="0">
                <a:latin typeface="+mj-lt"/>
                <a:cs typeface="Courier New" pitchFamily="49" charset="0"/>
              </a:rPr>
              <a:t>Read only</a:t>
            </a:r>
            <a:endParaRPr lang="en-US" dirty="0"/>
          </a:p>
          <a:p>
            <a:pPr lvl="1" indent="-365760" defTabSz="304747" eaLnBrk="1" hangingPunct="1">
              <a:buFont typeface="Arial" charset="0"/>
              <a:buAutoNum type="arabicPeriod"/>
              <a:defRPr/>
            </a:pPr>
            <a:r>
              <a:rPr lang="en-US" dirty="0"/>
              <a:t>Start an RMAN session to connect to the source database.</a:t>
            </a:r>
          </a:p>
          <a:p>
            <a:pPr lvl="1" indent="-365760" defTabSz="304747" eaLnBrk="1" hangingPunct="1">
              <a:buFont typeface="Arial" charset="0"/>
              <a:buNone/>
              <a:defRPr/>
            </a:pPr>
            <a:endParaRPr lang="en-US" sz="2800" dirty="0"/>
          </a:p>
          <a:p>
            <a:pPr lvl="1" indent="-365760" defTabSz="304747" eaLnBrk="1" hangingPunct="1">
              <a:buFont typeface="+mj-lt"/>
              <a:buAutoNum type="arabicPeriod" startAt="3"/>
              <a:defRPr/>
            </a:pPr>
            <a:r>
              <a:rPr lang="en-US" dirty="0"/>
              <a:t>Query the exact name of the destination platform in </a:t>
            </a:r>
            <a:r>
              <a:rPr lang="en-US" dirty="0">
                <a:latin typeface="Courier New" pitchFamily="49" charset="0"/>
                <a:cs typeface="Courier New" pitchFamily="49" charset="0"/>
              </a:rPr>
              <a:t>V$TRANSPORTABLE_PLATFORM</a:t>
            </a:r>
            <a:r>
              <a:rPr lang="en-US" dirty="0"/>
              <a:t>.</a:t>
            </a:r>
          </a:p>
          <a:p>
            <a:pPr lvl="1" indent="-365760" defTabSz="304747" eaLnBrk="1" hangingPunct="1">
              <a:buFont typeface="Arial" charset="0"/>
              <a:buAutoNum type="arabicPeriod" startAt="3"/>
              <a:defRPr/>
            </a:pPr>
            <a:r>
              <a:rPr lang="en-US" kern="1200" dirty="0"/>
              <a:t>Back up the source database: </a:t>
            </a:r>
          </a:p>
          <a:p>
            <a:pPr lvl="1" indent="-365760" defTabSz="304747" eaLnBrk="1" hangingPunct="1">
              <a:buFont typeface="Arial" charset="0"/>
              <a:buAutoNum type="arabicPeriod" startAt="3"/>
              <a:defRPr/>
            </a:pPr>
            <a:endParaRPr lang="fr-FR" sz="1800" dirty="0"/>
          </a:p>
          <a:p>
            <a:pPr lvl="1" indent="-365760" defTabSz="304747" eaLnBrk="1" hangingPunct="1">
              <a:buFont typeface="Arial" charset="0"/>
              <a:buNone/>
              <a:defRPr/>
            </a:pPr>
            <a:endParaRPr lang="fr-FR" dirty="0"/>
          </a:p>
          <a:p>
            <a:pPr lvl="1" indent="-365760" defTabSz="304747" eaLnBrk="1" hangingPunct="1">
              <a:buFont typeface="Arial" charset="0"/>
              <a:buNone/>
              <a:defRPr/>
            </a:pPr>
            <a:r>
              <a:rPr lang="fr-FR" dirty="0">
                <a:solidFill>
                  <a:srgbClr val="FF0000"/>
                </a:solidFill>
              </a:rPr>
              <a:t>Or:</a:t>
            </a:r>
            <a:endParaRPr lang="en-US" dirty="0">
              <a:solidFill>
                <a:srgbClr val="FF0000"/>
              </a:solidFill>
            </a:endParaRPr>
          </a:p>
        </p:txBody>
      </p:sp>
      <p:sp>
        <p:nvSpPr>
          <p:cNvPr id="16" name="Rounded Rectangle 15">
            <a:extLst/>
          </p:cNvPr>
          <p:cNvSpPr/>
          <p:nvPr/>
        </p:nvSpPr>
        <p:spPr bwMode="auto">
          <a:xfrm>
            <a:off x="9861550" y="381000"/>
            <a:ext cx="1905000" cy="1905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sp>
        <p:nvSpPr>
          <p:cNvPr id="20" name="Content Placeholder 2">
            <a:extLst/>
          </p:cNvPr>
          <p:cNvSpPr txBox="1">
            <a:spLocks/>
          </p:cNvSpPr>
          <p:nvPr/>
        </p:nvSpPr>
        <p:spPr bwMode="gray">
          <a:xfrm>
            <a:off x="1522413" y="2819400"/>
            <a:ext cx="7772400" cy="4572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21" name="Content Placeholder 2">
            <a:extLst/>
          </p:cNvPr>
          <p:cNvSpPr txBox="1">
            <a:spLocks/>
          </p:cNvSpPr>
          <p:nvPr/>
        </p:nvSpPr>
        <p:spPr bwMode="gray">
          <a:xfrm>
            <a:off x="1522413" y="4271610"/>
            <a:ext cx="7772400" cy="75759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22" name="Content Placeholder 2">
            <a:extLst/>
          </p:cNvPr>
          <p:cNvSpPr txBox="1">
            <a:spLocks/>
          </p:cNvSpPr>
          <p:nvPr/>
        </p:nvSpPr>
        <p:spPr bwMode="gray">
          <a:xfrm>
            <a:off x="1522413" y="5432425"/>
            <a:ext cx="7772400" cy="685800"/>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43021" name="Title 1"/>
          <p:cNvSpPr>
            <a:spLocks noGrp="1" noChangeArrowheads="1"/>
          </p:cNvSpPr>
          <p:nvPr>
            <p:ph type="title"/>
          </p:nvPr>
        </p:nvSpPr>
        <p:spPr/>
        <p:txBody>
          <a:bodyPr/>
          <a:lstStyle/>
          <a:p>
            <a:r>
              <a:rPr lang="en-US" altLang="en-US" dirty="0"/>
              <a:t>Transporting a Database with </a:t>
            </a:r>
            <a:r>
              <a:rPr lang="en-US" altLang="en-US" dirty="0" smtClean="0"/>
              <a:t>Backup Sets</a:t>
            </a:r>
          </a:p>
        </p:txBody>
      </p:sp>
      <p:sp>
        <p:nvSpPr>
          <p:cNvPr id="43022" name="Rectangle 9"/>
          <p:cNvSpPr>
            <a:spLocks noChangeArrowheads="1"/>
          </p:cNvSpPr>
          <p:nvPr/>
        </p:nvSpPr>
        <p:spPr bwMode="auto">
          <a:xfrm>
            <a:off x="1522413" y="5432425"/>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RMAN&gt; BACKUP </a:t>
            </a:r>
            <a:r>
              <a:rPr lang="en-US" altLang="en-US" b="1" dirty="0">
                <a:solidFill>
                  <a:srgbClr val="0000FF"/>
                </a:solidFill>
                <a:latin typeface="Courier New" panose="02070309020205020404" pitchFamily="49" charset="0"/>
                <a:cs typeface="Courier New" panose="02070309020205020404" pitchFamily="49" charset="0"/>
              </a:rPr>
              <a:t>FOR TRANSPORT</a:t>
            </a:r>
            <a:r>
              <a:rPr lang="en-US" altLang="en-US" b="1" dirty="0">
                <a:latin typeface="Courier New" panose="02070309020205020404" pitchFamily="49" charset="0"/>
                <a:cs typeface="Courier New" panose="02070309020205020404" pitchFamily="49" charset="0"/>
              </a:rPr>
              <a:t> </a:t>
            </a:r>
            <a:r>
              <a:rPr lang="en-US" altLang="en-US" b="1" dirty="0">
                <a:solidFill>
                  <a:schemeClr val="tx1">
                    <a:lumMod val="50000"/>
                  </a:schemeClr>
                </a:solidFill>
                <a:latin typeface="Courier New" panose="02070309020205020404" pitchFamily="49" charset="0"/>
                <a:cs typeface="Courier New" panose="02070309020205020404" pitchFamily="49" charset="0"/>
              </a:rPr>
              <a:t>FORMAT </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bkp_dir/trans_U%</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  </a:t>
            </a:r>
          </a:p>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             DATABASE;</a:t>
            </a:r>
          </a:p>
        </p:txBody>
      </p:sp>
      <p:sp>
        <p:nvSpPr>
          <p:cNvPr id="43023" name="Rectangle 11"/>
          <p:cNvSpPr>
            <a:spLocks noChangeArrowheads="1"/>
          </p:cNvSpPr>
          <p:nvPr/>
        </p:nvSpPr>
        <p:spPr bwMode="auto">
          <a:xfrm>
            <a:off x="1522413" y="42672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RMAN&gt; BACKUP </a:t>
            </a:r>
            <a:r>
              <a:rPr lang="en-US" altLang="en-US" b="1" dirty="0">
                <a:solidFill>
                  <a:srgbClr val="0000FF"/>
                </a:solidFill>
                <a:latin typeface="Courier New" panose="02070309020205020404" pitchFamily="49" charset="0"/>
                <a:cs typeface="Courier New" panose="02070309020205020404" pitchFamily="49" charset="0"/>
              </a:rPr>
              <a:t>TO PLATFORM=</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HP Tru64 UNIX</a:t>
            </a:r>
            <a:r>
              <a:rPr lang="en-US" altLang="en-US" dirty="0">
                <a:solidFill>
                  <a:schemeClr val="tx1">
                    <a:lumMod val="50000"/>
                  </a:schemeClr>
                </a:solidFill>
                <a:latin typeface="Courier New" panose="02070309020205020404" pitchFamily="49" charset="0"/>
                <a:cs typeface="Courier New" panose="02070309020205020404" pitchFamily="49" charset="0"/>
              </a:rPr>
              <a:t>'</a:t>
            </a:r>
            <a:endParaRPr lang="en-US" altLang="en-US" b="1" dirty="0">
              <a:solidFill>
                <a:schemeClr val="tx1">
                  <a:lumMod val="50000"/>
                </a:schemeClr>
              </a:solidFill>
              <a:latin typeface="Courier New" panose="02070309020205020404" pitchFamily="49" charset="0"/>
              <a:cs typeface="Courier New" panose="02070309020205020404" pitchFamily="49" charset="0"/>
            </a:endParaRPr>
          </a:p>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             FORMAT </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/bkp_dir/trans_U%</a:t>
            </a:r>
            <a:r>
              <a:rPr lang="en-US" altLang="en-US" dirty="0">
                <a:solidFill>
                  <a:schemeClr val="tx1">
                    <a:lumMod val="50000"/>
                  </a:schemeClr>
                </a:solidFill>
                <a:latin typeface="Courier New" panose="02070309020205020404" pitchFamily="49" charset="0"/>
                <a:cs typeface="Courier New" panose="02070309020205020404" pitchFamily="49" charset="0"/>
              </a:rPr>
              <a:t>'  </a:t>
            </a:r>
            <a:r>
              <a:rPr lang="en-US" altLang="en-US" b="1" dirty="0">
                <a:solidFill>
                  <a:schemeClr val="tx1">
                    <a:lumMod val="50000"/>
                  </a:schemeClr>
                </a:solidFill>
                <a:latin typeface="Courier New" panose="02070309020205020404" pitchFamily="49" charset="0"/>
                <a:cs typeface="Courier New" panose="02070309020205020404" pitchFamily="49" charset="0"/>
              </a:rPr>
              <a:t>DATABASE;</a:t>
            </a:r>
          </a:p>
        </p:txBody>
      </p:sp>
      <p:sp>
        <p:nvSpPr>
          <p:cNvPr id="43024" name="Rectangle 12"/>
          <p:cNvSpPr>
            <a:spLocks noChangeArrowheads="1"/>
          </p:cNvSpPr>
          <p:nvPr/>
        </p:nvSpPr>
        <p:spPr bwMode="auto">
          <a:xfrm>
            <a:off x="1522413" y="2819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RMAN&gt; CONNECT TARGET sys/p@orcl</a:t>
            </a:r>
          </a:p>
        </p:txBody>
      </p:sp>
      <p:grpSp>
        <p:nvGrpSpPr>
          <p:cNvPr id="43025" name="Group 14"/>
          <p:cNvGrpSpPr>
            <a:grpSpLocks/>
          </p:cNvGrpSpPr>
          <p:nvPr/>
        </p:nvGrpSpPr>
        <p:grpSpPr bwMode="auto">
          <a:xfrm>
            <a:off x="9996488" y="493713"/>
            <a:ext cx="1636712" cy="1679575"/>
            <a:chOff x="9044643" y="25917"/>
            <a:chExt cx="1636987" cy="1679575"/>
          </a:xfrm>
        </p:grpSpPr>
        <p:pic>
          <p:nvPicPr>
            <p:cNvPr id="14" name="Picture 4" descr="Icon-5.png">
              <a:extLst/>
            </p:cNvPr>
            <p:cNvPicPr>
              <a:picLocks noChangeAspect="1"/>
            </p:cNvPicPr>
            <p:nvPr/>
          </p:nvPicPr>
          <p:blipFill>
            <a:blip r:embed="rId4" cstate="print">
              <a:duotone>
                <a:schemeClr val="accent2">
                  <a:shade val="45000"/>
                  <a:satMod val="135000"/>
                </a:schemeClr>
                <a:prstClr val="white"/>
              </a:duotone>
            </a:blip>
            <a:srcRect/>
            <a:stretch>
              <a:fillRect/>
            </a:stretch>
          </p:blipFill>
          <p:spPr bwMode="auto">
            <a:xfrm>
              <a:off x="9558528" y="410092"/>
              <a:ext cx="609219" cy="928688"/>
            </a:xfrm>
            <a:prstGeom prst="rect">
              <a:avLst/>
            </a:prstGeom>
            <a:noFill/>
            <a:ln w="9525">
              <a:noFill/>
              <a:miter lim="800000"/>
              <a:headEnd/>
              <a:tailEnd/>
            </a:ln>
          </p:spPr>
        </p:pic>
        <p:pic>
          <p:nvPicPr>
            <p:cNvPr id="43027" name="Picture 15" descr="docum044_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702800" y="371286"/>
              <a:ext cx="3206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TextBox 31"/>
            <p:cNvSpPr txBox="1">
              <a:spLocks noChangeArrowheads="1"/>
            </p:cNvSpPr>
            <p:nvPr/>
          </p:nvSpPr>
          <p:spPr bwMode="auto">
            <a:xfrm>
              <a:off x="9409828" y="25917"/>
              <a:ext cx="10629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chemeClr val="tx1">
                      <a:lumMod val="50000"/>
                    </a:schemeClr>
                  </a:solidFill>
                </a:rPr>
                <a:t>Metadata</a:t>
              </a:r>
            </a:p>
          </p:txBody>
        </p:sp>
        <p:sp>
          <p:nvSpPr>
            <p:cNvPr id="43029" name="TextBox 38"/>
            <p:cNvSpPr txBox="1">
              <a:spLocks noChangeArrowheads="1"/>
            </p:cNvSpPr>
            <p:nvPr/>
          </p:nvSpPr>
          <p:spPr bwMode="auto">
            <a:xfrm>
              <a:off x="9044643" y="1397715"/>
              <a:ext cx="1636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FF0000"/>
                  </a:solidFill>
                </a:rPr>
                <a:t>Source Database</a:t>
              </a:r>
            </a:p>
          </p:txBody>
        </p:sp>
      </p:grpSp>
    </p:spTree>
    <p:custDataLst>
      <p:tags r:id="rId1"/>
    </p:custDataLst>
    <p:extLst>
      <p:ext uri="{BB962C8B-B14F-4D97-AF65-F5344CB8AC3E}">
        <p14:creationId xmlns:p14="http://schemas.microsoft.com/office/powerpoint/2010/main" val="186861701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50811" y="990601"/>
            <a:ext cx="11415713" cy="33528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 name="Rectangle 12"/>
          <p:cNvSpPr/>
          <p:nvPr/>
        </p:nvSpPr>
        <p:spPr bwMode="auto">
          <a:xfrm>
            <a:off x="150812" y="276130"/>
            <a:ext cx="7543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1" name="Content Placeholder 2">
            <a:extLst/>
          </p:cNvPr>
          <p:cNvSpPr txBox="1">
            <a:spLocks/>
          </p:cNvSpPr>
          <p:nvPr/>
        </p:nvSpPr>
        <p:spPr bwMode="gray">
          <a:xfrm>
            <a:off x="1522413" y="3870324"/>
            <a:ext cx="7881334" cy="777875"/>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12" name="Content Placeholder 2">
            <a:extLst/>
          </p:cNvPr>
          <p:cNvSpPr txBox="1">
            <a:spLocks/>
          </p:cNvSpPr>
          <p:nvPr/>
        </p:nvSpPr>
        <p:spPr bwMode="gray">
          <a:xfrm>
            <a:off x="1522413" y="2963863"/>
            <a:ext cx="7881334" cy="388937"/>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6930" tIns="16930" rIns="16930" bIns="16930"/>
          <a:lstStyle/>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158086" indent="-613726" defTabSz="304747">
              <a:spcBef>
                <a:spcPct val="20000"/>
              </a:spcBef>
              <a:buClr>
                <a:srgbClr val="FF0000"/>
              </a:buClr>
              <a:buFont typeface="Arial" panose="020B0604020202020204" pitchFamily="34" charset="0"/>
              <a:buChar char="•"/>
              <a:defRPr/>
            </a:pPr>
            <a:endParaRPr lang="en-US" sz="800" kern="0" dirty="0">
              <a:latin typeface="+mn-lt"/>
            </a:endParaRPr>
          </a:p>
          <a:p>
            <a:pPr marL="766099" lvl="1" indent="-613726" defTabSz="304747">
              <a:spcBef>
                <a:spcPct val="20000"/>
              </a:spcBef>
              <a:buClr>
                <a:srgbClr val="FF0000"/>
              </a:buClr>
              <a:buFont typeface="Arial" panose="020B0604020202020204" pitchFamily="34" charset="0"/>
              <a:buChar char="•"/>
              <a:defRPr/>
            </a:pPr>
            <a:endParaRPr lang="en-US" sz="800" kern="0" dirty="0">
              <a:latin typeface="+mn-lt"/>
            </a:endParaRPr>
          </a:p>
        </p:txBody>
      </p:sp>
      <p:sp>
        <p:nvSpPr>
          <p:cNvPr id="45064" name="Title 1"/>
          <p:cNvSpPr>
            <a:spLocks noGrp="1" noChangeArrowheads="1"/>
          </p:cNvSpPr>
          <p:nvPr>
            <p:ph type="title"/>
          </p:nvPr>
        </p:nvSpPr>
        <p:spPr/>
        <p:txBody>
          <a:bodyPr/>
          <a:lstStyle/>
          <a:p>
            <a:r>
              <a:rPr lang="en-US" altLang="en-US" dirty="0"/>
              <a:t>Transporting a Database with </a:t>
            </a:r>
            <a:r>
              <a:rPr lang="en-US" altLang="en-US" dirty="0" smtClean="0"/>
              <a:t>Backup Sets</a:t>
            </a:r>
          </a:p>
        </p:txBody>
      </p:sp>
      <p:sp>
        <p:nvSpPr>
          <p:cNvPr id="45065" name="Content Placeholder 2"/>
          <p:cNvSpPr>
            <a:spLocks noGrp="1" noChangeArrowheads="1"/>
          </p:cNvSpPr>
          <p:nvPr>
            <p:ph idx="1"/>
          </p:nvPr>
        </p:nvSpPr>
        <p:spPr>
          <a:xfrm>
            <a:off x="622300" y="1243013"/>
            <a:ext cx="10944225" cy="1831975"/>
          </a:xfrm>
        </p:spPr>
        <p:txBody>
          <a:bodyPr/>
          <a:lstStyle/>
          <a:p>
            <a:pPr lvl="1" eaLnBrk="1" hangingPunct="1">
              <a:buFont typeface="Arial" panose="020B0604020202020204" pitchFamily="34" charset="0"/>
              <a:buAutoNum type="arabicPeriod" startAt="5"/>
            </a:pPr>
            <a:r>
              <a:rPr lang="en-US" altLang="en-US" dirty="0" smtClean="0"/>
              <a:t>Disconnect  from the source database.</a:t>
            </a:r>
          </a:p>
          <a:p>
            <a:pPr lvl="1" eaLnBrk="1" hangingPunct="1">
              <a:buFont typeface="Arial" panose="020B0604020202020204" pitchFamily="34" charset="0"/>
              <a:buAutoNum type="arabicPeriod" startAt="5"/>
            </a:pPr>
            <a:r>
              <a:rPr lang="en-US" altLang="en-US" dirty="0" smtClean="0"/>
              <a:t>Move the backup sets and the Data Pump export </a:t>
            </a:r>
          </a:p>
          <a:p>
            <a:pPr lvl="1" eaLnBrk="1" hangingPunct="1">
              <a:buFont typeface="Arial" panose="020B0604020202020204" pitchFamily="34" charset="0"/>
              <a:buNone/>
            </a:pPr>
            <a:r>
              <a:rPr lang="en-US" altLang="en-US" dirty="0" smtClean="0"/>
              <a:t>	dump file to the destination host.</a:t>
            </a:r>
          </a:p>
          <a:p>
            <a:pPr lvl="1" eaLnBrk="1" hangingPunct="1">
              <a:buFont typeface="Arial" panose="020B0604020202020204" pitchFamily="34" charset="0"/>
              <a:buAutoNum type="arabicPeriod" startAt="7"/>
            </a:pPr>
            <a:r>
              <a:rPr lang="en-US" altLang="en-US" dirty="0" smtClean="0"/>
              <a:t>Connect to the destination host as </a:t>
            </a:r>
            <a:r>
              <a:rPr lang="en-US" altLang="en-US" dirty="0" smtClean="0">
                <a:latin typeface="Courier New" panose="02070309020205020404" pitchFamily="49" charset="0"/>
                <a:cs typeface="Courier New" panose="02070309020205020404" pitchFamily="49" charset="0"/>
              </a:rPr>
              <a:t>TARGET</a:t>
            </a:r>
            <a:r>
              <a:rPr lang="en-US" altLang="en-US" dirty="0" smtClean="0"/>
              <a:t>.</a:t>
            </a:r>
            <a:endParaRPr lang="en-US" altLang="en-US" dirty="0" smtClean="0">
              <a:latin typeface="Courier New" panose="02070309020205020404" pitchFamily="49" charset="0"/>
              <a:cs typeface="Courier New" panose="02070309020205020404" pitchFamily="49" charset="0"/>
            </a:endParaRPr>
          </a:p>
          <a:p>
            <a:pPr lvl="1" eaLnBrk="1" hangingPunct="1">
              <a:buFont typeface="Arial" panose="020B0604020202020204" pitchFamily="34" charset="0"/>
              <a:buAutoNum type="arabicPeriod" startAt="7"/>
            </a:pPr>
            <a:endParaRPr lang="en-US" altLang="en-US" sz="2600" dirty="0" smtClean="0"/>
          </a:p>
          <a:p>
            <a:pPr lvl="1" eaLnBrk="1" hangingPunct="1">
              <a:buFont typeface="Arial" panose="020B0604020202020204" pitchFamily="34" charset="0"/>
              <a:buAutoNum type="arabicPeriod" startAt="7"/>
            </a:pPr>
            <a:r>
              <a:rPr lang="en-US" altLang="en-US" dirty="0" smtClean="0"/>
              <a:t>Restore the full backup set with the </a:t>
            </a:r>
            <a:r>
              <a:rPr lang="en-US" altLang="en-US" dirty="0" smtClean="0">
                <a:latin typeface="Courier New" panose="02070309020205020404" pitchFamily="49" charset="0"/>
                <a:cs typeface="Courier New" panose="02070309020205020404" pitchFamily="49" charset="0"/>
              </a:rPr>
              <a:t>RESTORE</a:t>
            </a:r>
            <a:r>
              <a:rPr lang="en-US" altLang="en-US" dirty="0" smtClean="0"/>
              <a:t> command.</a:t>
            </a:r>
          </a:p>
        </p:txBody>
      </p:sp>
      <p:sp>
        <p:nvSpPr>
          <p:cNvPr id="45066" name="Rectangle 8"/>
          <p:cNvSpPr>
            <a:spLocks noChangeArrowheads="1"/>
          </p:cNvSpPr>
          <p:nvPr/>
        </p:nvSpPr>
        <p:spPr bwMode="auto">
          <a:xfrm>
            <a:off x="1522413" y="3886200"/>
            <a:ext cx="7848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RMAN&gt; RESTORE FOREIGN DATABASE TO NEW </a:t>
            </a:r>
          </a:p>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              FROM BACKUPSET </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/bkp_dir/trans_U%</a:t>
            </a:r>
            <a:r>
              <a:rPr lang="en-US" altLang="en-US" dirty="0">
                <a:solidFill>
                  <a:schemeClr val="tx1">
                    <a:lumMod val="50000"/>
                  </a:schemeClr>
                </a:solidFill>
                <a:latin typeface="Courier New" panose="02070309020205020404" pitchFamily="49" charset="0"/>
                <a:cs typeface="Courier New" panose="02070309020205020404" pitchFamily="49" charset="0"/>
              </a:rPr>
              <a:t>'</a:t>
            </a:r>
            <a:r>
              <a:rPr lang="en-US" altLang="en-US" b="1" dirty="0">
                <a:solidFill>
                  <a:schemeClr val="tx1">
                    <a:lumMod val="50000"/>
                  </a:schemeClr>
                </a:solidFill>
                <a:latin typeface="Courier New" panose="02070309020205020404" pitchFamily="49" charset="0"/>
                <a:cs typeface="Courier New" panose="02070309020205020404" pitchFamily="49" charset="0"/>
              </a:rPr>
              <a:t>;</a:t>
            </a:r>
          </a:p>
        </p:txBody>
      </p:sp>
      <p:sp>
        <p:nvSpPr>
          <p:cNvPr id="45067" name="Rectangle 9"/>
          <p:cNvSpPr>
            <a:spLocks noChangeArrowheads="1"/>
          </p:cNvSpPr>
          <p:nvPr/>
        </p:nvSpPr>
        <p:spPr bwMode="auto">
          <a:xfrm>
            <a:off x="1522413" y="29718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round/>
                <a:headEnd type="none" w="sm" len="sm"/>
                <a:tailEnd type="none" w="sm" len="sm"/>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lumMod val="50000"/>
                  </a:schemeClr>
                </a:solidFill>
                <a:latin typeface="Courier New" panose="02070309020205020404" pitchFamily="49" charset="0"/>
                <a:cs typeface="Courier New" panose="02070309020205020404" pitchFamily="49" charset="0"/>
              </a:rPr>
              <a:t>RMAN&gt; CONNECT TARGET sys/p@orcl2</a:t>
            </a:r>
          </a:p>
        </p:txBody>
      </p:sp>
      <p:sp>
        <p:nvSpPr>
          <p:cNvPr id="14" name="Rounded Rectangle 13">
            <a:extLst/>
          </p:cNvPr>
          <p:cNvSpPr/>
          <p:nvPr/>
        </p:nvSpPr>
        <p:spPr bwMode="auto">
          <a:xfrm>
            <a:off x="9861550" y="381000"/>
            <a:ext cx="1905000" cy="1905000"/>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p>
        </p:txBody>
      </p:sp>
      <p:pic>
        <p:nvPicPr>
          <p:cNvPr id="45069" name="Picture 4" descr="Icon-5.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5125" y="808038"/>
            <a:ext cx="6080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0" name="Picture 15" descr="docum044_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669588" y="739775"/>
            <a:ext cx="3206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TextBox 31"/>
          <p:cNvSpPr txBox="1">
            <a:spLocks noChangeArrowheads="1"/>
          </p:cNvSpPr>
          <p:nvPr/>
        </p:nvSpPr>
        <p:spPr bwMode="auto">
          <a:xfrm>
            <a:off x="10285411" y="442913"/>
            <a:ext cx="11922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chemeClr val="tx1">
                    <a:lumMod val="50000"/>
                  </a:schemeClr>
                </a:solidFill>
              </a:rPr>
              <a:t>Metadata</a:t>
            </a:r>
          </a:p>
        </p:txBody>
      </p:sp>
      <p:sp>
        <p:nvSpPr>
          <p:cNvPr id="45072" name="TextBox 38"/>
          <p:cNvSpPr txBox="1">
            <a:spLocks noChangeArrowheads="1"/>
          </p:cNvSpPr>
          <p:nvPr/>
        </p:nvSpPr>
        <p:spPr bwMode="auto">
          <a:xfrm>
            <a:off x="10225088" y="1766888"/>
            <a:ext cx="12080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336600"/>
                </a:solidFill>
              </a:rPr>
              <a:t>Destination </a:t>
            </a:r>
          </a:p>
          <a:p>
            <a:pPr algn="ctr" eaLnBrk="1" hangingPunct="1"/>
            <a:r>
              <a:rPr lang="en-US" altLang="en-US" sz="1400" b="1" dirty="0">
                <a:solidFill>
                  <a:srgbClr val="336600"/>
                </a:solidFill>
              </a:rPr>
              <a:t>Database</a:t>
            </a:r>
          </a:p>
        </p:txBody>
      </p:sp>
    </p:spTree>
    <p:custDataLst>
      <p:tags r:id="rId1"/>
    </p:custDataLst>
    <p:extLst>
      <p:ext uri="{BB962C8B-B14F-4D97-AF65-F5344CB8AC3E}">
        <p14:creationId xmlns:p14="http://schemas.microsoft.com/office/powerpoint/2010/main" val="3614039668"/>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362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smtClean="0"/>
              <a:t>Explain </a:t>
            </a:r>
            <a:r>
              <a:rPr lang="en-US" dirty="0"/>
              <a:t>the general architecture of Oracle Data Pump</a:t>
            </a:r>
          </a:p>
          <a:p>
            <a:pPr lvl="1"/>
            <a:r>
              <a:rPr lang="en-US" dirty="0"/>
              <a:t>Use Data Pump Export and Import to move data between Oracle </a:t>
            </a:r>
            <a:r>
              <a:rPr lang="en-US" dirty="0" smtClean="0"/>
              <a:t>databases</a:t>
            </a:r>
          </a:p>
          <a:p>
            <a:pPr lvl="1"/>
            <a:r>
              <a:rPr lang="en-US" dirty="0"/>
              <a:t>Transport tablespaces between databases by using image copies or backup sets</a:t>
            </a:r>
          </a:p>
          <a:p>
            <a:pPr lvl="1"/>
            <a:r>
              <a:rPr lang="en-US" dirty="0"/>
              <a:t>Transport databases by using data files or backup </a:t>
            </a:r>
            <a:r>
              <a:rPr lang="en-US" dirty="0" smtClean="0"/>
              <a:t>sets</a:t>
            </a:r>
            <a:endParaRPr lang="en-US" dirty="0"/>
          </a:p>
        </p:txBody>
      </p:sp>
    </p:spTree>
    <p:custDataLst>
      <p:tags r:id="rId1"/>
    </p:custDataLst>
    <p:extLst>
      <p:ext uri="{BB962C8B-B14F-4D97-AF65-F5344CB8AC3E}">
        <p14:creationId xmlns:p14="http://schemas.microsoft.com/office/powerpoint/2010/main" val="2768427136"/>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657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795938"/>
          </a:xfrm>
        </p:spPr>
        <p:txBody>
          <a:bodyPr/>
          <a:lstStyle/>
          <a:p>
            <a:pPr lvl="1"/>
            <a:r>
              <a:rPr lang="en-US" dirty="0" smtClean="0"/>
              <a:t>Moving </a:t>
            </a:r>
            <a:r>
              <a:rPr lang="en-US" dirty="0"/>
              <a:t>Data from One PDB to Another </a:t>
            </a:r>
            <a:r>
              <a:rPr lang="en-US" dirty="0" smtClean="0"/>
              <a:t>PDB</a:t>
            </a:r>
          </a:p>
          <a:p>
            <a:pPr lvl="1"/>
            <a:r>
              <a:rPr lang="en-US" dirty="0"/>
              <a:t>Transporting a Tablespace</a:t>
            </a:r>
          </a:p>
        </p:txBody>
      </p:sp>
    </p:spTree>
    <p:extLst>
      <p:ext uri="{BB962C8B-B14F-4D97-AF65-F5344CB8AC3E}">
        <p14:creationId xmlns:p14="http://schemas.microsoft.com/office/powerpoint/2010/main" val="1606274091"/>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26. Using </a:t>
            </a:r>
            <a:r>
              <a:rPr lang="en-US" dirty="0" smtClean="0"/>
              <a:t>External Tables</a:t>
            </a:r>
            <a:br>
              <a:rPr lang="en-US" dirty="0" smtClean="0"/>
            </a:br>
            <a:r>
              <a:rPr lang="en-US" dirty="0" smtClean="0"/>
              <a:t>to Load and Transport Data</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7129292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548281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DBCA in Silent Mode</a:t>
            </a:r>
          </a:p>
        </p:txBody>
      </p:sp>
      <p:sp>
        <p:nvSpPr>
          <p:cNvPr id="3" name="Content Placeholder 2"/>
          <p:cNvSpPr>
            <a:spLocks noGrp="1"/>
          </p:cNvSpPr>
          <p:nvPr>
            <p:ph idx="1"/>
          </p:nvPr>
        </p:nvSpPr>
        <p:spPr>
          <a:xfrm>
            <a:off x="622138" y="980728"/>
            <a:ext cx="10944549" cy="357356"/>
          </a:xfrm>
        </p:spPr>
        <p:txBody>
          <a:bodyPr/>
          <a:lstStyle/>
          <a:p>
            <a:pPr lvl="1"/>
            <a:r>
              <a:rPr lang="en-US" dirty="0">
                <a:solidFill>
                  <a:schemeClr val="tx1">
                    <a:lumMod val="50000"/>
                  </a:schemeClr>
                </a:solidFill>
              </a:rPr>
              <a:t>Create a new database named </a:t>
            </a:r>
            <a:r>
              <a:rPr lang="en-US" dirty="0">
                <a:solidFill>
                  <a:schemeClr val="tx1">
                    <a:lumMod val="50000"/>
                  </a:schemeClr>
                </a:solidFill>
                <a:latin typeface="Courier New" panose="02070309020205020404" pitchFamily="49" charset="0"/>
                <a:cs typeface="Courier New" panose="02070309020205020404" pitchFamily="49" charset="0"/>
              </a:rPr>
              <a:t>ORCL</a:t>
            </a:r>
            <a:r>
              <a:rPr lang="en-US" dirty="0">
                <a:solidFill>
                  <a:schemeClr val="tx1">
                    <a:lumMod val="50000"/>
                  </a:schemeClr>
                </a:solidFill>
              </a:rPr>
              <a:t> using the General Purpose template</a:t>
            </a:r>
          </a:p>
        </p:txBody>
      </p:sp>
      <p:sp>
        <p:nvSpPr>
          <p:cNvPr id="6" name="Content Placeholder 2"/>
          <p:cNvSpPr txBox="1">
            <a:spLocks/>
          </p:cNvSpPr>
          <p:nvPr/>
        </p:nvSpPr>
        <p:spPr bwMode="gray">
          <a:xfrm>
            <a:off x="693812" y="1367043"/>
            <a:ext cx="10750394" cy="2945346"/>
          </a:xfrm>
          <a:prstGeom prst="round2DiagRect">
            <a:avLst>
              <a:gd name="adj1" fmla="val 5185"/>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$ORACLE_HOME/bin/dbca -silent -createDatabase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-templateName General_Purpose.dbc -gdbname ORCL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-sid ORCL -createAsContainerDatabase true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-numberOfPDBs 1 -pdbName pdb1 -useLocalUndoForPDBs true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-responseFile NO_VALUE -characterSet AL32UTF8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-totalMemory 1800 -sysPassword Welcome_1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-systemPassword Welcome_1 -pdbAdminPassword Welcome_1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-emConfiguration DBEXPRESS -dbsnmpPassword Welcome_1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-emExpressPort 5500 -enableArchive true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-recoveryAreaDestination /u03/app/oracle/fast_recovery_area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-recoveryAreaSize 15000 -datafileDestination /u02/app/oracle/oradata</a:t>
            </a:r>
          </a:p>
        </p:txBody>
      </p:sp>
      <p:sp>
        <p:nvSpPr>
          <p:cNvPr id="7" name="Content Placeholder 2"/>
          <p:cNvSpPr txBox="1">
            <a:spLocks/>
          </p:cNvSpPr>
          <p:nvPr/>
        </p:nvSpPr>
        <p:spPr bwMode="gray">
          <a:xfrm>
            <a:off x="693812" y="5145115"/>
            <a:ext cx="10750394" cy="663155"/>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$ORACLE_HOME/bin/dbca -silent -deleteDatabase -sourceDB ORCL -sid ORCL </a:t>
            </a:r>
          </a:p>
          <a:p>
            <a:pPr marL="457200" indent="-457200" defTabSz="400050" eaLnBrk="1" hangingPunct="1">
              <a:tabLst>
                <a:tab pos="400050" algn="r"/>
                <a:tab pos="673100" algn="l"/>
              </a:tabLst>
              <a:defRPr/>
            </a:pPr>
            <a:r>
              <a:rPr lang="en-US" sz="1600" b="1" dirty="0">
                <a:solidFill>
                  <a:schemeClr val="tx1">
                    <a:lumMod val="50000"/>
                  </a:schemeClr>
                </a:solidFill>
                <a:latin typeface="Courier New" pitchFamily="49" charset="0"/>
              </a:rPr>
              <a:t>-sysPassword Welcome_1</a:t>
            </a:r>
          </a:p>
        </p:txBody>
      </p:sp>
      <p:sp>
        <p:nvSpPr>
          <p:cNvPr id="8" name="Content Placeholder 2"/>
          <p:cNvSpPr txBox="1">
            <a:spLocks/>
          </p:cNvSpPr>
          <p:nvPr/>
        </p:nvSpPr>
        <p:spPr bwMode="gray">
          <a:xfrm>
            <a:off x="621804" y="4725144"/>
            <a:ext cx="10944549" cy="35735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r>
              <a:rPr lang="en-US" kern="0" dirty="0">
                <a:solidFill>
                  <a:schemeClr val="tx1">
                    <a:lumMod val="50000"/>
                  </a:schemeClr>
                </a:solidFill>
              </a:rPr>
              <a:t>Delete a database named </a:t>
            </a:r>
            <a:r>
              <a:rPr lang="en-US" kern="0" dirty="0">
                <a:solidFill>
                  <a:schemeClr val="tx1">
                    <a:lumMod val="50000"/>
                  </a:schemeClr>
                </a:solidFill>
                <a:latin typeface="Courier New" panose="02070309020205020404" pitchFamily="49" charset="0"/>
                <a:cs typeface="Courier New" panose="02070309020205020404" pitchFamily="49" charset="0"/>
              </a:rPr>
              <a:t>ORCL</a:t>
            </a:r>
          </a:p>
        </p:txBody>
      </p:sp>
    </p:spTree>
    <p:extLst>
      <p:ext uri="{BB962C8B-B14F-4D97-AF65-F5344CB8AC3E}">
        <p14:creationId xmlns:p14="http://schemas.microsoft.com/office/powerpoint/2010/main" val="4011005832"/>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743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680521"/>
          </a:xfrm>
        </p:spPr>
        <p:txBody>
          <a:bodyPr/>
          <a:lstStyle/>
          <a:p>
            <a:r>
              <a:rPr lang="en-US" dirty="0"/>
              <a:t>After completing this lesson, you should be able </a:t>
            </a:r>
            <a:r>
              <a:rPr lang="en-US" dirty="0" smtClean="0"/>
              <a:t>to use </a:t>
            </a:r>
            <a:r>
              <a:rPr lang="en-US" dirty="0"/>
              <a:t>external tables to move data via platform-independent </a:t>
            </a:r>
            <a:r>
              <a:rPr lang="en-US" dirty="0" smtClean="0"/>
              <a:t>files.</a:t>
            </a:r>
            <a:endParaRPr lang="en-US" dirty="0"/>
          </a:p>
        </p:txBody>
      </p:sp>
    </p:spTree>
    <p:custDataLst>
      <p:tags r:id="rId1"/>
    </p:custDataLst>
    <p:extLst>
      <p:ext uri="{BB962C8B-B14F-4D97-AF65-F5344CB8AC3E}">
        <p14:creationId xmlns:p14="http://schemas.microsoft.com/office/powerpoint/2010/main" val="2151828962"/>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352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External Tables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74" y="1138524"/>
            <a:ext cx="8590476" cy="4580952"/>
          </a:xfrm>
          <a:prstGeom prst="rect">
            <a:avLst/>
          </a:prstGeom>
        </p:spPr>
      </p:pic>
    </p:spTree>
    <p:custDataLst>
      <p:tags r:id="rId1"/>
    </p:custDataLst>
    <p:extLst>
      <p:ext uri="{BB962C8B-B14F-4D97-AF65-F5344CB8AC3E}">
        <p14:creationId xmlns:p14="http://schemas.microsoft.com/office/powerpoint/2010/main" val="1810694004"/>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1" y="1152430"/>
            <a:ext cx="11415875" cy="235277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4419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External </a:t>
            </a:r>
            <a:r>
              <a:rPr lang="en-US" dirty="0" smtClean="0"/>
              <a:t>Tables: </a:t>
            </a:r>
            <a:r>
              <a:rPr lang="en-US" dirty="0"/>
              <a:t>Benefits</a:t>
            </a:r>
            <a:endParaRPr lang="en-US" altLang="es-MX" dirty="0"/>
          </a:p>
        </p:txBody>
      </p:sp>
      <p:sp>
        <p:nvSpPr>
          <p:cNvPr id="9219" name="Content Placeholder 9"/>
          <p:cNvSpPr>
            <a:spLocks noGrp="1"/>
          </p:cNvSpPr>
          <p:nvPr>
            <p:ph idx="1"/>
          </p:nvPr>
        </p:nvSpPr>
        <p:spPr>
          <a:xfrm>
            <a:off x="622138" y="1242485"/>
            <a:ext cx="10944549" cy="1996266"/>
          </a:xfrm>
        </p:spPr>
        <p:txBody>
          <a:bodyPr/>
          <a:lstStyle/>
          <a:p>
            <a:pPr lvl="1">
              <a:buClr>
                <a:schemeClr val="accent1"/>
              </a:buClr>
              <a:defRPr/>
            </a:pPr>
            <a:r>
              <a:rPr lang="en-US" dirty="0"/>
              <a:t>Data can be used directly from the external file or loaded into another database.</a:t>
            </a:r>
          </a:p>
          <a:p>
            <a:pPr lvl="1">
              <a:buClr>
                <a:schemeClr val="accent1"/>
              </a:buClr>
              <a:defRPr/>
            </a:pPr>
            <a:r>
              <a:rPr lang="en-US" dirty="0"/>
              <a:t>External data can be queried and joined directly in parallel with tables residing in the database, without requiring it to be loaded first.</a:t>
            </a:r>
          </a:p>
          <a:p>
            <a:pPr lvl="1">
              <a:buClr>
                <a:schemeClr val="accent1"/>
              </a:buClr>
              <a:defRPr/>
            </a:pPr>
            <a:r>
              <a:rPr lang="en-US" dirty="0"/>
              <a:t>The results of a complex query can be unloaded to an external file.</a:t>
            </a:r>
          </a:p>
          <a:p>
            <a:pPr lvl="1">
              <a:buClr>
                <a:schemeClr val="accent1"/>
              </a:buClr>
              <a:defRPr/>
            </a:pPr>
            <a:r>
              <a:rPr lang="en-US" dirty="0"/>
              <a:t>You can combine generated files from different sources for loading purposes.</a:t>
            </a:r>
          </a:p>
        </p:txBody>
      </p:sp>
    </p:spTree>
    <p:custDataLst>
      <p:tags r:id="rId1"/>
    </p:custDataLst>
    <p:extLst>
      <p:ext uri="{BB962C8B-B14F-4D97-AF65-F5344CB8AC3E}">
        <p14:creationId xmlns:p14="http://schemas.microsoft.com/office/powerpoint/2010/main" val="2902999857"/>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2" y="276130"/>
            <a:ext cx="7848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ORACLE_LOADER</a:t>
            </a:r>
            <a:r>
              <a:rPr lang="en-US" dirty="0" smtClean="0">
                <a:cs typeface="Courier New" panose="02070309020205020404" pitchFamily="49" charset="0"/>
              </a:rPr>
              <a:t> </a:t>
            </a:r>
            <a:r>
              <a:rPr lang="en-US" dirty="0">
                <a:cs typeface="Courier New" panose="02070309020205020404" pitchFamily="49" charset="0"/>
              </a:rPr>
              <a:t>Access Driver</a:t>
            </a:r>
            <a:endParaRPr lang="en-US" dirty="0">
              <a:latin typeface="Courier New" panose="02070309020205020404" pitchFamily="49" charset="0"/>
              <a:cs typeface="Courier New" panose="02070309020205020404" pitchFamily="49" charset="0"/>
            </a:endParaRPr>
          </a:p>
        </p:txBody>
      </p:sp>
      <p:sp>
        <p:nvSpPr>
          <p:cNvPr id="3" name="Content Placeholder 2"/>
          <p:cNvSpPr txBox="1">
            <a:spLocks/>
          </p:cNvSpPr>
          <p:nvPr/>
        </p:nvSpPr>
        <p:spPr bwMode="gray">
          <a:xfrm>
            <a:off x="731520" y="1070610"/>
            <a:ext cx="10750394" cy="5025390"/>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sz="1600" b="1" dirty="0">
                <a:solidFill>
                  <a:srgbClr val="000000"/>
                </a:solidFill>
                <a:latin typeface="Courier New" pitchFamily="49" charset="0"/>
              </a:rPr>
              <a:t>CREATE TABLE </a:t>
            </a:r>
            <a:r>
              <a:rPr lang="en-US" sz="1600" b="1" dirty="0" smtClean="0">
                <a:solidFill>
                  <a:srgbClr val="000000"/>
                </a:solidFill>
                <a:latin typeface="Courier New" pitchFamily="49" charset="0"/>
              </a:rPr>
              <a:t>extab_employees</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(employee_id       </a:t>
            </a:r>
            <a:r>
              <a:rPr lang="en-US" sz="1600" b="1" dirty="0">
                <a:solidFill>
                  <a:srgbClr val="000000"/>
                </a:solidFill>
                <a:latin typeface="Courier New" pitchFamily="49" charset="0"/>
              </a:rPr>
              <a:t>NUMBER(4),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first_name        </a:t>
            </a:r>
            <a:r>
              <a:rPr lang="en-US" sz="1600" b="1" dirty="0">
                <a:solidFill>
                  <a:srgbClr val="000000"/>
                </a:solidFill>
                <a:latin typeface="Courier New" pitchFamily="49" charset="0"/>
              </a:rPr>
              <a:t>VARCHAR2(20),</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last_name         </a:t>
            </a:r>
            <a:r>
              <a:rPr lang="en-US" sz="1600" b="1" dirty="0">
                <a:solidFill>
                  <a:srgbClr val="000000"/>
                </a:solidFill>
                <a:latin typeface="Courier New" pitchFamily="49" charset="0"/>
              </a:rPr>
              <a:t>VARCHAR2(25),</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hire_date         </a:t>
            </a:r>
            <a:r>
              <a:rPr lang="en-US" sz="1600" b="1" dirty="0">
                <a:solidFill>
                  <a:srgbClr val="000000"/>
                </a:solidFill>
                <a:latin typeface="Courier New" pitchFamily="49" charset="0"/>
              </a:rPr>
              <a:t>DATE)</a:t>
            </a:r>
          </a:p>
          <a:p>
            <a:pPr marL="609493" indent="-609493" defTabSz="533307">
              <a:tabLst>
                <a:tab pos="533307" algn="r"/>
                <a:tab pos="897310" algn="l"/>
              </a:tabLst>
              <a:defRPr/>
            </a:pPr>
            <a:r>
              <a:rPr lang="en-US" sz="1600" b="1" dirty="0">
                <a:solidFill>
                  <a:srgbClr val="000000"/>
                </a:solidFill>
                <a:latin typeface="Courier New" pitchFamily="49" charset="0"/>
              </a:rPr>
              <a:t> ORGANIZATION </a:t>
            </a:r>
            <a:r>
              <a:rPr lang="en-US" sz="1600" b="1" dirty="0" smtClean="0">
                <a:solidFill>
                  <a:srgbClr val="000000"/>
                </a:solidFill>
                <a:latin typeface="Courier New" pitchFamily="49" charset="0"/>
              </a:rPr>
              <a:t>EXTERNAL</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(TYPE </a:t>
            </a:r>
            <a:r>
              <a:rPr lang="en-US" sz="1600" b="1" dirty="0">
                <a:solidFill>
                  <a:srgbClr val="000000"/>
                </a:solidFill>
                <a:latin typeface="Courier New" pitchFamily="49" charset="0"/>
              </a:rPr>
              <a:t>ORACLE_LOADER </a:t>
            </a:r>
            <a:endParaRPr lang="en-US" sz="1600" b="1" dirty="0" smtClean="0">
              <a:solidFill>
                <a:srgbClr val="000000"/>
              </a:solidFill>
              <a:latin typeface="Courier New" pitchFamily="49" charset="0"/>
            </a:endParaRP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DEFAULT </a:t>
            </a:r>
            <a:r>
              <a:rPr lang="en-US" sz="1600" b="1" dirty="0">
                <a:solidFill>
                  <a:srgbClr val="000000"/>
                </a:solidFill>
                <a:latin typeface="Courier New" pitchFamily="49" charset="0"/>
              </a:rPr>
              <a:t>DIRECTORY extab_dat_dir </a:t>
            </a:r>
            <a:endParaRPr lang="en-US" sz="1600" b="1" dirty="0" smtClean="0">
              <a:solidFill>
                <a:srgbClr val="000000"/>
              </a:solidFill>
              <a:latin typeface="Courier New" pitchFamily="49" charset="0"/>
            </a:endParaRP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ACCESS </a:t>
            </a:r>
            <a:r>
              <a:rPr lang="en-US" sz="1600" b="1" dirty="0">
                <a:solidFill>
                  <a:srgbClr val="000000"/>
                </a:solidFill>
                <a:latin typeface="Courier New" pitchFamily="49" charset="0"/>
              </a:rPr>
              <a:t>PARAMETERS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(records </a:t>
            </a:r>
            <a:r>
              <a:rPr lang="en-US" sz="1600" b="1" dirty="0">
                <a:solidFill>
                  <a:srgbClr val="000000"/>
                </a:solidFill>
                <a:latin typeface="Courier New" pitchFamily="49" charset="0"/>
              </a:rPr>
              <a:t>delimited by newline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badfile </a:t>
            </a:r>
            <a:r>
              <a:rPr lang="en-US" sz="1600" b="1" dirty="0">
                <a:solidFill>
                  <a:srgbClr val="000000"/>
                </a:solidFill>
                <a:latin typeface="Courier New" pitchFamily="49" charset="0"/>
              </a:rPr>
              <a:t>extab_bad_dir:'empxt%a_%p.bad'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logfile </a:t>
            </a:r>
            <a:r>
              <a:rPr lang="en-US" sz="1600" b="1" dirty="0">
                <a:solidFill>
                  <a:srgbClr val="000000"/>
                </a:solidFill>
                <a:latin typeface="Courier New" pitchFamily="49" charset="0"/>
              </a:rPr>
              <a:t>extab_log_dir:'empxt%a_%p.log'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fields </a:t>
            </a:r>
            <a:r>
              <a:rPr lang="en-US" sz="1600" b="1" dirty="0">
                <a:solidFill>
                  <a:srgbClr val="000000"/>
                </a:solidFill>
                <a:latin typeface="Courier New" pitchFamily="49" charset="0"/>
              </a:rPr>
              <a:t>terminated by ',' </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missing </a:t>
            </a:r>
            <a:r>
              <a:rPr lang="en-US" sz="1600" b="1" dirty="0">
                <a:solidFill>
                  <a:srgbClr val="000000"/>
                </a:solidFill>
                <a:latin typeface="Courier New" pitchFamily="49" charset="0"/>
              </a:rPr>
              <a:t>field values are </a:t>
            </a:r>
            <a:r>
              <a:rPr lang="en-US" sz="1600" b="1" dirty="0" smtClean="0">
                <a:solidFill>
                  <a:srgbClr val="000000"/>
                </a:solidFill>
                <a:latin typeface="Courier New" pitchFamily="49" charset="0"/>
              </a:rPr>
              <a:t>null</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(employee_id</a:t>
            </a:r>
            <a:r>
              <a:rPr lang="en-US" sz="1600" b="1" dirty="0">
                <a:solidFill>
                  <a:srgbClr val="000000"/>
                </a:solidFill>
                <a:latin typeface="Courier New" pitchFamily="49" charset="0"/>
              </a:rPr>
              <a:t>, first_name, </a:t>
            </a:r>
            <a:r>
              <a:rPr lang="en-US" sz="1600" b="1" dirty="0" smtClean="0">
                <a:solidFill>
                  <a:srgbClr val="000000"/>
                </a:solidFill>
                <a:latin typeface="Courier New" pitchFamily="49" charset="0"/>
              </a:rPr>
              <a:t>last_name,</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hire_date </a:t>
            </a:r>
            <a:r>
              <a:rPr lang="en-US" sz="1600" b="1" dirty="0">
                <a:solidFill>
                  <a:srgbClr val="000000"/>
                </a:solidFill>
                <a:latin typeface="Courier New" pitchFamily="49" charset="0"/>
              </a:rPr>
              <a:t>char date_format date mask "dd-mon-yyyy</a:t>
            </a:r>
            <a:r>
              <a:rPr lang="en-US" sz="1600" b="1" dirty="0" smtClean="0">
                <a:solidFill>
                  <a:srgbClr val="000000"/>
                </a:solidFill>
                <a:latin typeface="Courier New" pitchFamily="49" charset="0"/>
              </a:rPr>
              <a:t>“))</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LOCATION </a:t>
            </a:r>
            <a:r>
              <a:rPr lang="en-US" sz="1600" b="1" dirty="0">
                <a:solidFill>
                  <a:srgbClr val="000000"/>
                </a:solidFill>
                <a:latin typeface="Courier New" pitchFamily="49" charset="0"/>
              </a:rPr>
              <a:t>('empxt1.dat', 'empxt2.dat</a:t>
            </a:r>
            <a:r>
              <a:rPr lang="en-US" sz="1600" b="1" dirty="0" smtClean="0">
                <a:solidFill>
                  <a:srgbClr val="000000"/>
                </a:solidFill>
                <a:latin typeface="Courier New" pitchFamily="49" charset="0"/>
              </a:rPr>
              <a:t>'))</a:t>
            </a:r>
          </a:p>
          <a:p>
            <a:pPr marL="609493" indent="-609493" defTabSz="533307">
              <a:tabLst>
                <a:tab pos="533307" algn="r"/>
                <a:tab pos="897310" algn="l"/>
              </a:tabLst>
              <a:defRPr/>
            </a:pPr>
            <a:r>
              <a:rPr lang="en-US" sz="1600" b="1" dirty="0">
                <a:solidFill>
                  <a:srgbClr val="000000"/>
                </a:solidFill>
                <a:latin typeface="Courier New" pitchFamily="49" charset="0"/>
              </a:rPr>
              <a:t> </a:t>
            </a:r>
            <a:r>
              <a:rPr lang="en-US" sz="1600" b="1" dirty="0" smtClean="0">
                <a:solidFill>
                  <a:srgbClr val="000000"/>
                </a:solidFill>
                <a:latin typeface="Courier New" pitchFamily="49" charset="0"/>
              </a:rPr>
              <a:t>  PARALLEL REJECT </a:t>
            </a:r>
            <a:r>
              <a:rPr lang="en-US" sz="1600" b="1" dirty="0">
                <a:solidFill>
                  <a:srgbClr val="000000"/>
                </a:solidFill>
                <a:latin typeface="Courier New" pitchFamily="49" charset="0"/>
              </a:rPr>
              <a:t>LIMIT UNLIMITED; </a:t>
            </a:r>
          </a:p>
        </p:txBody>
      </p:sp>
      <p:sp>
        <p:nvSpPr>
          <p:cNvPr id="4" name="Rectangle 10"/>
          <p:cNvSpPr>
            <a:spLocks noChangeArrowheads="1"/>
          </p:cNvSpPr>
          <p:nvPr/>
        </p:nvSpPr>
        <p:spPr bwMode="gray">
          <a:xfrm>
            <a:off x="1065212" y="2565363"/>
            <a:ext cx="2788920" cy="298275"/>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
        <p:nvSpPr>
          <p:cNvPr id="5" name="Rectangle 10"/>
          <p:cNvSpPr>
            <a:spLocks noChangeArrowheads="1"/>
          </p:cNvSpPr>
          <p:nvPr/>
        </p:nvSpPr>
        <p:spPr bwMode="gray">
          <a:xfrm>
            <a:off x="1366982" y="2863638"/>
            <a:ext cx="2487149" cy="252827"/>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
        <p:nvSpPr>
          <p:cNvPr id="6" name="Rectangle 10"/>
          <p:cNvSpPr>
            <a:spLocks noChangeArrowheads="1"/>
          </p:cNvSpPr>
          <p:nvPr/>
        </p:nvSpPr>
        <p:spPr bwMode="gray">
          <a:xfrm>
            <a:off x="1714068" y="5261611"/>
            <a:ext cx="4695970" cy="274782"/>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Tree>
    <p:extLst>
      <p:ext uri="{BB962C8B-B14F-4D97-AF65-F5344CB8AC3E}">
        <p14:creationId xmlns:p14="http://schemas.microsoft.com/office/powerpoint/2010/main" val="290631434"/>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50812" y="276130"/>
            <a:ext cx="7848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ORACLE_DATAPUMP</a:t>
            </a:r>
            <a:r>
              <a:rPr lang="en-US" dirty="0" smtClean="0">
                <a:cs typeface="Courier New" panose="02070309020205020404" pitchFamily="49" charset="0"/>
              </a:rPr>
              <a:t> Access Driver</a:t>
            </a:r>
            <a:endParaRPr lang="en-US" dirty="0">
              <a:cs typeface="Courier New" panose="02070309020205020404" pitchFamily="49" charset="0"/>
            </a:endParaRPr>
          </a:p>
        </p:txBody>
      </p:sp>
      <p:sp>
        <p:nvSpPr>
          <p:cNvPr id="3" name="Content Placeholder 2"/>
          <p:cNvSpPr txBox="1">
            <a:spLocks/>
          </p:cNvSpPr>
          <p:nvPr/>
        </p:nvSpPr>
        <p:spPr bwMode="gray">
          <a:xfrm>
            <a:off x="731520" y="1024057"/>
            <a:ext cx="10750394" cy="4329053"/>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CREATE TABLE </a:t>
            </a:r>
            <a:r>
              <a:rPr lang="en-US" b="1" dirty="0" smtClean="0">
                <a:solidFill>
                  <a:srgbClr val="000000"/>
                </a:solidFill>
                <a:latin typeface="Courier New" pitchFamily="49" charset="0"/>
              </a:rPr>
              <a:t>ext_emp_query_results</a:t>
            </a:r>
          </a:p>
          <a:p>
            <a:pPr marL="609493" indent="-609493" defTabSz="533307">
              <a:tabLst>
                <a:tab pos="533307" algn="r"/>
                <a:tab pos="897310" algn="l"/>
              </a:tabLst>
              <a:defRPr/>
            </a:pPr>
            <a:r>
              <a:rPr lang="en-US" b="1" dirty="0" smtClean="0">
                <a:solidFill>
                  <a:srgbClr val="000000"/>
                </a:solidFill>
                <a:latin typeface="Courier New" pitchFamily="49" charset="0"/>
              </a:rPr>
              <a:t>   (first_name</a:t>
            </a:r>
            <a:r>
              <a:rPr lang="en-US" b="1" dirty="0">
                <a:solidFill>
                  <a:srgbClr val="000000"/>
                </a:solidFill>
                <a:latin typeface="Courier New" pitchFamily="49" charset="0"/>
              </a:rPr>
              <a:t>, last_name, department_name)</a:t>
            </a:r>
          </a:p>
          <a:p>
            <a:pPr marL="609493" indent="-609493" defTabSz="533307">
              <a:tabLst>
                <a:tab pos="533307" algn="r"/>
                <a:tab pos="897310" algn="l"/>
              </a:tabLst>
              <a:defRPr/>
            </a:pPr>
            <a:r>
              <a:rPr lang="en-US" b="1" dirty="0">
                <a:solidFill>
                  <a:srgbClr val="000000"/>
                </a:solidFill>
                <a:latin typeface="Courier New" pitchFamily="49" charset="0"/>
              </a:rPr>
              <a:t>ORGANIZATION EXTERNAL</a:t>
            </a:r>
          </a:p>
          <a:p>
            <a:pPr marL="609493" indent="-609493" defTabSz="533307">
              <a:tabLst>
                <a:tab pos="533307" algn="r"/>
                <a:tab pos="897310" algn="l"/>
              </a:tabLst>
              <a:defRPr/>
            </a:pPr>
            <a:r>
              <a:rPr lang="en-US" b="1" dirty="0">
                <a:solidFill>
                  <a:srgbClr val="000000"/>
                </a:solidFill>
                <a:latin typeface="Courier New" pitchFamily="49" charset="0"/>
              </a:rPr>
              <a:t>  (</a:t>
            </a:r>
          </a:p>
          <a:p>
            <a:pPr marL="609493" indent="-609493" defTabSz="533307">
              <a:tabLst>
                <a:tab pos="533307" algn="r"/>
                <a:tab pos="897310" algn="l"/>
              </a:tabLst>
              <a:defRPr/>
            </a:pPr>
            <a:r>
              <a:rPr lang="en-US" b="1" dirty="0">
                <a:solidFill>
                  <a:srgbClr val="000000"/>
                </a:solidFill>
                <a:latin typeface="Courier New" pitchFamily="49" charset="0"/>
              </a:rPr>
              <a:t>    TYPE ORACLE_DATAPUMP</a:t>
            </a:r>
          </a:p>
          <a:p>
            <a:pPr marL="609493" indent="-609493" defTabSz="533307">
              <a:tabLst>
                <a:tab pos="533307" algn="r"/>
                <a:tab pos="897310" algn="l"/>
              </a:tabLst>
              <a:defRPr/>
            </a:pPr>
            <a:r>
              <a:rPr lang="en-US" b="1" dirty="0">
                <a:solidFill>
                  <a:srgbClr val="000000"/>
                </a:solidFill>
                <a:latin typeface="Courier New" pitchFamily="49" charset="0"/>
              </a:rPr>
              <a:t>    DEFAULT DIRECTORY ext_dir</a:t>
            </a:r>
          </a:p>
          <a:p>
            <a:pPr marL="609493" indent="-609493" defTabSz="533307">
              <a:tabLst>
                <a:tab pos="533307" algn="r"/>
                <a:tab pos="897310" algn="l"/>
              </a:tabLst>
              <a:defRPr/>
            </a:pPr>
            <a:r>
              <a:rPr lang="en-US" b="1" dirty="0">
                <a:solidFill>
                  <a:srgbClr val="000000"/>
                </a:solidFill>
                <a:latin typeface="Courier New" pitchFamily="49" charset="0"/>
              </a:rPr>
              <a:t>    LOCATION ('emp1.exp','emp2.exp','emp3.exp')</a:t>
            </a:r>
          </a:p>
          <a:p>
            <a:pPr marL="609493" indent="-609493" defTabSz="533307">
              <a:tabLst>
                <a:tab pos="533307" algn="r"/>
                <a:tab pos="897310" algn="l"/>
              </a:tabLst>
              <a:defRPr/>
            </a:pPr>
            <a:r>
              <a:rPr lang="en-US" b="1" dirty="0">
                <a:solidFill>
                  <a:srgbClr val="000000"/>
                </a:solidFill>
                <a:latin typeface="Courier New" pitchFamily="49" charset="0"/>
              </a:rPr>
              <a:t>  )</a:t>
            </a:r>
          </a:p>
          <a:p>
            <a:pPr marL="609493" indent="-609493" defTabSz="533307">
              <a:tabLst>
                <a:tab pos="533307" algn="r"/>
                <a:tab pos="897310" algn="l"/>
              </a:tabLst>
              <a:defRPr/>
            </a:pPr>
            <a:r>
              <a:rPr lang="en-US" b="1" dirty="0">
                <a:solidFill>
                  <a:srgbClr val="000000"/>
                </a:solidFill>
                <a:latin typeface="Courier New" pitchFamily="49" charset="0"/>
              </a:rPr>
              <a:t>PARALLEL</a:t>
            </a:r>
          </a:p>
          <a:p>
            <a:pPr marL="609493" indent="-609493" defTabSz="533307">
              <a:tabLst>
                <a:tab pos="533307" algn="r"/>
                <a:tab pos="897310" algn="l"/>
              </a:tabLst>
              <a:defRPr/>
            </a:pPr>
            <a:r>
              <a:rPr lang="en-US" b="1" dirty="0">
                <a:solidFill>
                  <a:srgbClr val="000000"/>
                </a:solidFill>
                <a:latin typeface="Courier New" pitchFamily="49" charset="0"/>
              </a:rPr>
              <a:t>AS</a:t>
            </a:r>
          </a:p>
          <a:p>
            <a:pPr marL="609493" indent="-609493" defTabSz="533307">
              <a:tabLst>
                <a:tab pos="533307" algn="r"/>
                <a:tab pos="897310" algn="l"/>
              </a:tabLst>
              <a:defRPr/>
            </a:pPr>
            <a:r>
              <a:rPr lang="en-US" b="1" dirty="0">
                <a:solidFill>
                  <a:srgbClr val="000000"/>
                </a:solidFill>
                <a:latin typeface="Courier New" pitchFamily="49" charset="0"/>
              </a:rPr>
              <a:t>SELECT e.first_name,e.last_name,d.department_name</a:t>
            </a:r>
          </a:p>
          <a:p>
            <a:pPr marL="609493" indent="-609493" defTabSz="533307">
              <a:tabLst>
                <a:tab pos="533307" algn="r"/>
                <a:tab pos="897310" algn="l"/>
              </a:tabLst>
              <a:defRPr/>
            </a:pPr>
            <a:r>
              <a:rPr lang="en-US" b="1" dirty="0">
                <a:solidFill>
                  <a:srgbClr val="000000"/>
                </a:solidFill>
                <a:latin typeface="Courier New" pitchFamily="49" charset="0"/>
              </a:rPr>
              <a:t>FROM   employees e, departments d</a:t>
            </a:r>
          </a:p>
          <a:p>
            <a:pPr marL="609493" indent="-609493" defTabSz="533307">
              <a:tabLst>
                <a:tab pos="533307" algn="r"/>
                <a:tab pos="897310" algn="l"/>
              </a:tabLst>
              <a:defRPr/>
            </a:pPr>
            <a:r>
              <a:rPr lang="en-US" b="1" dirty="0">
                <a:solidFill>
                  <a:srgbClr val="000000"/>
                </a:solidFill>
                <a:latin typeface="Courier New" pitchFamily="49" charset="0"/>
              </a:rPr>
              <a:t>WHERE  e.department_id = d.department_id AND</a:t>
            </a:r>
          </a:p>
          <a:p>
            <a:pPr marL="609493" indent="-609493" defTabSz="533307">
              <a:tabLst>
                <a:tab pos="533307" algn="r"/>
                <a:tab pos="897310" algn="l"/>
              </a:tabLst>
              <a:defRPr/>
            </a:pPr>
            <a:r>
              <a:rPr lang="en-US" b="1" dirty="0">
                <a:solidFill>
                  <a:srgbClr val="000000"/>
                </a:solidFill>
                <a:latin typeface="Courier New" pitchFamily="49" charset="0"/>
              </a:rPr>
              <a:t>       d.department_name </a:t>
            </a:r>
            <a:r>
              <a:rPr lang="en-US" b="1" dirty="0" smtClean="0">
                <a:solidFill>
                  <a:srgbClr val="000000"/>
                </a:solidFill>
                <a:latin typeface="Courier New" pitchFamily="49" charset="0"/>
              </a:rPr>
              <a:t>in (</a:t>
            </a:r>
            <a:r>
              <a:rPr lang="en-US" b="1" dirty="0">
                <a:solidFill>
                  <a:srgbClr val="000000"/>
                </a:solidFill>
                <a:latin typeface="Courier New" pitchFamily="49" charset="0"/>
              </a:rPr>
              <a:t>'Marketing', 'Purchasing');</a:t>
            </a:r>
          </a:p>
        </p:txBody>
      </p:sp>
      <p:sp>
        <p:nvSpPr>
          <p:cNvPr id="4" name="Rectangle 10"/>
          <p:cNvSpPr>
            <a:spLocks noChangeArrowheads="1"/>
          </p:cNvSpPr>
          <p:nvPr/>
        </p:nvSpPr>
        <p:spPr bwMode="gray">
          <a:xfrm>
            <a:off x="943292" y="1845733"/>
            <a:ext cx="3017520" cy="287867"/>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
        <p:nvSpPr>
          <p:cNvPr id="5" name="Rectangle 10"/>
          <p:cNvSpPr>
            <a:spLocks noChangeArrowheads="1"/>
          </p:cNvSpPr>
          <p:nvPr/>
        </p:nvSpPr>
        <p:spPr bwMode="gray">
          <a:xfrm>
            <a:off x="1522412" y="2438400"/>
            <a:ext cx="2895600" cy="287867"/>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
        <p:nvSpPr>
          <p:cNvPr id="6" name="Rectangle 10"/>
          <p:cNvSpPr>
            <a:spLocks noChangeArrowheads="1"/>
          </p:cNvSpPr>
          <p:nvPr/>
        </p:nvSpPr>
        <p:spPr bwMode="gray">
          <a:xfrm>
            <a:off x="2741612" y="2971800"/>
            <a:ext cx="4800600" cy="287867"/>
          </a:xfrm>
          <a:prstGeom prst="rect">
            <a:avLst/>
          </a:prstGeom>
          <a:noFill/>
          <a:ln w="28575">
            <a:solidFill>
              <a:schemeClr val="accent1"/>
            </a:solidFill>
            <a:miter lim="800000"/>
            <a:headEnd/>
            <a:tailEnd/>
          </a:ln>
        </p:spPr>
        <p:txBody>
          <a:bodyPr wrap="none" lIns="121899" tIns="60949" rIns="121899" bIns="60949" anchor="ctr"/>
          <a:lstStyle/>
          <a:p>
            <a:pPr defTabSz="1096241" eaLnBrk="0" hangingPunct="0">
              <a:spcBef>
                <a:spcPct val="50000"/>
              </a:spcBef>
            </a:pPr>
            <a:endParaRPr lang="en-US" b="1" dirty="0">
              <a:solidFill>
                <a:schemeClr val="folHlink"/>
              </a:solidFill>
            </a:endParaRPr>
          </a:p>
        </p:txBody>
      </p:sp>
    </p:spTree>
    <p:extLst>
      <p:ext uri="{BB962C8B-B14F-4D97-AF65-F5344CB8AC3E}">
        <p14:creationId xmlns:p14="http://schemas.microsoft.com/office/powerpoint/2010/main" val="4098102163"/>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50812" y="276130"/>
            <a:ext cx="4572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 name="Content Placeholder 9"/>
          <p:cNvSpPr txBox="1">
            <a:spLocks/>
          </p:cNvSpPr>
          <p:nvPr/>
        </p:nvSpPr>
        <p:spPr>
          <a:xfrm>
            <a:off x="622138" y="1242484"/>
            <a:ext cx="10944549" cy="332951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smtClean="0"/>
              <a:t>Querying an external table:</a:t>
            </a:r>
          </a:p>
          <a:p>
            <a:pPr lvl="1">
              <a:buClr>
                <a:schemeClr val="accent1"/>
              </a:buClr>
              <a:defRPr/>
            </a:pPr>
            <a:endParaRPr lang="en-US" kern="0" dirty="0"/>
          </a:p>
          <a:p>
            <a:pPr lvl="1">
              <a:buClr>
                <a:schemeClr val="accent1"/>
              </a:buClr>
              <a:defRPr/>
            </a:pPr>
            <a:r>
              <a:rPr lang="en-US" kern="0" dirty="0"/>
              <a:t>Querying and joining an external table with an internal table</a:t>
            </a:r>
            <a:r>
              <a:rPr lang="en-US" kern="0" dirty="0" smtClean="0"/>
              <a:t>:</a:t>
            </a:r>
          </a:p>
          <a:p>
            <a:pPr lvl="1">
              <a:buClr>
                <a:schemeClr val="accent1"/>
              </a:buClr>
              <a:defRPr/>
            </a:pPr>
            <a:endParaRPr lang="en-US" kern="0" dirty="0"/>
          </a:p>
          <a:p>
            <a:pPr lvl="1">
              <a:buClr>
                <a:schemeClr val="accent1"/>
              </a:buClr>
              <a:defRPr/>
            </a:pPr>
            <a:endParaRPr lang="en-US" kern="0" dirty="0" smtClean="0"/>
          </a:p>
          <a:p>
            <a:pPr lvl="1">
              <a:buClr>
                <a:schemeClr val="accent1"/>
              </a:buClr>
              <a:defRPr/>
            </a:pPr>
            <a:endParaRPr lang="en-US" kern="0" dirty="0"/>
          </a:p>
          <a:p>
            <a:pPr lvl="1">
              <a:buClr>
                <a:schemeClr val="accent1"/>
              </a:buClr>
              <a:defRPr/>
            </a:pPr>
            <a:r>
              <a:rPr lang="en-US" kern="0" dirty="0"/>
              <a:t>Appending </a:t>
            </a:r>
            <a:r>
              <a:rPr lang="en-US" kern="0" dirty="0" smtClean="0"/>
              <a:t>data from an external table </a:t>
            </a:r>
            <a:r>
              <a:rPr lang="en-US" kern="0" dirty="0"/>
              <a:t>to an internal </a:t>
            </a:r>
            <a:r>
              <a:rPr lang="en-US" kern="0" dirty="0" smtClean="0"/>
              <a:t>table:</a:t>
            </a:r>
            <a:endParaRPr lang="en-US" kern="0" dirty="0"/>
          </a:p>
          <a:p>
            <a:pPr lvl="1">
              <a:buClr>
                <a:schemeClr val="accent1"/>
              </a:buClr>
              <a:defRPr/>
            </a:pPr>
            <a:endParaRPr lang="en-US" kern="0" dirty="0"/>
          </a:p>
          <a:p>
            <a:pPr lvl="1">
              <a:buClr>
                <a:schemeClr val="accent1"/>
              </a:buClr>
              <a:defRPr/>
            </a:pPr>
            <a:endParaRPr lang="en-US" kern="0" dirty="0"/>
          </a:p>
        </p:txBody>
      </p:sp>
      <p:sp>
        <p:nvSpPr>
          <p:cNvPr id="2" name="Title 1"/>
          <p:cNvSpPr>
            <a:spLocks noGrp="1"/>
          </p:cNvSpPr>
          <p:nvPr>
            <p:ph type="title"/>
          </p:nvPr>
        </p:nvSpPr>
        <p:spPr/>
        <p:txBody>
          <a:bodyPr/>
          <a:lstStyle/>
          <a:p>
            <a:r>
              <a:rPr lang="en-US" dirty="0" smtClean="0"/>
              <a:t>External Tables</a:t>
            </a:r>
            <a:endParaRPr lang="en-US" dirty="0">
              <a:cs typeface="Courier New" panose="02070309020205020404" pitchFamily="49" charset="0"/>
            </a:endParaRPr>
          </a:p>
        </p:txBody>
      </p:sp>
      <p:sp>
        <p:nvSpPr>
          <p:cNvPr id="3" name="Content Placeholder 2"/>
          <p:cNvSpPr txBox="1">
            <a:spLocks/>
          </p:cNvSpPr>
          <p:nvPr/>
        </p:nvSpPr>
        <p:spPr bwMode="gray">
          <a:xfrm>
            <a:off x="731520" y="1684139"/>
            <a:ext cx="107503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smtClean="0">
                <a:solidFill>
                  <a:srgbClr val="000000"/>
                </a:solidFill>
                <a:latin typeface="Courier New" pitchFamily="49" charset="0"/>
              </a:rPr>
              <a:t>SELECT </a:t>
            </a:r>
            <a:r>
              <a:rPr lang="en-US" b="1" dirty="0">
                <a:solidFill>
                  <a:srgbClr val="000000"/>
                </a:solidFill>
                <a:latin typeface="Courier New" pitchFamily="49" charset="0"/>
              </a:rPr>
              <a:t>* FROM extab_employees;</a:t>
            </a:r>
          </a:p>
        </p:txBody>
      </p:sp>
      <p:sp>
        <p:nvSpPr>
          <p:cNvPr id="8" name="Content Placeholder 2"/>
          <p:cNvSpPr txBox="1">
            <a:spLocks/>
          </p:cNvSpPr>
          <p:nvPr/>
        </p:nvSpPr>
        <p:spPr bwMode="gray">
          <a:xfrm>
            <a:off x="754218" y="2611279"/>
            <a:ext cx="10750394" cy="104632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smtClean="0">
                <a:solidFill>
                  <a:srgbClr val="000000"/>
                </a:solidFill>
                <a:latin typeface="Courier New" pitchFamily="49" charset="0"/>
              </a:rPr>
              <a:t>SELECT </a:t>
            </a:r>
            <a:r>
              <a:rPr lang="en-US" b="1" dirty="0">
                <a:solidFill>
                  <a:srgbClr val="000000"/>
                </a:solidFill>
                <a:latin typeface="Courier New" pitchFamily="49" charset="0"/>
              </a:rPr>
              <a:t>e.employee_id, e.first_name, </a:t>
            </a:r>
            <a:r>
              <a:rPr lang="en-US" b="1" dirty="0" smtClean="0">
                <a:solidFill>
                  <a:srgbClr val="000000"/>
                </a:solidFill>
                <a:latin typeface="Courier New" pitchFamily="49" charset="0"/>
              </a:rPr>
              <a:t>e.last_name, d.department_name </a:t>
            </a:r>
          </a:p>
          <a:p>
            <a:pPr marL="609493" indent="-609493" defTabSz="533307">
              <a:tabLst>
                <a:tab pos="533307" algn="r"/>
                <a:tab pos="897310" algn="l"/>
              </a:tabLst>
              <a:defRPr/>
            </a:pPr>
            <a:r>
              <a:rPr lang="en-US" b="1" dirty="0" smtClean="0">
                <a:solidFill>
                  <a:srgbClr val="000000"/>
                </a:solidFill>
                <a:latin typeface="Courier New" pitchFamily="49" charset="0"/>
              </a:rPr>
              <a:t>FROM </a:t>
            </a:r>
            <a:r>
              <a:rPr lang="en-US" b="1" dirty="0">
                <a:solidFill>
                  <a:srgbClr val="000000"/>
                </a:solidFill>
                <a:latin typeface="Courier New" pitchFamily="49" charset="0"/>
              </a:rPr>
              <a:t>departments d, extab_employees </a:t>
            </a:r>
            <a:r>
              <a:rPr lang="en-US" b="1" dirty="0" smtClean="0">
                <a:solidFill>
                  <a:srgbClr val="000000"/>
                </a:solidFill>
                <a:latin typeface="Courier New" pitchFamily="49" charset="0"/>
              </a:rPr>
              <a:t>e</a:t>
            </a:r>
          </a:p>
          <a:p>
            <a:pPr marL="609493" indent="-609493" defTabSz="533307">
              <a:tabLst>
                <a:tab pos="533307" algn="r"/>
                <a:tab pos="897310" algn="l"/>
              </a:tabLst>
              <a:defRPr/>
            </a:pPr>
            <a:r>
              <a:rPr lang="en-US" b="1" dirty="0" smtClean="0">
                <a:solidFill>
                  <a:srgbClr val="000000"/>
                </a:solidFill>
                <a:latin typeface="Courier New" pitchFamily="49" charset="0"/>
              </a:rPr>
              <a:t>WHERE </a:t>
            </a:r>
            <a:r>
              <a:rPr lang="en-US" b="1" dirty="0">
                <a:solidFill>
                  <a:srgbClr val="000000"/>
                </a:solidFill>
                <a:latin typeface="Courier New" pitchFamily="49" charset="0"/>
              </a:rPr>
              <a:t>d.department_id = e.department_id;</a:t>
            </a:r>
          </a:p>
        </p:txBody>
      </p:sp>
      <p:sp>
        <p:nvSpPr>
          <p:cNvPr id="9" name="Content Placeholder 2"/>
          <p:cNvSpPr txBox="1">
            <a:spLocks/>
          </p:cNvSpPr>
          <p:nvPr/>
        </p:nvSpPr>
        <p:spPr bwMode="gray">
          <a:xfrm>
            <a:off x="760412" y="4287679"/>
            <a:ext cx="10750394" cy="74789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smtClean="0">
                <a:solidFill>
                  <a:srgbClr val="000000"/>
                </a:solidFill>
                <a:latin typeface="Courier New" pitchFamily="49" charset="0"/>
              </a:rPr>
              <a:t>INSERT </a:t>
            </a:r>
            <a:r>
              <a:rPr lang="en-US" b="1" dirty="0">
                <a:solidFill>
                  <a:srgbClr val="000000"/>
                </a:solidFill>
                <a:latin typeface="Courier New" pitchFamily="49" charset="0"/>
              </a:rPr>
              <a:t>/*+ APPEND */ INTO hr.employees </a:t>
            </a:r>
            <a:endParaRPr lang="en-US" b="1" dirty="0" smtClean="0">
              <a:solidFill>
                <a:srgbClr val="000000"/>
              </a:solidFill>
              <a:latin typeface="Courier New" pitchFamily="49" charset="0"/>
            </a:endParaRPr>
          </a:p>
          <a:p>
            <a:pPr marL="609493" indent="-609493" defTabSz="533307">
              <a:tabLst>
                <a:tab pos="533307" algn="r"/>
                <a:tab pos="897310" algn="l"/>
              </a:tabLst>
              <a:defRPr/>
            </a:pPr>
            <a:r>
              <a:rPr lang="en-US" b="1" dirty="0" smtClean="0">
                <a:solidFill>
                  <a:srgbClr val="000000"/>
                </a:solidFill>
                <a:latin typeface="Courier New" pitchFamily="49" charset="0"/>
              </a:rPr>
              <a:t>SELECT </a:t>
            </a:r>
            <a:r>
              <a:rPr lang="en-US" b="1" dirty="0">
                <a:solidFill>
                  <a:srgbClr val="000000"/>
                </a:solidFill>
                <a:latin typeface="Courier New" pitchFamily="49" charset="0"/>
              </a:rPr>
              <a:t>* FROM extab_employees;</a:t>
            </a:r>
          </a:p>
        </p:txBody>
      </p:sp>
    </p:spTree>
    <p:extLst>
      <p:ext uri="{BB962C8B-B14F-4D97-AF65-F5344CB8AC3E}">
        <p14:creationId xmlns:p14="http://schemas.microsoft.com/office/powerpoint/2010/main" val="3591820802"/>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7239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Viewing Information About External Tables</a:t>
            </a:r>
            <a:endParaRPr lang="en-US" dirty="0"/>
          </a:p>
        </p:txBody>
      </p:sp>
      <p:graphicFrame>
        <p:nvGraphicFramePr>
          <p:cNvPr id="3" name="Group 465"/>
          <p:cNvGraphicFramePr>
            <a:graphicFrameLocks noGrp="1"/>
          </p:cNvGraphicFramePr>
          <p:nvPr>
            <p:extLst/>
          </p:nvPr>
        </p:nvGraphicFramePr>
        <p:xfrm>
          <a:off x="622138" y="1286934"/>
          <a:ext cx="10730073" cy="2909888"/>
        </p:xfrm>
        <a:graphic>
          <a:graphicData uri="http://schemas.openxmlformats.org/drawingml/2006/table">
            <a:tbl>
              <a:tblPr firstRow="1" firstCol="1" bandRow="1">
                <a:tableStyleId>{5FD0F851-EC5A-4D38-B0AD-8093EC10F338}</a:tableStyleId>
              </a:tblPr>
              <a:tblGrid>
                <a:gridCol w="6078602">
                  <a:extLst>
                    <a:ext uri="{9D8B030D-6E8A-4147-A177-3AD203B41FA5}">
                      <a16:colId xmlns:a16="http://schemas.microsoft.com/office/drawing/2014/main" xmlns="" val="20000"/>
                    </a:ext>
                  </a:extLst>
                </a:gridCol>
                <a:gridCol w="4651471">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Dictionary Views</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Description</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[DBA| ALL| USER]_EXTERNAL_TABLES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smtClean="0">
                          <a:ln>
                            <a:noFill/>
                          </a:ln>
                          <a:solidFill>
                            <a:srgbClr val="000000"/>
                          </a:solidFill>
                          <a:effectLst/>
                        </a:rPr>
                        <a:t>Specific attributes</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[DBA| ALL| USER]_EXTERNAL_LOCATIONS</a:t>
                      </a: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smtClean="0">
                          <a:ln>
                            <a:noFill/>
                          </a:ln>
                          <a:solidFill>
                            <a:srgbClr val="000000"/>
                          </a:solidFill>
                          <a:effectLst/>
                        </a:rPr>
                        <a:t>Data sources</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[DBA| ALL| USER]_TABLES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u="none" strike="noStrike" cap="none" normalizeH="0" baseline="0" dirty="0" smtClean="0">
                          <a:ln>
                            <a:noFill/>
                          </a:ln>
                          <a:solidFill>
                            <a:srgbClr val="000000"/>
                          </a:solidFill>
                          <a:effectLst/>
                        </a:rPr>
                        <a:t>All tables</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[DBA| ALL| USER]_TAB_COLUMNS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Columns of tables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619697250"/>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[DBA| ALL]_DIRECTORIES</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Directory objects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2645270172"/>
                  </a:ext>
                </a:extLst>
              </a:tr>
            </a:tbl>
          </a:graphicData>
        </a:graphic>
      </p:graphicFrame>
    </p:spTree>
    <p:extLst>
      <p:ext uri="{BB962C8B-B14F-4D97-AF65-F5344CB8AC3E}">
        <p14:creationId xmlns:p14="http://schemas.microsoft.com/office/powerpoint/2010/main" val="3819327275"/>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66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680521"/>
          </a:xfrm>
        </p:spPr>
        <p:txBody>
          <a:bodyPr/>
          <a:lstStyle/>
          <a:p>
            <a:r>
              <a:rPr lang="en-US" dirty="0"/>
              <a:t>In this lesson, you should have learned how </a:t>
            </a:r>
            <a:r>
              <a:rPr lang="en-US" dirty="0" smtClean="0"/>
              <a:t>to use </a:t>
            </a:r>
            <a:r>
              <a:rPr lang="en-US" dirty="0"/>
              <a:t>external tables to move data via platform-independent </a:t>
            </a:r>
            <a:r>
              <a:rPr lang="en-US" dirty="0" smtClean="0"/>
              <a:t>files.</a:t>
            </a:r>
            <a:endParaRPr lang="en-US" dirty="0"/>
          </a:p>
        </p:txBody>
      </p:sp>
    </p:spTree>
    <p:custDataLst>
      <p:tags r:id="rId1"/>
    </p:custDataLst>
    <p:extLst>
      <p:ext uri="{BB962C8B-B14F-4D97-AF65-F5344CB8AC3E}">
        <p14:creationId xmlns:p14="http://schemas.microsoft.com/office/powerpoint/2010/main" val="105963103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810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795938"/>
          </a:xfrm>
        </p:spPr>
        <p:txBody>
          <a:bodyPr/>
          <a:lstStyle/>
          <a:p>
            <a:pPr lvl="1"/>
            <a:r>
              <a:rPr lang="en-US" dirty="0"/>
              <a:t>Querying External </a:t>
            </a:r>
            <a:r>
              <a:rPr lang="en-US" dirty="0" smtClean="0"/>
              <a:t>Tables</a:t>
            </a:r>
          </a:p>
          <a:p>
            <a:pPr lvl="1"/>
            <a:r>
              <a:rPr lang="en-US" dirty="0" smtClean="0"/>
              <a:t>Unloading </a:t>
            </a:r>
            <a:r>
              <a:rPr lang="en-US" dirty="0"/>
              <a:t>External Tables </a:t>
            </a:r>
          </a:p>
        </p:txBody>
      </p:sp>
    </p:spTree>
    <p:extLst>
      <p:ext uri="{BB962C8B-B14F-4D97-AF65-F5344CB8AC3E}">
        <p14:creationId xmlns:p14="http://schemas.microsoft.com/office/powerpoint/2010/main" val="195017095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lstStyle/>
          <a:p>
            <a:r>
              <a:rPr lang="en-US" altLang="en-US" dirty="0" smtClean="0"/>
              <a:t>27. Automated </a:t>
            </a:r>
            <a:r>
              <a:rPr lang="en-US" altLang="en-US" dirty="0" smtClean="0"/>
              <a:t>Maintenance Tasks: Overview</a:t>
            </a:r>
            <a:endParaRPr lang="en-US" altLang="en-US" dirty="0"/>
          </a:p>
        </p:txBody>
      </p:sp>
      <p:sp>
        <p:nvSpPr>
          <p:cNvPr id="2" name="Subtitle 1"/>
          <p:cNvSpPr>
            <a:spLocks noGrp="1"/>
          </p:cNvSpPr>
          <p:nvPr>
            <p:ph type="subTitle" idx="1"/>
          </p:nvPr>
        </p:nvSpPr>
        <p:spPr/>
        <p:txBody>
          <a:bodyPr/>
          <a:lstStyle/>
          <a:p>
            <a:endParaRPr lang="en-US"/>
          </a:p>
        </p:txBody>
      </p:sp>
      <p:sp>
        <p:nvSpPr>
          <p:cNvPr id="4100" name="Line 3" hidden="1"/>
          <p:cNvSpPr>
            <a:spLocks noChangeShapeType="1"/>
          </p:cNvSpPr>
          <p:nvPr/>
        </p:nvSpPr>
        <p:spPr bwMode="auto">
          <a:xfrm>
            <a:off x="2438400" y="4495800"/>
            <a:ext cx="13192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endParaRPr lang="en-US" dirty="0"/>
          </a:p>
        </p:txBody>
      </p:sp>
    </p:spTree>
    <p:custDataLst>
      <p:tags r:id="rId1"/>
    </p:custDataLst>
    <p:extLst>
      <p:ext uri="{BB962C8B-B14F-4D97-AF65-F5344CB8AC3E}">
        <p14:creationId xmlns:p14="http://schemas.microsoft.com/office/powerpoint/2010/main" val="17244769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9550" y="264585"/>
            <a:ext cx="289052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s-MX" dirty="0"/>
              <a:t>Summary</a:t>
            </a:r>
            <a:endParaRPr lang="en-US" dirty="0"/>
          </a:p>
        </p:txBody>
      </p:sp>
      <p:sp>
        <p:nvSpPr>
          <p:cNvPr id="3" name="Content Placeholder 2"/>
          <p:cNvSpPr>
            <a:spLocks noGrp="1"/>
          </p:cNvSpPr>
          <p:nvPr>
            <p:ph idx="1"/>
          </p:nvPr>
        </p:nvSpPr>
        <p:spPr/>
        <p:txBody>
          <a:bodyPr/>
          <a:lstStyle/>
          <a:p>
            <a:r>
              <a:rPr lang="en-US" altLang="en-US" dirty="0"/>
              <a:t>In this lesson, you should have learned how to:</a:t>
            </a:r>
          </a:p>
          <a:p>
            <a:pPr lvl="1"/>
            <a:r>
              <a:rPr lang="en-US" altLang="en-US" dirty="0"/>
              <a:t>Create a database by using the Database Configuration Assistant (DBCA)</a:t>
            </a:r>
          </a:p>
          <a:p>
            <a:pPr lvl="1"/>
            <a:r>
              <a:rPr lang="en-US" altLang="en-US" dirty="0"/>
              <a:t>Generate database creation scripts by using DBCA</a:t>
            </a:r>
          </a:p>
        </p:txBody>
      </p:sp>
    </p:spTree>
    <p:custDataLst>
      <p:tags r:id="rId1"/>
    </p:custDataLst>
    <p:extLst>
      <p:ext uri="{BB962C8B-B14F-4D97-AF65-F5344CB8AC3E}">
        <p14:creationId xmlns:p14="http://schemas.microsoft.com/office/powerpoint/2010/main" val="4032228457"/>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514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122" name="Rectangle 8"/>
          <p:cNvSpPr>
            <a:spLocks noGrp="1" noChangeArrowheads="1"/>
          </p:cNvSpPr>
          <p:nvPr>
            <p:ph type="title"/>
          </p:nvPr>
        </p:nvSpPr>
        <p:spPr/>
        <p:txBody>
          <a:bodyPr/>
          <a:lstStyle/>
          <a:p>
            <a:r>
              <a:rPr lang="en-US" altLang="en-US" dirty="0" smtClean="0"/>
              <a:t>Objectives</a:t>
            </a:r>
            <a:endParaRPr lang="en-US" altLang="en-US" dirty="0">
              <a:solidFill>
                <a:srgbClr val="FF0000"/>
              </a:solidFill>
            </a:endParaRPr>
          </a:p>
        </p:txBody>
      </p:sp>
      <p:sp>
        <p:nvSpPr>
          <p:cNvPr id="5123" name="Rectangle 9"/>
          <p:cNvSpPr>
            <a:spLocks noGrp="1" noChangeArrowheads="1"/>
          </p:cNvSpPr>
          <p:nvPr>
            <p:ph idx="1"/>
          </p:nvPr>
        </p:nvSpPr>
        <p:spPr>
          <a:xfrm>
            <a:off x="622138" y="1242485"/>
            <a:ext cx="10944549" cy="1673101"/>
          </a:xfrm>
        </p:spPr>
        <p:txBody>
          <a:bodyPr/>
          <a:lstStyle/>
          <a:p>
            <a:r>
              <a:rPr lang="en-US" altLang="en-US" dirty="0"/>
              <a:t>After completing this lesson, you should be able </a:t>
            </a:r>
            <a:r>
              <a:rPr lang="en-US" altLang="en-US" dirty="0" smtClean="0"/>
              <a:t>to:</a:t>
            </a:r>
            <a:endParaRPr lang="en-US" altLang="en-US" dirty="0"/>
          </a:p>
          <a:p>
            <a:pPr lvl="1"/>
            <a:r>
              <a:rPr lang="en-US" altLang="en-US" dirty="0" smtClean="0"/>
              <a:t>Describe Oracle Database’s proactive database maintenance infrastructure </a:t>
            </a:r>
          </a:p>
          <a:p>
            <a:pPr lvl="1"/>
            <a:r>
              <a:rPr lang="en-US" altLang="en-US" dirty="0" smtClean="0"/>
              <a:t>Discuss automated </a:t>
            </a:r>
            <a:r>
              <a:rPr lang="en-US" altLang="en-US" dirty="0"/>
              <a:t>maintenance </a:t>
            </a:r>
            <a:r>
              <a:rPr lang="en-US" altLang="en-US" dirty="0" smtClean="0"/>
              <a:t>tasks</a:t>
            </a:r>
          </a:p>
          <a:p>
            <a:pPr lvl="1"/>
            <a:r>
              <a:rPr lang="en-US" altLang="en-US" dirty="0" smtClean="0"/>
              <a:t>Explain maintenance windows</a:t>
            </a:r>
            <a:endParaRPr lang="en-US" altLang="en-US" dirty="0"/>
          </a:p>
        </p:txBody>
      </p:sp>
    </p:spTree>
    <p:custDataLst>
      <p:tags r:id="rId1"/>
    </p:custDataLst>
    <p:extLst>
      <p:ext uri="{BB962C8B-B14F-4D97-AF65-F5344CB8AC3E}">
        <p14:creationId xmlns:p14="http://schemas.microsoft.com/office/powerpoint/2010/main" val="745441066"/>
      </p:ext>
    </p:extLst>
  </p:cSld>
  <p:clrMapOvr>
    <a:masterClrMapping/>
  </p:clrMapOvr>
  <p:transition spd="slow"/>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50811" y="276130"/>
            <a:ext cx="8561387"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Proactive Database Maintenance Infrastructure</a:t>
            </a:r>
            <a:endParaRPr lang="en-US" dirty="0"/>
          </a:p>
        </p:txBody>
      </p:sp>
      <p:sp>
        <p:nvSpPr>
          <p:cNvPr id="23" name="Rectangle 2"/>
          <p:cNvSpPr>
            <a:spLocks noChangeArrowheads="1"/>
          </p:cNvSpPr>
          <p:nvPr/>
        </p:nvSpPr>
        <p:spPr bwMode="blackWhite">
          <a:xfrm>
            <a:off x="3445669" y="1066800"/>
            <a:ext cx="4571999" cy="3365345"/>
          </a:xfrm>
          <a:prstGeom prst="rect">
            <a:avLst/>
          </a:prstGeom>
          <a:solidFill>
            <a:srgbClr val="FFCC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4" name="Line 3"/>
          <p:cNvSpPr>
            <a:spLocks noChangeShapeType="1"/>
          </p:cNvSpPr>
          <p:nvPr/>
        </p:nvSpPr>
        <p:spPr bwMode="auto">
          <a:xfrm flipH="1">
            <a:off x="5293519" y="2509771"/>
            <a:ext cx="1485900" cy="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5" name="Text Box 5"/>
          <p:cNvSpPr txBox="1">
            <a:spLocks noChangeArrowheads="1"/>
          </p:cNvSpPr>
          <p:nvPr/>
        </p:nvSpPr>
        <p:spPr bwMode="blackWhite">
          <a:xfrm>
            <a:off x="4982369" y="3311421"/>
            <a:ext cx="1600200" cy="944519"/>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Workload Repository</a:t>
            </a:r>
          </a:p>
        </p:txBody>
      </p:sp>
      <p:sp>
        <p:nvSpPr>
          <p:cNvPr id="6" name="Text Box 6"/>
          <p:cNvSpPr txBox="1">
            <a:spLocks noChangeArrowheads="1"/>
          </p:cNvSpPr>
          <p:nvPr/>
        </p:nvSpPr>
        <p:spPr bwMode="blackWhite">
          <a:xfrm>
            <a:off x="3837781" y="2174824"/>
            <a:ext cx="1423988" cy="669894"/>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Advisory</a:t>
            </a:r>
            <a:br>
              <a:rPr lang="en-US" altLang="en-US" dirty="0">
                <a:solidFill>
                  <a:schemeClr val="bg1"/>
                </a:solidFill>
              </a:rPr>
            </a:br>
            <a:r>
              <a:rPr lang="en-US" altLang="en-US" dirty="0">
                <a:solidFill>
                  <a:schemeClr val="bg1"/>
                </a:solidFill>
              </a:rPr>
              <a:t>framework</a:t>
            </a:r>
          </a:p>
        </p:txBody>
      </p:sp>
      <p:sp>
        <p:nvSpPr>
          <p:cNvPr id="7" name="Line 8"/>
          <p:cNvSpPr>
            <a:spLocks noChangeShapeType="1"/>
          </p:cNvSpPr>
          <p:nvPr/>
        </p:nvSpPr>
        <p:spPr bwMode="auto">
          <a:xfrm>
            <a:off x="5812808" y="1904961"/>
            <a:ext cx="0" cy="1384236"/>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sp>
        <p:nvSpPr>
          <p:cNvPr id="8" name="Freeform 10"/>
          <p:cNvSpPr>
            <a:spLocks/>
          </p:cNvSpPr>
          <p:nvPr/>
        </p:nvSpPr>
        <p:spPr bwMode="auto">
          <a:xfrm flipH="1">
            <a:off x="6592093" y="2819319"/>
            <a:ext cx="395287" cy="96301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square">
            <a:spAutoFit/>
          </a:bodyPr>
          <a:lstStyle/>
          <a:p>
            <a:endParaRPr lang="en-US" dirty="0"/>
          </a:p>
        </p:txBody>
      </p:sp>
      <p:sp>
        <p:nvSpPr>
          <p:cNvPr id="9" name="Text Box 11"/>
          <p:cNvSpPr txBox="1">
            <a:spLocks noChangeArrowheads="1"/>
          </p:cNvSpPr>
          <p:nvPr/>
        </p:nvSpPr>
        <p:spPr bwMode="blackWhite">
          <a:xfrm>
            <a:off x="6301580" y="2174824"/>
            <a:ext cx="1246188" cy="669894"/>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Server alerts</a:t>
            </a:r>
          </a:p>
        </p:txBody>
      </p:sp>
      <p:sp>
        <p:nvSpPr>
          <p:cNvPr id="10" name="Text Box 12"/>
          <p:cNvSpPr txBox="1">
            <a:spLocks noChangeArrowheads="1"/>
          </p:cNvSpPr>
          <p:nvPr/>
        </p:nvSpPr>
        <p:spPr bwMode="auto">
          <a:xfrm>
            <a:off x="2355056" y="5154424"/>
            <a:ext cx="1936750" cy="64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tx1">
                    <a:lumMod val="50000"/>
                  </a:schemeClr>
                </a:solidFill>
              </a:rPr>
              <a:t>Data warehouse</a:t>
            </a:r>
            <a:br>
              <a:rPr lang="en-US" altLang="en-US" dirty="0">
                <a:solidFill>
                  <a:schemeClr val="tx1">
                    <a:lumMod val="50000"/>
                  </a:schemeClr>
                </a:solidFill>
              </a:rPr>
            </a:br>
            <a:r>
              <a:rPr lang="en-US" altLang="en-US" dirty="0">
                <a:solidFill>
                  <a:schemeClr val="tx1">
                    <a:lumMod val="50000"/>
                  </a:schemeClr>
                </a:solidFill>
              </a:rPr>
              <a:t>of the database</a:t>
            </a:r>
          </a:p>
        </p:txBody>
      </p:sp>
      <p:sp>
        <p:nvSpPr>
          <p:cNvPr id="11" name="Text Box 14"/>
          <p:cNvSpPr txBox="1">
            <a:spLocks noChangeArrowheads="1"/>
          </p:cNvSpPr>
          <p:nvPr/>
        </p:nvSpPr>
        <p:spPr bwMode="auto">
          <a:xfrm>
            <a:off x="4798593" y="5167124"/>
            <a:ext cx="2351926" cy="64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tx1">
                    <a:lumMod val="50000"/>
                  </a:schemeClr>
                </a:solidFill>
              </a:rPr>
              <a:t>Automatic collection </a:t>
            </a:r>
            <a:br>
              <a:rPr lang="en-US" altLang="en-US" dirty="0">
                <a:solidFill>
                  <a:schemeClr val="tx1">
                    <a:lumMod val="50000"/>
                  </a:schemeClr>
                </a:solidFill>
              </a:rPr>
            </a:br>
            <a:r>
              <a:rPr lang="en-US" altLang="en-US" dirty="0">
                <a:solidFill>
                  <a:schemeClr val="tx1">
                    <a:lumMod val="50000"/>
                  </a:schemeClr>
                </a:solidFill>
              </a:rPr>
              <a:t>of important statistics</a:t>
            </a:r>
          </a:p>
        </p:txBody>
      </p:sp>
      <p:sp>
        <p:nvSpPr>
          <p:cNvPr id="12" name="Text Box 15"/>
          <p:cNvSpPr txBox="1">
            <a:spLocks noChangeArrowheads="1"/>
          </p:cNvSpPr>
          <p:nvPr/>
        </p:nvSpPr>
        <p:spPr bwMode="auto">
          <a:xfrm>
            <a:off x="7697416" y="5162361"/>
            <a:ext cx="1685077" cy="64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tx1">
                    <a:lumMod val="50000"/>
                  </a:schemeClr>
                </a:solidFill>
              </a:rPr>
              <a:t>Direct memory</a:t>
            </a:r>
            <a:br>
              <a:rPr lang="en-US" altLang="en-US" dirty="0">
                <a:solidFill>
                  <a:schemeClr val="tx1">
                    <a:lumMod val="50000"/>
                  </a:schemeClr>
                </a:solidFill>
              </a:rPr>
            </a:br>
            <a:r>
              <a:rPr lang="en-US" altLang="en-US" dirty="0">
                <a:solidFill>
                  <a:schemeClr val="tx1">
                    <a:lumMod val="50000"/>
                  </a:schemeClr>
                </a:solidFill>
              </a:rPr>
              <a:t>access</a:t>
            </a:r>
          </a:p>
        </p:txBody>
      </p:sp>
      <p:cxnSp>
        <p:nvCxnSpPr>
          <p:cNvPr id="13" name="AutoShape 16"/>
          <p:cNvCxnSpPr>
            <a:cxnSpLocks noChangeShapeType="1"/>
            <a:endCxn id="12" idx="0"/>
          </p:cNvCxnSpPr>
          <p:nvPr/>
        </p:nvCxnSpPr>
        <p:spPr bwMode="auto">
          <a:xfrm>
            <a:off x="5787231" y="4686133"/>
            <a:ext cx="2752724" cy="476228"/>
          </a:xfrm>
          <a:prstGeom prst="bentConnector2">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cxnSp>
        <p:nvCxnSpPr>
          <p:cNvPr id="14" name="AutoShape 17"/>
          <p:cNvCxnSpPr>
            <a:cxnSpLocks noChangeShapeType="1"/>
          </p:cNvCxnSpPr>
          <p:nvPr/>
        </p:nvCxnSpPr>
        <p:spPr bwMode="auto">
          <a:xfrm rot="5400000">
            <a:off x="5559434" y="4929804"/>
            <a:ext cx="449242" cy="6350"/>
          </a:xfrm>
          <a:prstGeom prst="bentConnector3">
            <a:avLst>
              <a:gd name="adj1" fmla="val 49824"/>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15" name="Text Box 18"/>
          <p:cNvSpPr txBox="1">
            <a:spLocks noChangeArrowheads="1"/>
          </p:cNvSpPr>
          <p:nvPr/>
        </p:nvSpPr>
        <p:spPr bwMode="auto">
          <a:xfrm>
            <a:off x="3553619" y="1217606"/>
            <a:ext cx="1327150" cy="36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p>
        </p:txBody>
      </p:sp>
      <p:sp>
        <p:nvSpPr>
          <p:cNvPr id="16" name="Text Box 19"/>
          <p:cNvSpPr txBox="1">
            <a:spLocks noChangeArrowheads="1"/>
          </p:cNvSpPr>
          <p:nvPr/>
        </p:nvSpPr>
        <p:spPr bwMode="auto">
          <a:xfrm>
            <a:off x="6742759" y="1217606"/>
            <a:ext cx="1146468" cy="36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Proactive</a:t>
            </a:r>
          </a:p>
        </p:txBody>
      </p:sp>
      <p:sp>
        <p:nvSpPr>
          <p:cNvPr id="17" name="Text Box 20"/>
          <p:cNvSpPr txBox="1">
            <a:spLocks noChangeArrowheads="1"/>
          </p:cNvSpPr>
          <p:nvPr/>
        </p:nvSpPr>
        <p:spPr bwMode="auto">
          <a:xfrm>
            <a:off x="6840775" y="3973379"/>
            <a:ext cx="1001236" cy="36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Efficient</a:t>
            </a:r>
          </a:p>
        </p:txBody>
      </p:sp>
      <p:sp>
        <p:nvSpPr>
          <p:cNvPr id="18" name="Text Box 21"/>
          <p:cNvSpPr txBox="1">
            <a:spLocks noChangeArrowheads="1"/>
          </p:cNvSpPr>
          <p:nvPr/>
        </p:nvSpPr>
        <p:spPr bwMode="blackWhite">
          <a:xfrm>
            <a:off x="8233568" y="3311421"/>
            <a:ext cx="1600200" cy="944519"/>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Diagnostic Repository</a:t>
            </a:r>
          </a:p>
        </p:txBody>
      </p:sp>
      <p:sp>
        <p:nvSpPr>
          <p:cNvPr id="19" name="Text Box 22"/>
          <p:cNvSpPr txBox="1">
            <a:spLocks noChangeArrowheads="1"/>
          </p:cNvSpPr>
          <p:nvPr/>
        </p:nvSpPr>
        <p:spPr bwMode="auto">
          <a:xfrm>
            <a:off x="8417718" y="1217606"/>
            <a:ext cx="1123950" cy="36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Reactive</a:t>
            </a:r>
          </a:p>
        </p:txBody>
      </p:sp>
      <p:sp>
        <p:nvSpPr>
          <p:cNvPr id="20" name="Text Box 23"/>
          <p:cNvSpPr txBox="1">
            <a:spLocks noChangeArrowheads="1"/>
          </p:cNvSpPr>
          <p:nvPr/>
        </p:nvSpPr>
        <p:spPr bwMode="blackWhite">
          <a:xfrm>
            <a:off x="8422480" y="2174824"/>
            <a:ext cx="1246188" cy="669894"/>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Critical errors</a:t>
            </a:r>
          </a:p>
        </p:txBody>
      </p:sp>
      <p:sp>
        <p:nvSpPr>
          <p:cNvPr id="21" name="Line 24"/>
          <p:cNvSpPr>
            <a:spLocks noChangeShapeType="1"/>
          </p:cNvSpPr>
          <p:nvPr/>
        </p:nvSpPr>
        <p:spPr bwMode="auto">
          <a:xfrm>
            <a:off x="9022555" y="2857417"/>
            <a:ext cx="0" cy="444479"/>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2" name="Line 25"/>
          <p:cNvSpPr>
            <a:spLocks noChangeShapeType="1"/>
          </p:cNvSpPr>
          <p:nvPr/>
        </p:nvSpPr>
        <p:spPr bwMode="auto">
          <a:xfrm flipH="1">
            <a:off x="7549355" y="2490722"/>
            <a:ext cx="8636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4" name="Text Box 7"/>
          <p:cNvSpPr txBox="1">
            <a:spLocks noChangeArrowheads="1"/>
          </p:cNvSpPr>
          <p:nvPr/>
        </p:nvSpPr>
        <p:spPr bwMode="blackWhite">
          <a:xfrm>
            <a:off x="5031581" y="1230305"/>
            <a:ext cx="1500188" cy="669894"/>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Automated</a:t>
            </a:r>
            <a:br>
              <a:rPr lang="en-US" altLang="en-US" dirty="0">
                <a:solidFill>
                  <a:schemeClr val="bg1"/>
                </a:solidFill>
              </a:rPr>
            </a:br>
            <a:r>
              <a:rPr lang="en-US" altLang="en-US" dirty="0">
                <a:solidFill>
                  <a:schemeClr val="bg1"/>
                </a:solidFill>
              </a:rPr>
              <a:t>tasks</a:t>
            </a:r>
          </a:p>
        </p:txBody>
      </p:sp>
      <p:cxnSp>
        <p:nvCxnSpPr>
          <p:cNvPr id="25" name="AutoShape 13"/>
          <p:cNvCxnSpPr>
            <a:cxnSpLocks noChangeShapeType="1"/>
          </p:cNvCxnSpPr>
          <p:nvPr/>
        </p:nvCxnSpPr>
        <p:spPr bwMode="auto">
          <a:xfrm rot="5400000">
            <a:off x="4110851" y="3482807"/>
            <a:ext cx="884197" cy="2459038"/>
          </a:xfrm>
          <a:prstGeom prst="bentConnector3">
            <a:avLst>
              <a:gd name="adj1" fmla="val 49190"/>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26" name="Freeform 9"/>
          <p:cNvSpPr>
            <a:spLocks/>
          </p:cNvSpPr>
          <p:nvPr/>
        </p:nvSpPr>
        <p:spPr bwMode="auto">
          <a:xfrm>
            <a:off x="4499768" y="2832019"/>
            <a:ext cx="482601" cy="88737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square">
            <a:spAutoFit/>
          </a:bodyPr>
          <a:lstStyle/>
          <a:p>
            <a:endParaRPr lang="en-US" dirty="0"/>
          </a:p>
        </p:txBody>
      </p:sp>
    </p:spTree>
    <p:extLst>
      <p:ext uri="{BB962C8B-B14F-4D97-AF65-F5344CB8AC3E}">
        <p14:creationId xmlns:p14="http://schemas.microsoft.com/office/powerpoint/2010/main" val="1684282557"/>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140885"/>
            <a:ext cx="11809412" cy="48027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8534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Automated Maintenance Tasks: Components</a:t>
            </a:r>
            <a:endParaRPr lang="en-US" dirty="0"/>
          </a:p>
        </p:txBody>
      </p:sp>
      <p:sp>
        <p:nvSpPr>
          <p:cNvPr id="3" name="Content Placeholder 2"/>
          <p:cNvSpPr>
            <a:spLocks noGrp="1"/>
          </p:cNvSpPr>
          <p:nvPr>
            <p:ph idx="1"/>
          </p:nvPr>
        </p:nvSpPr>
        <p:spPr>
          <a:xfrm>
            <a:off x="622138" y="1242485"/>
            <a:ext cx="10944549" cy="4422571"/>
          </a:xfrm>
        </p:spPr>
        <p:txBody>
          <a:bodyPr/>
          <a:lstStyle/>
          <a:p>
            <a:pPr lvl="1"/>
            <a:r>
              <a:rPr lang="en-US" dirty="0" smtClean="0"/>
              <a:t>Automated maintenance </a:t>
            </a:r>
            <a:r>
              <a:rPr lang="en-US" dirty="0"/>
              <a:t>tasks: </a:t>
            </a:r>
            <a:r>
              <a:rPr lang="en-US" dirty="0" smtClean="0"/>
              <a:t>Tasks </a:t>
            </a:r>
            <a:r>
              <a:rPr lang="en-US" dirty="0"/>
              <a:t>that are started automatically at regular </a:t>
            </a:r>
            <a:r>
              <a:rPr lang="en-US" dirty="0" smtClean="0"/>
              <a:t>intervals (maintenance windows) </a:t>
            </a:r>
            <a:r>
              <a:rPr lang="en-US" dirty="0"/>
              <a:t>to perform maintenance operations on the </a:t>
            </a:r>
            <a:r>
              <a:rPr lang="en-US" dirty="0" smtClean="0"/>
              <a:t>database</a:t>
            </a:r>
          </a:p>
          <a:p>
            <a:pPr lvl="1"/>
            <a:r>
              <a:rPr lang="en-US" dirty="0" smtClean="0"/>
              <a:t>Maintenance windows: Predefined </a:t>
            </a:r>
            <a:r>
              <a:rPr lang="en-US" dirty="0"/>
              <a:t>time intervals that are intended to occur during a period of low system </a:t>
            </a:r>
            <a:r>
              <a:rPr lang="en-US" dirty="0" smtClean="0"/>
              <a:t>load</a:t>
            </a:r>
          </a:p>
          <a:p>
            <a:pPr lvl="1"/>
            <a:r>
              <a:rPr lang="en-US" dirty="0"/>
              <a:t>Oracle </a:t>
            </a:r>
            <a:r>
              <a:rPr lang="en-US" dirty="0" smtClean="0"/>
              <a:t>Scheduler</a:t>
            </a:r>
          </a:p>
          <a:p>
            <a:pPr lvl="2"/>
            <a:r>
              <a:rPr lang="en-US" dirty="0" smtClean="0"/>
              <a:t>An </a:t>
            </a:r>
            <a:r>
              <a:rPr lang="en-US" dirty="0"/>
              <a:t>enterprise job </a:t>
            </a:r>
            <a:r>
              <a:rPr lang="en-US" dirty="0" smtClean="0"/>
              <a:t>scheduler</a:t>
            </a:r>
          </a:p>
          <a:p>
            <a:pPr lvl="2"/>
            <a:r>
              <a:rPr lang="en-US" dirty="0" smtClean="0"/>
              <a:t>A job is created for </a:t>
            </a:r>
            <a:r>
              <a:rPr lang="en-US" dirty="0"/>
              <a:t>each maintenance task </a:t>
            </a:r>
            <a:r>
              <a:rPr lang="en-US" dirty="0" smtClean="0"/>
              <a:t>scheduled </a:t>
            </a:r>
            <a:r>
              <a:rPr lang="en-US" dirty="0"/>
              <a:t>to run in a</a:t>
            </a:r>
            <a:r>
              <a:rPr lang="en-US" dirty="0" smtClean="0"/>
              <a:t> maintenance window when it opens.</a:t>
            </a:r>
          </a:p>
          <a:p>
            <a:pPr lvl="1"/>
            <a:r>
              <a:rPr lang="en-US" dirty="0" smtClean="0"/>
              <a:t>Oracle Database Resource Manager</a:t>
            </a:r>
          </a:p>
          <a:p>
            <a:pPr lvl="2"/>
            <a:r>
              <a:rPr lang="en-US" dirty="0" smtClean="0"/>
              <a:t>Enables </a:t>
            </a:r>
            <a:r>
              <a:rPr lang="en-US" dirty="0"/>
              <a:t>you to </a:t>
            </a:r>
            <a:r>
              <a:rPr lang="en-US" dirty="0" smtClean="0"/>
              <a:t>manage resource </a:t>
            </a:r>
            <a:r>
              <a:rPr lang="en-US" dirty="0"/>
              <a:t>allocation for a </a:t>
            </a:r>
            <a:r>
              <a:rPr lang="en-US" dirty="0" smtClean="0"/>
              <a:t>database</a:t>
            </a:r>
          </a:p>
          <a:p>
            <a:pPr lvl="2"/>
            <a:r>
              <a:rPr lang="en-US" dirty="0" smtClean="0"/>
              <a:t>Predefined </a:t>
            </a:r>
            <a:r>
              <a:rPr lang="en-US" dirty="0"/>
              <a:t>maintenance windows use the </a:t>
            </a:r>
            <a:r>
              <a:rPr lang="en-US" dirty="0">
                <a:latin typeface="Courier New" panose="02070309020205020404" pitchFamily="49" charset="0"/>
                <a:cs typeface="Courier New" panose="02070309020205020404" pitchFamily="49" charset="0"/>
              </a:rPr>
              <a:t>DEFAULT_MAINTENANCE_PLAN</a:t>
            </a:r>
            <a:r>
              <a:rPr lang="en-US" dirty="0"/>
              <a:t> resource </a:t>
            </a:r>
            <a:r>
              <a:rPr lang="en-US" dirty="0" smtClean="0"/>
              <a:t>plan by default.</a:t>
            </a:r>
          </a:p>
        </p:txBody>
      </p:sp>
    </p:spTree>
    <p:extLst>
      <p:ext uri="{BB962C8B-B14F-4D97-AF65-F5344CB8AC3E}">
        <p14:creationId xmlns:p14="http://schemas.microsoft.com/office/powerpoint/2010/main" val="3133857979"/>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7772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Predefined Automated Maintenance Tasks</a:t>
            </a:r>
            <a:endParaRPr lang="en-US" dirty="0"/>
          </a:p>
        </p:txBody>
      </p:sp>
      <p:graphicFrame>
        <p:nvGraphicFramePr>
          <p:cNvPr id="4" name="Group 465"/>
          <p:cNvGraphicFramePr>
            <a:graphicFrameLocks noGrp="1"/>
          </p:cNvGraphicFramePr>
          <p:nvPr>
            <p:extLst/>
          </p:nvPr>
        </p:nvGraphicFramePr>
        <p:xfrm>
          <a:off x="842214" y="1286934"/>
          <a:ext cx="10357598" cy="4168775"/>
        </p:xfrm>
        <a:graphic>
          <a:graphicData uri="http://schemas.openxmlformats.org/drawingml/2006/table">
            <a:tbl>
              <a:tblPr firstRow="1" firstCol="1" bandRow="1">
                <a:tableStyleId>{5FD0F851-EC5A-4D38-B0AD-8093EC10F338}</a:tableStyleId>
              </a:tblPr>
              <a:tblGrid>
                <a:gridCol w="5180884">
                  <a:extLst>
                    <a:ext uri="{9D8B030D-6E8A-4147-A177-3AD203B41FA5}">
                      <a16:colId xmlns:a16="http://schemas.microsoft.com/office/drawing/2014/main" xmlns="" val="20000"/>
                    </a:ext>
                  </a:extLst>
                </a:gridCol>
                <a:gridCol w="5176714">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Task</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smtClean="0">
                          <a:ln>
                            <a:noFill/>
                          </a:ln>
                          <a:solidFill>
                            <a:srgbClr val="000000"/>
                          </a:solidFill>
                          <a:effectLst/>
                          <a:latin typeface="+mn-lt"/>
                        </a:rPr>
                        <a:t>Description</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smtClean="0">
                          <a:ln>
                            <a:noFill/>
                          </a:ln>
                          <a:solidFill>
                            <a:srgbClr val="000000"/>
                          </a:solidFill>
                          <a:effectLst/>
                        </a:rPr>
                        <a:t>Automatic Optimizer Statistics Collection</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Collects statistics for all schema objects which have no statistics or only stale statistics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smtClean="0">
                          <a:ln>
                            <a:noFill/>
                          </a:ln>
                          <a:solidFill>
                            <a:srgbClr val="000000"/>
                          </a:solidFill>
                          <a:effectLst/>
                        </a:rPr>
                        <a:t>Optimizer Statistics Advisor</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Analyzes how statistics are being gathered and suggests changes</a:t>
                      </a: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smtClean="0">
                          <a:ln>
                            <a:noFill/>
                          </a:ln>
                          <a:solidFill>
                            <a:srgbClr val="000000"/>
                          </a:solidFill>
                          <a:effectLst/>
                        </a:rPr>
                        <a:t>Automatic Segment Advisor</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Identifies segments that have reclaimable space and makes defragmenting recommendations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Automatic SQL Tuning Advisor</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Examines the performance of high-load SQL statements and makes tuning recommendations</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43425215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SQL Plan Management (SPM) Evolve Advisor</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Evolves plans that have recently been added to the SQL plan baseline</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364632891"/>
                  </a:ext>
                </a:extLst>
              </a:tr>
            </a:tbl>
          </a:graphicData>
        </a:graphic>
      </p:graphicFrame>
    </p:spTree>
    <p:extLst>
      <p:ext uri="{BB962C8B-B14F-4D97-AF65-F5344CB8AC3E}">
        <p14:creationId xmlns:p14="http://schemas.microsoft.com/office/powerpoint/2010/main" val="449541518"/>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43000"/>
            <a:ext cx="11049000" cy="18055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4572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Maintenance Windows</a:t>
            </a:r>
            <a:endParaRPr lang="en-US" dirty="0"/>
          </a:p>
        </p:txBody>
      </p:sp>
      <p:sp>
        <p:nvSpPr>
          <p:cNvPr id="3" name="Content Placeholder 2"/>
          <p:cNvSpPr>
            <a:spLocks noGrp="1"/>
          </p:cNvSpPr>
          <p:nvPr>
            <p:ph idx="1"/>
          </p:nvPr>
        </p:nvSpPr>
        <p:spPr>
          <a:xfrm>
            <a:off x="622138" y="1242485"/>
            <a:ext cx="10944549" cy="1557685"/>
          </a:xfrm>
        </p:spPr>
        <p:txBody>
          <a:bodyPr/>
          <a:lstStyle/>
          <a:p>
            <a:r>
              <a:rPr lang="en-US" dirty="0" smtClean="0"/>
              <a:t>Maintenance windows are:</a:t>
            </a:r>
            <a:endParaRPr lang="en-US" dirty="0"/>
          </a:p>
          <a:p>
            <a:pPr lvl="1"/>
            <a:r>
              <a:rPr lang="en-US" dirty="0"/>
              <a:t>C</a:t>
            </a:r>
            <a:r>
              <a:rPr lang="en-US" dirty="0" smtClean="0"/>
              <a:t>ontiguous </a:t>
            </a:r>
            <a:r>
              <a:rPr lang="en-US" dirty="0"/>
              <a:t>time </a:t>
            </a:r>
            <a:r>
              <a:rPr lang="en-US" dirty="0" smtClean="0"/>
              <a:t>intervals </a:t>
            </a:r>
            <a:r>
              <a:rPr lang="en-US" dirty="0"/>
              <a:t>during which </a:t>
            </a:r>
            <a:r>
              <a:rPr lang="en-US" dirty="0" smtClean="0"/>
              <a:t>automated maintenance </a:t>
            </a:r>
            <a:r>
              <a:rPr lang="en-US" dirty="0"/>
              <a:t>tasks are </a:t>
            </a:r>
            <a:r>
              <a:rPr lang="en-US" dirty="0" smtClean="0"/>
              <a:t>run</a:t>
            </a:r>
          </a:p>
          <a:p>
            <a:pPr lvl="1"/>
            <a:r>
              <a:rPr lang="en-US" dirty="0"/>
              <a:t>Oracle Scheduler windows </a:t>
            </a:r>
            <a:r>
              <a:rPr lang="en-US" dirty="0" smtClean="0"/>
              <a:t>that belong </a:t>
            </a:r>
            <a:r>
              <a:rPr lang="en-US" dirty="0"/>
              <a:t>to the window group named </a:t>
            </a:r>
            <a:r>
              <a:rPr lang="en-US" dirty="0">
                <a:latin typeface="Courier New" panose="02070309020205020404" pitchFamily="49" charset="0"/>
                <a:cs typeface="Courier New" panose="02070309020205020404" pitchFamily="49" charset="0"/>
              </a:rPr>
              <a:t>MAINTENANCE_WINDOW_GROUP</a:t>
            </a:r>
          </a:p>
        </p:txBody>
      </p:sp>
    </p:spTree>
    <p:extLst>
      <p:ext uri="{BB962C8B-B14F-4D97-AF65-F5344CB8AC3E}">
        <p14:creationId xmlns:p14="http://schemas.microsoft.com/office/powerpoint/2010/main" val="2080406980"/>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6705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Predefined Maintenance Windows</a:t>
            </a:r>
            <a:endParaRPr lang="en-US" dirty="0"/>
          </a:p>
        </p:txBody>
      </p:sp>
      <p:graphicFrame>
        <p:nvGraphicFramePr>
          <p:cNvPr id="4" name="Group 465"/>
          <p:cNvGraphicFramePr>
            <a:graphicFrameLocks noGrp="1"/>
          </p:cNvGraphicFramePr>
          <p:nvPr>
            <p:extLst/>
          </p:nvPr>
        </p:nvGraphicFramePr>
        <p:xfrm>
          <a:off x="842214" y="1286934"/>
          <a:ext cx="10357598" cy="3868738"/>
        </p:xfrm>
        <a:graphic>
          <a:graphicData uri="http://schemas.openxmlformats.org/drawingml/2006/table">
            <a:tbl>
              <a:tblPr firstRow="1" firstCol="1" bandRow="1">
                <a:tableStyleId>{5FD0F851-EC5A-4D38-B0AD-8093EC10F338}</a:tableStyleId>
              </a:tblPr>
              <a:tblGrid>
                <a:gridCol w="4109198">
                  <a:extLst>
                    <a:ext uri="{9D8B030D-6E8A-4147-A177-3AD203B41FA5}">
                      <a16:colId xmlns:a16="http://schemas.microsoft.com/office/drawing/2014/main" xmlns="" val="20000"/>
                    </a:ext>
                  </a:extLst>
                </a:gridCol>
                <a:gridCol w="6248400">
                  <a:extLst>
                    <a:ext uri="{9D8B030D-6E8A-4147-A177-3AD203B41FA5}">
                      <a16:colId xmlns:a16="http://schemas.microsoft.com/office/drawing/2014/main" xmlns=""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Task</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smtClean="0">
                          <a:ln>
                            <a:noFill/>
                          </a:ln>
                          <a:solidFill>
                            <a:srgbClr val="000000"/>
                          </a:solidFill>
                          <a:effectLst/>
                          <a:latin typeface="+mn-lt"/>
                        </a:rPr>
                        <a:t>Description</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a16="http://schemas.microsoft.com/office/drawing/2014/main" xmlns=""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smtClean="0">
                          <a:ln>
                            <a:noFill/>
                          </a:ln>
                          <a:solidFill>
                            <a:srgbClr val="000000"/>
                          </a:solidFill>
                          <a:effectLst/>
                        </a:rPr>
                        <a:t>MONDAY_WINDOW</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10 PM on Monday and ends at 2 AM</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mn-lt"/>
                        </a:rPr>
                        <a:t>TUESDAY_WINDOW</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10 PM on Tuesday and ends at 2 AM</a:t>
                      </a:r>
                    </a:p>
                  </a:txBody>
                  <a:tcPr marL="121888" marR="121888" marT="91440" marB="91440" horzOverflow="overflow"/>
                </a:tc>
                <a:extLst>
                  <a:ext uri="{0D108BD9-81ED-4DB2-BD59-A6C34878D82A}">
                    <a16:rowId xmlns:a16="http://schemas.microsoft.com/office/drawing/2014/main" xmlns=""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mn-lt"/>
                        </a:rPr>
                        <a:t>WEDNESDAY_WINDOW</a:t>
                      </a:r>
                      <a:endParaRPr kumimoji="0" lang="en-US" sz="19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10 PM on Wednesday and ends at 2 AM</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0003"/>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THURSDAY_WINDOW</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10 PM on Thursday and ends at 2 AM</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434252158"/>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FRIDAY_WINDOW</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10 PM on Friday and ends at 2 AM</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136463289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SATURDAY_WINDOW</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6 AM on Saturday and is 20 hours long</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759615499"/>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smtClean="0">
                          <a:ln>
                            <a:noFill/>
                          </a:ln>
                          <a:solidFill>
                            <a:srgbClr val="000000"/>
                          </a:solidFill>
                          <a:effectLst/>
                          <a:latin typeface="Arial" pitchFamily="34" charset="0"/>
                        </a:rPr>
                        <a:t>SUNDAY_WINDOW</a:t>
                      </a: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Arial" pitchFamily="34" charset="0"/>
                        </a:rPr>
                        <a:t>Starts at 6 AM on Sunday and is 20 hours long</a:t>
                      </a:r>
                    </a:p>
                  </a:txBody>
                  <a:tcPr marL="121888" marR="121888" marT="91440" marB="91440" horzOverflow="overflow">
                    <a:solidFill>
                      <a:schemeClr val="accent6">
                        <a:lumMod val="20000"/>
                        <a:lumOff val="80000"/>
                      </a:schemeClr>
                    </a:solidFill>
                  </a:tcPr>
                </a:tc>
                <a:extLst>
                  <a:ext uri="{0D108BD9-81ED-4DB2-BD59-A6C34878D82A}">
                    <a16:rowId xmlns:a16="http://schemas.microsoft.com/office/drawing/2014/main" xmlns="" val="3313263311"/>
                  </a:ext>
                </a:extLst>
              </a:tr>
            </a:tbl>
          </a:graphicData>
        </a:graphic>
      </p:graphicFrame>
    </p:spTree>
    <p:extLst>
      <p:ext uri="{BB962C8B-B14F-4D97-AF65-F5344CB8AC3E}">
        <p14:creationId xmlns:p14="http://schemas.microsoft.com/office/powerpoint/2010/main" val="3940596450"/>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2754" y="1004099"/>
            <a:ext cx="9603316" cy="5168101"/>
            <a:chOff x="830654" y="1268641"/>
            <a:chExt cx="7482693" cy="3030071"/>
          </a:xfrm>
        </p:grpSpPr>
        <p:sp>
          <p:nvSpPr>
            <p:cNvPr id="11" name="Freeform 1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2" name="Rounded Rectangle 1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 name="Rectangle 8"/>
          <p:cNvSpPr/>
          <p:nvPr/>
        </p:nvSpPr>
        <p:spPr bwMode="auto">
          <a:xfrm>
            <a:off x="150812" y="276130"/>
            <a:ext cx="7010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170" name="Rectangle 2"/>
          <p:cNvSpPr>
            <a:spLocks noGrp="1" noChangeArrowheads="1"/>
          </p:cNvSpPr>
          <p:nvPr>
            <p:ph type="title"/>
          </p:nvPr>
        </p:nvSpPr>
        <p:spPr/>
        <p:txBody>
          <a:bodyPr/>
          <a:lstStyle/>
          <a:p>
            <a:pPr eaLnBrk="1" hangingPunct="1"/>
            <a:r>
              <a:rPr lang="en-US" altLang="en-US" dirty="0" smtClean="0"/>
              <a:t>Viewing Maintenance Window Details</a:t>
            </a:r>
            <a:endParaRPr lang="en-US" altLang="en-US" dirty="0"/>
          </a:p>
        </p:txBody>
      </p:sp>
      <p:grpSp>
        <p:nvGrpSpPr>
          <p:cNvPr id="3" name="Group 2"/>
          <p:cNvGrpSpPr/>
          <p:nvPr/>
        </p:nvGrpSpPr>
        <p:grpSpPr>
          <a:xfrm>
            <a:off x="2277569" y="1066800"/>
            <a:ext cx="7633687" cy="4792662"/>
            <a:chOff x="2284412" y="1379538"/>
            <a:chExt cx="7633687" cy="4792662"/>
          </a:xfrm>
        </p:grpSpPr>
        <p:sp>
          <p:nvSpPr>
            <p:cNvPr id="13" name="Rectangle 3"/>
            <p:cNvSpPr>
              <a:spLocks noChangeArrowheads="1"/>
            </p:cNvSpPr>
            <p:nvPr/>
          </p:nvSpPr>
          <p:spPr bwMode="gray">
            <a:xfrm>
              <a:off x="2732088" y="1858963"/>
              <a:ext cx="2225675" cy="323850"/>
            </a:xfrm>
            <a:prstGeom prst="rect">
              <a:avLst/>
            </a:prstGeom>
            <a:solidFill>
              <a:schemeClr val="accent3">
                <a:lumMod val="40000"/>
                <a:lumOff val="60000"/>
              </a:schemeClr>
            </a:solidFill>
            <a:ln w="28575">
              <a:solidFill>
                <a:schemeClr val="accent3"/>
              </a:solidFill>
              <a:miter lim="800000"/>
              <a:headEnd type="none" w="sm" len="sm"/>
              <a:tailEnd type="none" w="sm" len="sm"/>
            </a:ln>
          </p:spPr>
          <p:txBody>
            <a:bodyPr wrap="none" anchor="ctr"/>
            <a:lstStyle>
              <a:lvl1pPr defTabSz="228600" eaLnBrk="0" hangingPunct="0">
                <a:defRPr>
                  <a:solidFill>
                    <a:schemeClr val="tx1"/>
                  </a:solidFill>
                  <a:latin typeface="Arial" charset="0"/>
                  <a:cs typeface="Arial" charset="0"/>
                </a:defRPr>
              </a:lvl1pPr>
              <a:lvl2pPr marL="742950" indent="-285750" defTabSz="228600" eaLnBrk="0" hangingPunct="0">
                <a:defRPr>
                  <a:solidFill>
                    <a:schemeClr val="tx1"/>
                  </a:solidFill>
                  <a:latin typeface="Arial" charset="0"/>
                  <a:cs typeface="Arial" charset="0"/>
                </a:defRPr>
              </a:lvl2pPr>
              <a:lvl3pPr marL="1143000" indent="-228600" defTabSz="228600" eaLnBrk="0" hangingPunct="0">
                <a:defRPr>
                  <a:solidFill>
                    <a:schemeClr val="tx1"/>
                  </a:solidFill>
                  <a:latin typeface="Arial" charset="0"/>
                  <a:cs typeface="Arial" charset="0"/>
                </a:defRPr>
              </a:lvl3pPr>
              <a:lvl4pPr marL="1600200" indent="-228600" defTabSz="228600" eaLnBrk="0" hangingPunct="0">
                <a:defRPr>
                  <a:solidFill>
                    <a:schemeClr val="tx1"/>
                  </a:solidFill>
                  <a:latin typeface="Arial" charset="0"/>
                  <a:cs typeface="Arial" charset="0"/>
                </a:defRPr>
              </a:lvl4pPr>
              <a:lvl5pPr marL="2057400" indent="-228600" defTabSz="228600" eaLnBrk="0" hangingPunct="0">
                <a:defRPr>
                  <a:solidFill>
                    <a:schemeClr val="tx1"/>
                  </a:solidFill>
                  <a:latin typeface="Arial" charset="0"/>
                  <a:cs typeface="Arial" charset="0"/>
                </a:defRPr>
              </a:lvl5pPr>
              <a:lvl6pPr marL="2514600" indent="-228600" defTabSz="228600" eaLnBrk="0" fontAlgn="base" hangingPunct="0">
                <a:spcBef>
                  <a:spcPct val="0"/>
                </a:spcBef>
                <a:spcAft>
                  <a:spcPct val="0"/>
                </a:spcAft>
                <a:defRPr>
                  <a:solidFill>
                    <a:schemeClr val="tx1"/>
                  </a:solidFill>
                  <a:latin typeface="Arial" charset="0"/>
                  <a:cs typeface="Arial" charset="0"/>
                </a:defRPr>
              </a:lvl6pPr>
              <a:lvl7pPr marL="2971800" indent="-228600" defTabSz="228600" eaLnBrk="0" fontAlgn="base" hangingPunct="0">
                <a:spcBef>
                  <a:spcPct val="0"/>
                </a:spcBef>
                <a:spcAft>
                  <a:spcPct val="0"/>
                </a:spcAft>
                <a:defRPr>
                  <a:solidFill>
                    <a:schemeClr val="tx1"/>
                  </a:solidFill>
                  <a:latin typeface="Arial" charset="0"/>
                  <a:cs typeface="Arial" charset="0"/>
                </a:defRPr>
              </a:lvl7pPr>
              <a:lvl8pPr marL="3429000" indent="-228600" defTabSz="228600" eaLnBrk="0" fontAlgn="base" hangingPunct="0">
                <a:spcBef>
                  <a:spcPct val="0"/>
                </a:spcBef>
                <a:spcAft>
                  <a:spcPct val="0"/>
                </a:spcAft>
                <a:defRPr>
                  <a:solidFill>
                    <a:schemeClr val="tx1"/>
                  </a:solidFill>
                  <a:latin typeface="Arial" charset="0"/>
                  <a:cs typeface="Arial" charset="0"/>
                </a:defRPr>
              </a:lvl8pPr>
              <a:lvl9pPr marL="3886200" indent="-228600" defTabSz="228600"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ts val="0"/>
                </a:spcBef>
                <a:spcAft>
                  <a:spcPts val="0"/>
                </a:spcAft>
                <a:defRPr/>
              </a:pPr>
              <a:r>
                <a:rPr lang="en-US" altLang="en-US" sz="1200" b="1" kern="0" dirty="0">
                  <a:solidFill>
                    <a:srgbClr val="000000"/>
                  </a:solidFill>
                </a:rPr>
                <a:t>10 PM – 2 AM Mon to Fri</a:t>
              </a:r>
            </a:p>
          </p:txBody>
        </p:sp>
        <p:sp>
          <p:nvSpPr>
            <p:cNvPr id="14" name="Rectangle 4"/>
            <p:cNvSpPr>
              <a:spLocks noChangeArrowheads="1"/>
            </p:cNvSpPr>
            <p:nvPr/>
          </p:nvSpPr>
          <p:spPr bwMode="gray">
            <a:xfrm>
              <a:off x="7237413" y="1906588"/>
              <a:ext cx="2247900" cy="307975"/>
            </a:xfrm>
            <a:prstGeom prst="rect">
              <a:avLst/>
            </a:prstGeom>
            <a:solidFill>
              <a:schemeClr val="accent3">
                <a:lumMod val="40000"/>
                <a:lumOff val="60000"/>
              </a:schemeClr>
            </a:solidFill>
            <a:ln w="28575">
              <a:solidFill>
                <a:schemeClr val="accent3"/>
              </a:solidFill>
              <a:miter lim="800000"/>
              <a:headEnd type="none" w="sm" len="sm"/>
              <a:tailEnd type="none" w="sm" len="sm"/>
            </a:ln>
          </p:spPr>
          <p:txBody>
            <a:bodyPr wrap="none" anchor="ctr"/>
            <a:lstStyle>
              <a:lvl1pPr defTabSz="228600" eaLnBrk="0" hangingPunct="0">
                <a:defRPr>
                  <a:solidFill>
                    <a:schemeClr val="tx1"/>
                  </a:solidFill>
                  <a:latin typeface="Arial" charset="0"/>
                  <a:cs typeface="Arial" charset="0"/>
                </a:defRPr>
              </a:lvl1pPr>
              <a:lvl2pPr marL="742950" indent="-285750" defTabSz="228600" eaLnBrk="0" hangingPunct="0">
                <a:defRPr>
                  <a:solidFill>
                    <a:schemeClr val="tx1"/>
                  </a:solidFill>
                  <a:latin typeface="Arial" charset="0"/>
                  <a:cs typeface="Arial" charset="0"/>
                </a:defRPr>
              </a:lvl2pPr>
              <a:lvl3pPr marL="1143000" indent="-228600" defTabSz="228600" eaLnBrk="0" hangingPunct="0">
                <a:defRPr>
                  <a:solidFill>
                    <a:schemeClr val="tx1"/>
                  </a:solidFill>
                  <a:latin typeface="Arial" charset="0"/>
                  <a:cs typeface="Arial" charset="0"/>
                </a:defRPr>
              </a:lvl3pPr>
              <a:lvl4pPr marL="1600200" indent="-228600" defTabSz="228600" eaLnBrk="0" hangingPunct="0">
                <a:defRPr>
                  <a:solidFill>
                    <a:schemeClr val="tx1"/>
                  </a:solidFill>
                  <a:latin typeface="Arial" charset="0"/>
                  <a:cs typeface="Arial" charset="0"/>
                </a:defRPr>
              </a:lvl4pPr>
              <a:lvl5pPr marL="2057400" indent="-228600" defTabSz="228600" eaLnBrk="0" hangingPunct="0">
                <a:defRPr>
                  <a:solidFill>
                    <a:schemeClr val="tx1"/>
                  </a:solidFill>
                  <a:latin typeface="Arial" charset="0"/>
                  <a:cs typeface="Arial" charset="0"/>
                </a:defRPr>
              </a:lvl5pPr>
              <a:lvl6pPr marL="2514600" indent="-228600" defTabSz="228600" eaLnBrk="0" fontAlgn="base" hangingPunct="0">
                <a:spcBef>
                  <a:spcPct val="0"/>
                </a:spcBef>
                <a:spcAft>
                  <a:spcPct val="0"/>
                </a:spcAft>
                <a:defRPr>
                  <a:solidFill>
                    <a:schemeClr val="tx1"/>
                  </a:solidFill>
                  <a:latin typeface="Arial" charset="0"/>
                  <a:cs typeface="Arial" charset="0"/>
                </a:defRPr>
              </a:lvl6pPr>
              <a:lvl7pPr marL="2971800" indent="-228600" defTabSz="228600" eaLnBrk="0" fontAlgn="base" hangingPunct="0">
                <a:spcBef>
                  <a:spcPct val="0"/>
                </a:spcBef>
                <a:spcAft>
                  <a:spcPct val="0"/>
                </a:spcAft>
                <a:defRPr>
                  <a:solidFill>
                    <a:schemeClr val="tx1"/>
                  </a:solidFill>
                  <a:latin typeface="Arial" charset="0"/>
                  <a:cs typeface="Arial" charset="0"/>
                </a:defRPr>
              </a:lvl7pPr>
              <a:lvl8pPr marL="3429000" indent="-228600" defTabSz="228600" eaLnBrk="0" fontAlgn="base" hangingPunct="0">
                <a:spcBef>
                  <a:spcPct val="0"/>
                </a:spcBef>
                <a:spcAft>
                  <a:spcPct val="0"/>
                </a:spcAft>
                <a:defRPr>
                  <a:solidFill>
                    <a:schemeClr val="tx1"/>
                  </a:solidFill>
                  <a:latin typeface="Arial" charset="0"/>
                  <a:cs typeface="Arial" charset="0"/>
                </a:defRPr>
              </a:lvl8pPr>
              <a:lvl9pPr marL="3886200" indent="-228600" defTabSz="228600"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ts val="0"/>
                </a:spcBef>
                <a:spcAft>
                  <a:spcPts val="0"/>
                </a:spcAft>
                <a:defRPr/>
              </a:pPr>
              <a:r>
                <a:rPr lang="en-US" altLang="en-US" sz="1200" b="1" kern="0" dirty="0">
                  <a:solidFill>
                    <a:srgbClr val="000000"/>
                  </a:solidFill>
                </a:rPr>
                <a:t>6 AM – 2 AM Sat to Sun</a:t>
              </a:r>
            </a:p>
          </p:txBody>
        </p:sp>
        <p:sp>
          <p:nvSpPr>
            <p:cNvPr id="15" name="Line 6"/>
            <p:cNvSpPr>
              <a:spLocks noChangeShapeType="1"/>
            </p:cNvSpPr>
            <p:nvPr/>
          </p:nvSpPr>
          <p:spPr bwMode="auto">
            <a:xfrm>
              <a:off x="6105525" y="1858857"/>
              <a:ext cx="1588" cy="80031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kern="0" dirty="0">
                <a:solidFill>
                  <a:srgbClr val="000000"/>
                </a:solidFill>
              </a:endParaRPr>
            </a:p>
          </p:txBody>
        </p:sp>
        <p:sp>
          <p:nvSpPr>
            <p:cNvPr id="16" name="Text Box 7"/>
            <p:cNvSpPr txBox="1">
              <a:spLocks noChangeArrowheads="1"/>
            </p:cNvSpPr>
            <p:nvPr/>
          </p:nvSpPr>
          <p:spPr bwMode="auto">
            <a:xfrm>
              <a:off x="4476750" y="1379538"/>
              <a:ext cx="325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charset="0"/>
                  <a:cs typeface="Arial" charset="0"/>
                </a:defRPr>
              </a:lvl1pPr>
              <a:lvl2pPr marL="742950" indent="-285750" defTabSz="228600" eaLnBrk="0" hangingPunct="0">
                <a:defRPr>
                  <a:solidFill>
                    <a:schemeClr val="tx1"/>
                  </a:solidFill>
                  <a:latin typeface="Arial" charset="0"/>
                  <a:cs typeface="Arial" charset="0"/>
                </a:defRPr>
              </a:lvl2pPr>
              <a:lvl3pPr marL="1143000" indent="-228600" defTabSz="228600" eaLnBrk="0" hangingPunct="0">
                <a:defRPr>
                  <a:solidFill>
                    <a:schemeClr val="tx1"/>
                  </a:solidFill>
                  <a:latin typeface="Arial" charset="0"/>
                  <a:cs typeface="Arial" charset="0"/>
                </a:defRPr>
              </a:lvl3pPr>
              <a:lvl4pPr marL="1600200" indent="-228600" defTabSz="228600" eaLnBrk="0" hangingPunct="0">
                <a:defRPr>
                  <a:solidFill>
                    <a:schemeClr val="tx1"/>
                  </a:solidFill>
                  <a:latin typeface="Arial" charset="0"/>
                  <a:cs typeface="Arial" charset="0"/>
                </a:defRPr>
              </a:lvl4pPr>
              <a:lvl5pPr marL="2057400" indent="-228600" defTabSz="228600" eaLnBrk="0" hangingPunct="0">
                <a:defRPr>
                  <a:solidFill>
                    <a:schemeClr val="tx1"/>
                  </a:solidFill>
                  <a:latin typeface="Arial" charset="0"/>
                  <a:cs typeface="Arial" charset="0"/>
                </a:defRPr>
              </a:lvl5pPr>
              <a:lvl6pPr marL="2514600" indent="-228600" defTabSz="228600" eaLnBrk="0" fontAlgn="base" hangingPunct="0">
                <a:spcBef>
                  <a:spcPct val="0"/>
                </a:spcBef>
                <a:spcAft>
                  <a:spcPct val="0"/>
                </a:spcAft>
                <a:defRPr>
                  <a:solidFill>
                    <a:schemeClr val="tx1"/>
                  </a:solidFill>
                  <a:latin typeface="Arial" charset="0"/>
                  <a:cs typeface="Arial" charset="0"/>
                </a:defRPr>
              </a:lvl6pPr>
              <a:lvl7pPr marL="2971800" indent="-228600" defTabSz="228600" eaLnBrk="0" fontAlgn="base" hangingPunct="0">
                <a:spcBef>
                  <a:spcPct val="0"/>
                </a:spcBef>
                <a:spcAft>
                  <a:spcPct val="0"/>
                </a:spcAft>
                <a:defRPr>
                  <a:solidFill>
                    <a:schemeClr val="tx1"/>
                  </a:solidFill>
                  <a:latin typeface="Arial" charset="0"/>
                  <a:cs typeface="Arial" charset="0"/>
                </a:defRPr>
              </a:lvl7pPr>
              <a:lvl8pPr marL="3429000" indent="-228600" defTabSz="228600" eaLnBrk="0" fontAlgn="base" hangingPunct="0">
                <a:spcBef>
                  <a:spcPct val="0"/>
                </a:spcBef>
                <a:spcAft>
                  <a:spcPct val="0"/>
                </a:spcAft>
                <a:defRPr>
                  <a:solidFill>
                    <a:schemeClr val="tx1"/>
                  </a:solidFill>
                  <a:latin typeface="Arial" charset="0"/>
                  <a:cs typeface="Arial" charset="0"/>
                </a:defRPr>
              </a:lvl8pPr>
              <a:lvl9pPr marL="3886200" indent="-228600" defTabSz="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defRPr/>
              </a:pPr>
              <a:r>
                <a:rPr lang="en-US" altLang="en-US" b="1" kern="0" dirty="0">
                  <a:solidFill>
                    <a:srgbClr val="000000"/>
                  </a:solidFill>
                </a:rPr>
                <a:t>Maintenance Window Group</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412" y="2789517"/>
              <a:ext cx="7633687" cy="3382683"/>
            </a:xfrm>
            <a:prstGeom prst="rect">
              <a:avLst/>
            </a:prstGeom>
            <a:ln>
              <a:solidFill>
                <a:schemeClr val="tx1"/>
              </a:solidFill>
            </a:ln>
          </p:spPr>
        </p:pic>
      </p:grpSp>
    </p:spTree>
    <p:custDataLst>
      <p:tags r:id="rId1"/>
    </p:custDataLst>
    <p:extLst>
      <p:ext uri="{BB962C8B-B14F-4D97-AF65-F5344CB8AC3E}">
        <p14:creationId xmlns:p14="http://schemas.microsoft.com/office/powerpoint/2010/main" val="199704720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40885"/>
            <a:ext cx="9601200" cy="24405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6019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Automated Maintenance Tasks</a:t>
            </a:r>
          </a:p>
        </p:txBody>
      </p:sp>
      <p:sp>
        <p:nvSpPr>
          <p:cNvPr id="3" name="Content Placeholder 2"/>
          <p:cNvSpPr>
            <a:spLocks noGrp="1"/>
          </p:cNvSpPr>
          <p:nvPr>
            <p:ph idx="1"/>
          </p:nvPr>
        </p:nvSpPr>
        <p:spPr>
          <a:xfrm>
            <a:off x="622138" y="1242485"/>
            <a:ext cx="10944549" cy="2111682"/>
          </a:xfrm>
        </p:spPr>
        <p:txBody>
          <a:bodyPr/>
          <a:lstStyle/>
          <a:p>
            <a:r>
              <a:rPr lang="en-US" dirty="0" smtClean="0"/>
              <a:t>Autotask </a:t>
            </a:r>
            <a:r>
              <a:rPr lang="en-US" dirty="0"/>
              <a:t>maintenance process:</a:t>
            </a:r>
          </a:p>
          <a:p>
            <a:pPr marL="548640" lvl="1" indent="-457200">
              <a:buFont typeface="+mj-lt"/>
              <a:buAutoNum type="arabicPeriod"/>
            </a:pPr>
            <a:r>
              <a:rPr lang="en-US" dirty="0" smtClean="0">
                <a:solidFill>
                  <a:schemeClr val="tx1">
                    <a:lumMod val="50000"/>
                  </a:schemeClr>
                </a:solidFill>
              </a:rPr>
              <a:t>The maintenance </a:t>
            </a:r>
            <a:r>
              <a:rPr lang="en-US" dirty="0">
                <a:solidFill>
                  <a:schemeClr val="tx1">
                    <a:lumMod val="50000"/>
                  </a:schemeClr>
                </a:solidFill>
              </a:rPr>
              <a:t>window opens.</a:t>
            </a:r>
          </a:p>
          <a:p>
            <a:pPr marL="548640" lvl="1" indent="-457200">
              <a:buFont typeface="+mj-lt"/>
              <a:buAutoNum type="arabicPeriod"/>
            </a:pPr>
            <a:r>
              <a:rPr lang="en-US" dirty="0" smtClean="0">
                <a:solidFill>
                  <a:schemeClr val="tx1">
                    <a:lumMod val="50000"/>
                  </a:schemeClr>
                </a:solidFill>
              </a:rPr>
              <a:t>The Autotask </a:t>
            </a:r>
            <a:r>
              <a:rPr lang="en-US" dirty="0">
                <a:solidFill>
                  <a:schemeClr val="tx1">
                    <a:lumMod val="50000"/>
                  </a:schemeClr>
                </a:solidFill>
              </a:rPr>
              <a:t>background process schedules jobs.</a:t>
            </a:r>
          </a:p>
          <a:p>
            <a:pPr marL="548640" lvl="1" indent="-457200">
              <a:buFont typeface="+mj-lt"/>
              <a:buAutoNum type="arabicPeriod"/>
            </a:pPr>
            <a:r>
              <a:rPr lang="en-US" dirty="0" smtClean="0">
                <a:solidFill>
                  <a:schemeClr val="tx1">
                    <a:lumMod val="50000"/>
                  </a:schemeClr>
                </a:solidFill>
              </a:rPr>
              <a:t>Oracle Scheduler </a:t>
            </a:r>
            <a:r>
              <a:rPr lang="en-US" dirty="0">
                <a:solidFill>
                  <a:schemeClr val="tx1">
                    <a:lumMod val="50000"/>
                  </a:schemeClr>
                </a:solidFill>
              </a:rPr>
              <a:t>initiates jobs.</a:t>
            </a:r>
          </a:p>
          <a:p>
            <a:pPr marL="548640" lvl="1" indent="-457200">
              <a:buFont typeface="+mj-lt"/>
              <a:buAutoNum type="arabicPeriod"/>
            </a:pPr>
            <a:r>
              <a:rPr lang="en-US" dirty="0" smtClean="0">
                <a:solidFill>
                  <a:schemeClr val="tx1">
                    <a:lumMod val="50000"/>
                  </a:schemeClr>
                </a:solidFill>
              </a:rPr>
              <a:t>Oracle Resource </a:t>
            </a:r>
            <a:r>
              <a:rPr lang="en-US" dirty="0">
                <a:solidFill>
                  <a:schemeClr val="tx1">
                    <a:lumMod val="50000"/>
                  </a:schemeClr>
                </a:solidFill>
              </a:rPr>
              <a:t>Manager limits the impact of Autotask jobs</a:t>
            </a:r>
            <a:r>
              <a:rPr lang="en-US" dirty="0" smtClean="0">
                <a:solidFill>
                  <a:schemeClr val="tx1">
                    <a:lumMod val="50000"/>
                  </a:schemeClr>
                </a:solidFill>
              </a:rPr>
              <a:t>.</a:t>
            </a:r>
            <a:endParaRPr lang="en-US" dirty="0">
              <a:solidFill>
                <a:schemeClr val="tx1">
                  <a:lumMod val="50000"/>
                </a:schemeClr>
              </a:solidFill>
            </a:endParaRPr>
          </a:p>
        </p:txBody>
      </p:sp>
    </p:spTree>
    <p:extLst>
      <p:ext uri="{BB962C8B-B14F-4D97-AF65-F5344CB8AC3E}">
        <p14:creationId xmlns:p14="http://schemas.microsoft.com/office/powerpoint/2010/main" val="1637470832"/>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514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7346" name="Rectangle 4"/>
          <p:cNvSpPr>
            <a:spLocks noGrp="1" noChangeArrowheads="1"/>
          </p:cNvSpPr>
          <p:nvPr>
            <p:ph type="title"/>
          </p:nvPr>
        </p:nvSpPr>
        <p:spPr/>
        <p:txBody>
          <a:bodyPr/>
          <a:lstStyle/>
          <a:p>
            <a:pPr eaLnBrk="1" hangingPunct="1"/>
            <a:r>
              <a:rPr lang="en-US" altLang="en-US" dirty="0"/>
              <a:t>Summary</a:t>
            </a:r>
          </a:p>
        </p:txBody>
      </p:sp>
      <p:sp>
        <p:nvSpPr>
          <p:cNvPr id="57347" name="Rectangle 5"/>
          <p:cNvSpPr>
            <a:spLocks noGrp="1" noChangeArrowheads="1"/>
          </p:cNvSpPr>
          <p:nvPr>
            <p:ph idx="1"/>
          </p:nvPr>
        </p:nvSpPr>
        <p:spPr>
          <a:xfrm>
            <a:off x="622138" y="1242485"/>
            <a:ext cx="10944549" cy="1673101"/>
          </a:xfrm>
        </p:spPr>
        <p:txBody>
          <a:bodyPr/>
          <a:lstStyle/>
          <a:p>
            <a:pPr eaLnBrk="1" hangingPunct="1"/>
            <a:r>
              <a:rPr lang="en-US" altLang="en-US" dirty="0">
                <a:latin typeface="Arial" charset="0"/>
              </a:rPr>
              <a:t>In this lesson, you should have learned how to:</a:t>
            </a:r>
          </a:p>
          <a:p>
            <a:pPr lvl="1"/>
            <a:r>
              <a:rPr lang="en-US" altLang="en-US" dirty="0"/>
              <a:t>Describe Oracle Database’s proactive database maintenance infrastructure </a:t>
            </a:r>
            <a:endParaRPr lang="en-US" altLang="en-US" dirty="0" smtClean="0"/>
          </a:p>
          <a:p>
            <a:pPr lvl="1" eaLnBrk="1" hangingPunct="1"/>
            <a:r>
              <a:rPr lang="en-US" altLang="en-US" dirty="0" smtClean="0"/>
              <a:t>Discuss automated </a:t>
            </a:r>
            <a:r>
              <a:rPr lang="en-US" altLang="en-US" dirty="0"/>
              <a:t>m</a:t>
            </a:r>
            <a:r>
              <a:rPr lang="en-US" altLang="en-US" dirty="0" smtClean="0"/>
              <a:t>aintenance tasks</a:t>
            </a:r>
          </a:p>
          <a:p>
            <a:pPr lvl="1" eaLnBrk="1" hangingPunct="1"/>
            <a:r>
              <a:rPr lang="en-US" altLang="en-US" dirty="0" smtClean="0"/>
              <a:t>Explain maintenance windows</a:t>
            </a:r>
            <a:endParaRPr lang="en-US" altLang="en-US" dirty="0"/>
          </a:p>
        </p:txBody>
      </p:sp>
    </p:spTree>
    <p:custDataLst>
      <p:tags r:id="rId1"/>
    </p:custDataLst>
    <p:extLst>
      <p:ext uri="{BB962C8B-B14F-4D97-AF65-F5344CB8AC3E}">
        <p14:creationId xmlns:p14="http://schemas.microsoft.com/office/powerpoint/2010/main" val="3910620272"/>
      </p:ext>
    </p:extLst>
  </p:cSld>
  <p:clrMapOvr>
    <a:masterClrMapping/>
  </p:clrMapOvr>
  <p:transition spd="slow"/>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lstStyle/>
          <a:p>
            <a:pPr eaLnBrk="1" hangingPunct="1"/>
            <a:r>
              <a:rPr lang="en-US" altLang="en-US" dirty="0" smtClean="0"/>
              <a:t>28. Automated </a:t>
            </a:r>
            <a:r>
              <a:rPr lang="en-US" altLang="en-US" dirty="0" smtClean="0"/>
              <a:t>Maintenance Tasks: Managing Tasks and Windows</a:t>
            </a:r>
            <a:endParaRPr lang="en-US" altLang="en-US" dirty="0"/>
          </a:p>
        </p:txBody>
      </p:sp>
      <p:sp>
        <p:nvSpPr>
          <p:cNvPr id="3" name="Subtitle 2"/>
          <p:cNvSpPr>
            <a:spLocks noGrp="1"/>
          </p:cNvSpPr>
          <p:nvPr>
            <p:ph type="subTitle" idx="1"/>
          </p:nvPr>
        </p:nvSpPr>
        <p:spPr/>
        <p:txBody>
          <a:bodyPr/>
          <a:lstStyle/>
          <a:p>
            <a:endParaRPr lang="en-US"/>
          </a:p>
        </p:txBody>
      </p:sp>
      <p:sp>
        <p:nvSpPr>
          <p:cNvPr id="4100" name="Line 3" hidden="1"/>
          <p:cNvSpPr>
            <a:spLocks noChangeShapeType="1"/>
          </p:cNvSpPr>
          <p:nvPr/>
        </p:nvSpPr>
        <p:spPr bwMode="auto">
          <a:xfrm>
            <a:off x="2438400" y="4495800"/>
            <a:ext cx="13192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12700" tIns="12700" rIns="12700" bIns="12700">
            <a:spAutoFit/>
          </a:bodyPr>
          <a:lstStyle/>
          <a:p>
            <a:endParaRPr lang="en-US" dirty="0"/>
          </a:p>
        </p:txBody>
      </p:sp>
    </p:spTree>
    <p:custDataLst>
      <p:tags r:id="rId1"/>
    </p:custDataLst>
    <p:extLst>
      <p:ext uri="{BB962C8B-B14F-4D97-AF65-F5344CB8AC3E}">
        <p14:creationId xmlns:p14="http://schemas.microsoft.com/office/powerpoint/2010/main" val="40587575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18667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674" name="Rectangle 17"/>
          <p:cNvSpPr>
            <a:spLocks noGrp="1" noChangeArrowheads="1"/>
          </p:cNvSpPr>
          <p:nvPr>
            <p:ph type="title"/>
          </p:nvPr>
        </p:nvSpPr>
        <p:spPr/>
        <p:txBody>
          <a:bodyPr/>
          <a:lstStyle/>
          <a:p>
            <a:pPr eaLnBrk="1" hangingPunct="1"/>
            <a:r>
              <a:rPr lang="en-US" dirty="0"/>
              <a:t>Practice Overview</a:t>
            </a:r>
          </a:p>
        </p:txBody>
      </p:sp>
      <p:sp>
        <p:nvSpPr>
          <p:cNvPr id="28675" name="Rectangle 18"/>
          <p:cNvSpPr>
            <a:spLocks noGrp="1" noChangeArrowheads="1"/>
          </p:cNvSpPr>
          <p:nvPr>
            <p:ph idx="1"/>
          </p:nvPr>
        </p:nvSpPr>
        <p:spPr>
          <a:xfrm>
            <a:off x="622138" y="1242485"/>
            <a:ext cx="10944549" cy="357356"/>
          </a:xfrm>
        </p:spPr>
        <p:txBody>
          <a:bodyPr/>
          <a:lstStyle/>
          <a:p>
            <a:pPr lvl="1" eaLnBrk="1" hangingPunct="1">
              <a:buClr>
                <a:schemeClr val="accent1"/>
              </a:buClr>
            </a:pPr>
            <a:r>
              <a:rPr lang="en-US" dirty="0"/>
              <a:t>Creating a New CDB</a:t>
            </a:r>
          </a:p>
        </p:txBody>
      </p:sp>
    </p:spTree>
    <p:custDataLst>
      <p:tags r:id="rId1"/>
    </p:custDataLst>
    <p:extLst>
      <p:ext uri="{BB962C8B-B14F-4D97-AF65-F5344CB8AC3E}">
        <p14:creationId xmlns:p14="http://schemas.microsoft.com/office/powerpoint/2010/main" val="4292594225"/>
      </p:ext>
    </p:extLst>
  </p:cSld>
  <p:clrMapOvr>
    <a:masterClrMapping/>
  </p:clrMapOvr>
  <p:transition spd="slow"/>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2438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122" name="Rectangle 8"/>
          <p:cNvSpPr>
            <a:spLocks noGrp="1" noChangeArrowheads="1"/>
          </p:cNvSpPr>
          <p:nvPr>
            <p:ph type="title"/>
          </p:nvPr>
        </p:nvSpPr>
        <p:spPr/>
        <p:txBody>
          <a:bodyPr/>
          <a:lstStyle/>
          <a:p>
            <a:r>
              <a:rPr lang="en-US" altLang="en-US" dirty="0" smtClean="0"/>
              <a:t>Objectives</a:t>
            </a:r>
            <a:endParaRPr lang="en-US" altLang="en-US" dirty="0">
              <a:solidFill>
                <a:srgbClr val="FF0000"/>
              </a:solidFill>
            </a:endParaRPr>
          </a:p>
        </p:txBody>
      </p:sp>
      <p:sp>
        <p:nvSpPr>
          <p:cNvPr id="5123" name="Rectangle 9"/>
          <p:cNvSpPr>
            <a:spLocks noGrp="1" noChangeArrowheads="1"/>
          </p:cNvSpPr>
          <p:nvPr>
            <p:ph idx="1"/>
          </p:nvPr>
        </p:nvSpPr>
        <p:spPr>
          <a:xfrm>
            <a:off x="622138" y="1242485"/>
            <a:ext cx="10944549" cy="1673101"/>
          </a:xfrm>
        </p:spPr>
        <p:txBody>
          <a:bodyPr/>
          <a:lstStyle/>
          <a:p>
            <a:r>
              <a:rPr lang="en-US" altLang="en-US" dirty="0"/>
              <a:t>After completing this lesson, you should be able </a:t>
            </a:r>
            <a:r>
              <a:rPr lang="en-US" altLang="en-US" dirty="0" smtClean="0"/>
              <a:t>to:</a:t>
            </a:r>
            <a:endParaRPr lang="en-US" altLang="en-US" dirty="0"/>
          </a:p>
          <a:p>
            <a:pPr lvl="1"/>
            <a:r>
              <a:rPr lang="en-US" altLang="en-US" dirty="0" smtClean="0"/>
              <a:t>Enable </a:t>
            </a:r>
            <a:r>
              <a:rPr lang="en-US" altLang="en-US" dirty="0"/>
              <a:t>and disable maintenance tasks</a:t>
            </a:r>
          </a:p>
          <a:p>
            <a:pPr lvl="1"/>
            <a:r>
              <a:rPr lang="en-US" altLang="en-US" dirty="0" smtClean="0"/>
              <a:t>Create, modify, and remove maintenance windows</a:t>
            </a:r>
            <a:endParaRPr lang="en-US" altLang="en-US" dirty="0"/>
          </a:p>
          <a:p>
            <a:pPr lvl="1"/>
            <a:r>
              <a:rPr lang="en-US" altLang="en-US" dirty="0"/>
              <a:t>Reduce or increase resource allocation to </a:t>
            </a:r>
            <a:r>
              <a:rPr lang="en-US" altLang="en-US" dirty="0" smtClean="0"/>
              <a:t>automated </a:t>
            </a:r>
            <a:r>
              <a:rPr lang="en-US" altLang="en-US" dirty="0"/>
              <a:t>maintenance tasks</a:t>
            </a:r>
          </a:p>
        </p:txBody>
      </p:sp>
    </p:spTree>
    <p:custDataLst>
      <p:tags r:id="rId1"/>
    </p:custDataLst>
    <p:extLst>
      <p:ext uri="{BB962C8B-B14F-4D97-AF65-F5344CB8AC3E}">
        <p14:creationId xmlns:p14="http://schemas.microsoft.com/office/powerpoint/2010/main" val="1405735938"/>
      </p:ext>
    </p:extLst>
  </p:cSld>
  <p:clrMapOvr>
    <a:masterClrMapping/>
  </p:clrMapOvr>
  <p:transition spd="slow"/>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8077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Configuring Automated Maintenance Tasks</a:t>
            </a:r>
            <a:endParaRPr lang="en-US" dirty="0"/>
          </a:p>
        </p:txBody>
      </p:sp>
      <p:sp>
        <p:nvSpPr>
          <p:cNvPr id="3" name="Content Placeholder 2"/>
          <p:cNvSpPr>
            <a:spLocks noGrp="1"/>
          </p:cNvSpPr>
          <p:nvPr>
            <p:ph idx="1"/>
          </p:nvPr>
        </p:nvSpPr>
        <p:spPr>
          <a:xfrm>
            <a:off x="622138" y="1242485"/>
            <a:ext cx="10944549" cy="2434848"/>
          </a:xfrm>
        </p:spPr>
        <p:txBody>
          <a:bodyPr/>
          <a:lstStyle/>
          <a:p>
            <a:r>
              <a:rPr lang="en-US" dirty="0" smtClean="0"/>
              <a:t>You can perform the following configuration </a:t>
            </a:r>
            <a:r>
              <a:rPr lang="en-US" dirty="0"/>
              <a:t>tasks:</a:t>
            </a:r>
          </a:p>
          <a:p>
            <a:pPr lvl="1"/>
            <a:r>
              <a:rPr lang="en-US" dirty="0"/>
              <a:t>Adjust the duration and start time of the maintenance </a:t>
            </a:r>
            <a:r>
              <a:rPr lang="en-US" dirty="0" smtClean="0"/>
              <a:t>window.</a:t>
            </a:r>
          </a:p>
          <a:p>
            <a:pPr lvl="1"/>
            <a:r>
              <a:rPr lang="en-US" dirty="0" smtClean="0"/>
              <a:t>Control </a:t>
            </a:r>
            <a:r>
              <a:rPr lang="en-US" dirty="0"/>
              <a:t>the resource plan that allocates resources to </a:t>
            </a:r>
            <a:r>
              <a:rPr lang="en-US" dirty="0" smtClean="0"/>
              <a:t>automated </a:t>
            </a:r>
            <a:r>
              <a:rPr lang="en-US" dirty="0"/>
              <a:t>maintenance tasks during each </a:t>
            </a:r>
            <a:r>
              <a:rPr lang="en-US" dirty="0" smtClean="0"/>
              <a:t>window.</a:t>
            </a:r>
          </a:p>
          <a:p>
            <a:pPr lvl="1"/>
            <a:r>
              <a:rPr lang="en-US" dirty="0" smtClean="0"/>
              <a:t>Enable </a:t>
            </a:r>
            <a:r>
              <a:rPr lang="en-US" dirty="0"/>
              <a:t>or disable individual tasks in some or all maintenance windows.</a:t>
            </a:r>
          </a:p>
          <a:p>
            <a:endParaRPr lang="en-US" dirty="0"/>
          </a:p>
        </p:txBody>
      </p:sp>
      <p:sp>
        <p:nvSpPr>
          <p:cNvPr id="5" name="Rectangle 4"/>
          <p:cNvSpPr/>
          <p:nvPr/>
        </p:nvSpPr>
        <p:spPr bwMode="auto">
          <a:xfrm flipH="1">
            <a:off x="9599612" y="4724400"/>
            <a:ext cx="2438400" cy="12192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355" y="4851255"/>
            <a:ext cx="1089887" cy="10898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9612" y="4396513"/>
            <a:ext cx="937487" cy="937487"/>
          </a:xfrm>
          <a:prstGeom prst="rect">
            <a:avLst/>
          </a:prstGeom>
        </p:spPr>
      </p:pic>
    </p:spTree>
    <p:extLst>
      <p:ext uri="{BB962C8B-B14F-4D97-AF65-F5344CB8AC3E}">
        <p14:creationId xmlns:p14="http://schemas.microsoft.com/office/powerpoint/2010/main" val="3065083707"/>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flipH="1">
            <a:off x="9599612" y="4724400"/>
            <a:ext cx="2438400" cy="121920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663" y="4267200"/>
            <a:ext cx="1972042" cy="1881601"/>
          </a:xfrm>
          <a:prstGeom prst="rect">
            <a:avLst/>
          </a:prstGeom>
        </p:spPr>
      </p:pic>
      <p:sp>
        <p:nvSpPr>
          <p:cNvPr id="4" name="Rectangle 3"/>
          <p:cNvSpPr/>
          <p:nvPr/>
        </p:nvSpPr>
        <p:spPr bwMode="auto">
          <a:xfrm>
            <a:off x="150812" y="276130"/>
            <a:ext cx="8001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Enabling and Disabling Maintenance Tasks</a:t>
            </a:r>
            <a:endParaRPr lang="en-US" dirty="0"/>
          </a:p>
        </p:txBody>
      </p:sp>
      <p:sp>
        <p:nvSpPr>
          <p:cNvPr id="3" name="Content Placeholder 2"/>
          <p:cNvSpPr>
            <a:spLocks noGrp="1"/>
          </p:cNvSpPr>
          <p:nvPr>
            <p:ph idx="1"/>
          </p:nvPr>
        </p:nvSpPr>
        <p:spPr>
          <a:xfrm>
            <a:off x="622138" y="1242485"/>
            <a:ext cx="10944549" cy="2834957"/>
          </a:xfrm>
        </p:spPr>
        <p:txBody>
          <a:bodyPr/>
          <a:lstStyle/>
          <a:p>
            <a:pPr lvl="1"/>
            <a:r>
              <a:rPr lang="en-US" dirty="0" smtClean="0"/>
              <a:t>Enable or disable maintenance tasks </a:t>
            </a:r>
            <a:r>
              <a:rPr lang="en-US" dirty="0"/>
              <a:t>for all </a:t>
            </a:r>
            <a:r>
              <a:rPr lang="en-US" dirty="0" smtClean="0"/>
              <a:t>maintenance windows:</a:t>
            </a:r>
          </a:p>
          <a:p>
            <a:pPr lvl="2"/>
            <a:r>
              <a:rPr lang="en-US" dirty="0" smtClean="0"/>
              <a:t>Use </a:t>
            </a:r>
            <a:r>
              <a:rPr lang="en-US" dirty="0"/>
              <a:t>the </a:t>
            </a:r>
            <a:r>
              <a:rPr lang="en-US" dirty="0" smtClean="0">
                <a:latin typeface="Courier New" panose="02070309020205020404" pitchFamily="49" charset="0"/>
                <a:cs typeface="Courier New" panose="02070309020205020404" pitchFamily="49" charset="0"/>
              </a:rPr>
              <a:t>ENABLE</a:t>
            </a:r>
            <a:r>
              <a:rPr lang="en-US" dirty="0" smtClean="0"/>
              <a:t> and </a:t>
            </a:r>
            <a:r>
              <a:rPr lang="en-US" dirty="0" smtClean="0">
                <a:latin typeface="Courier New" panose="02070309020205020404" pitchFamily="49" charset="0"/>
                <a:cs typeface="Courier New" panose="02070309020205020404" pitchFamily="49" charset="0"/>
              </a:rPr>
              <a:t>DISABLE</a:t>
            </a:r>
            <a:r>
              <a:rPr lang="en-US" dirty="0" smtClean="0"/>
              <a:t> procedures of the </a:t>
            </a:r>
            <a:r>
              <a:rPr lang="en-US" dirty="0" smtClean="0">
                <a:latin typeface="Courier New" panose="02070309020205020404" pitchFamily="49" charset="0"/>
                <a:cs typeface="Courier New" panose="02070309020205020404" pitchFamily="49" charset="0"/>
              </a:rPr>
              <a:t>DBMS_AUTO_TASK_ADMIN</a:t>
            </a:r>
            <a:r>
              <a:rPr lang="en-US" dirty="0" smtClean="0"/>
              <a:t> package with the </a:t>
            </a:r>
            <a:r>
              <a:rPr lang="en-US" dirty="0" smtClean="0">
                <a:latin typeface="Courier New" panose="02070309020205020404" pitchFamily="49" charset="0"/>
                <a:cs typeface="Courier New" panose="02070309020205020404" pitchFamily="49" charset="0"/>
              </a:rPr>
              <a:t>WINDOW_NAME</a:t>
            </a:r>
            <a:r>
              <a:rPr lang="en-US" dirty="0" smtClean="0"/>
              <a:t> argument set to </a:t>
            </a:r>
            <a:r>
              <a:rPr lang="en-US" dirty="0" smtClean="0">
                <a:latin typeface="Courier New" panose="02070309020205020404" pitchFamily="49" charset="0"/>
                <a:cs typeface="Courier New" panose="02070309020205020404" pitchFamily="49" charset="0"/>
              </a:rPr>
              <a:t>NULL</a:t>
            </a:r>
            <a:r>
              <a:rPr lang="en-US" dirty="0"/>
              <a:t>.</a:t>
            </a:r>
          </a:p>
          <a:p>
            <a:pPr lvl="2"/>
            <a:r>
              <a:rPr lang="en-US" dirty="0" smtClean="0"/>
              <a:t>Use the </a:t>
            </a:r>
            <a:r>
              <a:rPr lang="en-US" dirty="0" smtClean="0">
                <a:latin typeface="Courier New" panose="02070309020205020404" pitchFamily="49" charset="0"/>
                <a:cs typeface="Courier New" panose="02070309020205020404" pitchFamily="49" charset="0"/>
              </a:rPr>
              <a:t>ENABLE</a:t>
            </a:r>
            <a:r>
              <a:rPr lang="en-US" dirty="0" smtClean="0"/>
              <a:t> and </a:t>
            </a:r>
            <a:r>
              <a:rPr lang="en-US" dirty="0">
                <a:latin typeface="Courier New" panose="02070309020205020404" pitchFamily="49" charset="0"/>
                <a:cs typeface="Courier New" panose="02070309020205020404" pitchFamily="49" charset="0"/>
              </a:rPr>
              <a:t>DISABLE</a:t>
            </a:r>
            <a:r>
              <a:rPr lang="en-US" dirty="0"/>
              <a:t> </a:t>
            </a:r>
            <a:r>
              <a:rPr lang="en-US" dirty="0" smtClean="0"/>
              <a:t>procedures </a:t>
            </a:r>
            <a:r>
              <a:rPr lang="en-US" dirty="0"/>
              <a:t>with no </a:t>
            </a:r>
            <a:r>
              <a:rPr lang="en-US" dirty="0" smtClean="0"/>
              <a:t>arguments</a:t>
            </a:r>
            <a:r>
              <a:rPr lang="en-US" dirty="0"/>
              <a:t> </a:t>
            </a:r>
            <a:r>
              <a:rPr lang="en-US" dirty="0" smtClean="0"/>
              <a:t>to </a:t>
            </a:r>
            <a:r>
              <a:rPr lang="en-US" dirty="0"/>
              <a:t>enable or disable all automated maintenance tasks for all </a:t>
            </a:r>
            <a:r>
              <a:rPr lang="en-US" dirty="0" smtClean="0"/>
              <a:t>windows.</a:t>
            </a:r>
          </a:p>
          <a:p>
            <a:pPr lvl="1"/>
            <a:r>
              <a:rPr lang="en-US" dirty="0" smtClean="0"/>
              <a:t>Enable or disable maintenance tasks </a:t>
            </a:r>
            <a:r>
              <a:rPr lang="en-US" dirty="0"/>
              <a:t>for s</a:t>
            </a:r>
            <a:r>
              <a:rPr lang="en-US" dirty="0" smtClean="0"/>
              <a:t>pecific </a:t>
            </a:r>
            <a:r>
              <a:rPr lang="en-US" dirty="0"/>
              <a:t>m</a:t>
            </a:r>
            <a:r>
              <a:rPr lang="en-US" dirty="0" smtClean="0"/>
              <a:t>aintenance windows:</a:t>
            </a:r>
          </a:p>
          <a:p>
            <a:pPr lvl="2"/>
            <a:r>
              <a:rPr lang="en-US" dirty="0"/>
              <a:t>Use the </a:t>
            </a:r>
            <a:r>
              <a:rPr lang="en-US" dirty="0">
                <a:latin typeface="Courier New" panose="02070309020205020404" pitchFamily="49" charset="0"/>
                <a:cs typeface="Courier New" panose="02070309020205020404" pitchFamily="49" charset="0"/>
              </a:rPr>
              <a:t>ENABLE</a:t>
            </a:r>
            <a:r>
              <a:rPr lang="en-US" dirty="0"/>
              <a:t> and </a:t>
            </a:r>
            <a:r>
              <a:rPr lang="en-US" dirty="0">
                <a:latin typeface="Courier New" panose="02070309020205020404" pitchFamily="49" charset="0"/>
                <a:cs typeface="Courier New" panose="02070309020205020404" pitchFamily="49" charset="0"/>
              </a:rPr>
              <a:t>DISABLE</a:t>
            </a:r>
            <a:r>
              <a:rPr lang="en-US" dirty="0"/>
              <a:t> procedures of the </a:t>
            </a:r>
            <a:r>
              <a:rPr lang="en-US" dirty="0">
                <a:latin typeface="Courier New" panose="02070309020205020404" pitchFamily="49" charset="0"/>
                <a:cs typeface="Courier New" panose="02070309020205020404" pitchFamily="49" charset="0"/>
              </a:rPr>
              <a:t>DBMS_AUTO_TASK_ADMIN</a:t>
            </a:r>
            <a:r>
              <a:rPr lang="en-US" dirty="0"/>
              <a:t> package with the </a:t>
            </a:r>
            <a:r>
              <a:rPr lang="en-US" dirty="0">
                <a:latin typeface="Courier New" panose="02070309020205020404" pitchFamily="49" charset="0"/>
                <a:cs typeface="Courier New" panose="02070309020205020404" pitchFamily="49" charset="0"/>
              </a:rPr>
              <a:t>WINDOW_NAME</a:t>
            </a:r>
            <a:r>
              <a:rPr lang="en-US" dirty="0"/>
              <a:t> argument set to </a:t>
            </a:r>
            <a:r>
              <a:rPr lang="en-US" dirty="0" smtClean="0"/>
              <a:t>a window name.</a:t>
            </a:r>
            <a:endParaRPr lang="en-US" dirty="0"/>
          </a:p>
        </p:txBody>
      </p:sp>
      <p:pic>
        <p:nvPicPr>
          <p:cNvPr id="6" name="Content Placeholder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rot="182673">
            <a:off x="9763654" y="5138028"/>
            <a:ext cx="450387" cy="450387"/>
          </a:xfrm>
          <a:prstGeom prst="rect">
            <a:avLst/>
          </a:prstGeom>
          <a:noFill/>
          <a:ln w="9525">
            <a:noFill/>
            <a:miter lim="800000"/>
            <a:headEnd/>
            <a:tailEnd/>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2011" y="4669272"/>
            <a:ext cx="528568" cy="528568"/>
          </a:xfrm>
          <a:prstGeom prst="rect">
            <a:avLst/>
          </a:prstGeom>
        </p:spPr>
      </p:pic>
    </p:spTree>
    <p:extLst>
      <p:ext uri="{BB962C8B-B14F-4D97-AF65-F5344CB8AC3E}">
        <p14:creationId xmlns:p14="http://schemas.microsoft.com/office/powerpoint/2010/main" val="3111841752"/>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1125278"/>
            <a:ext cx="11734800" cy="436112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8686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Creating and Managing Maintenance Windows</a:t>
            </a:r>
            <a:endParaRPr lang="en-US" dirty="0"/>
          </a:p>
        </p:txBody>
      </p:sp>
      <p:sp>
        <p:nvSpPr>
          <p:cNvPr id="3" name="Content Placeholder 2"/>
          <p:cNvSpPr>
            <a:spLocks noGrp="1"/>
          </p:cNvSpPr>
          <p:nvPr>
            <p:ph idx="1"/>
          </p:nvPr>
        </p:nvSpPr>
        <p:spPr>
          <a:xfrm>
            <a:off x="622138" y="1242485"/>
            <a:ext cx="10944549" cy="4032721"/>
          </a:xfrm>
        </p:spPr>
        <p:txBody>
          <a:bodyPr/>
          <a:lstStyle/>
          <a:p>
            <a:pPr lvl="1"/>
            <a:r>
              <a:rPr lang="en-US" dirty="0" smtClean="0"/>
              <a:t>To create a new maintenance window:</a:t>
            </a:r>
          </a:p>
          <a:p>
            <a:pPr marL="1371600" lvl="2" indent="-457200">
              <a:buFont typeface="+mj-lt"/>
              <a:buAutoNum type="arabicPeriod"/>
            </a:pPr>
            <a:r>
              <a:rPr lang="en-US" dirty="0" smtClean="0"/>
              <a:t>Use </a:t>
            </a:r>
            <a:r>
              <a:rPr lang="en-US" dirty="0"/>
              <a:t>the </a:t>
            </a:r>
            <a:r>
              <a:rPr lang="en-US" dirty="0">
                <a:latin typeface="Courier New" panose="02070309020205020404" pitchFamily="49" charset="0"/>
                <a:cs typeface="Courier New" panose="02070309020205020404" pitchFamily="49" charset="0"/>
              </a:rPr>
              <a:t>DBMS_SCHEDULER.CREATE_WINDOW</a:t>
            </a:r>
            <a:r>
              <a:rPr lang="en-US" dirty="0"/>
              <a:t> </a:t>
            </a:r>
            <a:r>
              <a:rPr lang="en-US" dirty="0" smtClean="0"/>
              <a:t>procedure </a:t>
            </a:r>
            <a:r>
              <a:rPr lang="en-US" dirty="0"/>
              <a:t>to create the </a:t>
            </a:r>
            <a:r>
              <a:rPr lang="en-US" dirty="0" smtClean="0"/>
              <a:t>window.</a:t>
            </a:r>
          </a:p>
          <a:p>
            <a:pPr marL="1371600" lvl="2" indent="-457200">
              <a:buFont typeface="+mj-lt"/>
              <a:buAutoNum type="arabicPeriod"/>
            </a:pPr>
            <a:r>
              <a:rPr lang="en-US" dirty="0" smtClean="0"/>
              <a:t>Use the </a:t>
            </a:r>
            <a:r>
              <a:rPr lang="en-US" dirty="0" smtClean="0">
                <a:latin typeface="Courier New" panose="02070309020205020404" pitchFamily="49" charset="0"/>
                <a:cs typeface="Courier New" panose="02070309020205020404" pitchFamily="49" charset="0"/>
              </a:rPr>
              <a:t>DBMS_SCHEDULER.ADD_GROUP_MEMBER</a:t>
            </a:r>
            <a:r>
              <a:rPr lang="en-US" dirty="0" smtClean="0"/>
              <a:t> </a:t>
            </a:r>
            <a:r>
              <a:rPr lang="en-US" dirty="0"/>
              <a:t>procedure to add the new window to the </a:t>
            </a:r>
            <a:r>
              <a:rPr lang="en-US" dirty="0" smtClean="0">
                <a:latin typeface="Courier New" panose="02070309020205020404" pitchFamily="49" charset="0"/>
                <a:cs typeface="Courier New" panose="02070309020205020404" pitchFamily="49" charset="0"/>
              </a:rPr>
              <a:t>MAINTENANCE_WINDOW_GROUP</a:t>
            </a:r>
            <a:r>
              <a:rPr lang="en-US" dirty="0" smtClean="0"/>
              <a:t> window group.</a:t>
            </a:r>
          </a:p>
          <a:p>
            <a:pPr lvl="1"/>
            <a:r>
              <a:rPr lang="en-US" dirty="0" smtClean="0"/>
              <a:t>To change the attributes of a maintenance window:</a:t>
            </a:r>
          </a:p>
          <a:p>
            <a:pPr marL="1371600" lvl="2" indent="-457200">
              <a:buFont typeface="+mj-lt"/>
              <a:buAutoNum type="arabicPeriod"/>
            </a:pPr>
            <a:r>
              <a:rPr lang="en-US" dirty="0"/>
              <a:t>U</a:t>
            </a:r>
            <a:r>
              <a:rPr lang="en-US" dirty="0" smtClean="0"/>
              <a:t>se </a:t>
            </a:r>
            <a:r>
              <a:rPr lang="en-US" dirty="0"/>
              <a:t>the </a:t>
            </a:r>
            <a:r>
              <a:rPr lang="en-US" dirty="0">
                <a:latin typeface="Courier New" panose="02070309020205020404" pitchFamily="49" charset="0"/>
                <a:cs typeface="Courier New" panose="02070309020205020404" pitchFamily="49" charset="0"/>
              </a:rPr>
              <a:t>DBMS_SCHEDULER.DISABLE</a:t>
            </a:r>
            <a:r>
              <a:rPr lang="en-US" dirty="0"/>
              <a:t> </a:t>
            </a:r>
            <a:r>
              <a:rPr lang="en-US" dirty="0" smtClean="0"/>
              <a:t>procedure </a:t>
            </a:r>
            <a:r>
              <a:rPr lang="en-US" dirty="0"/>
              <a:t>to disable the </a:t>
            </a:r>
            <a:r>
              <a:rPr lang="en-US" dirty="0" smtClean="0"/>
              <a:t>window.</a:t>
            </a:r>
          </a:p>
          <a:p>
            <a:pPr marL="1371600" lvl="2" indent="-457200">
              <a:buFont typeface="+mj-lt"/>
              <a:buAutoNum type="arabicPeriod"/>
            </a:pPr>
            <a:r>
              <a:rPr lang="en-US" dirty="0" smtClean="0"/>
              <a:t>Use the </a:t>
            </a:r>
            <a:r>
              <a:rPr lang="en-US" dirty="0" smtClean="0">
                <a:latin typeface="Courier New" panose="02070309020205020404" pitchFamily="49" charset="0"/>
                <a:cs typeface="Courier New" panose="02070309020205020404" pitchFamily="49" charset="0"/>
              </a:rPr>
              <a:t>DBMS_SCHEDULER.SET_ATTRIBUTE</a:t>
            </a:r>
            <a:r>
              <a:rPr lang="en-US" dirty="0" smtClean="0"/>
              <a:t> </a:t>
            </a:r>
            <a:r>
              <a:rPr lang="en-US" dirty="0"/>
              <a:t>procedure </a:t>
            </a:r>
            <a:r>
              <a:rPr lang="en-US" dirty="0" smtClean="0"/>
              <a:t>to modify </a:t>
            </a:r>
            <a:r>
              <a:rPr lang="en-US" dirty="0"/>
              <a:t>the </a:t>
            </a:r>
            <a:r>
              <a:rPr lang="en-US" dirty="0" smtClean="0"/>
              <a:t>window attributes.</a:t>
            </a:r>
          </a:p>
          <a:p>
            <a:pPr marL="1371600" lvl="2" indent="-457200">
              <a:buFont typeface="+mj-lt"/>
              <a:buAutoNum type="arabicPeriod"/>
            </a:pPr>
            <a:r>
              <a:rPr lang="en-US" dirty="0" smtClean="0"/>
              <a:t>Use the </a:t>
            </a:r>
            <a:r>
              <a:rPr lang="en-US" dirty="0" smtClean="0">
                <a:latin typeface="Courier New" panose="02070309020205020404" pitchFamily="49" charset="0"/>
                <a:cs typeface="Courier New" panose="02070309020205020404" pitchFamily="49" charset="0"/>
              </a:rPr>
              <a:t>DBMS_SCHEDULER.ENABLE</a:t>
            </a:r>
            <a:r>
              <a:rPr lang="en-US" dirty="0" smtClean="0"/>
              <a:t> procedure to re-enable the window.</a:t>
            </a:r>
          </a:p>
          <a:p>
            <a:pPr lvl="1"/>
            <a:r>
              <a:rPr lang="en-US" dirty="0" smtClean="0"/>
              <a:t>To remove a maintenance window, </a:t>
            </a:r>
            <a:r>
              <a:rPr lang="en-US" dirty="0"/>
              <a:t>use </a:t>
            </a:r>
            <a:r>
              <a:rPr lang="en-US" dirty="0" smtClean="0"/>
              <a:t>the </a:t>
            </a:r>
            <a:r>
              <a:rPr lang="en-US" dirty="0" smtClean="0">
                <a:latin typeface="Courier New" panose="02070309020205020404" pitchFamily="49" charset="0"/>
                <a:cs typeface="Courier New" panose="02070309020205020404" pitchFamily="49" charset="0"/>
              </a:rPr>
              <a:t>DBMS_SCHEDULER.REMOVE_GROUP_MEMBER</a:t>
            </a:r>
            <a:r>
              <a:rPr lang="en-US" dirty="0" smtClean="0"/>
              <a:t> procedure.</a:t>
            </a:r>
            <a:endParaRPr lang="en-US" dirty="0"/>
          </a:p>
        </p:txBody>
      </p:sp>
    </p:spTree>
    <p:extLst>
      <p:ext uri="{BB962C8B-B14F-4D97-AF65-F5344CB8AC3E}">
        <p14:creationId xmlns:p14="http://schemas.microsoft.com/office/powerpoint/2010/main" val="382375457"/>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0812" y="276130"/>
            <a:ext cx="10134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Resource Allocations for Automated Maintenance Tasks</a:t>
            </a:r>
            <a:endParaRPr lang="en-US" dirty="0"/>
          </a:p>
        </p:txBody>
      </p:sp>
      <p:sp>
        <p:nvSpPr>
          <p:cNvPr id="3" name="Content Placeholder 2"/>
          <p:cNvSpPr>
            <a:spLocks noGrp="1"/>
          </p:cNvSpPr>
          <p:nvPr>
            <p:ph idx="1"/>
          </p:nvPr>
        </p:nvSpPr>
        <p:spPr>
          <a:xfrm>
            <a:off x="622138" y="1242485"/>
            <a:ext cx="10944549" cy="4073758"/>
          </a:xfrm>
        </p:spPr>
        <p:txBody>
          <a:bodyPr/>
          <a:lstStyle/>
          <a:p>
            <a:pPr lvl="1"/>
            <a:r>
              <a:rPr lang="en-US" dirty="0"/>
              <a:t>Automated maintenance tasks run under </a:t>
            </a:r>
            <a:r>
              <a:rPr lang="en-US" dirty="0" smtClean="0"/>
              <a:t>the </a:t>
            </a:r>
            <a:r>
              <a:rPr lang="en-US" dirty="0" smtClean="0">
                <a:latin typeface="Courier New" panose="02070309020205020404" pitchFamily="49" charset="0"/>
                <a:cs typeface="Courier New" panose="02070309020205020404" pitchFamily="49" charset="0"/>
              </a:rPr>
              <a:t>ORA$AUTOTASK</a:t>
            </a:r>
            <a:r>
              <a:rPr lang="en-US" dirty="0" smtClean="0"/>
              <a:t> subplan </a:t>
            </a:r>
            <a:r>
              <a:rPr lang="en-US" dirty="0"/>
              <a:t>of the </a:t>
            </a:r>
            <a:r>
              <a:rPr lang="en-US" dirty="0" smtClean="0">
                <a:latin typeface="Courier New" panose="02070309020205020404" pitchFamily="49" charset="0"/>
                <a:cs typeface="Courier New" panose="02070309020205020404" pitchFamily="49" charset="0"/>
              </a:rPr>
              <a:t>DEFAULT_MAINTENANCE_PLAN</a:t>
            </a:r>
            <a:r>
              <a:rPr lang="en-US" dirty="0" smtClean="0"/>
              <a:t> resource plan.</a:t>
            </a:r>
          </a:p>
          <a:p>
            <a:pPr lvl="1"/>
            <a:r>
              <a:rPr lang="en-US" dirty="0"/>
              <a:t>Any resource allocation that is unused by sessions in </a:t>
            </a:r>
            <a:r>
              <a:rPr lang="en-US" dirty="0">
                <a:latin typeface="Courier New" panose="02070309020205020404" pitchFamily="49" charset="0"/>
                <a:cs typeface="Courier New" panose="02070309020205020404" pitchFamily="49" charset="0"/>
              </a:rPr>
              <a:t>SYS_GROUP</a:t>
            </a:r>
            <a:r>
              <a:rPr lang="en-US" dirty="0"/>
              <a:t> is </a:t>
            </a:r>
            <a:r>
              <a:rPr lang="en-US" dirty="0" smtClean="0"/>
              <a:t>shared </a:t>
            </a:r>
            <a:r>
              <a:rPr lang="en-US" dirty="0"/>
              <a:t>by sessions belonging to </a:t>
            </a:r>
            <a:r>
              <a:rPr lang="en-US" dirty="0" smtClean="0">
                <a:latin typeface="Courier New" panose="02070309020205020404" pitchFamily="49" charset="0"/>
                <a:cs typeface="Courier New" panose="02070309020205020404" pitchFamily="49" charset="0"/>
              </a:rPr>
              <a:t>OTHER_GROUPS</a:t>
            </a:r>
            <a:r>
              <a:rPr lang="en-US" dirty="0" smtClean="0"/>
              <a:t> and </a:t>
            </a:r>
            <a:r>
              <a:rPr lang="en-US" dirty="0" smtClean="0">
                <a:latin typeface="Courier New" panose="02070309020205020404" pitchFamily="49" charset="0"/>
                <a:cs typeface="Courier New" panose="02070309020205020404" pitchFamily="49" charset="0"/>
              </a:rPr>
              <a:t>ORA$AUTOTASK</a:t>
            </a:r>
            <a:r>
              <a:rPr lang="en-US" dirty="0" smtClean="0"/>
              <a:t> in the percentages shown below:</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a:latin typeface="Courier New" panose="02070309020205020404" pitchFamily="49" charset="0"/>
                <a:cs typeface="Courier New" panose="02070309020205020404" pitchFamily="49" charset="0"/>
              </a:rPr>
              <a:t>ORA$AUTOTASK</a:t>
            </a:r>
            <a:r>
              <a:rPr lang="en-US" dirty="0"/>
              <a:t> </a:t>
            </a:r>
            <a:r>
              <a:rPr lang="en-US" dirty="0" smtClean="0"/>
              <a:t>cannot </a:t>
            </a:r>
            <a:r>
              <a:rPr lang="en-US" dirty="0"/>
              <a:t>be allocated more than 90% of the CPU </a:t>
            </a:r>
            <a:r>
              <a:rPr lang="en-US" dirty="0" smtClean="0"/>
              <a:t>resources.</a:t>
            </a:r>
            <a:endParaRPr lang="en-US" dirty="0"/>
          </a:p>
        </p:txBody>
      </p:sp>
      <p:graphicFrame>
        <p:nvGraphicFramePr>
          <p:cNvPr id="4" name="Group 465"/>
          <p:cNvGraphicFramePr>
            <a:graphicFrameLocks noGrp="1"/>
          </p:cNvGraphicFramePr>
          <p:nvPr>
            <p:extLst/>
          </p:nvPr>
        </p:nvGraphicFramePr>
        <p:xfrm>
          <a:off x="1446211" y="2773362"/>
          <a:ext cx="9144001" cy="1951038"/>
        </p:xfrm>
        <a:graphic>
          <a:graphicData uri="http://schemas.openxmlformats.org/drawingml/2006/table">
            <a:tbl>
              <a:tblPr firstRow="1" firstCol="1" bandRow="1">
                <a:tableStyleId>{5FD0F851-EC5A-4D38-B0AD-8093EC10F338}</a:tableStyleId>
              </a:tblPr>
              <a:tblGrid>
                <a:gridCol w="3964082">
                  <a:extLst>
                    <a:ext uri="{9D8B030D-6E8A-4147-A177-3AD203B41FA5}">
                      <a16:colId xmlns="" xmlns:a16="http://schemas.microsoft.com/office/drawing/2014/main" val="20000"/>
                    </a:ext>
                  </a:extLst>
                </a:gridCol>
                <a:gridCol w="1446119">
                  <a:extLst>
                    <a:ext uri="{9D8B030D-6E8A-4147-A177-3AD203B41FA5}">
                      <a16:colId xmlns="" xmlns:a16="http://schemas.microsoft.com/office/drawing/2014/main" val="20001"/>
                    </a:ext>
                  </a:extLst>
                </a:gridCol>
                <a:gridCol w="3733800">
                  <a:extLst>
                    <a:ext uri="{9D8B030D-6E8A-4147-A177-3AD203B41FA5}">
                      <a16:colId xmlns="" xmlns:a16="http://schemas.microsoft.com/office/drawing/2014/main" val="20002"/>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Consumer Group/subplan</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smtClean="0">
                          <a:ln>
                            <a:noFill/>
                          </a:ln>
                          <a:solidFill>
                            <a:srgbClr val="000000"/>
                          </a:solidFill>
                          <a:effectLst/>
                        </a:rPr>
                        <a:t>Level 1</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smtClean="0">
                          <a:ln>
                            <a:noFill/>
                          </a:ln>
                          <a:solidFill>
                            <a:srgbClr val="000000"/>
                          </a:solidFill>
                          <a:effectLst/>
                          <a:latin typeface="+mn-lt"/>
                        </a:rPr>
                        <a:t>Maximum Utilization Limit</a:t>
                      </a:r>
                      <a:endParaRPr kumimoji="0" lang="en-US" sz="2100" b="1"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smtClean="0">
                          <a:ln>
                            <a:noFill/>
                          </a:ln>
                          <a:solidFill>
                            <a:srgbClr val="000000"/>
                          </a:solidFill>
                          <a:effectLst/>
                        </a:rPr>
                        <a:t>ORA$AUTOTASK</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5%</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90</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u="none" strike="noStrike" cap="none" normalizeH="0" baseline="0" dirty="0" smtClean="0">
                          <a:ln>
                            <a:noFill/>
                          </a:ln>
                          <a:solidFill>
                            <a:srgbClr val="000000"/>
                          </a:solidFill>
                          <a:effectLst/>
                        </a:rPr>
                        <a:t>OTHER_GROUPS</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20%</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SYS_GROUP</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75%</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0" i="0" u="none" strike="noStrike" cap="none" normalizeH="0" baseline="0" dirty="0" smtClean="0">
                          <a:ln>
                            <a:noFill/>
                          </a:ln>
                          <a:solidFill>
                            <a:srgbClr val="000000"/>
                          </a:solidFill>
                          <a:effectLst/>
                          <a:latin typeface="+mn-lt"/>
                        </a:rPr>
                        <a:t>-</a:t>
                      </a:r>
                      <a:endParaRPr kumimoji="0" lang="en-US" sz="1800" b="0" i="0" u="none" strike="noStrike" cap="none" normalizeH="0" baseline="0" dirty="0" smtClean="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522643191"/>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1511" y="1075848"/>
            <a:ext cx="11385175" cy="2353152"/>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 name="Rectangle 3"/>
          <p:cNvSpPr/>
          <p:nvPr/>
        </p:nvSpPr>
        <p:spPr bwMode="auto">
          <a:xfrm>
            <a:off x="150812" y="276130"/>
            <a:ext cx="9601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Changing Resource Allocations for Maintenance Tasks</a:t>
            </a:r>
            <a:endParaRPr lang="en-US" dirty="0"/>
          </a:p>
        </p:txBody>
      </p:sp>
      <p:sp>
        <p:nvSpPr>
          <p:cNvPr id="3" name="Content Placeholder 2"/>
          <p:cNvSpPr>
            <a:spLocks noGrp="1"/>
          </p:cNvSpPr>
          <p:nvPr>
            <p:ph idx="1"/>
          </p:nvPr>
        </p:nvSpPr>
        <p:spPr>
          <a:xfrm>
            <a:off x="622139" y="1242485"/>
            <a:ext cx="10196674" cy="1765434"/>
          </a:xfrm>
        </p:spPr>
        <p:txBody>
          <a:bodyPr/>
          <a:lstStyle/>
          <a:p>
            <a:pPr lvl="1"/>
            <a:r>
              <a:rPr lang="en-US" dirty="0" smtClean="0"/>
              <a:t>Change </a:t>
            </a:r>
            <a:r>
              <a:rPr lang="en-US" dirty="0"/>
              <a:t>the percentage of resources allocated to </a:t>
            </a:r>
            <a:r>
              <a:rPr lang="en-US" dirty="0" smtClean="0"/>
              <a:t>the </a:t>
            </a:r>
            <a:r>
              <a:rPr lang="en-US" dirty="0" smtClean="0">
                <a:latin typeface="Courier New" panose="02070309020205020404" pitchFamily="49" charset="0"/>
                <a:cs typeface="Courier New" panose="02070309020205020404" pitchFamily="49" charset="0"/>
              </a:rPr>
              <a:t>ORA$AUTOTASK</a:t>
            </a:r>
            <a:r>
              <a:rPr lang="en-US" dirty="0" smtClean="0"/>
              <a:t> subplan in </a:t>
            </a:r>
            <a:r>
              <a:rPr lang="en-US" dirty="0"/>
              <a:t>the resource plan for </a:t>
            </a:r>
            <a:r>
              <a:rPr lang="en-US" dirty="0" smtClean="0"/>
              <a:t>the window of interest.</a:t>
            </a:r>
          </a:p>
          <a:p>
            <a:pPr lvl="1"/>
            <a:r>
              <a:rPr lang="en-US" dirty="0" smtClean="0"/>
              <a:t>Adjust </a:t>
            </a:r>
            <a:r>
              <a:rPr lang="en-US" dirty="0"/>
              <a:t>the resource allocation for one </a:t>
            </a:r>
            <a:r>
              <a:rPr lang="en-US" dirty="0" smtClean="0"/>
              <a:t>or more </a:t>
            </a:r>
            <a:r>
              <a:rPr lang="en-US" dirty="0"/>
              <a:t>subplans or consumer groups in the window's resource plan </a:t>
            </a:r>
            <a:r>
              <a:rPr lang="en-US" dirty="0" smtClean="0"/>
              <a:t>so </a:t>
            </a:r>
            <a:r>
              <a:rPr lang="en-US" dirty="0"/>
              <a:t>that </a:t>
            </a:r>
            <a:r>
              <a:rPr lang="en-US" dirty="0" smtClean="0"/>
              <a:t>the resource </a:t>
            </a:r>
            <a:r>
              <a:rPr lang="en-US" dirty="0"/>
              <a:t>allocation at the top level of the plan adds up to 100%.</a:t>
            </a:r>
          </a:p>
        </p:txBody>
      </p:sp>
    </p:spTree>
    <p:extLst>
      <p:ext uri="{BB962C8B-B14F-4D97-AF65-F5344CB8AC3E}">
        <p14:creationId xmlns:p14="http://schemas.microsoft.com/office/powerpoint/2010/main" val="926041485"/>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4384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7346" name="Rectangle 4"/>
          <p:cNvSpPr>
            <a:spLocks noGrp="1" noChangeArrowheads="1"/>
          </p:cNvSpPr>
          <p:nvPr>
            <p:ph type="title"/>
          </p:nvPr>
        </p:nvSpPr>
        <p:spPr/>
        <p:txBody>
          <a:bodyPr/>
          <a:lstStyle/>
          <a:p>
            <a:pPr eaLnBrk="1" hangingPunct="1"/>
            <a:r>
              <a:rPr lang="en-US" altLang="en-US" dirty="0"/>
              <a:t>Summary</a:t>
            </a:r>
          </a:p>
        </p:txBody>
      </p:sp>
      <p:sp>
        <p:nvSpPr>
          <p:cNvPr id="57347" name="Rectangle 5"/>
          <p:cNvSpPr>
            <a:spLocks noGrp="1" noChangeArrowheads="1"/>
          </p:cNvSpPr>
          <p:nvPr>
            <p:ph idx="1"/>
          </p:nvPr>
        </p:nvSpPr>
        <p:spPr>
          <a:xfrm>
            <a:off x="622138" y="1242485"/>
            <a:ext cx="10944549" cy="1673101"/>
          </a:xfrm>
        </p:spPr>
        <p:txBody>
          <a:bodyPr/>
          <a:lstStyle/>
          <a:p>
            <a:pPr eaLnBrk="1" hangingPunct="1"/>
            <a:r>
              <a:rPr lang="en-US" altLang="en-US" dirty="0">
                <a:latin typeface="Arial" charset="0"/>
              </a:rPr>
              <a:t>In this lesson, you should have learned how to:</a:t>
            </a:r>
          </a:p>
          <a:p>
            <a:pPr lvl="1"/>
            <a:r>
              <a:rPr lang="en-US" altLang="en-US" dirty="0"/>
              <a:t>Enable and disable maintenance tasks</a:t>
            </a:r>
          </a:p>
          <a:p>
            <a:pPr lvl="1"/>
            <a:r>
              <a:rPr lang="en-US" altLang="en-US" dirty="0"/>
              <a:t>Create, </a:t>
            </a:r>
            <a:r>
              <a:rPr lang="en-US" altLang="en-US" dirty="0" smtClean="0"/>
              <a:t>modify, </a:t>
            </a:r>
            <a:r>
              <a:rPr lang="en-US" altLang="en-US" dirty="0"/>
              <a:t>and remove maintenance windows</a:t>
            </a:r>
          </a:p>
          <a:p>
            <a:pPr lvl="1"/>
            <a:r>
              <a:rPr lang="en-US" altLang="en-US" dirty="0"/>
              <a:t>Reduce or increase resource allocation to </a:t>
            </a:r>
            <a:r>
              <a:rPr lang="en-US" altLang="en-US" dirty="0" smtClean="0"/>
              <a:t>automated </a:t>
            </a:r>
            <a:r>
              <a:rPr lang="en-US" altLang="en-US" dirty="0"/>
              <a:t>maintenance tasks</a:t>
            </a:r>
          </a:p>
        </p:txBody>
      </p:sp>
    </p:spTree>
    <p:custDataLst>
      <p:tags r:id="rId1"/>
    </p:custDataLst>
    <p:extLst>
      <p:ext uri="{BB962C8B-B14F-4D97-AF65-F5344CB8AC3E}">
        <p14:creationId xmlns:p14="http://schemas.microsoft.com/office/powerpoint/2010/main" val="2746897951"/>
      </p:ext>
    </p:extLst>
  </p:cSld>
  <p:clrMapOvr>
    <a:masterClrMapping/>
  </p:clrMapOvr>
  <p:transition spd="slow"/>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3810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smtClean="0"/>
              <a:t>Practice Overview</a:t>
            </a:r>
            <a:endParaRPr lang="en-US" dirty="0"/>
          </a:p>
        </p:txBody>
      </p:sp>
      <p:sp>
        <p:nvSpPr>
          <p:cNvPr id="3" name="Content Placeholder 2"/>
          <p:cNvSpPr>
            <a:spLocks noGrp="1"/>
          </p:cNvSpPr>
          <p:nvPr>
            <p:ph idx="1"/>
          </p:nvPr>
        </p:nvSpPr>
        <p:spPr>
          <a:xfrm>
            <a:off x="622138" y="1242485"/>
            <a:ext cx="10944549" cy="795938"/>
          </a:xfrm>
        </p:spPr>
        <p:txBody>
          <a:bodyPr/>
          <a:lstStyle/>
          <a:p>
            <a:pPr lvl="1"/>
            <a:r>
              <a:rPr lang="en-US" dirty="0"/>
              <a:t>Enabling and Disabling Automated Maintenance </a:t>
            </a:r>
            <a:r>
              <a:rPr lang="en-US" dirty="0" smtClean="0"/>
              <a:t>Tasks</a:t>
            </a:r>
          </a:p>
          <a:p>
            <a:pPr lvl="1"/>
            <a:r>
              <a:rPr lang="en-US" dirty="0"/>
              <a:t>Modifying the Duration of a Maintenance Window</a:t>
            </a:r>
          </a:p>
        </p:txBody>
      </p:sp>
    </p:spTree>
    <p:extLst>
      <p:ext uri="{BB962C8B-B14F-4D97-AF65-F5344CB8AC3E}">
        <p14:creationId xmlns:p14="http://schemas.microsoft.com/office/powerpoint/2010/main" val="905645071"/>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29. Database </a:t>
            </a:r>
            <a:r>
              <a:rPr lang="en-US" dirty="0" smtClean="0"/>
              <a:t>Monitoring and Tuning Performance Overview</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338087512"/>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1234519"/>
          </a:xfrm>
        </p:spPr>
        <p:txBody>
          <a:bodyPr/>
          <a:lstStyle/>
          <a:p>
            <a:r>
              <a:rPr lang="en-US" dirty="0"/>
              <a:t>After completing this lesson, you should be able to describe:</a:t>
            </a:r>
          </a:p>
          <a:p>
            <a:pPr lvl="1"/>
            <a:r>
              <a:rPr lang="en-US" dirty="0"/>
              <a:t>The activities that you perform to manage database performance</a:t>
            </a:r>
          </a:p>
          <a:p>
            <a:pPr lvl="1"/>
            <a:r>
              <a:rPr lang="en-US" dirty="0"/>
              <a:t>The Oracle performance tuning methodology</a:t>
            </a:r>
          </a:p>
        </p:txBody>
      </p:sp>
    </p:spTree>
    <p:custDataLst>
      <p:tags r:id="rId1"/>
    </p:custDataLst>
    <p:extLst>
      <p:ext uri="{BB962C8B-B14F-4D97-AF65-F5344CB8AC3E}">
        <p14:creationId xmlns:p14="http://schemas.microsoft.com/office/powerpoint/2010/main" val="9080472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smtClean="0"/>
              <a:t>4. Creating </a:t>
            </a:r>
            <a:r>
              <a:rPr lang="en-US" altLang="en-US" dirty="0" smtClean="0"/>
              <a:t>an Oracle Database by Using a SQL Command</a:t>
            </a:r>
            <a:endParaRPr lang="en-US" dirty="0"/>
          </a:p>
        </p:txBody>
      </p:sp>
      <p:sp>
        <p:nvSpPr>
          <p:cNvPr id="4" name="Subtitle 3"/>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1447927397"/>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a:t>Performance Management Activities</a:t>
            </a:r>
          </a:p>
        </p:txBody>
      </p:sp>
      <p:grpSp>
        <p:nvGrpSpPr>
          <p:cNvPr id="3" name="Group 2"/>
          <p:cNvGrpSpPr/>
          <p:nvPr/>
        </p:nvGrpSpPr>
        <p:grpSpPr>
          <a:xfrm>
            <a:off x="2474912" y="1164431"/>
            <a:ext cx="7239000" cy="4529138"/>
            <a:chOff x="2513012" y="1600200"/>
            <a:chExt cx="7239000" cy="4529138"/>
          </a:xfrm>
        </p:grpSpPr>
        <p:grpSp>
          <p:nvGrpSpPr>
            <p:cNvPr id="6147" name="Group 3"/>
            <p:cNvGrpSpPr>
              <a:grpSpLocks/>
            </p:cNvGrpSpPr>
            <p:nvPr/>
          </p:nvGrpSpPr>
          <p:grpSpPr bwMode="auto">
            <a:xfrm>
              <a:off x="2513012" y="1600200"/>
              <a:ext cx="7239000" cy="4529138"/>
              <a:chOff x="960" y="684"/>
              <a:chExt cx="532" cy="412"/>
            </a:xfrm>
          </p:grpSpPr>
          <p:sp>
            <p:nvSpPr>
              <p:cNvPr id="6163" name="Rectangle 4"/>
              <p:cNvSpPr>
                <a:spLocks noChangeArrowheads="1"/>
              </p:cNvSpPr>
              <p:nvPr/>
            </p:nvSpPr>
            <p:spPr bwMode="gray">
              <a:xfrm>
                <a:off x="960" y="768"/>
                <a:ext cx="532" cy="246"/>
              </a:xfrm>
              <a:prstGeom prst="rect">
                <a:avLst/>
              </a:prstGeom>
              <a:solidFill>
                <a:schemeClr val="folHlink"/>
              </a:solidFill>
              <a:ln w="31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6164" name="Oval 5"/>
              <p:cNvSpPr>
                <a:spLocks noChangeArrowheads="1"/>
              </p:cNvSpPr>
              <p:nvPr/>
            </p:nvSpPr>
            <p:spPr bwMode="gray">
              <a:xfrm>
                <a:off x="960" y="684"/>
                <a:ext cx="532" cy="158"/>
              </a:xfrm>
              <a:prstGeom prst="ellipse">
                <a:avLst/>
              </a:prstGeom>
              <a:solidFill>
                <a:schemeClr val="accent1"/>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sp>
            <p:nvSpPr>
              <p:cNvPr id="6165" name="Oval 6"/>
              <p:cNvSpPr>
                <a:spLocks noChangeArrowheads="1"/>
              </p:cNvSpPr>
              <p:nvPr/>
            </p:nvSpPr>
            <p:spPr bwMode="gray">
              <a:xfrm>
                <a:off x="960" y="938"/>
                <a:ext cx="532" cy="158"/>
              </a:xfrm>
              <a:prstGeom prst="ellipse">
                <a:avLst/>
              </a:prstGeom>
              <a:solidFill>
                <a:schemeClr val="folHlink"/>
              </a:solidFill>
              <a:ln w="31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
          <p:nvSpPr>
            <p:cNvPr id="6148" name="Cloud"/>
            <p:cNvSpPr>
              <a:spLocks noChangeAspect="1" noEditPoints="1" noChangeArrowheads="1"/>
            </p:cNvSpPr>
            <p:nvPr/>
          </p:nvSpPr>
          <p:spPr bwMode="gray">
            <a:xfrm>
              <a:off x="5056188" y="1676400"/>
              <a:ext cx="2124075"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Memory </a:t>
              </a:r>
            </a:p>
            <a:p>
              <a:pPr algn="ctr">
                <a:lnSpc>
                  <a:spcPct val="90000"/>
                </a:lnSpc>
              </a:pPr>
              <a:r>
                <a:rPr lang="en-US" altLang="en-US" dirty="0">
                  <a:solidFill>
                    <a:srgbClr val="000000"/>
                  </a:solidFill>
                </a:rPr>
                <a:t>allocation</a:t>
              </a:r>
            </a:p>
            <a:p>
              <a:pPr algn="ctr">
                <a:lnSpc>
                  <a:spcPct val="90000"/>
                </a:lnSpc>
              </a:pPr>
              <a:r>
                <a:rPr lang="en-US" altLang="en-US" dirty="0">
                  <a:solidFill>
                    <a:srgbClr val="000000"/>
                  </a:solidFill>
                </a:rPr>
                <a:t>issues</a:t>
              </a:r>
            </a:p>
          </p:txBody>
        </p:sp>
        <p:sp>
          <p:nvSpPr>
            <p:cNvPr id="6149" name="Cloud"/>
            <p:cNvSpPr>
              <a:spLocks noChangeAspect="1" noEditPoints="1" noChangeArrowheads="1"/>
            </p:cNvSpPr>
            <p:nvPr/>
          </p:nvSpPr>
          <p:spPr bwMode="auto">
            <a:xfrm>
              <a:off x="2592388" y="2738438"/>
              <a:ext cx="2227263" cy="11874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Input/output</a:t>
              </a:r>
            </a:p>
            <a:p>
              <a:pPr algn="ctr">
                <a:lnSpc>
                  <a:spcPct val="90000"/>
                </a:lnSpc>
              </a:pPr>
              <a:r>
                <a:rPr lang="en-US" altLang="en-US" dirty="0">
                  <a:solidFill>
                    <a:srgbClr val="000000"/>
                  </a:solidFill>
                </a:rPr>
                <a:t>device</a:t>
              </a:r>
            </a:p>
            <a:p>
              <a:pPr algn="ctr">
                <a:lnSpc>
                  <a:spcPct val="90000"/>
                </a:lnSpc>
              </a:pPr>
              <a:r>
                <a:rPr lang="en-US" altLang="en-US" dirty="0">
                  <a:solidFill>
                    <a:srgbClr val="000000"/>
                  </a:solidFill>
                </a:rPr>
                <a:t>contention</a:t>
              </a:r>
            </a:p>
          </p:txBody>
        </p:sp>
        <p:sp>
          <p:nvSpPr>
            <p:cNvPr id="6150" name="Cloud"/>
            <p:cNvSpPr>
              <a:spLocks noChangeAspect="1" noEditPoints="1" noChangeArrowheads="1"/>
            </p:cNvSpPr>
            <p:nvPr/>
          </p:nvSpPr>
          <p:spPr bwMode="auto">
            <a:xfrm>
              <a:off x="2630487" y="4300538"/>
              <a:ext cx="2139950"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Application </a:t>
              </a:r>
            </a:p>
            <a:p>
              <a:pPr algn="ctr">
                <a:lnSpc>
                  <a:spcPct val="90000"/>
                </a:lnSpc>
              </a:pPr>
              <a:r>
                <a:rPr lang="en-US" altLang="en-US" dirty="0">
                  <a:solidFill>
                    <a:srgbClr val="000000"/>
                  </a:solidFill>
                </a:rPr>
                <a:t>code problems</a:t>
              </a:r>
            </a:p>
          </p:txBody>
        </p:sp>
        <p:sp>
          <p:nvSpPr>
            <p:cNvPr id="6151" name="Cloud"/>
            <p:cNvSpPr>
              <a:spLocks noChangeAspect="1" noEditPoints="1" noChangeArrowheads="1"/>
            </p:cNvSpPr>
            <p:nvPr/>
          </p:nvSpPr>
          <p:spPr bwMode="gray">
            <a:xfrm>
              <a:off x="7418388" y="2725738"/>
              <a:ext cx="2181225"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Resource</a:t>
              </a:r>
            </a:p>
            <a:p>
              <a:pPr algn="ctr">
                <a:lnSpc>
                  <a:spcPct val="90000"/>
                </a:lnSpc>
              </a:pPr>
              <a:r>
                <a:rPr lang="en-US" altLang="en-US" dirty="0">
                  <a:solidFill>
                    <a:srgbClr val="000000"/>
                  </a:solidFill>
                </a:rPr>
                <a:t>contention</a:t>
              </a:r>
            </a:p>
          </p:txBody>
        </p:sp>
        <p:sp>
          <p:nvSpPr>
            <p:cNvPr id="6152" name="Cloud"/>
            <p:cNvSpPr>
              <a:spLocks noChangeAspect="1" noEditPoints="1" noChangeArrowheads="1"/>
            </p:cNvSpPr>
            <p:nvPr/>
          </p:nvSpPr>
          <p:spPr bwMode="gray">
            <a:xfrm>
              <a:off x="7443787" y="4249738"/>
              <a:ext cx="2127250" cy="11747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28575">
              <a:solidFill>
                <a:schemeClr val="accent3">
                  <a:lumMod val="60000"/>
                  <a:lumOff val="40000"/>
                </a:schemeClr>
              </a:solidFill>
              <a:miter lim="800000"/>
              <a:headEnd/>
              <a:tailEnd/>
            </a:ln>
          </p:spPr>
          <p:txBody>
            <a:bodyPr lIns="27432" rIns="27432"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en-US" dirty="0">
                  <a:solidFill>
                    <a:srgbClr val="000000"/>
                  </a:solidFill>
                </a:rPr>
                <a:t>Network </a:t>
              </a:r>
            </a:p>
            <a:p>
              <a:pPr algn="ctr">
                <a:lnSpc>
                  <a:spcPct val="90000"/>
                </a:lnSpc>
              </a:pPr>
              <a:r>
                <a:rPr lang="en-US" altLang="en-US" dirty="0">
                  <a:solidFill>
                    <a:srgbClr val="000000"/>
                  </a:solidFill>
                </a:rPr>
                <a:t>bottlenecks</a:t>
              </a:r>
            </a:p>
          </p:txBody>
        </p:sp>
        <p:sp>
          <p:nvSpPr>
            <p:cNvPr id="6154"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6155"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cxnSp>
          <p:nvCxnSpPr>
            <p:cNvPr id="6156" name="AutoShape 15"/>
            <p:cNvCxnSpPr>
              <a:cxnSpLocks noChangeShapeType="1"/>
              <a:endCxn id="6150" idx="1"/>
            </p:cNvCxnSpPr>
            <p:nvPr/>
          </p:nvCxnSpPr>
          <p:spPr bwMode="auto">
            <a:xfrm rot="5400000">
              <a:off x="4396581" y="4080669"/>
              <a:ext cx="711200" cy="2103438"/>
            </a:xfrm>
            <a:prstGeom prst="bentConnector3">
              <a:avLst>
                <a:gd name="adj1" fmla="val 130356"/>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7" name="AutoShape 16"/>
            <p:cNvCxnSpPr>
              <a:cxnSpLocks noChangeShapeType="1"/>
              <a:endCxn id="6152" idx="1"/>
            </p:cNvCxnSpPr>
            <p:nvPr/>
          </p:nvCxnSpPr>
          <p:spPr bwMode="auto">
            <a:xfrm rot="16200000" flipH="1">
              <a:off x="7162006" y="4091782"/>
              <a:ext cx="647700" cy="2043112"/>
            </a:xfrm>
            <a:prstGeom prst="bentConnector3">
              <a:avLst>
                <a:gd name="adj1" fmla="val 142048"/>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8" name="AutoShape 17"/>
            <p:cNvCxnSpPr>
              <a:cxnSpLocks noChangeShapeType="1"/>
              <a:endCxn id="6149" idx="2"/>
            </p:cNvCxnSpPr>
            <p:nvPr/>
          </p:nvCxnSpPr>
          <p:spPr bwMode="auto">
            <a:xfrm rot="10800000">
              <a:off x="4832351" y="3332163"/>
              <a:ext cx="630237" cy="819150"/>
            </a:xfrm>
            <a:prstGeom prst="bentConnector3">
              <a:avLst>
                <a:gd name="adj1" fmla="val 50880"/>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6159" name="AutoShape 18"/>
            <p:cNvCxnSpPr>
              <a:cxnSpLocks noChangeShapeType="1"/>
              <a:endCxn id="6151" idx="0"/>
            </p:cNvCxnSpPr>
            <p:nvPr/>
          </p:nvCxnSpPr>
          <p:spPr bwMode="auto">
            <a:xfrm flipV="1">
              <a:off x="6783388" y="3313113"/>
              <a:ext cx="627063" cy="838200"/>
            </a:xfrm>
            <a:prstGeom prst="bentConnector3">
              <a:avLst>
                <a:gd name="adj1" fmla="val 50634"/>
              </a:avLst>
            </a:prstGeom>
            <a:noFill/>
            <a:ln w="28575">
              <a:solidFill>
                <a:schemeClr val="tx1"/>
              </a:solidFill>
              <a:miter lim="800000"/>
              <a:headEnd type="triangle" w="lg" len="lg"/>
              <a:tailEnd type="triangle" w="lg" len="lg"/>
            </a:ln>
            <a:extLst>
              <a:ext uri="{909E8E84-426E-40DD-AFC4-6F175D3DCCD1}">
                <a14:hiddenFill xmlns:a14="http://schemas.microsoft.com/office/drawing/2010/main">
                  <a:noFill/>
                </a14:hiddenFill>
              </a:ext>
            </a:extLst>
          </p:spPr>
        </p:cxnSp>
        <p:sp>
          <p:nvSpPr>
            <p:cNvPr id="6160" name="Text Box 20"/>
            <p:cNvSpPr txBox="1">
              <a:spLocks noChangeArrowheads="1"/>
            </p:cNvSpPr>
            <p:nvPr/>
          </p:nvSpPr>
          <p:spPr bwMode="auto">
            <a:xfrm>
              <a:off x="6208712" y="3356769"/>
              <a:ext cx="36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Times New Roman" panose="02020603050405020304" pitchFamily="18" charset="0"/>
                </a:rPr>
                <a:t>?</a:t>
              </a:r>
            </a:p>
          </p:txBody>
        </p:sp>
        <p:cxnSp>
          <p:nvCxnSpPr>
            <p:cNvPr id="6162" name="Straight Arrow Connector 22"/>
            <p:cNvCxnSpPr>
              <a:cxnSpLocks noChangeShapeType="1"/>
            </p:cNvCxnSpPr>
            <p:nvPr/>
          </p:nvCxnSpPr>
          <p:spPr bwMode="auto">
            <a:xfrm>
              <a:off x="6094412" y="2852738"/>
              <a:ext cx="0" cy="685800"/>
            </a:xfrm>
            <a:prstGeom prst="straightConnector1">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612" y="3120499"/>
            <a:ext cx="1266825" cy="1299101"/>
          </a:xfrm>
          <a:prstGeom prst="rect">
            <a:avLst/>
          </a:prstGeom>
        </p:spPr>
      </p:pic>
      <p:sp>
        <p:nvSpPr>
          <p:cNvPr id="24" name="Text Box 21"/>
          <p:cNvSpPr txBox="1">
            <a:spLocks noChangeArrowheads="1"/>
          </p:cNvSpPr>
          <p:nvPr/>
        </p:nvSpPr>
        <p:spPr bwMode="auto">
          <a:xfrm>
            <a:off x="5789612" y="3505200"/>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DBA</a:t>
            </a:r>
          </a:p>
        </p:txBody>
      </p:sp>
    </p:spTree>
    <p:custDataLst>
      <p:tags r:id="rId1"/>
    </p:custDataLst>
    <p:extLst>
      <p:ext uri="{BB962C8B-B14F-4D97-AF65-F5344CB8AC3E}">
        <p14:creationId xmlns:p14="http://schemas.microsoft.com/office/powerpoint/2010/main" val="414362677"/>
      </p:ext>
    </p:extLst>
  </p:cSld>
  <p:clrMapOvr>
    <a:masterClrMapping/>
  </p:clrMapOvr>
  <p:transition spd="slow"/>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a:t>Performance Planning Considerations</a:t>
            </a:r>
          </a:p>
        </p:txBody>
      </p:sp>
      <p:grpSp>
        <p:nvGrpSpPr>
          <p:cNvPr id="2" name="Group 1"/>
          <p:cNvGrpSpPr/>
          <p:nvPr/>
        </p:nvGrpSpPr>
        <p:grpSpPr>
          <a:xfrm>
            <a:off x="1560292" y="955405"/>
            <a:ext cx="9068241" cy="4947190"/>
            <a:chOff x="1522412" y="1073813"/>
            <a:chExt cx="9068241" cy="4947190"/>
          </a:xfrm>
        </p:grpSpPr>
        <p:sp>
          <p:nvSpPr>
            <p:cNvPr id="36" name="Rounded Rectangle 35"/>
            <p:cNvSpPr/>
            <p:nvPr/>
          </p:nvSpPr>
          <p:spPr bwMode="auto">
            <a:xfrm>
              <a:off x="4664683" y="2423321"/>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7" name="Rounded Rectangle 36"/>
            <p:cNvSpPr/>
            <p:nvPr/>
          </p:nvSpPr>
          <p:spPr bwMode="auto">
            <a:xfrm>
              <a:off x="4798404" y="2567078"/>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5123"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124"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127" name="Rectangle 11"/>
            <p:cNvSpPr>
              <a:spLocks noChangeArrowheads="1"/>
            </p:cNvSpPr>
            <p:nvPr/>
          </p:nvSpPr>
          <p:spPr bwMode="blackWhite">
            <a:xfrm>
              <a:off x="5000624" y="4038600"/>
              <a:ext cx="2187575" cy="60960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Application Design Principles</a:t>
              </a:r>
            </a:p>
          </p:txBody>
        </p:sp>
        <p:pic>
          <p:nvPicPr>
            <p:cNvPr id="5132" name="Picture 30" descr="Index_cnt204554.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8483" y="2684676"/>
              <a:ext cx="991859" cy="118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bwMode="auto">
            <a:xfrm>
              <a:off x="1522412" y="1073813"/>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18" name="Rounded Rectangle 17"/>
            <p:cNvSpPr/>
            <p:nvPr/>
          </p:nvSpPr>
          <p:spPr bwMode="auto">
            <a:xfrm>
              <a:off x="1656133" y="1217570"/>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19" name=" 7"/>
            <p:cNvSpPr/>
            <p:nvPr/>
          </p:nvSpPr>
          <p:spPr>
            <a:xfrm>
              <a:off x="1766887" y="2677159"/>
              <a:ext cx="2300685" cy="646327"/>
            </a:xfrm>
            <a:prstGeom prst="rect">
              <a:avLst/>
            </a:prstGeom>
          </p:spPr>
          <p:txBody>
            <a:bodyPr wrap="none" lIns="91436" tIns="45718" rIns="91436" bIns="45718">
              <a:spAutoFit/>
            </a:bodyPr>
            <a:lstStyle/>
            <a:p>
              <a:pPr algn="ctr"/>
              <a:r>
                <a:rPr lang="en-US" altLang="en-US" dirty="0">
                  <a:solidFill>
                    <a:srgbClr val="000000"/>
                  </a:solidFill>
                </a:rPr>
                <a:t>System Architecture </a:t>
              </a:r>
            </a:p>
            <a:p>
              <a:pPr algn="ctr"/>
              <a:r>
                <a:rPr lang="en-US" altLang="en-US" dirty="0">
                  <a:solidFill>
                    <a:srgbClr val="000000"/>
                  </a:solidFill>
                </a:rPr>
                <a:t>Investment</a:t>
              </a:r>
            </a:p>
          </p:txBody>
        </p:sp>
        <p:grpSp>
          <p:nvGrpSpPr>
            <p:cNvPr id="5125" name="Group 72"/>
            <p:cNvGrpSpPr>
              <a:grpSpLocks/>
            </p:cNvGrpSpPr>
            <p:nvPr/>
          </p:nvGrpSpPr>
          <p:grpSpPr bwMode="auto">
            <a:xfrm>
              <a:off x="2311765" y="1275661"/>
              <a:ext cx="1204640" cy="1279455"/>
              <a:chOff x="6444208" y="1196752"/>
              <a:chExt cx="1763479" cy="1872208"/>
            </a:xfrm>
          </p:grpSpPr>
          <p:pic>
            <p:nvPicPr>
              <p:cNvPr id="5135" name="Picture 10" descr="server-0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196752"/>
                <a:ext cx="1335274"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1" descr="server0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340768"/>
                <a:ext cx="1115407"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ounded Rectangle 19"/>
            <p:cNvSpPr/>
            <p:nvPr/>
          </p:nvSpPr>
          <p:spPr bwMode="auto">
            <a:xfrm>
              <a:off x="1522412" y="3743074"/>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1" name="Rounded Rectangle 20"/>
            <p:cNvSpPr/>
            <p:nvPr/>
          </p:nvSpPr>
          <p:spPr bwMode="auto">
            <a:xfrm>
              <a:off x="1656133" y="3886831"/>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2" name=" 7"/>
            <p:cNvSpPr/>
            <p:nvPr/>
          </p:nvSpPr>
          <p:spPr>
            <a:xfrm>
              <a:off x="1944179" y="5479747"/>
              <a:ext cx="1946101" cy="369328"/>
            </a:xfrm>
            <a:prstGeom prst="rect">
              <a:avLst/>
            </a:prstGeom>
          </p:spPr>
          <p:txBody>
            <a:bodyPr wrap="none" lIns="91436" tIns="45718" rIns="91436" bIns="45718">
              <a:spAutoFit/>
            </a:bodyPr>
            <a:lstStyle/>
            <a:p>
              <a:pPr algn="ctr"/>
              <a:r>
                <a:rPr lang="en-US" altLang="en-US" dirty="0">
                  <a:solidFill>
                    <a:srgbClr val="000000"/>
                  </a:solidFill>
                </a:rPr>
                <a:t>Workload Testing</a:t>
              </a:r>
            </a:p>
          </p:txBody>
        </p:sp>
        <p:pic>
          <p:nvPicPr>
            <p:cNvPr id="5133" name="Picture 31" descr="Checklist_cnt204618.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38555" y="4029962"/>
              <a:ext cx="751409" cy="115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25"/>
            <p:cNvSpPr/>
            <p:nvPr/>
          </p:nvSpPr>
          <p:spPr bwMode="auto">
            <a:xfrm>
              <a:off x="7806955" y="1073813"/>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7" name="Rounded Rectangle 26"/>
            <p:cNvSpPr/>
            <p:nvPr/>
          </p:nvSpPr>
          <p:spPr bwMode="auto">
            <a:xfrm>
              <a:off x="7940676" y="1217570"/>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28" name=" 7"/>
            <p:cNvSpPr/>
            <p:nvPr/>
          </p:nvSpPr>
          <p:spPr>
            <a:xfrm>
              <a:off x="8590071" y="2784675"/>
              <a:ext cx="1223405" cy="369328"/>
            </a:xfrm>
            <a:prstGeom prst="rect">
              <a:avLst/>
            </a:prstGeom>
          </p:spPr>
          <p:txBody>
            <a:bodyPr wrap="none" lIns="91436" tIns="45718" rIns="91436" bIns="45718">
              <a:spAutoFit/>
            </a:bodyPr>
            <a:lstStyle/>
            <a:p>
              <a:pPr algn="ctr"/>
              <a:r>
                <a:rPr lang="en-US" altLang="en-US" dirty="0">
                  <a:solidFill>
                    <a:srgbClr val="000000"/>
                  </a:solidFill>
                </a:rPr>
                <a:t>Scalability</a:t>
              </a:r>
            </a:p>
          </p:txBody>
        </p:sp>
        <p:sp>
          <p:nvSpPr>
            <p:cNvPr id="32" name="Rounded Rectangle 31"/>
            <p:cNvSpPr/>
            <p:nvPr/>
          </p:nvSpPr>
          <p:spPr bwMode="auto">
            <a:xfrm>
              <a:off x="7806955" y="3743074"/>
              <a:ext cx="2783698" cy="227792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3" name="Rounded Rectangle 32"/>
            <p:cNvSpPr/>
            <p:nvPr/>
          </p:nvSpPr>
          <p:spPr bwMode="auto">
            <a:xfrm>
              <a:off x="7940676" y="3886831"/>
              <a:ext cx="2516255" cy="1423854"/>
            </a:xfrm>
            <a:prstGeom prst="roundRect">
              <a:avLst>
                <a:gd name="adj" fmla="val 19689"/>
              </a:avLst>
            </a:prstGeom>
            <a:solidFill>
              <a:schemeClr val="bg1"/>
            </a:solidFill>
            <a:ln w="28575" cap="flat" cmpd="sng" algn="ctr">
              <a:solidFill>
                <a:schemeClr val="accent6"/>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591">
                <a:spcBef>
                  <a:spcPct val="20000"/>
                </a:spcBef>
                <a:buClr>
                  <a:srgbClr val="FF0000"/>
                </a:buClr>
              </a:pPr>
              <a:endParaRPr lang="en-US" dirty="0">
                <a:solidFill>
                  <a:srgbClr val="000000"/>
                </a:solidFill>
                <a:latin typeface="Arial" pitchFamily="34" charset="0"/>
              </a:endParaRPr>
            </a:p>
          </p:txBody>
        </p:sp>
        <p:sp>
          <p:nvSpPr>
            <p:cNvPr id="34" name=" 7"/>
            <p:cNvSpPr/>
            <p:nvPr/>
          </p:nvSpPr>
          <p:spPr>
            <a:xfrm>
              <a:off x="8256615" y="5352422"/>
              <a:ext cx="1890318" cy="646327"/>
            </a:xfrm>
            <a:prstGeom prst="rect">
              <a:avLst/>
            </a:prstGeom>
          </p:spPr>
          <p:txBody>
            <a:bodyPr wrap="none" lIns="91436" tIns="45718" rIns="91436" bIns="45718">
              <a:spAutoFit/>
            </a:bodyPr>
            <a:lstStyle/>
            <a:p>
              <a:pPr algn="ctr"/>
              <a:r>
                <a:rPr lang="en-US" altLang="en-US" dirty="0">
                  <a:solidFill>
                    <a:srgbClr val="000000"/>
                  </a:solidFill>
                </a:rPr>
                <a:t>New Application </a:t>
              </a:r>
            </a:p>
            <a:p>
              <a:pPr algn="ctr"/>
              <a:r>
                <a:rPr lang="en-US" altLang="en-US" dirty="0">
                  <a:solidFill>
                    <a:srgbClr val="000000"/>
                  </a:solidFill>
                </a:rPr>
                <a:t>Deployment</a:t>
              </a:r>
            </a:p>
          </p:txBody>
        </p:sp>
        <p:pic>
          <p:nvPicPr>
            <p:cNvPr id="5134" name="Picture 32" descr="Computer_cnt2554091.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18620" y="1326871"/>
              <a:ext cx="1151312" cy="118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29" descr="Application_cnt2296439.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88032" y="4043148"/>
              <a:ext cx="1149297" cy="1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25861747"/>
      </p:ext>
    </p:extLst>
  </p:cSld>
  <p:clrMapOvr>
    <a:masterClrMapping/>
  </p:clrMapOvr>
  <p:transition spd="slow"/>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505735007"/>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altLang="en-US" dirty="0"/>
              <a:t>Database Maintenance</a:t>
            </a:r>
          </a:p>
        </p:txBody>
      </p:sp>
      <p:grpSp>
        <p:nvGrpSpPr>
          <p:cNvPr id="6147" name="Group 25"/>
          <p:cNvGrpSpPr>
            <a:grpSpLocks/>
          </p:cNvGrpSpPr>
          <p:nvPr/>
        </p:nvGrpSpPr>
        <p:grpSpPr bwMode="auto">
          <a:xfrm>
            <a:off x="2654300" y="1066800"/>
            <a:ext cx="7478712" cy="4746625"/>
            <a:chOff x="546100" y="1447800"/>
            <a:chExt cx="7478713" cy="4746844"/>
          </a:xfrm>
        </p:grpSpPr>
        <p:sp>
          <p:nvSpPr>
            <p:cNvPr id="6148" name="Rectangle 2"/>
            <p:cNvSpPr>
              <a:spLocks noChangeArrowheads="1"/>
            </p:cNvSpPr>
            <p:nvPr/>
          </p:nvSpPr>
          <p:spPr bwMode="blackWhite">
            <a:xfrm>
              <a:off x="1636713" y="1447800"/>
              <a:ext cx="4572000" cy="3365500"/>
            </a:xfrm>
            <a:prstGeom prst="rect">
              <a:avLst/>
            </a:prstGeom>
            <a:solidFill>
              <a:srgbClr val="FFCC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6149" name="Line 3"/>
            <p:cNvSpPr>
              <a:spLocks noChangeShapeType="1"/>
            </p:cNvSpPr>
            <p:nvPr/>
          </p:nvSpPr>
          <p:spPr bwMode="auto">
            <a:xfrm flipH="1">
              <a:off x="3484563" y="2890838"/>
              <a:ext cx="1485900" cy="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0" name="Text Box 5"/>
            <p:cNvSpPr txBox="1">
              <a:spLocks noChangeArrowheads="1"/>
            </p:cNvSpPr>
            <p:nvPr/>
          </p:nvSpPr>
          <p:spPr bwMode="blackWhite">
            <a:xfrm>
              <a:off x="3173413" y="3692525"/>
              <a:ext cx="1600200" cy="944563"/>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Workload Repository</a:t>
              </a:r>
            </a:p>
          </p:txBody>
        </p:sp>
        <p:sp>
          <p:nvSpPr>
            <p:cNvPr id="6151" name="Text Box 6"/>
            <p:cNvSpPr txBox="1">
              <a:spLocks noChangeArrowheads="1"/>
            </p:cNvSpPr>
            <p:nvPr/>
          </p:nvSpPr>
          <p:spPr bwMode="blackWhite">
            <a:xfrm>
              <a:off x="2028825" y="2555875"/>
              <a:ext cx="14239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Advisory</a:t>
              </a:r>
              <a:br>
                <a:rPr lang="en-US" altLang="en-US" dirty="0">
                  <a:solidFill>
                    <a:schemeClr val="bg1"/>
                  </a:solidFill>
                </a:rPr>
              </a:br>
              <a:r>
                <a:rPr lang="en-US" altLang="en-US" dirty="0">
                  <a:solidFill>
                    <a:schemeClr val="bg1"/>
                  </a:solidFill>
                </a:rPr>
                <a:t>framework</a:t>
              </a:r>
            </a:p>
          </p:txBody>
        </p:sp>
        <p:sp>
          <p:nvSpPr>
            <p:cNvPr id="6152" name="Text Box 7"/>
            <p:cNvSpPr txBox="1">
              <a:spLocks noChangeArrowheads="1"/>
            </p:cNvSpPr>
            <p:nvPr/>
          </p:nvSpPr>
          <p:spPr bwMode="blackWhite">
            <a:xfrm>
              <a:off x="3222625" y="1611313"/>
              <a:ext cx="1500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Automated</a:t>
              </a:r>
              <a:br>
                <a:rPr lang="en-US" altLang="en-US" dirty="0">
                  <a:solidFill>
                    <a:schemeClr val="bg1"/>
                  </a:solidFill>
                </a:rPr>
              </a:br>
              <a:r>
                <a:rPr lang="en-US" altLang="en-US" dirty="0">
                  <a:solidFill>
                    <a:schemeClr val="bg1"/>
                  </a:solidFill>
                </a:rPr>
                <a:t>tasks</a:t>
              </a:r>
            </a:p>
          </p:txBody>
        </p:sp>
        <p:sp>
          <p:nvSpPr>
            <p:cNvPr id="6153" name="Line 8"/>
            <p:cNvSpPr>
              <a:spLocks noChangeShapeType="1"/>
            </p:cNvSpPr>
            <p:nvPr/>
          </p:nvSpPr>
          <p:spPr bwMode="auto">
            <a:xfrm>
              <a:off x="4003852" y="2286000"/>
              <a:ext cx="0" cy="13843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sp>
          <p:nvSpPr>
            <p:cNvPr id="6154" name="Freeform 9"/>
            <p:cNvSpPr>
              <a:spLocks/>
            </p:cNvSpPr>
            <p:nvPr/>
          </p:nvSpPr>
          <p:spPr bwMode="auto">
            <a:xfrm>
              <a:off x="2811463" y="3213100"/>
              <a:ext cx="342900" cy="36933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spAutoFit/>
            </a:bodyPr>
            <a:lstStyle/>
            <a:p>
              <a:endParaRPr lang="en-US" dirty="0"/>
            </a:p>
          </p:txBody>
        </p:sp>
        <p:sp>
          <p:nvSpPr>
            <p:cNvPr id="6155" name="Freeform 10"/>
            <p:cNvSpPr>
              <a:spLocks/>
            </p:cNvSpPr>
            <p:nvPr/>
          </p:nvSpPr>
          <p:spPr bwMode="auto">
            <a:xfrm flipH="1">
              <a:off x="4779963" y="3200400"/>
              <a:ext cx="342900" cy="369332"/>
            </a:xfrm>
            <a:custGeom>
              <a:avLst/>
              <a:gdLst>
                <a:gd name="T0" fmla="*/ 0 w 216"/>
                <a:gd name="T1" fmla="*/ 0 h 608"/>
                <a:gd name="T2" fmla="*/ 0 w 216"/>
                <a:gd name="T3" fmla="*/ 2147483647 h 608"/>
                <a:gd name="T4" fmla="*/ 2147483647 w 216"/>
                <a:gd name="T5" fmla="*/ 2147483647 h 608"/>
                <a:gd name="T6" fmla="*/ 0 60000 65536"/>
                <a:gd name="T7" fmla="*/ 0 60000 65536"/>
                <a:gd name="T8" fmla="*/ 0 60000 65536"/>
                <a:gd name="T9" fmla="*/ 0 w 216"/>
                <a:gd name="T10" fmla="*/ 0 h 608"/>
                <a:gd name="T11" fmla="*/ 216 w 216"/>
                <a:gd name="T12" fmla="*/ 608 h 608"/>
              </a:gdLst>
              <a:ahLst/>
              <a:cxnLst>
                <a:cxn ang="T6">
                  <a:pos x="T0" y="T1"/>
                </a:cxn>
                <a:cxn ang="T7">
                  <a:pos x="T2" y="T3"/>
                </a:cxn>
                <a:cxn ang="T8">
                  <a:pos x="T4" y="T5"/>
                </a:cxn>
              </a:cxnLst>
              <a:rect l="T9" t="T10" r="T11" b="T12"/>
              <a:pathLst>
                <a:path w="216" h="608">
                  <a:moveTo>
                    <a:pt x="0" y="0"/>
                  </a:moveTo>
                  <a:lnTo>
                    <a:pt x="0" y="608"/>
                  </a:lnTo>
                  <a:lnTo>
                    <a:pt x="216" y="608"/>
                  </a:lnTo>
                </a:path>
              </a:pathLst>
            </a:custGeom>
            <a:noFill/>
            <a:ln w="28575" cap="flat" cmpd="sng">
              <a:solidFill>
                <a:schemeClr val="tx1"/>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spAutoFit/>
            </a:bodyPr>
            <a:lstStyle/>
            <a:p>
              <a:endParaRPr lang="en-US" dirty="0"/>
            </a:p>
          </p:txBody>
        </p:sp>
        <p:sp>
          <p:nvSpPr>
            <p:cNvPr id="6156" name="Text Box 11"/>
            <p:cNvSpPr txBox="1">
              <a:spLocks noChangeArrowheads="1"/>
            </p:cNvSpPr>
            <p:nvPr/>
          </p:nvSpPr>
          <p:spPr bwMode="blackWhite">
            <a:xfrm>
              <a:off x="4492625" y="2555875"/>
              <a:ext cx="1246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Server alerts</a:t>
              </a:r>
            </a:p>
          </p:txBody>
        </p:sp>
        <p:sp>
          <p:nvSpPr>
            <p:cNvPr id="6157" name="Text Box 12"/>
            <p:cNvSpPr txBox="1">
              <a:spLocks noChangeArrowheads="1"/>
            </p:cNvSpPr>
            <p:nvPr/>
          </p:nvSpPr>
          <p:spPr bwMode="auto">
            <a:xfrm>
              <a:off x="546100" y="5535613"/>
              <a:ext cx="1936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Data warehouse</a:t>
              </a:r>
              <a:br>
                <a:rPr lang="en-US" altLang="en-US" dirty="0">
                  <a:solidFill>
                    <a:srgbClr val="000000"/>
                  </a:solidFill>
                </a:rPr>
              </a:br>
              <a:r>
                <a:rPr lang="en-US" altLang="en-US" dirty="0">
                  <a:solidFill>
                    <a:srgbClr val="000000"/>
                  </a:solidFill>
                </a:rPr>
                <a:t>of the database</a:t>
              </a:r>
            </a:p>
          </p:txBody>
        </p:sp>
        <p:cxnSp>
          <p:nvCxnSpPr>
            <p:cNvPr id="6158" name="AutoShape 13"/>
            <p:cNvCxnSpPr>
              <a:cxnSpLocks noChangeShapeType="1"/>
              <a:stCxn id="6150" idx="2"/>
              <a:endCxn id="6157" idx="0"/>
            </p:cNvCxnSpPr>
            <p:nvPr/>
          </p:nvCxnSpPr>
          <p:spPr bwMode="auto">
            <a:xfrm rot="5400000">
              <a:off x="2301875" y="3863975"/>
              <a:ext cx="884238" cy="2459038"/>
            </a:xfrm>
            <a:prstGeom prst="bentConnector3">
              <a:avLst>
                <a:gd name="adj1" fmla="val 49190"/>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6159" name="Text Box 14"/>
            <p:cNvSpPr txBox="1">
              <a:spLocks noChangeArrowheads="1"/>
            </p:cNvSpPr>
            <p:nvPr/>
          </p:nvSpPr>
          <p:spPr bwMode="auto">
            <a:xfrm>
              <a:off x="2989637" y="5548313"/>
              <a:ext cx="2351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 collection </a:t>
              </a:r>
              <a:br>
                <a:rPr lang="en-US" altLang="en-US" dirty="0">
                  <a:solidFill>
                    <a:srgbClr val="000000"/>
                  </a:solidFill>
                </a:rPr>
              </a:br>
              <a:r>
                <a:rPr lang="en-US" altLang="en-US" dirty="0">
                  <a:solidFill>
                    <a:srgbClr val="000000"/>
                  </a:solidFill>
                </a:rPr>
                <a:t>of important statistics</a:t>
              </a:r>
            </a:p>
          </p:txBody>
        </p:sp>
        <p:sp>
          <p:nvSpPr>
            <p:cNvPr id="6160" name="Text Box 15"/>
            <p:cNvSpPr txBox="1">
              <a:spLocks noChangeArrowheads="1"/>
            </p:cNvSpPr>
            <p:nvPr/>
          </p:nvSpPr>
          <p:spPr bwMode="auto">
            <a:xfrm>
              <a:off x="5888461" y="5543550"/>
              <a:ext cx="16850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Direct memory</a:t>
              </a:r>
              <a:br>
                <a:rPr lang="en-US" altLang="en-US" dirty="0">
                  <a:solidFill>
                    <a:srgbClr val="000000"/>
                  </a:solidFill>
                </a:rPr>
              </a:br>
              <a:r>
                <a:rPr lang="en-US" altLang="en-US" dirty="0">
                  <a:solidFill>
                    <a:srgbClr val="000000"/>
                  </a:solidFill>
                </a:rPr>
                <a:t>access</a:t>
              </a:r>
            </a:p>
          </p:txBody>
        </p:sp>
        <p:cxnSp>
          <p:nvCxnSpPr>
            <p:cNvPr id="6161" name="AutoShape 16"/>
            <p:cNvCxnSpPr>
              <a:cxnSpLocks noChangeShapeType="1"/>
              <a:endCxn id="6160" idx="0"/>
            </p:cNvCxnSpPr>
            <p:nvPr/>
          </p:nvCxnSpPr>
          <p:spPr bwMode="auto">
            <a:xfrm>
              <a:off x="3978275" y="5067300"/>
              <a:ext cx="2752724" cy="476250"/>
            </a:xfrm>
            <a:prstGeom prst="bentConnector2">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cxnSp>
          <p:nvCxnSpPr>
            <p:cNvPr id="6162" name="AutoShape 17"/>
            <p:cNvCxnSpPr>
              <a:cxnSpLocks noChangeShapeType="1"/>
            </p:cNvCxnSpPr>
            <p:nvPr/>
          </p:nvCxnSpPr>
          <p:spPr bwMode="auto">
            <a:xfrm rot="5400000">
              <a:off x="3750468" y="5310982"/>
              <a:ext cx="449263" cy="6350"/>
            </a:xfrm>
            <a:prstGeom prst="bentConnector3">
              <a:avLst>
                <a:gd name="adj1" fmla="val 49824"/>
              </a:avLst>
            </a:prstGeom>
            <a:noFill/>
            <a:ln w="28575">
              <a:solidFill>
                <a:schemeClr val="tx1"/>
              </a:solidFill>
              <a:prstDash val="dash"/>
              <a:miter lim="800000"/>
              <a:headEnd w="lg" len="lg"/>
              <a:tailEnd type="triangle" w="lg" len="lg"/>
            </a:ln>
            <a:extLst>
              <a:ext uri="{909E8E84-426E-40DD-AFC4-6F175D3DCCD1}">
                <a14:hiddenFill xmlns:a14="http://schemas.microsoft.com/office/drawing/2010/main">
                  <a:noFill/>
                </a14:hiddenFill>
              </a:ext>
            </a:extLst>
          </p:spPr>
        </p:cxnSp>
        <p:sp>
          <p:nvSpPr>
            <p:cNvPr id="6163" name="Text Box 18"/>
            <p:cNvSpPr txBox="1">
              <a:spLocks noChangeArrowheads="1"/>
            </p:cNvSpPr>
            <p:nvPr/>
          </p:nvSpPr>
          <p:spPr bwMode="auto">
            <a:xfrm>
              <a:off x="1744663" y="1598613"/>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p>
          </p:txBody>
        </p:sp>
        <p:sp>
          <p:nvSpPr>
            <p:cNvPr id="6164" name="Text Box 19"/>
            <p:cNvSpPr txBox="1">
              <a:spLocks noChangeArrowheads="1"/>
            </p:cNvSpPr>
            <p:nvPr/>
          </p:nvSpPr>
          <p:spPr bwMode="auto">
            <a:xfrm>
              <a:off x="4933804" y="1598613"/>
              <a:ext cx="1146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Proactive</a:t>
              </a:r>
            </a:p>
          </p:txBody>
        </p:sp>
        <p:sp>
          <p:nvSpPr>
            <p:cNvPr id="6165" name="Text Box 20"/>
            <p:cNvSpPr txBox="1">
              <a:spLocks noChangeArrowheads="1"/>
            </p:cNvSpPr>
            <p:nvPr/>
          </p:nvSpPr>
          <p:spPr bwMode="auto">
            <a:xfrm>
              <a:off x="5031820" y="4354513"/>
              <a:ext cx="1001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Efficient</a:t>
              </a:r>
            </a:p>
          </p:txBody>
        </p:sp>
        <p:sp>
          <p:nvSpPr>
            <p:cNvPr id="6166" name="Text Box 21"/>
            <p:cNvSpPr txBox="1">
              <a:spLocks noChangeArrowheads="1"/>
            </p:cNvSpPr>
            <p:nvPr/>
          </p:nvSpPr>
          <p:spPr bwMode="blackWhite">
            <a:xfrm>
              <a:off x="6424613" y="3692525"/>
              <a:ext cx="1600200" cy="944563"/>
            </a:xfrm>
            <a:prstGeom prst="rect">
              <a:avLst/>
            </a:prstGeom>
            <a:solidFill>
              <a:srgbClr val="FFCC66"/>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Automatic</a:t>
              </a:r>
              <a:br>
                <a:rPr lang="en-US" altLang="en-US" dirty="0">
                  <a:solidFill>
                    <a:srgbClr val="000000"/>
                  </a:solidFill>
                </a:rPr>
              </a:br>
              <a:r>
                <a:rPr lang="en-US" altLang="en-US" dirty="0">
                  <a:solidFill>
                    <a:srgbClr val="000000"/>
                  </a:solidFill>
                </a:rPr>
                <a:t>Diagnostic Repository</a:t>
              </a:r>
            </a:p>
          </p:txBody>
        </p:sp>
        <p:sp>
          <p:nvSpPr>
            <p:cNvPr id="6167" name="Text Box 22"/>
            <p:cNvSpPr txBox="1">
              <a:spLocks noChangeArrowheads="1"/>
            </p:cNvSpPr>
            <p:nvPr/>
          </p:nvSpPr>
          <p:spPr bwMode="auto">
            <a:xfrm>
              <a:off x="6608763" y="1598613"/>
              <a:ext cx="1123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Reactive</a:t>
              </a:r>
            </a:p>
          </p:txBody>
        </p:sp>
        <p:sp>
          <p:nvSpPr>
            <p:cNvPr id="6168" name="Text Box 23"/>
            <p:cNvSpPr txBox="1">
              <a:spLocks noChangeArrowheads="1"/>
            </p:cNvSpPr>
            <p:nvPr/>
          </p:nvSpPr>
          <p:spPr bwMode="blackWhite">
            <a:xfrm>
              <a:off x="6613525" y="2555875"/>
              <a:ext cx="1246188" cy="669925"/>
            </a:xfrm>
            <a:prstGeom prst="rect">
              <a:avLst/>
            </a:prstGeom>
            <a:solidFill>
              <a:srgbClr val="999999"/>
            </a:solidFill>
            <a:ln w="28575">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chemeClr val="bg1"/>
                  </a:solidFill>
                </a:rPr>
                <a:t>Critical errors</a:t>
              </a:r>
            </a:p>
          </p:txBody>
        </p:sp>
        <p:sp>
          <p:nvSpPr>
            <p:cNvPr id="6169" name="Line 24"/>
            <p:cNvSpPr>
              <a:spLocks noChangeShapeType="1"/>
            </p:cNvSpPr>
            <p:nvPr/>
          </p:nvSpPr>
          <p:spPr bwMode="auto">
            <a:xfrm>
              <a:off x="7213600" y="3238500"/>
              <a:ext cx="0" cy="4445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70" name="Line 25"/>
            <p:cNvSpPr>
              <a:spLocks noChangeShapeType="1"/>
            </p:cNvSpPr>
            <p:nvPr/>
          </p:nvSpPr>
          <p:spPr bwMode="auto">
            <a:xfrm flipH="1">
              <a:off x="5740400" y="2871788"/>
              <a:ext cx="8636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spTree>
    <p:custDataLst>
      <p:tags r:id="rId1"/>
    </p:custDataLst>
    <p:extLst>
      <p:ext uri="{BB962C8B-B14F-4D97-AF65-F5344CB8AC3E}">
        <p14:creationId xmlns:p14="http://schemas.microsoft.com/office/powerpoint/2010/main" val="1170133590"/>
      </p:ext>
    </p:extLst>
  </p:cSld>
  <p:clrMapOvr>
    <a:masterClrMapping/>
  </p:clrMapOvr>
  <p:transition spd="slow"/>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989485" y="2743200"/>
            <a:ext cx="8209854" cy="3063605"/>
            <a:chOff x="830654" y="1268641"/>
            <a:chExt cx="7482693" cy="3035947"/>
          </a:xfrm>
        </p:grpSpPr>
        <p:sp>
          <p:nvSpPr>
            <p:cNvPr id="27" name="Freeform 26"/>
            <p:cNvSpPr/>
            <p:nvPr/>
          </p:nvSpPr>
          <p:spPr bwMode="auto">
            <a:xfrm>
              <a:off x="1005948" y="4258869"/>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7170" name="Rectangle 26"/>
          <p:cNvSpPr>
            <a:spLocks noGrp="1" noChangeArrowheads="1"/>
          </p:cNvSpPr>
          <p:nvPr>
            <p:ph type="title"/>
          </p:nvPr>
        </p:nvSpPr>
        <p:spPr/>
        <p:txBody>
          <a:bodyPr/>
          <a:lstStyle/>
          <a:p>
            <a:pPr eaLnBrk="1" hangingPunct="1"/>
            <a:r>
              <a:rPr lang="en-US" altLang="en-US" dirty="0"/>
              <a:t>Automatic Workload Repository (AWR)</a:t>
            </a:r>
          </a:p>
        </p:txBody>
      </p:sp>
      <p:grpSp>
        <p:nvGrpSpPr>
          <p:cNvPr id="7171" name="Group 4"/>
          <p:cNvGrpSpPr>
            <a:grpSpLocks/>
          </p:cNvGrpSpPr>
          <p:nvPr/>
        </p:nvGrpSpPr>
        <p:grpSpPr bwMode="auto">
          <a:xfrm>
            <a:off x="2474912" y="3187700"/>
            <a:ext cx="7239000" cy="2070100"/>
            <a:chOff x="528" y="2392"/>
            <a:chExt cx="4560" cy="1304"/>
          </a:xfrm>
        </p:grpSpPr>
        <p:sp>
          <p:nvSpPr>
            <p:cNvPr id="7172" name="Line 5"/>
            <p:cNvSpPr>
              <a:spLocks noChangeShapeType="1"/>
            </p:cNvSpPr>
            <p:nvPr/>
          </p:nvSpPr>
          <p:spPr bwMode="auto">
            <a:xfrm>
              <a:off x="1632" y="3145"/>
              <a:ext cx="192"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3" name="Line 6"/>
            <p:cNvSpPr>
              <a:spLocks noChangeShapeType="1"/>
            </p:cNvSpPr>
            <p:nvPr/>
          </p:nvSpPr>
          <p:spPr bwMode="auto">
            <a:xfrm>
              <a:off x="2016" y="3145"/>
              <a:ext cx="48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nvGrpSpPr>
            <p:cNvPr id="7174" name="Group 7"/>
            <p:cNvGrpSpPr>
              <a:grpSpLocks/>
            </p:cNvGrpSpPr>
            <p:nvPr/>
          </p:nvGrpSpPr>
          <p:grpSpPr bwMode="auto">
            <a:xfrm>
              <a:off x="1776" y="2970"/>
              <a:ext cx="624" cy="382"/>
              <a:chOff x="1934" y="1920"/>
              <a:chExt cx="470" cy="350"/>
            </a:xfrm>
          </p:grpSpPr>
          <p:sp>
            <p:nvSpPr>
              <p:cNvPr id="7191" name="Oval 8"/>
              <p:cNvSpPr>
                <a:spLocks noChangeArrowheads="1"/>
              </p:cNvSpPr>
              <p:nvPr/>
            </p:nvSpPr>
            <p:spPr bwMode="blackWhite">
              <a:xfrm>
                <a:off x="1968" y="1920"/>
                <a:ext cx="400" cy="350"/>
              </a:xfrm>
              <a:prstGeom prst="ellipse">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92" name="Text Box 9"/>
              <p:cNvSpPr txBox="1">
                <a:spLocks noChangeArrowheads="1"/>
              </p:cNvSpPr>
              <p:nvPr/>
            </p:nvSpPr>
            <p:spPr bwMode="blackWhite">
              <a:xfrm>
                <a:off x="1934" y="1999"/>
                <a:ext cx="4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latin typeface="Courier New" panose="02070309020205020404" pitchFamily="49" charset="0"/>
                  </a:rPr>
                  <a:t>MMON</a:t>
                </a:r>
              </a:p>
            </p:txBody>
          </p:sp>
        </p:grpSp>
        <p:sp>
          <p:nvSpPr>
            <p:cNvPr id="7175" name="AutoShape 10"/>
            <p:cNvSpPr>
              <a:spLocks noChangeArrowheads="1"/>
            </p:cNvSpPr>
            <p:nvPr/>
          </p:nvSpPr>
          <p:spPr bwMode="blackWhite">
            <a:xfrm>
              <a:off x="528" y="2773"/>
              <a:ext cx="1152" cy="757"/>
            </a:xfrm>
            <a:prstGeom prst="roundRect">
              <a:avLst>
                <a:gd name="adj" fmla="val 0"/>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6" name="Rectangle 11"/>
            <p:cNvSpPr>
              <a:spLocks noChangeArrowheads="1"/>
            </p:cNvSpPr>
            <p:nvPr/>
          </p:nvSpPr>
          <p:spPr bwMode="blackWhite">
            <a:xfrm>
              <a:off x="665" y="2822"/>
              <a:ext cx="887" cy="475"/>
            </a:xfrm>
            <a:prstGeom prst="rect">
              <a:avLst/>
            </a:prstGeom>
            <a:solidFill>
              <a:srgbClr val="FFFFCC"/>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7" name="Text Box 12"/>
            <p:cNvSpPr txBox="1">
              <a:spLocks noChangeArrowheads="1"/>
            </p:cNvSpPr>
            <p:nvPr/>
          </p:nvSpPr>
          <p:spPr bwMode="auto">
            <a:xfrm>
              <a:off x="696" y="2857"/>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In-memory</a:t>
              </a:r>
              <a:br>
                <a:rPr lang="en-US" altLang="en-US" dirty="0">
                  <a:solidFill>
                    <a:srgbClr val="000000"/>
                  </a:solidFill>
                </a:rPr>
              </a:br>
              <a:r>
                <a:rPr lang="en-US" altLang="en-US" dirty="0">
                  <a:solidFill>
                    <a:srgbClr val="000000"/>
                  </a:solidFill>
                </a:rPr>
                <a:t>statistics</a:t>
              </a:r>
            </a:p>
          </p:txBody>
        </p:sp>
        <p:sp>
          <p:nvSpPr>
            <p:cNvPr id="7178" name="Rectangle 13"/>
            <p:cNvSpPr>
              <a:spLocks noChangeArrowheads="1"/>
            </p:cNvSpPr>
            <p:nvPr/>
          </p:nvSpPr>
          <p:spPr bwMode="auto">
            <a:xfrm>
              <a:off x="1508" y="3277"/>
              <a:ext cx="46" cy="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79" name="AutoShape 14"/>
            <p:cNvSpPr>
              <a:spLocks noChangeArrowheads="1"/>
            </p:cNvSpPr>
            <p:nvPr/>
          </p:nvSpPr>
          <p:spPr bwMode="blackWhite">
            <a:xfrm>
              <a:off x="3888" y="2392"/>
              <a:ext cx="1200" cy="1304"/>
            </a:xfrm>
            <a:prstGeom prst="roundRect">
              <a:avLst>
                <a:gd name="adj" fmla="val 0"/>
              </a:avLst>
            </a:prstGeom>
            <a:solidFill>
              <a:srgbClr val="FFCC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0" name="AutoShape 15"/>
            <p:cNvSpPr>
              <a:spLocks noChangeArrowheads="1"/>
            </p:cNvSpPr>
            <p:nvPr/>
          </p:nvSpPr>
          <p:spPr bwMode="blackWhite">
            <a:xfrm>
              <a:off x="3965" y="2503"/>
              <a:ext cx="1068" cy="875"/>
            </a:xfrm>
            <a:prstGeom prst="can">
              <a:avLst>
                <a:gd name="adj" fmla="val 25000"/>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1" name="Text Box 16"/>
            <p:cNvSpPr txBox="1">
              <a:spLocks noChangeArrowheads="1"/>
            </p:cNvSpPr>
            <p:nvPr/>
          </p:nvSpPr>
          <p:spPr bwMode="blackWhite">
            <a:xfrm>
              <a:off x="4157" y="3118"/>
              <a:ext cx="7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Snapshots</a:t>
              </a:r>
            </a:p>
          </p:txBody>
        </p:sp>
        <p:sp>
          <p:nvSpPr>
            <p:cNvPr id="7182" name="Oval 17"/>
            <p:cNvSpPr>
              <a:spLocks noChangeArrowheads="1"/>
            </p:cNvSpPr>
            <p:nvPr/>
          </p:nvSpPr>
          <p:spPr bwMode="gray">
            <a:xfrm>
              <a:off x="3968" y="2888"/>
              <a:ext cx="1064" cy="216"/>
            </a:xfrm>
            <a:prstGeom prst="ellipse">
              <a:avLst/>
            </a:prstGeom>
            <a:solidFill>
              <a:srgbClr val="0000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3" name="Oval 18"/>
            <p:cNvSpPr>
              <a:spLocks noChangeArrowheads="1"/>
            </p:cNvSpPr>
            <p:nvPr/>
          </p:nvSpPr>
          <p:spPr bwMode="gray">
            <a:xfrm>
              <a:off x="3968" y="2768"/>
              <a:ext cx="1064" cy="216"/>
            </a:xfrm>
            <a:prstGeom prst="ellipse">
              <a:avLst/>
            </a:prstGeom>
            <a:solidFill>
              <a:srgbClr val="66FF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4" name="Oval 19"/>
            <p:cNvSpPr>
              <a:spLocks noChangeArrowheads="1"/>
            </p:cNvSpPr>
            <p:nvPr/>
          </p:nvSpPr>
          <p:spPr bwMode="blackWhite">
            <a:xfrm>
              <a:off x="3968" y="2640"/>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5" name="Oval 20"/>
            <p:cNvSpPr>
              <a:spLocks noChangeArrowheads="1"/>
            </p:cNvSpPr>
            <p:nvPr/>
          </p:nvSpPr>
          <p:spPr bwMode="blackWhite">
            <a:xfrm>
              <a:off x="3968" y="2504"/>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7186" name="Text Box 21"/>
            <p:cNvSpPr txBox="1">
              <a:spLocks noChangeArrowheads="1"/>
            </p:cNvSpPr>
            <p:nvPr/>
          </p:nvSpPr>
          <p:spPr bwMode="blackWhite">
            <a:xfrm>
              <a:off x="4248" y="3456"/>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AWR</a:t>
              </a:r>
            </a:p>
          </p:txBody>
        </p:sp>
        <p:sp>
          <p:nvSpPr>
            <p:cNvPr id="7187" name="Text Box 22"/>
            <p:cNvSpPr txBox="1">
              <a:spLocks noChangeArrowheads="1"/>
            </p:cNvSpPr>
            <p:nvPr/>
          </p:nvSpPr>
          <p:spPr bwMode="auto">
            <a:xfrm>
              <a:off x="926" y="3318"/>
              <a:ext cx="3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SGA</a:t>
              </a:r>
            </a:p>
          </p:txBody>
        </p:sp>
        <p:sp>
          <p:nvSpPr>
            <p:cNvPr id="7188" name="Text Box 23"/>
            <p:cNvSpPr txBox="1">
              <a:spLocks noChangeArrowheads="1"/>
            </p:cNvSpPr>
            <p:nvPr/>
          </p:nvSpPr>
          <p:spPr bwMode="auto">
            <a:xfrm>
              <a:off x="3040" y="2920"/>
              <a:ext cx="8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60 minutes</a:t>
              </a:r>
            </a:p>
          </p:txBody>
        </p:sp>
        <p:sp>
          <p:nvSpPr>
            <p:cNvPr id="7189" name="Line 24"/>
            <p:cNvSpPr>
              <a:spLocks noChangeShapeType="1"/>
            </p:cNvSpPr>
            <p:nvPr/>
          </p:nvSpPr>
          <p:spPr bwMode="auto">
            <a:xfrm>
              <a:off x="2861" y="3145"/>
              <a:ext cx="102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pic>
          <p:nvPicPr>
            <p:cNvPr id="7190" name="Picture 25" descr="Electronics: Camera, M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503" y="2875"/>
              <a:ext cx="473"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Content Placeholder 9"/>
          <p:cNvSpPr>
            <a:spLocks noGrp="1"/>
          </p:cNvSpPr>
          <p:nvPr>
            <p:ph idx="1"/>
          </p:nvPr>
        </p:nvSpPr>
        <p:spPr>
          <a:xfrm>
            <a:off x="622138" y="1242485"/>
            <a:ext cx="10944549" cy="1234519"/>
          </a:xfrm>
        </p:spPr>
        <p:txBody>
          <a:bodyPr/>
          <a:lstStyle/>
          <a:p>
            <a:pPr lvl="1">
              <a:buClr>
                <a:schemeClr val="accent1"/>
              </a:buClr>
              <a:defRPr/>
            </a:pPr>
            <a:r>
              <a:rPr lang="en-US" dirty="0"/>
              <a:t>Built-in repository of performance information</a:t>
            </a:r>
          </a:p>
          <a:p>
            <a:pPr lvl="1">
              <a:buClr>
                <a:schemeClr val="accent1"/>
              </a:buClr>
              <a:defRPr/>
            </a:pPr>
            <a:r>
              <a:rPr lang="en-US" dirty="0"/>
              <a:t>Snapshots of database metrics taken every 60 minutes and retained for eight days</a:t>
            </a:r>
          </a:p>
          <a:p>
            <a:pPr lvl="1">
              <a:buClr>
                <a:schemeClr val="accent1"/>
              </a:buClr>
              <a:defRPr/>
            </a:pPr>
            <a:r>
              <a:rPr lang="en-US" dirty="0"/>
              <a:t>Foundation for all self-management functions</a:t>
            </a:r>
          </a:p>
        </p:txBody>
      </p:sp>
    </p:spTree>
    <p:custDataLst>
      <p:tags r:id="rId1"/>
    </p:custDataLst>
    <p:extLst>
      <p:ext uri="{BB962C8B-B14F-4D97-AF65-F5344CB8AC3E}">
        <p14:creationId xmlns:p14="http://schemas.microsoft.com/office/powerpoint/2010/main" val="2590817879"/>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989485" y="2743200"/>
            <a:ext cx="8209854" cy="3063605"/>
            <a:chOff x="830654" y="1268641"/>
            <a:chExt cx="7482693" cy="3035947"/>
          </a:xfrm>
        </p:grpSpPr>
        <p:sp>
          <p:nvSpPr>
            <p:cNvPr id="27" name="Freeform 26"/>
            <p:cNvSpPr/>
            <p:nvPr/>
          </p:nvSpPr>
          <p:spPr bwMode="auto">
            <a:xfrm>
              <a:off x="1005948" y="4258869"/>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5"/>
          <p:cNvSpPr>
            <a:spLocks noGrp="1" noChangeArrowheads="1"/>
          </p:cNvSpPr>
          <p:nvPr>
            <p:ph type="title"/>
          </p:nvPr>
        </p:nvSpPr>
        <p:spPr/>
        <p:txBody>
          <a:bodyPr/>
          <a:lstStyle/>
          <a:p>
            <a:pPr eaLnBrk="1" hangingPunct="1"/>
            <a:r>
              <a:rPr lang="en-US" altLang="en-US" dirty="0"/>
              <a:t>Automatic Database Diagnostic Monitor (ADDM)</a:t>
            </a:r>
          </a:p>
        </p:txBody>
      </p:sp>
      <p:grpSp>
        <p:nvGrpSpPr>
          <p:cNvPr id="2" name="Group 1"/>
          <p:cNvGrpSpPr/>
          <p:nvPr/>
        </p:nvGrpSpPr>
        <p:grpSpPr>
          <a:xfrm>
            <a:off x="2988685" y="3014309"/>
            <a:ext cx="6211455" cy="2617469"/>
            <a:chOff x="2665412" y="3048001"/>
            <a:chExt cx="6832600" cy="3167137"/>
          </a:xfrm>
        </p:grpSpPr>
        <p:sp>
          <p:nvSpPr>
            <p:cNvPr id="8195" name="AutoShape 4"/>
            <p:cNvSpPr>
              <a:spLocks noChangeArrowheads="1"/>
            </p:cNvSpPr>
            <p:nvPr/>
          </p:nvSpPr>
          <p:spPr bwMode="blackWhite">
            <a:xfrm>
              <a:off x="7237412" y="3048001"/>
              <a:ext cx="2260600" cy="3097213"/>
            </a:xfrm>
            <a:prstGeom prst="roundRect">
              <a:avLst>
                <a:gd name="adj" fmla="val 0"/>
              </a:avLst>
            </a:prstGeom>
            <a:solidFill>
              <a:srgbClr val="FFCC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8196" name="Group 5"/>
            <p:cNvGrpSpPr>
              <a:grpSpLocks/>
            </p:cNvGrpSpPr>
            <p:nvPr/>
          </p:nvGrpSpPr>
          <p:grpSpPr bwMode="auto">
            <a:xfrm>
              <a:off x="7529512" y="3111501"/>
              <a:ext cx="1701800" cy="1389063"/>
              <a:chOff x="3784" y="1987"/>
              <a:chExt cx="1072" cy="875"/>
            </a:xfrm>
          </p:grpSpPr>
          <p:sp>
            <p:nvSpPr>
              <p:cNvPr id="8210" name="AutoShape 6"/>
              <p:cNvSpPr>
                <a:spLocks noChangeArrowheads="1"/>
              </p:cNvSpPr>
              <p:nvPr/>
            </p:nvSpPr>
            <p:spPr bwMode="blackWhite">
              <a:xfrm>
                <a:off x="3788" y="1987"/>
                <a:ext cx="1068" cy="875"/>
              </a:xfrm>
              <a:prstGeom prst="can">
                <a:avLst>
                  <a:gd name="adj" fmla="val 25000"/>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1" name="Text Box 7"/>
              <p:cNvSpPr txBox="1">
                <a:spLocks noChangeArrowheads="1"/>
              </p:cNvSpPr>
              <p:nvPr/>
            </p:nvSpPr>
            <p:spPr bwMode="blackWhite">
              <a:xfrm>
                <a:off x="3971" y="2602"/>
                <a:ext cx="7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Snapshots</a:t>
                </a:r>
              </a:p>
            </p:txBody>
          </p:sp>
          <p:sp>
            <p:nvSpPr>
              <p:cNvPr id="8212" name="Oval 8"/>
              <p:cNvSpPr>
                <a:spLocks noChangeArrowheads="1"/>
              </p:cNvSpPr>
              <p:nvPr/>
            </p:nvSpPr>
            <p:spPr bwMode="blackWhite">
              <a:xfrm>
                <a:off x="3792" y="2372"/>
                <a:ext cx="1064" cy="216"/>
              </a:xfrm>
              <a:prstGeom prst="ellipse">
                <a:avLst/>
              </a:prstGeom>
              <a:solidFill>
                <a:srgbClr val="0000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3" name="Oval 9"/>
              <p:cNvSpPr>
                <a:spLocks noChangeArrowheads="1"/>
              </p:cNvSpPr>
              <p:nvPr/>
            </p:nvSpPr>
            <p:spPr bwMode="blackWhite">
              <a:xfrm>
                <a:off x="3792" y="2252"/>
                <a:ext cx="1064" cy="216"/>
              </a:xfrm>
              <a:prstGeom prst="ellipse">
                <a:avLst/>
              </a:prstGeom>
              <a:solidFill>
                <a:srgbClr val="66FFFF"/>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4" name="Oval 10"/>
              <p:cNvSpPr>
                <a:spLocks noChangeArrowheads="1"/>
              </p:cNvSpPr>
              <p:nvPr/>
            </p:nvSpPr>
            <p:spPr bwMode="blackWhite">
              <a:xfrm>
                <a:off x="3784" y="2124"/>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8215" name="Oval 11"/>
              <p:cNvSpPr>
                <a:spLocks noChangeArrowheads="1"/>
              </p:cNvSpPr>
              <p:nvPr/>
            </p:nvSpPr>
            <p:spPr bwMode="blackWhite">
              <a:xfrm>
                <a:off x="3792" y="1988"/>
                <a:ext cx="1064" cy="216"/>
              </a:xfrm>
              <a:prstGeom prst="ellipse">
                <a:avLst/>
              </a:prstGeom>
              <a:solidFill>
                <a:srgbClr val="FFFFCC"/>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sp>
          <p:nvSpPr>
            <p:cNvPr id="8197" name="Text Box 12"/>
            <p:cNvSpPr txBox="1">
              <a:spLocks noChangeArrowheads="1"/>
            </p:cNvSpPr>
            <p:nvPr/>
          </p:nvSpPr>
          <p:spPr bwMode="auto">
            <a:xfrm>
              <a:off x="5124450" y="51244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sp>
          <p:nvSpPr>
            <p:cNvPr id="8198" name="Rectangle 13"/>
            <p:cNvSpPr>
              <a:spLocks noChangeArrowheads="1"/>
            </p:cNvSpPr>
            <p:nvPr/>
          </p:nvSpPr>
          <p:spPr bwMode="auto">
            <a:xfrm>
              <a:off x="7326312" y="3821113"/>
              <a:ext cx="889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8199" name="Text Box 14"/>
            <p:cNvSpPr txBox="1">
              <a:spLocks noChangeArrowheads="1"/>
            </p:cNvSpPr>
            <p:nvPr/>
          </p:nvSpPr>
          <p:spPr bwMode="auto">
            <a:xfrm>
              <a:off x="8042536" y="5805488"/>
              <a:ext cx="720203"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AWR</a:t>
              </a:r>
            </a:p>
          </p:txBody>
        </p:sp>
        <p:sp>
          <p:nvSpPr>
            <p:cNvPr id="8200" name="Rectangle 15"/>
            <p:cNvSpPr>
              <a:spLocks noChangeArrowheads="1"/>
            </p:cNvSpPr>
            <p:nvPr/>
          </p:nvSpPr>
          <p:spPr bwMode="auto">
            <a:xfrm>
              <a:off x="7440612" y="3833813"/>
              <a:ext cx="1016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8201" name="Rectangle 16"/>
            <p:cNvSpPr>
              <a:spLocks noChangeArrowheads="1"/>
            </p:cNvSpPr>
            <p:nvPr/>
          </p:nvSpPr>
          <p:spPr bwMode="auto">
            <a:xfrm>
              <a:off x="5916612" y="4659313"/>
              <a:ext cx="889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8202" name="Picture 17" descr="advisor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665412" y="3983039"/>
              <a:ext cx="1098550"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03" name="Picture 18" descr="Documents: Identification Car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850187" y="4538663"/>
              <a:ext cx="1104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19"/>
            <p:cNvSpPr txBox="1">
              <a:spLocks noChangeArrowheads="1"/>
            </p:cNvSpPr>
            <p:nvPr/>
          </p:nvSpPr>
          <p:spPr bwMode="auto">
            <a:xfrm>
              <a:off x="2894012" y="5124451"/>
              <a:ext cx="52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EM</a:t>
              </a:r>
            </a:p>
          </p:txBody>
        </p:sp>
        <p:sp>
          <p:nvSpPr>
            <p:cNvPr id="8205" name="Line 20"/>
            <p:cNvSpPr>
              <a:spLocks noChangeShapeType="1"/>
            </p:cNvSpPr>
            <p:nvPr/>
          </p:nvSpPr>
          <p:spPr bwMode="auto">
            <a:xfrm flipH="1">
              <a:off x="3770312" y="4576763"/>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206" name="Text Box 21"/>
            <p:cNvSpPr txBox="1">
              <a:spLocks noChangeArrowheads="1"/>
            </p:cNvSpPr>
            <p:nvPr/>
          </p:nvSpPr>
          <p:spPr bwMode="auto">
            <a:xfrm>
              <a:off x="7450137" y="5475466"/>
              <a:ext cx="1905000"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ADDM results</a:t>
              </a:r>
            </a:p>
          </p:txBody>
        </p:sp>
        <p:sp>
          <p:nvSpPr>
            <p:cNvPr id="8207" name="Line 22"/>
            <p:cNvSpPr>
              <a:spLocks noChangeShapeType="1"/>
            </p:cNvSpPr>
            <p:nvPr/>
          </p:nvSpPr>
          <p:spPr bwMode="auto">
            <a:xfrm>
              <a:off x="5942012" y="4881563"/>
              <a:ext cx="1905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208" name="Line 23"/>
            <p:cNvSpPr>
              <a:spLocks noChangeShapeType="1"/>
            </p:cNvSpPr>
            <p:nvPr/>
          </p:nvSpPr>
          <p:spPr bwMode="auto">
            <a:xfrm flipH="1">
              <a:off x="5999163" y="4195763"/>
              <a:ext cx="153352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8209" name="Picture 24"/>
            <p:cNvPicPr>
              <a:picLocks noChangeAspect="1" noChangeArrowheads="1"/>
            </p:cNvPicPr>
            <p:nvPr/>
          </p:nvPicPr>
          <p:blipFill>
            <a:blip r:embed="rId6">
              <a:lum bright="-6000" contrast="12000"/>
              <a:extLst>
                <a:ext uri="{28A0092B-C50C-407E-A947-70E740481C1C}">
                  <a14:useLocalDpi xmlns:a14="http://schemas.microsoft.com/office/drawing/2010/main" val="0"/>
                </a:ext>
              </a:extLst>
            </a:blip>
            <a:srcRect/>
            <a:stretch>
              <a:fillRect/>
            </a:stretch>
          </p:blipFill>
          <p:spPr bwMode="gray">
            <a:xfrm>
              <a:off x="5164138" y="4152901"/>
              <a:ext cx="796925" cy="822325"/>
            </a:xfrm>
            <a:prstGeom prst="rect">
              <a:avLst/>
            </a:prstGeom>
            <a:solidFill>
              <a:srgbClr val="00C2B0"/>
            </a:solidFill>
            <a:ln w="38100">
              <a:solidFill>
                <a:schemeClr val="hlink"/>
              </a:solidFill>
              <a:miter lim="800000"/>
              <a:headEnd/>
              <a:tailEnd/>
            </a:ln>
          </p:spPr>
        </p:pic>
      </p:grpSp>
      <p:sp>
        <p:nvSpPr>
          <p:cNvPr id="24" name="Content Placeholder 9"/>
          <p:cNvSpPr>
            <a:spLocks noGrp="1"/>
          </p:cNvSpPr>
          <p:nvPr>
            <p:ph idx="1"/>
          </p:nvPr>
        </p:nvSpPr>
        <p:spPr>
          <a:xfrm>
            <a:off x="622138" y="1242485"/>
            <a:ext cx="10944549" cy="1234519"/>
          </a:xfrm>
        </p:spPr>
        <p:txBody>
          <a:bodyPr/>
          <a:lstStyle/>
          <a:p>
            <a:pPr lvl="1">
              <a:buClr>
                <a:schemeClr val="accent1"/>
              </a:buClr>
              <a:defRPr/>
            </a:pPr>
            <a:r>
              <a:rPr lang="en-US" dirty="0"/>
              <a:t>Runs after each AWR snapshot</a:t>
            </a:r>
          </a:p>
          <a:p>
            <a:pPr lvl="1">
              <a:buClr>
                <a:schemeClr val="accent1"/>
              </a:buClr>
              <a:defRPr/>
            </a:pPr>
            <a:r>
              <a:rPr lang="en-US" dirty="0"/>
              <a:t>Monitors the instance, detects bottlenecks</a:t>
            </a:r>
          </a:p>
          <a:p>
            <a:pPr lvl="1">
              <a:buClr>
                <a:schemeClr val="accent1"/>
              </a:buClr>
              <a:defRPr/>
            </a:pPr>
            <a:r>
              <a:rPr lang="en-US" dirty="0"/>
              <a:t>Stores results in the AWR</a:t>
            </a:r>
          </a:p>
        </p:txBody>
      </p:sp>
    </p:spTree>
    <p:custDataLst>
      <p:tags r:id="rId1"/>
    </p:custDataLst>
    <p:extLst>
      <p:ext uri="{BB962C8B-B14F-4D97-AF65-F5344CB8AC3E}">
        <p14:creationId xmlns:p14="http://schemas.microsoft.com/office/powerpoint/2010/main" val="3897857531"/>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Automatic ADDM Analysis at the PDB Level</a:t>
            </a:r>
          </a:p>
        </p:txBody>
      </p:sp>
      <p:sp>
        <p:nvSpPr>
          <p:cNvPr id="3" name="Content Placeholder 2"/>
          <p:cNvSpPr>
            <a:spLocks noGrp="1"/>
          </p:cNvSpPr>
          <p:nvPr>
            <p:ph idx="1"/>
          </p:nvPr>
        </p:nvSpPr>
        <p:spPr>
          <a:xfrm>
            <a:off x="622138" y="1242485"/>
            <a:ext cx="10944549" cy="2550264"/>
          </a:xfrm>
        </p:spPr>
        <p:txBody>
          <a:bodyPr/>
          <a:lstStyle/>
          <a:p>
            <a:pPr marL="548640" lvl="1" indent="-457200">
              <a:buFont typeface="+mj-lt"/>
              <a:buAutoNum type="arabicPeriod"/>
            </a:pPr>
            <a:r>
              <a:rPr lang="en-US" dirty="0"/>
              <a:t>Enable PDB AWR snapshot creation on the CDB root and on each PDB:</a:t>
            </a:r>
          </a:p>
          <a:p>
            <a:pPr marL="91440" lvl="1" indent="0">
              <a:buNone/>
            </a:pPr>
            <a:endParaRPr lang="en-US" dirty="0"/>
          </a:p>
          <a:p>
            <a:pPr marL="548640" lvl="1" indent="-457200">
              <a:buFont typeface="+mj-lt"/>
              <a:buAutoNum type="arabicPeriod" startAt="2"/>
            </a:pPr>
            <a:r>
              <a:rPr lang="en-US" dirty="0"/>
              <a:t>Set the AWR snapshot interval to greater than 0 at the PDB level:</a:t>
            </a:r>
          </a:p>
          <a:p>
            <a:pPr marL="548640" lvl="1" indent="-457200">
              <a:buFont typeface="+mj-lt"/>
              <a:buAutoNum type="arabicPeriod" startAt="2"/>
            </a:pPr>
            <a:endParaRPr lang="en-US" dirty="0"/>
          </a:p>
          <a:p>
            <a:pPr marL="548640" lvl="1" indent="-457200">
              <a:buFont typeface="+mj-lt"/>
              <a:buAutoNum type="arabicPeriod" startAt="2"/>
            </a:pPr>
            <a:endParaRPr lang="en-US" dirty="0"/>
          </a:p>
          <a:p>
            <a:pPr marL="548640" lvl="1" indent="-457200">
              <a:buFont typeface="+mj-lt"/>
              <a:buAutoNum type="arabicPeriod" startAt="2"/>
            </a:pPr>
            <a:r>
              <a:rPr lang="en-US" dirty="0"/>
              <a:t>Execute the ADDM task (manually when required):</a:t>
            </a:r>
          </a:p>
        </p:txBody>
      </p:sp>
      <p:sp>
        <p:nvSpPr>
          <p:cNvPr id="5" name="Content Placeholder 2"/>
          <p:cNvSpPr txBox="1">
            <a:spLocks/>
          </p:cNvSpPr>
          <p:nvPr/>
        </p:nvSpPr>
        <p:spPr bwMode="gray">
          <a:xfrm>
            <a:off x="622138" y="1676400"/>
            <a:ext cx="10800866" cy="372269"/>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eaLnBrk="1" hangingPunct="1">
              <a:lnSpc>
                <a:spcPct val="98000"/>
              </a:lnSpc>
              <a:buSzPct val="70000"/>
            </a:pPr>
            <a:r>
              <a:rPr lang="en-US" b="1" dirty="0">
                <a:solidFill>
                  <a:srgbClr val="000000"/>
                </a:solidFill>
                <a:latin typeface="Courier New" pitchFamily="49" charset="0"/>
                <a:cs typeface="Courier New" pitchFamily="49" charset="0"/>
              </a:rPr>
              <a:t>SQL&gt; ALTER SYSTEM SET awr_pdb_autoflush_enabled = TRUE;</a:t>
            </a:r>
          </a:p>
        </p:txBody>
      </p:sp>
      <p:sp>
        <p:nvSpPr>
          <p:cNvPr id="6" name="Content Placeholder 2"/>
          <p:cNvSpPr txBox="1">
            <a:spLocks/>
          </p:cNvSpPr>
          <p:nvPr/>
        </p:nvSpPr>
        <p:spPr bwMode="gray">
          <a:xfrm>
            <a:off x="622138" y="2590800"/>
            <a:ext cx="10800866" cy="66330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eaLnBrk="1" hangingPunct="1">
              <a:lnSpc>
                <a:spcPct val="98000"/>
              </a:lnSpc>
              <a:buSzPct val="70000"/>
            </a:pPr>
            <a:r>
              <a:rPr lang="en-US" b="1" dirty="0">
                <a:solidFill>
                  <a:srgbClr val="000000"/>
                </a:solidFill>
                <a:latin typeface="Courier New" pitchFamily="49" charset="0"/>
                <a:cs typeface="Courier New" pitchFamily="49" charset="0"/>
              </a:rPr>
              <a:t>SQL&gt; CONNECT sys@</a:t>
            </a:r>
            <a:r>
              <a:rPr lang="en-US" b="1" dirty="0">
                <a:solidFill>
                  <a:srgbClr val="0000FF"/>
                </a:solidFill>
                <a:latin typeface="Courier New" pitchFamily="49" charset="0"/>
                <a:cs typeface="Courier New" pitchFamily="49" charset="0"/>
              </a:rPr>
              <a:t>PDB1</a:t>
            </a:r>
            <a:r>
              <a:rPr lang="en-US" b="1" dirty="0">
                <a:solidFill>
                  <a:srgbClr val="000000"/>
                </a:solidFill>
                <a:latin typeface="Courier New" pitchFamily="49" charset="0"/>
                <a:cs typeface="Courier New" pitchFamily="49" charset="0"/>
              </a:rPr>
              <a:t> AS SYSDBA</a:t>
            </a:r>
          </a:p>
          <a:p>
            <a:pPr eaLnBrk="1" hangingPunct="1">
              <a:lnSpc>
                <a:spcPct val="98000"/>
              </a:lnSpc>
              <a:buSzPct val="70000"/>
            </a:pPr>
            <a:r>
              <a:rPr lang="en-US" b="1" dirty="0">
                <a:solidFill>
                  <a:srgbClr val="000000"/>
                </a:solidFill>
                <a:latin typeface="Courier New" pitchFamily="49" charset="0"/>
                <a:cs typeface="Courier New" pitchFamily="49" charset="0"/>
              </a:rPr>
              <a:t>SQL&gt; EXEC dbms_workload_repository.modify_snapshot_settings(interval =&gt; 60) </a:t>
            </a:r>
          </a:p>
        </p:txBody>
      </p:sp>
      <p:sp>
        <p:nvSpPr>
          <p:cNvPr id="7" name="Content Placeholder 2"/>
          <p:cNvSpPr txBox="1">
            <a:spLocks/>
          </p:cNvSpPr>
          <p:nvPr/>
        </p:nvSpPr>
        <p:spPr bwMode="gray">
          <a:xfrm>
            <a:off x="621804" y="3886200"/>
            <a:ext cx="10800866" cy="663306"/>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tIns="36000" rIns="12700" bIns="36000" anchor="ctr">
            <a:spAutoFit/>
          </a:bodyPr>
          <a:lstStyle/>
          <a:p>
            <a:pPr>
              <a:lnSpc>
                <a:spcPct val="98000"/>
              </a:lnSpc>
              <a:buSzPct val="70000"/>
            </a:pPr>
            <a:r>
              <a:rPr lang="en-US" b="1" dirty="0">
                <a:solidFill>
                  <a:srgbClr val="000000"/>
                </a:solidFill>
                <a:latin typeface="Courier New" pitchFamily="49" charset="0"/>
                <a:cs typeface="Courier New" pitchFamily="49" charset="0"/>
              </a:rPr>
              <a:t>SQL&gt; CONNECT sys@</a:t>
            </a:r>
            <a:r>
              <a:rPr lang="en-US" b="1" dirty="0">
                <a:solidFill>
                  <a:srgbClr val="0000FF"/>
                </a:solidFill>
                <a:latin typeface="Courier New" pitchFamily="49" charset="0"/>
                <a:cs typeface="Courier New" pitchFamily="49" charset="0"/>
              </a:rPr>
              <a:t>PDB1</a:t>
            </a:r>
            <a:r>
              <a:rPr lang="en-US" b="1" dirty="0">
                <a:solidFill>
                  <a:srgbClr val="000000"/>
                </a:solidFill>
                <a:latin typeface="Courier New" pitchFamily="49" charset="0"/>
                <a:cs typeface="Courier New" pitchFamily="49" charset="0"/>
              </a:rPr>
              <a:t> AS SYSDBA</a:t>
            </a:r>
          </a:p>
          <a:p>
            <a:pPr eaLnBrk="1" hangingPunct="1">
              <a:lnSpc>
                <a:spcPct val="98000"/>
              </a:lnSpc>
              <a:buSzPct val="70000"/>
            </a:pPr>
            <a:r>
              <a:rPr lang="en-US" b="1" dirty="0">
                <a:solidFill>
                  <a:srgbClr val="000000"/>
                </a:solidFill>
                <a:latin typeface="Courier New" pitchFamily="49" charset="0"/>
                <a:cs typeface="Courier New" pitchFamily="49" charset="0"/>
              </a:rPr>
              <a:t>SQL&gt; EXEC DBMS_ADDM.ANALYZE_DB(:tname, begin_snapshot =&gt;1, end_snapshot =&gt;2)</a:t>
            </a:r>
          </a:p>
        </p:txBody>
      </p:sp>
    </p:spTree>
    <p:extLst>
      <p:ext uri="{BB962C8B-B14F-4D97-AF65-F5344CB8AC3E}">
        <p14:creationId xmlns:p14="http://schemas.microsoft.com/office/powerpoint/2010/main" val="1365374105"/>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lstStyle/>
          <a:p>
            <a:pPr eaLnBrk="1" hangingPunct="1"/>
            <a:r>
              <a:rPr lang="en-US" altLang="en-US" dirty="0"/>
              <a:t>Advisory Framework</a:t>
            </a:r>
          </a:p>
        </p:txBody>
      </p:sp>
      <p:grpSp>
        <p:nvGrpSpPr>
          <p:cNvPr id="20483" name="Group 36"/>
          <p:cNvGrpSpPr>
            <a:grpSpLocks/>
          </p:cNvGrpSpPr>
          <p:nvPr/>
        </p:nvGrpSpPr>
        <p:grpSpPr bwMode="auto">
          <a:xfrm>
            <a:off x="2459831" y="1004888"/>
            <a:ext cx="7269162" cy="4848225"/>
            <a:chOff x="922338" y="1362075"/>
            <a:chExt cx="7269162" cy="4848225"/>
          </a:xfrm>
        </p:grpSpPr>
        <p:sp>
          <p:nvSpPr>
            <p:cNvPr id="20484" name="Text Box 3"/>
            <p:cNvSpPr txBox="1">
              <a:spLocks noChangeArrowheads="1"/>
            </p:cNvSpPr>
            <p:nvPr/>
          </p:nvSpPr>
          <p:spPr bwMode="blackWhite">
            <a:xfrm>
              <a:off x="922338" y="1362075"/>
              <a:ext cx="898525" cy="685800"/>
            </a:xfrm>
            <a:prstGeom prst="rect">
              <a:avLst/>
            </a:prstGeom>
            <a:solidFill>
              <a:srgbClr val="99FF99"/>
            </a:solidFill>
            <a:ln w="28575">
              <a:solidFill>
                <a:schemeClr val="tx1"/>
              </a:solidFill>
              <a:miter lim="800000"/>
              <a:headEnd type="none" w="sm" len="sm"/>
              <a:tailEnd type="none" w="sm" len="sm"/>
            </a:ln>
          </p:spPr>
          <p:txBody>
            <a:bodyPr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sp>
          <p:nvSpPr>
            <p:cNvPr id="20485" name="Text Box 4"/>
            <p:cNvSpPr txBox="1">
              <a:spLocks noChangeArrowheads="1"/>
            </p:cNvSpPr>
            <p:nvPr/>
          </p:nvSpPr>
          <p:spPr bwMode="blackWhite">
            <a:xfrm>
              <a:off x="2295525" y="1362075"/>
              <a:ext cx="1600200" cy="669925"/>
            </a:xfrm>
            <a:prstGeom prst="rect">
              <a:avLst/>
            </a:prstGeom>
            <a:solidFill>
              <a:srgbClr val="FF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Tuning Advisor</a:t>
              </a:r>
            </a:p>
          </p:txBody>
        </p:sp>
        <p:sp>
          <p:nvSpPr>
            <p:cNvPr id="20486" name="Text Box 5"/>
            <p:cNvSpPr txBox="1">
              <a:spLocks noChangeArrowheads="1"/>
            </p:cNvSpPr>
            <p:nvPr/>
          </p:nvSpPr>
          <p:spPr bwMode="blackWhite">
            <a:xfrm>
              <a:off x="2295525" y="2189163"/>
              <a:ext cx="1600200" cy="669925"/>
            </a:xfrm>
            <a:prstGeom prst="rect">
              <a:avLst/>
            </a:prstGeom>
            <a:solidFill>
              <a:srgbClr val="FF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Access Advisor</a:t>
              </a:r>
            </a:p>
          </p:txBody>
        </p:sp>
        <p:sp>
          <p:nvSpPr>
            <p:cNvPr id="20487" name="Text Box 6"/>
            <p:cNvSpPr txBox="1">
              <a:spLocks noChangeArrowheads="1"/>
            </p:cNvSpPr>
            <p:nvPr/>
          </p:nvSpPr>
          <p:spPr bwMode="blackWhite">
            <a:xfrm>
              <a:off x="2295525" y="3017838"/>
              <a:ext cx="1600200" cy="669925"/>
            </a:xfrm>
            <a:prstGeom prst="rect">
              <a:avLst/>
            </a:prstGeom>
            <a:solidFill>
              <a:srgbClr val="FFFFCC"/>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Memory Advisor</a:t>
              </a:r>
            </a:p>
          </p:txBody>
        </p:sp>
        <p:sp>
          <p:nvSpPr>
            <p:cNvPr id="20488" name="Text Box 7"/>
            <p:cNvSpPr txBox="1">
              <a:spLocks noChangeArrowheads="1"/>
            </p:cNvSpPr>
            <p:nvPr/>
          </p:nvSpPr>
          <p:spPr bwMode="blackWhite">
            <a:xfrm>
              <a:off x="2295525" y="4938713"/>
              <a:ext cx="1600200" cy="369332"/>
            </a:xfrm>
            <a:prstGeom prst="rect">
              <a:avLst/>
            </a:prstGeom>
            <a:solidFill>
              <a:srgbClr val="CCE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Space</a:t>
              </a:r>
            </a:p>
          </p:txBody>
        </p:sp>
        <p:sp>
          <p:nvSpPr>
            <p:cNvPr id="20489" name="Text Box 8"/>
            <p:cNvSpPr txBox="1">
              <a:spLocks noChangeArrowheads="1"/>
            </p:cNvSpPr>
            <p:nvPr/>
          </p:nvSpPr>
          <p:spPr bwMode="blackWhite">
            <a:xfrm>
              <a:off x="4892675" y="3371850"/>
              <a:ext cx="874713" cy="668338"/>
            </a:xfrm>
            <a:prstGeom prst="rect">
              <a:avLst/>
            </a:prstGeom>
            <a:solidFill>
              <a:srgbClr val="FFFF99"/>
            </a:solidFill>
            <a:ln w="28575">
              <a:solidFill>
                <a:schemeClr val="tx1"/>
              </a:solidFill>
              <a:miter lim="800000"/>
              <a:headEnd type="none" w="sm" len="sm"/>
              <a:tailEnd type="none" w="sm" len="sm"/>
            </a:ln>
          </p:spPr>
          <p:txBody>
            <a:bodyPr wrap="none"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SGA</a:t>
              </a:r>
            </a:p>
            <a:p>
              <a:pPr algn="ctr" eaLnBrk="1" hangingPunct="1"/>
              <a:r>
                <a:rPr lang="en-US" altLang="en-US" sz="1600" dirty="0">
                  <a:solidFill>
                    <a:srgbClr val="000000"/>
                  </a:solidFill>
                </a:rPr>
                <a:t>Advisor</a:t>
              </a:r>
            </a:p>
          </p:txBody>
        </p:sp>
        <p:sp>
          <p:nvSpPr>
            <p:cNvPr id="20490" name="Text Box 9"/>
            <p:cNvSpPr txBox="1">
              <a:spLocks noChangeArrowheads="1"/>
            </p:cNvSpPr>
            <p:nvPr/>
          </p:nvSpPr>
          <p:spPr bwMode="blackWhite">
            <a:xfrm>
              <a:off x="5772150" y="4767263"/>
              <a:ext cx="2419350" cy="325437"/>
            </a:xfrm>
            <a:prstGeom prst="rect">
              <a:avLst/>
            </a:prstGeom>
            <a:solidFill>
              <a:srgbClr val="CCE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Segment Advisor</a:t>
              </a:r>
            </a:p>
          </p:txBody>
        </p:sp>
        <p:sp>
          <p:nvSpPr>
            <p:cNvPr id="20491" name="Text Box 10"/>
            <p:cNvSpPr txBox="1">
              <a:spLocks noChangeArrowheads="1"/>
            </p:cNvSpPr>
            <p:nvPr/>
          </p:nvSpPr>
          <p:spPr bwMode="blackWhite">
            <a:xfrm>
              <a:off x="5772150" y="5200650"/>
              <a:ext cx="2419350" cy="342900"/>
            </a:xfrm>
            <a:prstGeom prst="rect">
              <a:avLst/>
            </a:prstGeom>
            <a:solidFill>
              <a:srgbClr val="CCE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Undo Advisor</a:t>
              </a:r>
            </a:p>
          </p:txBody>
        </p:sp>
        <p:sp>
          <p:nvSpPr>
            <p:cNvPr id="20492" name="Text Box 11"/>
            <p:cNvSpPr txBox="1">
              <a:spLocks noChangeArrowheads="1"/>
            </p:cNvSpPr>
            <p:nvPr/>
          </p:nvSpPr>
          <p:spPr bwMode="blackWhite">
            <a:xfrm>
              <a:off x="6608763" y="1397000"/>
              <a:ext cx="1582737"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Buffer Cache</a:t>
              </a:r>
            </a:p>
            <a:p>
              <a:pPr algn="ctr" eaLnBrk="1" hangingPunct="1"/>
              <a:r>
                <a:rPr lang="en-US" altLang="en-US" sz="1600" dirty="0">
                  <a:solidFill>
                    <a:srgbClr val="000000"/>
                  </a:solidFill>
                </a:rPr>
                <a:t>Advisor</a:t>
              </a:r>
            </a:p>
          </p:txBody>
        </p:sp>
        <p:sp>
          <p:nvSpPr>
            <p:cNvPr id="20493" name="Text Box 12"/>
            <p:cNvSpPr txBox="1">
              <a:spLocks noChangeArrowheads="1"/>
            </p:cNvSpPr>
            <p:nvPr/>
          </p:nvSpPr>
          <p:spPr bwMode="blackWhite">
            <a:xfrm>
              <a:off x="6608763" y="2236788"/>
              <a:ext cx="1563687"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Shared Pool</a:t>
              </a:r>
            </a:p>
            <a:p>
              <a:pPr algn="ctr" eaLnBrk="1" hangingPunct="1"/>
              <a:r>
                <a:rPr lang="en-US" altLang="en-US" sz="1600" dirty="0">
                  <a:solidFill>
                    <a:srgbClr val="000000"/>
                  </a:solidFill>
                </a:rPr>
                <a:t>Advisor</a:t>
              </a:r>
            </a:p>
          </p:txBody>
        </p:sp>
        <p:cxnSp>
          <p:nvCxnSpPr>
            <p:cNvPr id="20494" name="AutoShape 13"/>
            <p:cNvCxnSpPr>
              <a:cxnSpLocks noChangeShapeType="1"/>
              <a:stCxn id="20488" idx="3"/>
              <a:endCxn id="20490" idx="1"/>
            </p:cNvCxnSpPr>
            <p:nvPr/>
          </p:nvCxnSpPr>
          <p:spPr bwMode="blackWhite">
            <a:xfrm flipV="1">
              <a:off x="3895725" y="4929982"/>
              <a:ext cx="1876425" cy="193397"/>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5" name="AutoShape 14"/>
            <p:cNvCxnSpPr>
              <a:cxnSpLocks noChangeShapeType="1"/>
              <a:stCxn id="20488" idx="3"/>
              <a:endCxn id="20491" idx="1"/>
            </p:cNvCxnSpPr>
            <p:nvPr/>
          </p:nvCxnSpPr>
          <p:spPr bwMode="blackWhite">
            <a:xfrm>
              <a:off x="3895725" y="5123379"/>
              <a:ext cx="1876425" cy="248721"/>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6" name="AutoShape 15"/>
            <p:cNvCxnSpPr>
              <a:cxnSpLocks noChangeShapeType="1"/>
              <a:stCxn id="20484" idx="3"/>
              <a:endCxn id="20487" idx="1"/>
            </p:cNvCxnSpPr>
            <p:nvPr/>
          </p:nvCxnSpPr>
          <p:spPr bwMode="blackWhite">
            <a:xfrm>
              <a:off x="1835150" y="1704975"/>
              <a:ext cx="446088" cy="1647825"/>
            </a:xfrm>
            <a:prstGeom prst="bentConnector3">
              <a:avLst>
                <a:gd name="adj1" fmla="val 49824"/>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7" name="AutoShape 16"/>
            <p:cNvCxnSpPr>
              <a:cxnSpLocks noChangeShapeType="1"/>
              <a:stCxn id="20484" idx="3"/>
              <a:endCxn id="20486" idx="1"/>
            </p:cNvCxnSpPr>
            <p:nvPr/>
          </p:nvCxnSpPr>
          <p:spPr bwMode="blackWhite">
            <a:xfrm>
              <a:off x="1835150" y="1704975"/>
              <a:ext cx="446088" cy="819150"/>
            </a:xfrm>
            <a:prstGeom prst="bentConnector3">
              <a:avLst>
                <a:gd name="adj1" fmla="val 49824"/>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8" name="AutoShape 17"/>
            <p:cNvCxnSpPr>
              <a:cxnSpLocks noChangeShapeType="1"/>
              <a:stCxn id="20484" idx="3"/>
              <a:endCxn id="20500" idx="1"/>
            </p:cNvCxnSpPr>
            <p:nvPr/>
          </p:nvCxnSpPr>
          <p:spPr bwMode="blackWhite">
            <a:xfrm>
              <a:off x="1820863" y="1704975"/>
              <a:ext cx="474662" cy="4313754"/>
            </a:xfrm>
            <a:prstGeom prst="bentConnector3">
              <a:avLst>
                <a:gd name="adj1" fmla="val 50000"/>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0499" name="AutoShape 18"/>
            <p:cNvCxnSpPr>
              <a:cxnSpLocks noChangeShapeType="1"/>
              <a:stCxn id="20485" idx="3"/>
              <a:endCxn id="20486" idx="3"/>
            </p:cNvCxnSpPr>
            <p:nvPr/>
          </p:nvCxnSpPr>
          <p:spPr bwMode="blackWhite">
            <a:xfrm>
              <a:off x="3910013" y="1697038"/>
              <a:ext cx="1587" cy="827087"/>
            </a:xfrm>
            <a:prstGeom prst="bentConnector3">
              <a:avLst>
                <a:gd name="adj1" fmla="val 17768056"/>
              </a:avLst>
            </a:prstGeom>
            <a:noFill/>
            <a:ln w="28575">
              <a:solidFill>
                <a:schemeClr val="tx1"/>
              </a:solidFill>
              <a:prstDash val="sysDot"/>
              <a:miter lim="800000"/>
              <a:headEnd type="triangle" w="med" len="med"/>
              <a:tailEnd type="triangle" w="lg" len="lg"/>
            </a:ln>
            <a:extLst>
              <a:ext uri="{909E8E84-426E-40DD-AFC4-6F175D3DCCD1}">
                <a14:hiddenFill xmlns:a14="http://schemas.microsoft.com/office/drawing/2010/main">
                  <a:noFill/>
                </a14:hiddenFill>
              </a:ext>
            </a:extLst>
          </p:spPr>
        </p:cxnSp>
        <p:sp>
          <p:nvSpPr>
            <p:cNvPr id="20500" name="Text Box 19"/>
            <p:cNvSpPr txBox="1">
              <a:spLocks noChangeArrowheads="1"/>
            </p:cNvSpPr>
            <p:nvPr/>
          </p:nvSpPr>
          <p:spPr bwMode="blackWhite">
            <a:xfrm>
              <a:off x="2295525" y="5834063"/>
              <a:ext cx="1600200" cy="369332"/>
            </a:xfrm>
            <a:prstGeom prst="rect">
              <a:avLst/>
            </a:prstGeom>
            <a:solidFill>
              <a:srgbClr val="CCCCFF"/>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Backup</a:t>
              </a:r>
            </a:p>
          </p:txBody>
        </p:sp>
        <p:sp>
          <p:nvSpPr>
            <p:cNvPr id="20501" name="Text Box 20"/>
            <p:cNvSpPr txBox="1">
              <a:spLocks noChangeArrowheads="1"/>
            </p:cNvSpPr>
            <p:nvPr/>
          </p:nvSpPr>
          <p:spPr bwMode="blackWhite">
            <a:xfrm>
              <a:off x="5772150" y="5803900"/>
              <a:ext cx="2419350" cy="406400"/>
            </a:xfrm>
            <a:prstGeom prst="rect">
              <a:avLst/>
            </a:prstGeom>
            <a:solidFill>
              <a:srgbClr val="CCCCFF"/>
            </a:solidFill>
            <a:ln w="28575">
              <a:solidFill>
                <a:schemeClr val="tx1"/>
              </a:solidFill>
              <a:miter lim="800000"/>
              <a:headEnd type="none" w="sm" len="sm"/>
              <a:tailEnd type="none" w="sm" len="sm"/>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MTTR Advisor</a:t>
              </a:r>
            </a:p>
          </p:txBody>
        </p:sp>
        <p:sp>
          <p:nvSpPr>
            <p:cNvPr id="20502" name="Line 21"/>
            <p:cNvSpPr>
              <a:spLocks noChangeShapeType="1"/>
            </p:cNvSpPr>
            <p:nvPr/>
          </p:nvSpPr>
          <p:spPr bwMode="gray">
            <a:xfrm flipV="1">
              <a:off x="3900488" y="6035675"/>
              <a:ext cx="1868487" cy="3175"/>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3" name="Line 22"/>
            <p:cNvSpPr>
              <a:spLocks noChangeShapeType="1"/>
            </p:cNvSpPr>
            <p:nvPr/>
          </p:nvSpPr>
          <p:spPr bwMode="auto">
            <a:xfrm>
              <a:off x="2047875" y="1704975"/>
              <a:ext cx="2476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4" name="Text Box 23"/>
            <p:cNvSpPr txBox="1">
              <a:spLocks noChangeArrowheads="1"/>
            </p:cNvSpPr>
            <p:nvPr/>
          </p:nvSpPr>
          <p:spPr bwMode="blackWhite">
            <a:xfrm>
              <a:off x="6600825" y="3081338"/>
              <a:ext cx="1590675"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Java Pool</a:t>
              </a:r>
            </a:p>
            <a:p>
              <a:pPr algn="ctr" eaLnBrk="1" hangingPunct="1"/>
              <a:r>
                <a:rPr lang="en-US" altLang="en-US" sz="1600" dirty="0">
                  <a:solidFill>
                    <a:srgbClr val="000000"/>
                  </a:solidFill>
                </a:rPr>
                <a:t>Advisor</a:t>
              </a:r>
            </a:p>
          </p:txBody>
        </p:sp>
        <p:sp>
          <p:nvSpPr>
            <p:cNvPr id="20505" name="Text Box 24"/>
            <p:cNvSpPr txBox="1">
              <a:spLocks noChangeArrowheads="1"/>
            </p:cNvSpPr>
            <p:nvPr/>
          </p:nvSpPr>
          <p:spPr bwMode="blackWhite">
            <a:xfrm>
              <a:off x="6610350" y="3933825"/>
              <a:ext cx="1581150" cy="584775"/>
            </a:xfrm>
            <a:prstGeom prst="rect">
              <a:avLst/>
            </a:prstGeom>
            <a:solidFill>
              <a:srgbClr val="FFFF99"/>
            </a:solidFill>
            <a:ln w="28575">
              <a:solidFill>
                <a:schemeClr val="tx1"/>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Streams Pool</a:t>
              </a:r>
            </a:p>
            <a:p>
              <a:pPr algn="ctr" eaLnBrk="1" hangingPunct="1"/>
              <a:r>
                <a:rPr lang="en-US" altLang="en-US" sz="1600" dirty="0">
                  <a:solidFill>
                    <a:srgbClr val="000000"/>
                  </a:solidFill>
                </a:rPr>
                <a:t>Advisor</a:t>
              </a:r>
            </a:p>
          </p:txBody>
        </p:sp>
        <p:sp>
          <p:nvSpPr>
            <p:cNvPr id="20506" name="Line 25"/>
            <p:cNvSpPr>
              <a:spLocks noChangeShapeType="1"/>
            </p:cNvSpPr>
            <p:nvPr/>
          </p:nvSpPr>
          <p:spPr bwMode="auto">
            <a:xfrm flipV="1">
              <a:off x="6161088" y="1720850"/>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7" name="Line 26"/>
            <p:cNvSpPr>
              <a:spLocks noChangeShapeType="1"/>
            </p:cNvSpPr>
            <p:nvPr/>
          </p:nvSpPr>
          <p:spPr bwMode="auto">
            <a:xfrm flipH="1" flipV="1">
              <a:off x="6161088" y="1720850"/>
              <a:ext cx="0" cy="25796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8" name="Line 27"/>
            <p:cNvSpPr>
              <a:spLocks noChangeShapeType="1"/>
            </p:cNvSpPr>
            <p:nvPr/>
          </p:nvSpPr>
          <p:spPr bwMode="auto">
            <a:xfrm>
              <a:off x="3902075" y="3324225"/>
              <a:ext cx="64928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09" name="Line 28"/>
            <p:cNvSpPr>
              <a:spLocks noChangeShapeType="1"/>
            </p:cNvSpPr>
            <p:nvPr/>
          </p:nvSpPr>
          <p:spPr bwMode="auto">
            <a:xfrm>
              <a:off x="2073275" y="5095875"/>
              <a:ext cx="20955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0" name="Line 29"/>
            <p:cNvSpPr>
              <a:spLocks noChangeShapeType="1"/>
            </p:cNvSpPr>
            <p:nvPr/>
          </p:nvSpPr>
          <p:spPr bwMode="auto">
            <a:xfrm>
              <a:off x="4551363" y="1981200"/>
              <a:ext cx="0" cy="176212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1" name="Line 30"/>
            <p:cNvSpPr>
              <a:spLocks noChangeShapeType="1"/>
            </p:cNvSpPr>
            <p:nvPr/>
          </p:nvSpPr>
          <p:spPr bwMode="auto">
            <a:xfrm flipV="1">
              <a:off x="4560888" y="3722688"/>
              <a:ext cx="325437" cy="15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2" name="Text Box 31"/>
            <p:cNvSpPr txBox="1">
              <a:spLocks noChangeArrowheads="1"/>
            </p:cNvSpPr>
            <p:nvPr/>
          </p:nvSpPr>
          <p:spPr bwMode="blackWhite">
            <a:xfrm>
              <a:off x="4892675" y="1635125"/>
              <a:ext cx="874713" cy="668338"/>
            </a:xfrm>
            <a:prstGeom prst="rect">
              <a:avLst/>
            </a:prstGeom>
            <a:solidFill>
              <a:srgbClr val="FFFF99"/>
            </a:solidFill>
            <a:ln w="28575">
              <a:solidFill>
                <a:schemeClr val="tx1"/>
              </a:solidFill>
              <a:miter lim="800000"/>
              <a:headEnd type="none" w="sm" len="sm"/>
              <a:tailEnd type="none" w="sm" len="sm"/>
            </a:ln>
          </p:spPr>
          <p:txBody>
            <a:bodyPr wrap="none" anchor="ctr" anchorCtr="1"/>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solidFill>
                    <a:srgbClr val="000000"/>
                  </a:solidFill>
                </a:rPr>
                <a:t>PGA</a:t>
              </a:r>
            </a:p>
            <a:p>
              <a:pPr algn="ctr" eaLnBrk="1" hangingPunct="1"/>
              <a:r>
                <a:rPr lang="en-US" altLang="en-US" sz="1600" dirty="0">
                  <a:solidFill>
                    <a:srgbClr val="000000"/>
                  </a:solidFill>
                </a:rPr>
                <a:t>Advisor</a:t>
              </a:r>
            </a:p>
          </p:txBody>
        </p:sp>
        <p:sp>
          <p:nvSpPr>
            <p:cNvPr id="20513" name="Line 32"/>
            <p:cNvSpPr>
              <a:spLocks noChangeShapeType="1"/>
            </p:cNvSpPr>
            <p:nvPr/>
          </p:nvSpPr>
          <p:spPr bwMode="auto">
            <a:xfrm flipV="1">
              <a:off x="4551363" y="1993900"/>
              <a:ext cx="315912" cy="15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4" name="Line 33"/>
            <p:cNvSpPr>
              <a:spLocks noChangeShapeType="1"/>
            </p:cNvSpPr>
            <p:nvPr/>
          </p:nvSpPr>
          <p:spPr bwMode="auto">
            <a:xfrm flipV="1">
              <a:off x="6161088" y="4297892"/>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5" name="Line 34"/>
            <p:cNvSpPr>
              <a:spLocks noChangeShapeType="1"/>
            </p:cNvSpPr>
            <p:nvPr/>
          </p:nvSpPr>
          <p:spPr bwMode="auto">
            <a:xfrm flipV="1">
              <a:off x="6161088" y="3444875"/>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6" name="Line 35"/>
            <p:cNvSpPr>
              <a:spLocks noChangeShapeType="1"/>
            </p:cNvSpPr>
            <p:nvPr/>
          </p:nvSpPr>
          <p:spPr bwMode="auto">
            <a:xfrm flipV="1">
              <a:off x="6161088" y="2578100"/>
              <a:ext cx="42068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20517" name="Line 36"/>
            <p:cNvSpPr>
              <a:spLocks noChangeShapeType="1"/>
            </p:cNvSpPr>
            <p:nvPr/>
          </p:nvSpPr>
          <p:spPr bwMode="auto">
            <a:xfrm flipV="1">
              <a:off x="5789613" y="3673475"/>
              <a:ext cx="36353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spTree>
    <p:custDataLst>
      <p:tags r:id="rId1"/>
    </p:custDataLst>
    <p:extLst>
      <p:ext uri="{BB962C8B-B14F-4D97-AF65-F5344CB8AC3E}">
        <p14:creationId xmlns:p14="http://schemas.microsoft.com/office/powerpoint/2010/main" val="3060053174"/>
      </p:ext>
    </p:extLst>
  </p:cSld>
  <p:clrMapOvr>
    <a:masterClrMapping/>
  </p:clrMapOvr>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dirty="0"/>
          </a:p>
        </p:txBody>
      </p:sp>
      <p:sp>
        <p:nvSpPr>
          <p:cNvPr id="21507" name="Rectangle 3"/>
          <p:cNvSpPr>
            <a:spLocks noGrp="1" noChangeArrowheads="1"/>
          </p:cNvSpPr>
          <p:nvPr>
            <p:ph type="body" idx="1"/>
          </p:nvPr>
        </p:nvSpPr>
        <p:spPr>
          <a:xfrm>
            <a:off x="622138" y="1242485"/>
            <a:ext cx="10944549" cy="357356"/>
          </a:xfrm>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3138505702"/>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578993" y="911309"/>
            <a:ext cx="9030839" cy="5108491"/>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9" name="Rectangle 2"/>
          <p:cNvSpPr>
            <a:spLocks noGrp="1" noChangeArrowheads="1"/>
          </p:cNvSpPr>
          <p:nvPr>
            <p:ph type="title"/>
          </p:nvPr>
        </p:nvSpPr>
        <p:spPr/>
        <p:txBody>
          <a:bodyPr/>
          <a:lstStyle/>
          <a:p>
            <a:pPr eaLnBrk="1" hangingPunct="1"/>
            <a:r>
              <a:rPr lang="en-US" altLang="en-US" dirty="0"/>
              <a:t>Performance Tuning Methodology</a:t>
            </a:r>
          </a:p>
        </p:txBody>
      </p:sp>
      <p:sp>
        <p:nvSpPr>
          <p:cNvPr id="14340"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1"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4342" name="Group 72"/>
          <p:cNvGrpSpPr>
            <a:grpSpLocks/>
          </p:cNvGrpSpPr>
          <p:nvPr/>
        </p:nvGrpSpPr>
        <p:grpSpPr bwMode="auto">
          <a:xfrm>
            <a:off x="5093625" y="1275761"/>
            <a:ext cx="1142738" cy="1259505"/>
            <a:chOff x="6444208" y="1196752"/>
            <a:chExt cx="1763479" cy="1872208"/>
          </a:xfrm>
        </p:grpSpPr>
        <p:pic>
          <p:nvPicPr>
            <p:cNvPr id="14350" name="Picture 10" descr="server-0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1196752"/>
              <a:ext cx="1335274" cy="170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1" descr="server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1340768"/>
              <a:ext cx="1115407"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Rectangle 11"/>
          <p:cNvSpPr>
            <a:spLocks noChangeArrowheads="1"/>
          </p:cNvSpPr>
          <p:nvPr/>
        </p:nvSpPr>
        <p:spPr bwMode="blackWhite">
          <a:xfrm>
            <a:off x="6497637" y="1600713"/>
            <a:ext cx="3559175" cy="609600"/>
          </a:xfrm>
          <a:prstGeom prst="rect">
            <a:avLst/>
          </a:prstGeom>
          <a:solidFill>
            <a:schemeClr val="bg1"/>
          </a:solidFill>
          <a:ln w="28575">
            <a:solidFill>
              <a:schemeClr val="tx1"/>
            </a:solidFill>
            <a:miter lim="800000"/>
            <a:headEnd/>
            <a:tailEnd/>
          </a:ln>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System Health and OS Statistics</a:t>
            </a:r>
          </a:p>
        </p:txBody>
      </p:sp>
      <p:sp>
        <p:nvSpPr>
          <p:cNvPr id="14345" name="Rectangle 11"/>
          <p:cNvSpPr>
            <a:spLocks noChangeArrowheads="1"/>
          </p:cNvSpPr>
          <p:nvPr/>
        </p:nvSpPr>
        <p:spPr bwMode="blackWhite">
          <a:xfrm>
            <a:off x="3904541" y="2774907"/>
            <a:ext cx="2941467" cy="1219200"/>
          </a:xfrm>
          <a:prstGeom prst="rect">
            <a:avLst/>
          </a:prstGeom>
          <a:solidFill>
            <a:schemeClr val="bg1"/>
          </a:solidFill>
          <a:ln w="28575">
            <a:solidFill>
              <a:schemeClr val="tx1"/>
            </a:solidFill>
            <a:miter lim="800000"/>
            <a:headEnd/>
            <a:tailEnd/>
          </a:ln>
        </p:spPr>
        <p:txBody>
          <a:bodyPr lIns="46038" tIns="46038" rIns="46038" bIns="46038" anchor="ctr"/>
          <a:lstStyle/>
          <a:p>
            <a:pPr algn="ctr" defTabSz="822325" eaLnBrk="0" hangingPunct="0"/>
            <a:r>
              <a:rPr lang="en-US" altLang="en-US" dirty="0">
                <a:solidFill>
                  <a:srgbClr val="000000"/>
                </a:solidFill>
                <a:latin typeface="Arial" panose="020B0604020202020204" pitchFamily="34" charset="0"/>
                <a:cs typeface="Arial" panose="020B0604020202020204" pitchFamily="34" charset="0"/>
              </a:rPr>
              <a:t>Top Down Approach:</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Design</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Application</a:t>
            </a:r>
          </a:p>
          <a:p>
            <a:pPr algn="ctr" defTabSz="822325" eaLnBrk="0" hangingPunct="0"/>
            <a:r>
              <a:rPr lang="en-US" altLang="en-US" dirty="0">
                <a:solidFill>
                  <a:srgbClr val="000000"/>
                </a:solidFill>
                <a:latin typeface="Arial" panose="020B0604020202020204" pitchFamily="34" charset="0"/>
                <a:cs typeface="Arial" panose="020B0604020202020204" pitchFamily="34" charset="0"/>
              </a:rPr>
              <a:t>Database Instance</a:t>
            </a:r>
          </a:p>
        </p:txBody>
      </p:sp>
      <p:grpSp>
        <p:nvGrpSpPr>
          <p:cNvPr id="4" name="Group 3"/>
          <p:cNvGrpSpPr/>
          <p:nvPr/>
        </p:nvGrpSpPr>
        <p:grpSpPr>
          <a:xfrm>
            <a:off x="2082301" y="2325525"/>
            <a:ext cx="1692774" cy="2117964"/>
            <a:chOff x="2115638" y="2330305"/>
            <a:chExt cx="1692774" cy="2117964"/>
          </a:xfrm>
        </p:grpSpPr>
        <p:grpSp>
          <p:nvGrpSpPr>
            <p:cNvPr id="2" name="Group 1"/>
            <p:cNvGrpSpPr/>
            <p:nvPr/>
          </p:nvGrpSpPr>
          <p:grpSpPr>
            <a:xfrm>
              <a:off x="2115638" y="2330305"/>
              <a:ext cx="1464174" cy="1531085"/>
              <a:chOff x="2513012" y="2362201"/>
              <a:chExt cx="1771650" cy="1852612"/>
            </a:xfrm>
          </p:grpSpPr>
          <p:pic>
            <p:nvPicPr>
              <p:cNvPr id="14338" name="Picture 18" descr="books026_open_purple.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51212" y="2362201"/>
                <a:ext cx="9334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9" descr="Application_cnt2296439.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13012" y="2881313"/>
                <a:ext cx="13906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346" name="Picture 17" descr="instance2.g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0283" y="3160140"/>
              <a:ext cx="1288129" cy="128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7" name="Rectangle 11"/>
          <p:cNvSpPr>
            <a:spLocks noChangeArrowheads="1"/>
          </p:cNvSpPr>
          <p:nvPr/>
        </p:nvSpPr>
        <p:spPr bwMode="blackWhite">
          <a:xfrm>
            <a:off x="6497637" y="4629858"/>
            <a:ext cx="3559175" cy="609600"/>
          </a:xfrm>
          <a:prstGeom prst="rect">
            <a:avLst/>
          </a:prstGeom>
          <a:solidFill>
            <a:schemeClr val="bg1"/>
          </a:solidFill>
          <a:ln w="28575">
            <a:solidFill>
              <a:schemeClr val="tx1"/>
            </a:solidFill>
            <a:miter lim="800000"/>
            <a:headEnd/>
            <a:tailEnd/>
          </a:ln>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Tune Areas with Greatest Benefit</a:t>
            </a:r>
          </a:p>
        </p:txBody>
      </p:sp>
      <p:grpSp>
        <p:nvGrpSpPr>
          <p:cNvPr id="3" name="Group 2"/>
          <p:cNvGrpSpPr/>
          <p:nvPr/>
        </p:nvGrpSpPr>
        <p:grpSpPr>
          <a:xfrm>
            <a:off x="4949522" y="4154317"/>
            <a:ext cx="1401081" cy="1560683"/>
            <a:chOff x="4873323" y="4267200"/>
            <a:chExt cx="1401081" cy="1560683"/>
          </a:xfrm>
        </p:grpSpPr>
        <p:pic>
          <p:nvPicPr>
            <p:cNvPr id="14348" name="Picture 20" descr="SQL_cnt204676.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73323" y="4267200"/>
              <a:ext cx="535289" cy="111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21" descr="Screens_multiple_cnt2427997.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85747" y="4725817"/>
              <a:ext cx="1188657" cy="1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356152201"/>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s-MX" dirty="0"/>
              <a:t>Objectives</a:t>
            </a:r>
            <a:endParaRPr lang="en-US" dirty="0"/>
          </a:p>
        </p:txBody>
      </p:sp>
      <p:sp>
        <p:nvSpPr>
          <p:cNvPr id="3" name="Content Placeholder 2"/>
          <p:cNvSpPr>
            <a:spLocks noGrp="1"/>
          </p:cNvSpPr>
          <p:nvPr>
            <p:ph idx="1"/>
          </p:nvPr>
        </p:nvSpPr>
        <p:spPr>
          <a:xfrm>
            <a:off x="622138" y="1242485"/>
            <a:ext cx="10944549" cy="680521"/>
          </a:xfrm>
        </p:spPr>
        <p:txBody>
          <a:bodyPr/>
          <a:lstStyle/>
          <a:p>
            <a:r>
              <a:rPr lang="en-US" altLang="en-US" dirty="0"/>
              <a:t>After completing this lesson, you should be able to create a container </a:t>
            </a:r>
            <a:r>
              <a:rPr lang="en-US" altLang="en-US" dirty="0" smtClean="0"/>
              <a:t>database</a:t>
            </a:r>
            <a:br>
              <a:rPr lang="en-US" altLang="en-US" dirty="0" smtClean="0"/>
            </a:br>
            <a:r>
              <a:rPr lang="en-US" altLang="en-US" dirty="0" smtClean="0"/>
              <a:t>(</a:t>
            </a:r>
            <a:r>
              <a:rPr lang="en-US" altLang="en-US" dirty="0"/>
              <a:t>CDB) by using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a:t>
            </a:r>
          </a:p>
        </p:txBody>
      </p:sp>
    </p:spTree>
    <p:custDataLst>
      <p:tags r:id="rId1"/>
    </p:custDataLst>
    <p:extLst>
      <p:ext uri="{BB962C8B-B14F-4D97-AF65-F5344CB8AC3E}">
        <p14:creationId xmlns:p14="http://schemas.microsoft.com/office/powerpoint/2010/main" val="774077888"/>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234519"/>
          </a:xfrm>
        </p:spPr>
        <p:txBody>
          <a:bodyPr/>
          <a:lstStyle/>
          <a:p>
            <a:r>
              <a:rPr lang="en-US" dirty="0"/>
              <a:t>In this lesson, you should have learned how to describe:</a:t>
            </a:r>
          </a:p>
          <a:p>
            <a:pPr lvl="1"/>
            <a:r>
              <a:rPr lang="en-US" dirty="0"/>
              <a:t>The activities that you perform to manage database performance</a:t>
            </a:r>
          </a:p>
          <a:p>
            <a:pPr lvl="1"/>
            <a:r>
              <a:rPr lang="en-US" dirty="0"/>
              <a:t>The Oracle performance tuning methodology</a:t>
            </a:r>
          </a:p>
        </p:txBody>
      </p:sp>
    </p:spTree>
    <p:custDataLst>
      <p:tags r:id="rId1"/>
    </p:custDataLst>
    <p:extLst>
      <p:ext uri="{BB962C8B-B14F-4D97-AF65-F5344CB8AC3E}">
        <p14:creationId xmlns:p14="http://schemas.microsoft.com/office/powerpoint/2010/main" val="2977894825"/>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30. Monitoring </a:t>
            </a:r>
            <a:r>
              <a:rPr lang="en-US" dirty="0" smtClean="0"/>
              <a:t>Database Performance</a:t>
            </a: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611856392"/>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1557685"/>
          </a:xfrm>
        </p:spPr>
        <p:txBody>
          <a:bodyPr/>
          <a:lstStyle/>
          <a:p>
            <a:r>
              <a:rPr lang="en-US" dirty="0"/>
              <a:t>After completing this lesson, you should be able to:</a:t>
            </a:r>
          </a:p>
          <a:p>
            <a:pPr lvl="1"/>
            <a:r>
              <a:rPr lang="en-US" dirty="0"/>
              <a:t>Use performance views and tools to monitor database instance performance</a:t>
            </a:r>
          </a:p>
          <a:p>
            <a:pPr lvl="1"/>
            <a:r>
              <a:rPr lang="en-US" dirty="0"/>
              <a:t>Describe the server statistics and metrics that are collected by the Oracle Database server</a:t>
            </a:r>
          </a:p>
        </p:txBody>
      </p:sp>
    </p:spTree>
    <p:custDataLst>
      <p:tags r:id="rId1"/>
    </p:custDataLst>
    <p:extLst>
      <p:ext uri="{BB962C8B-B14F-4D97-AF65-F5344CB8AC3E}">
        <p14:creationId xmlns:p14="http://schemas.microsoft.com/office/powerpoint/2010/main" val="1632354159"/>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989485" y="1140886"/>
            <a:ext cx="8209854" cy="4654346"/>
            <a:chOff x="830654" y="1268641"/>
            <a:chExt cx="7482693" cy="3028416"/>
          </a:xfrm>
        </p:grpSpPr>
        <p:sp>
          <p:nvSpPr>
            <p:cNvPr id="22" name="Freeform 21"/>
            <p:cNvSpPr/>
            <p:nvPr/>
          </p:nvSpPr>
          <p:spPr bwMode="auto">
            <a:xfrm>
              <a:off x="1005948" y="4251338"/>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3" name="Rounded Rectangle 2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6626" name="Rectangle 2"/>
          <p:cNvSpPr>
            <a:spLocks noGrp="1" noChangeArrowheads="1"/>
          </p:cNvSpPr>
          <p:nvPr>
            <p:ph type="title"/>
          </p:nvPr>
        </p:nvSpPr>
        <p:spPr>
          <a:noFill/>
        </p:spPr>
        <p:txBody>
          <a:bodyPr/>
          <a:lstStyle/>
          <a:p>
            <a:pPr eaLnBrk="1" hangingPunct="1"/>
            <a:r>
              <a:rPr lang="en-US" altLang="en-US" dirty="0"/>
              <a:t>Server-Generated Alerts</a:t>
            </a:r>
          </a:p>
        </p:txBody>
      </p:sp>
      <p:grpSp>
        <p:nvGrpSpPr>
          <p:cNvPr id="3" name="Group 2"/>
          <p:cNvGrpSpPr/>
          <p:nvPr/>
        </p:nvGrpSpPr>
        <p:grpSpPr>
          <a:xfrm>
            <a:off x="3125787" y="1484313"/>
            <a:ext cx="5937250" cy="3889375"/>
            <a:chOff x="3122612" y="2159001"/>
            <a:chExt cx="5937250" cy="3889375"/>
          </a:xfrm>
        </p:grpSpPr>
        <p:sp>
          <p:nvSpPr>
            <p:cNvPr id="26629" name="Text Box 4"/>
            <p:cNvSpPr txBox="1">
              <a:spLocks noChangeArrowheads="1"/>
            </p:cNvSpPr>
            <p:nvPr/>
          </p:nvSpPr>
          <p:spPr bwMode="auto">
            <a:xfrm>
              <a:off x="7129462" y="3853657"/>
              <a:ext cx="9207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Server</a:t>
              </a:r>
              <a:br>
                <a:rPr lang="en-US" altLang="en-US" dirty="0">
                  <a:solidFill>
                    <a:srgbClr val="000000"/>
                  </a:solidFill>
                </a:rPr>
              </a:br>
              <a:r>
                <a:rPr lang="en-US" altLang="en-US" dirty="0">
                  <a:solidFill>
                    <a:srgbClr val="000000"/>
                  </a:solidFill>
                </a:rPr>
                <a:t>alerts</a:t>
              </a:r>
              <a:br>
                <a:rPr lang="en-US" altLang="en-US" dirty="0">
                  <a:solidFill>
                    <a:srgbClr val="000000"/>
                  </a:solidFill>
                </a:rPr>
              </a:br>
              <a:r>
                <a:rPr lang="en-US" altLang="en-US" dirty="0">
                  <a:solidFill>
                    <a:srgbClr val="000000"/>
                  </a:solidFill>
                </a:rPr>
                <a:t>queue.</a:t>
              </a:r>
            </a:p>
          </p:txBody>
        </p:sp>
        <p:sp>
          <p:nvSpPr>
            <p:cNvPr id="26630" name="Text Box 5"/>
            <p:cNvSpPr txBox="1">
              <a:spLocks noChangeArrowheads="1"/>
            </p:cNvSpPr>
            <p:nvPr/>
          </p:nvSpPr>
          <p:spPr bwMode="auto">
            <a:xfrm>
              <a:off x="4511850" y="4829176"/>
              <a:ext cx="17363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Metric exceeds</a:t>
              </a:r>
            </a:p>
            <a:p>
              <a:pPr algn="ctr" eaLnBrk="1" hangingPunct="1"/>
              <a:r>
                <a:rPr lang="en-US" altLang="en-US" dirty="0">
                  <a:solidFill>
                    <a:srgbClr val="000000"/>
                  </a:solidFill>
                </a:rPr>
                <a:t>threshold.</a:t>
              </a:r>
            </a:p>
          </p:txBody>
        </p:sp>
        <p:pic>
          <p:nvPicPr>
            <p:cNvPr id="26631" name="Picture 6" descr="que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186487" y="3930651"/>
              <a:ext cx="8985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7" descr="swr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464550" y="4884739"/>
              <a:ext cx="4603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 Box 8"/>
            <p:cNvSpPr txBox="1">
              <a:spLocks noChangeArrowheads="1"/>
            </p:cNvSpPr>
            <p:nvPr/>
          </p:nvSpPr>
          <p:spPr bwMode="auto">
            <a:xfrm>
              <a:off x="8329612" y="5681664"/>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AWR</a:t>
              </a:r>
            </a:p>
          </p:txBody>
        </p:sp>
        <p:pic>
          <p:nvPicPr>
            <p:cNvPr id="26634" name="Picture 9" descr="iss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6958012" y="2159001"/>
              <a:ext cx="7159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0"/>
            <p:cNvSpPr txBox="1">
              <a:spLocks noChangeArrowheads="1"/>
            </p:cNvSpPr>
            <p:nvPr/>
          </p:nvSpPr>
          <p:spPr bwMode="auto">
            <a:xfrm>
              <a:off x="3975625" y="2422010"/>
              <a:ext cx="2210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accent1"/>
                  </a:solidFill>
                </a:rPr>
                <a:t>Enterprise Manager</a:t>
              </a:r>
            </a:p>
          </p:txBody>
        </p:sp>
        <p:sp>
          <p:nvSpPr>
            <p:cNvPr id="26636" name="Line 11"/>
            <p:cNvSpPr>
              <a:spLocks noChangeShapeType="1"/>
            </p:cNvSpPr>
            <p:nvPr/>
          </p:nvSpPr>
          <p:spPr bwMode="auto">
            <a:xfrm flipV="1">
              <a:off x="6608762" y="3152776"/>
              <a:ext cx="0" cy="8477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37" name="Line 12"/>
            <p:cNvSpPr>
              <a:spLocks noChangeShapeType="1"/>
            </p:cNvSpPr>
            <p:nvPr/>
          </p:nvSpPr>
          <p:spPr bwMode="auto">
            <a:xfrm flipV="1">
              <a:off x="6635750" y="4657726"/>
              <a:ext cx="0" cy="8382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6638" name="Line 13"/>
            <p:cNvSpPr>
              <a:spLocks noChangeShapeType="1"/>
            </p:cNvSpPr>
            <p:nvPr/>
          </p:nvSpPr>
          <p:spPr bwMode="auto">
            <a:xfrm>
              <a:off x="3636962" y="5210176"/>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6639" name="Line 14"/>
            <p:cNvSpPr>
              <a:spLocks noChangeShapeType="1"/>
            </p:cNvSpPr>
            <p:nvPr/>
          </p:nvSpPr>
          <p:spPr bwMode="auto">
            <a:xfrm>
              <a:off x="3636962" y="5495926"/>
              <a:ext cx="4800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26640" name="Group 15"/>
            <p:cNvGrpSpPr>
              <a:grpSpLocks/>
            </p:cNvGrpSpPr>
            <p:nvPr/>
          </p:nvGrpSpPr>
          <p:grpSpPr bwMode="auto">
            <a:xfrm>
              <a:off x="3122612" y="4043364"/>
              <a:ext cx="1246188" cy="1177925"/>
              <a:chOff x="528" y="1584"/>
              <a:chExt cx="785" cy="742"/>
            </a:xfrm>
          </p:grpSpPr>
          <p:pic>
            <p:nvPicPr>
              <p:cNvPr id="26642" name="Picture 16" descr="Concept: Clouds, Shape, Thou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528" y="1584"/>
                <a:ext cx="785"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Text Box 17"/>
              <p:cNvSpPr txBox="1">
                <a:spLocks noChangeArrowheads="1"/>
              </p:cNvSpPr>
              <p:nvPr/>
            </p:nvSpPr>
            <p:spPr bwMode="gray">
              <a:xfrm>
                <a:off x="597" y="1776"/>
                <a:ext cx="65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dirty="0">
                    <a:solidFill>
                      <a:srgbClr val="000000"/>
                    </a:solidFill>
                  </a:rPr>
                  <a:t>Oracle </a:t>
                </a:r>
              </a:p>
              <a:p>
                <a:pPr algn="ctr" eaLnBrk="1" hangingPunct="1">
                  <a:lnSpc>
                    <a:spcPct val="90000"/>
                  </a:lnSpc>
                </a:pPr>
                <a:r>
                  <a:rPr lang="en-US" altLang="en-US" dirty="0">
                    <a:solidFill>
                      <a:srgbClr val="000000"/>
                    </a:solidFill>
                  </a:rPr>
                  <a:t>instance</a:t>
                </a:r>
              </a:p>
            </p:txBody>
          </p:sp>
        </p:grpSp>
        <p:pic>
          <p:nvPicPr>
            <p:cNvPr id="26641" name="Picture 18" descr="iss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190322" y="3914776"/>
              <a:ext cx="715963"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3730" y="2167778"/>
              <a:ext cx="529565" cy="880222"/>
            </a:xfrm>
            <a:prstGeom prst="rect">
              <a:avLst/>
            </a:prstGeom>
          </p:spPr>
        </p:pic>
      </p:grpSp>
    </p:spTree>
    <p:custDataLst>
      <p:tags r:id="rId1"/>
    </p:custDataLst>
    <p:extLst>
      <p:ext uri="{BB962C8B-B14F-4D97-AF65-F5344CB8AC3E}">
        <p14:creationId xmlns:p14="http://schemas.microsoft.com/office/powerpoint/2010/main" val="98512305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Metric Thresholds</a:t>
            </a:r>
          </a:p>
        </p:txBody>
      </p:sp>
      <p:sp>
        <p:nvSpPr>
          <p:cNvPr id="3" name="Content Placeholder 2"/>
          <p:cNvSpPr>
            <a:spLocks noGrp="1"/>
          </p:cNvSpPr>
          <p:nvPr>
            <p:ph idx="1"/>
          </p:nvPr>
        </p:nvSpPr>
        <p:spPr>
          <a:xfrm>
            <a:off x="622138" y="1242485"/>
            <a:ext cx="10944549" cy="1557685"/>
          </a:xfrm>
        </p:spPr>
        <p:txBody>
          <a:bodyPr/>
          <a:lstStyle/>
          <a:p>
            <a:r>
              <a:rPr lang="en-US" dirty="0"/>
              <a:t>View and change threshold settings for the server alert metrics by using:</a:t>
            </a:r>
          </a:p>
          <a:p>
            <a:pPr lvl="1"/>
            <a:r>
              <a:rPr lang="en-US" dirty="0"/>
              <a:t>The </a:t>
            </a:r>
            <a:r>
              <a:rPr lang="en-US" dirty="0">
                <a:latin typeface="Courier New" panose="02070309020205020404" pitchFamily="49" charset="0"/>
                <a:cs typeface="Courier New" panose="02070309020205020404" pitchFamily="49" charset="0"/>
              </a:rPr>
              <a:t>GET_THRESHOLD</a:t>
            </a:r>
            <a:r>
              <a:rPr lang="en-US" dirty="0"/>
              <a:t> and </a:t>
            </a:r>
            <a:r>
              <a:rPr lang="en-US" dirty="0">
                <a:latin typeface="Courier New" panose="02070309020205020404" pitchFamily="49" charset="0"/>
                <a:cs typeface="Courier New" panose="02070309020205020404" pitchFamily="49" charset="0"/>
              </a:rPr>
              <a:t>SET_THRESHOLD</a:t>
            </a:r>
            <a:r>
              <a:rPr lang="en-US" dirty="0"/>
              <a:t> procedures of the </a:t>
            </a:r>
            <a:r>
              <a:rPr lang="en-US" dirty="0">
                <a:latin typeface="Courier New" panose="02070309020205020404" pitchFamily="49" charset="0"/>
                <a:cs typeface="Courier New" panose="02070309020205020404" pitchFamily="49" charset="0"/>
              </a:rPr>
              <a:t>DBMS_SERVER_ALERT</a:t>
            </a:r>
            <a:r>
              <a:rPr lang="en-US" dirty="0"/>
              <a:t> PL/SQL package</a:t>
            </a:r>
          </a:p>
          <a:p>
            <a:pPr lvl="1"/>
            <a:r>
              <a:rPr lang="en-US" dirty="0"/>
              <a:t>The Metric and Collection Settings page in Enterprise Manager Cloud Control</a:t>
            </a:r>
          </a:p>
        </p:txBody>
      </p:sp>
    </p:spTree>
    <p:custDataLst>
      <p:tags r:id="rId1"/>
    </p:custDataLst>
    <p:extLst>
      <p:ext uri="{BB962C8B-B14F-4D97-AF65-F5344CB8AC3E}">
        <p14:creationId xmlns:p14="http://schemas.microsoft.com/office/powerpoint/2010/main" val="3533915845"/>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p:txBody>
          <a:bodyPr/>
          <a:lstStyle/>
          <a:p>
            <a:pPr eaLnBrk="1" hangingPunct="1"/>
            <a:r>
              <a:rPr lang="en-US" altLang="en-US" dirty="0"/>
              <a:t>Reacting to Alerts</a:t>
            </a:r>
          </a:p>
        </p:txBody>
      </p:sp>
      <p:sp>
        <p:nvSpPr>
          <p:cNvPr id="28675" name="Rectangle 6"/>
          <p:cNvSpPr>
            <a:spLocks noGrp="1" noChangeArrowheads="1"/>
          </p:cNvSpPr>
          <p:nvPr>
            <p:ph idx="1"/>
          </p:nvPr>
        </p:nvSpPr>
        <p:spPr>
          <a:xfrm>
            <a:off x="622138" y="1242485"/>
            <a:ext cx="10944549" cy="1996266"/>
          </a:xfrm>
        </p:spPr>
        <p:txBody>
          <a:bodyPr/>
          <a:lstStyle/>
          <a:p>
            <a:pPr lvl="1" eaLnBrk="1" hangingPunct="1"/>
            <a:r>
              <a:rPr lang="en-US" altLang="en-US" dirty="0"/>
              <a:t>If necessary, you should gather more input (for example, by running ADDM or another advisor).</a:t>
            </a:r>
          </a:p>
          <a:p>
            <a:pPr lvl="1" eaLnBrk="1" hangingPunct="1"/>
            <a:r>
              <a:rPr lang="en-US" altLang="en-US" dirty="0"/>
              <a:t>Investigate critical errors.</a:t>
            </a:r>
          </a:p>
          <a:p>
            <a:pPr lvl="1" eaLnBrk="1" hangingPunct="1"/>
            <a:r>
              <a:rPr lang="en-US" altLang="en-US" dirty="0"/>
              <a:t>Take corrective measures.</a:t>
            </a:r>
          </a:p>
          <a:p>
            <a:pPr lvl="1" eaLnBrk="1" hangingPunct="1"/>
            <a:r>
              <a:rPr lang="en-US" altLang="en-US" dirty="0"/>
              <a:t>Acknowledge alerts that are not automatically cleared.</a:t>
            </a:r>
          </a:p>
        </p:txBody>
      </p:sp>
    </p:spTree>
    <p:custDataLst>
      <p:tags r:id="rId1"/>
    </p:custDataLst>
    <p:extLst>
      <p:ext uri="{BB962C8B-B14F-4D97-AF65-F5344CB8AC3E}">
        <p14:creationId xmlns:p14="http://schemas.microsoft.com/office/powerpoint/2010/main" val="4267254958"/>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27451" y="914400"/>
            <a:ext cx="9933923" cy="5108491"/>
            <a:chOff x="830654" y="1268641"/>
            <a:chExt cx="7482693" cy="3021738"/>
          </a:xfrm>
        </p:grpSpPr>
        <p:sp>
          <p:nvSpPr>
            <p:cNvPr id="41" name="Freeform 40"/>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2" name="Rounded Rectangle 4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9698" name="Rectangle 2"/>
          <p:cNvSpPr>
            <a:spLocks noGrp="1" noChangeArrowheads="1"/>
          </p:cNvSpPr>
          <p:nvPr>
            <p:ph type="title"/>
          </p:nvPr>
        </p:nvSpPr>
        <p:spPr/>
        <p:txBody>
          <a:bodyPr/>
          <a:lstStyle/>
          <a:p>
            <a:pPr eaLnBrk="1" hangingPunct="1"/>
            <a:r>
              <a:rPr lang="en-US" altLang="en-US" dirty="0"/>
              <a:t>Alert Types and Clearing Alerts</a:t>
            </a:r>
            <a:endParaRPr lang="en-US" altLang="en-US" dirty="0">
              <a:solidFill>
                <a:srgbClr val="FF0000"/>
              </a:solidFill>
            </a:endParaRPr>
          </a:p>
        </p:txBody>
      </p:sp>
      <p:grpSp>
        <p:nvGrpSpPr>
          <p:cNvPr id="3" name="Group 2"/>
          <p:cNvGrpSpPr/>
          <p:nvPr/>
        </p:nvGrpSpPr>
        <p:grpSpPr>
          <a:xfrm>
            <a:off x="2027113" y="1080911"/>
            <a:ext cx="8134599" cy="4786489"/>
            <a:chOff x="2447582" y="1360311"/>
            <a:chExt cx="8134599" cy="4786489"/>
          </a:xfrm>
        </p:grpSpPr>
        <p:sp>
          <p:nvSpPr>
            <p:cNvPr id="29700" name="Rectangle 3"/>
            <p:cNvSpPr>
              <a:spLocks noChangeArrowheads="1"/>
            </p:cNvSpPr>
            <p:nvPr/>
          </p:nvSpPr>
          <p:spPr bwMode="auto">
            <a:xfrm>
              <a:off x="5148088" y="1752469"/>
              <a:ext cx="2501900" cy="1003419"/>
            </a:xfrm>
            <a:prstGeom prst="rect">
              <a:avLst/>
            </a:prstGeom>
            <a:solidFill>
              <a:srgbClr val="FFFF99"/>
            </a:solidFill>
            <a:ln w="28575">
              <a:solidFill>
                <a:schemeClr val="tx1"/>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9701" name="Oval 4"/>
            <p:cNvSpPr>
              <a:spLocks noChangeArrowheads="1"/>
            </p:cNvSpPr>
            <p:nvPr/>
          </p:nvSpPr>
          <p:spPr bwMode="auto">
            <a:xfrm>
              <a:off x="6019625" y="2997217"/>
              <a:ext cx="762000" cy="685881"/>
            </a:xfrm>
            <a:prstGeom prst="ellipse">
              <a:avLst/>
            </a:prstGeom>
            <a:solidFill>
              <a:srgbClr val="FFCC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9702" name="Text Box 5"/>
            <p:cNvSpPr txBox="1">
              <a:spLocks noChangeArrowheads="1"/>
            </p:cNvSpPr>
            <p:nvPr/>
          </p:nvSpPr>
          <p:spPr bwMode="auto">
            <a:xfrm>
              <a:off x="6057725" y="3179801"/>
              <a:ext cx="704850" cy="35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dirty="0">
                  <a:solidFill>
                    <a:srgbClr val="000000"/>
                  </a:solidFill>
                  <a:latin typeface="Courier New" panose="02070309020205020404" pitchFamily="49" charset="0"/>
                </a:rPr>
                <a:t>MMON</a:t>
              </a:r>
            </a:p>
          </p:txBody>
        </p:sp>
        <p:sp>
          <p:nvSpPr>
            <p:cNvPr id="29703" name="Line 6"/>
            <p:cNvSpPr>
              <a:spLocks noChangeShapeType="1"/>
            </p:cNvSpPr>
            <p:nvPr/>
          </p:nvSpPr>
          <p:spPr bwMode="auto">
            <a:xfrm flipH="1" flipV="1">
              <a:off x="5219525" y="1942992"/>
              <a:ext cx="736600" cy="0"/>
            </a:xfrm>
            <a:prstGeom prst="line">
              <a:avLst/>
            </a:prstGeom>
            <a:noFill/>
            <a:ln w="28575">
              <a:solidFill>
                <a:schemeClr val="tx2"/>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29704" name="Line 7"/>
            <p:cNvSpPr>
              <a:spLocks noChangeShapeType="1"/>
            </p:cNvSpPr>
            <p:nvPr/>
          </p:nvSpPr>
          <p:spPr bwMode="auto">
            <a:xfrm flipH="1" flipV="1">
              <a:off x="5219525" y="2514560"/>
              <a:ext cx="755650" cy="0"/>
            </a:xfrm>
            <a:prstGeom prst="line">
              <a:avLst/>
            </a:prstGeom>
            <a:noFill/>
            <a:ln w="28575">
              <a:solidFill>
                <a:schemeClr val="tx2"/>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29705" name="Rectangle 8"/>
            <p:cNvSpPr>
              <a:spLocks noChangeArrowheads="1"/>
            </p:cNvSpPr>
            <p:nvPr/>
          </p:nvSpPr>
          <p:spPr bwMode="auto">
            <a:xfrm>
              <a:off x="5829125" y="2336739"/>
              <a:ext cx="18288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85% Warning</a:t>
              </a:r>
            </a:p>
          </p:txBody>
        </p:sp>
        <p:sp>
          <p:nvSpPr>
            <p:cNvPr id="29706" name="Rectangle 9"/>
            <p:cNvSpPr>
              <a:spLocks noChangeArrowheads="1"/>
            </p:cNvSpPr>
            <p:nvPr/>
          </p:nvSpPr>
          <p:spPr bwMode="auto">
            <a:xfrm>
              <a:off x="5867225" y="1765171"/>
              <a:ext cx="16002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97% Critical</a:t>
              </a:r>
            </a:p>
          </p:txBody>
        </p:sp>
        <p:pic>
          <p:nvPicPr>
            <p:cNvPr id="29707" name="Picture 10"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82875" y="2260530"/>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8" name="AutoShape 11"/>
            <p:cNvCxnSpPr>
              <a:cxnSpLocks noChangeShapeType="1"/>
              <a:stCxn id="29701" idx="0"/>
              <a:endCxn id="29700" idx="2"/>
            </p:cNvCxnSpPr>
            <p:nvPr/>
          </p:nvCxnSpPr>
          <p:spPr bwMode="auto">
            <a:xfrm flipH="1" flipV="1">
              <a:off x="6399038" y="2770178"/>
              <a:ext cx="1587" cy="212750"/>
            </a:xfrm>
            <a:prstGeom prst="straightConnector1">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cxnSp>
        <p:pic>
          <p:nvPicPr>
            <p:cNvPr id="29709" name="Picture 12"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082875" y="1625454"/>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Rectangle 13"/>
            <p:cNvSpPr>
              <a:spLocks noChangeArrowheads="1"/>
            </p:cNvSpPr>
            <p:nvPr/>
          </p:nvSpPr>
          <p:spPr bwMode="auto">
            <a:xfrm>
              <a:off x="7975425" y="1777872"/>
              <a:ext cx="977900" cy="32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600" dirty="0">
                  <a:solidFill>
                    <a:srgbClr val="000000"/>
                  </a:solidFill>
                </a:rPr>
                <a:t>Cleared</a:t>
              </a:r>
            </a:p>
          </p:txBody>
        </p:sp>
        <p:sp>
          <p:nvSpPr>
            <p:cNvPr id="29711" name="Rectangle 14"/>
            <p:cNvSpPr>
              <a:spLocks noChangeArrowheads="1"/>
            </p:cNvSpPr>
            <p:nvPr/>
          </p:nvSpPr>
          <p:spPr bwMode="auto">
            <a:xfrm>
              <a:off x="7975425" y="2362142"/>
              <a:ext cx="977900" cy="32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600" dirty="0">
                  <a:solidFill>
                    <a:srgbClr val="000000"/>
                  </a:solidFill>
                </a:rPr>
                <a:t>Cleared</a:t>
              </a:r>
            </a:p>
          </p:txBody>
        </p:sp>
        <p:sp>
          <p:nvSpPr>
            <p:cNvPr id="29723" name="Text Box 26"/>
            <p:cNvSpPr txBox="1">
              <a:spLocks noChangeArrowheads="1"/>
            </p:cNvSpPr>
            <p:nvPr/>
          </p:nvSpPr>
          <p:spPr bwMode="gray">
            <a:xfrm>
              <a:off x="5597055" y="1360311"/>
              <a:ext cx="1505540" cy="36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FF0000"/>
                  </a:solidFill>
                </a:rPr>
                <a:t>Metric based</a:t>
              </a:r>
            </a:p>
          </p:txBody>
        </p:sp>
        <p:sp>
          <p:nvSpPr>
            <p:cNvPr id="29724" name="Text Box 27"/>
            <p:cNvSpPr txBox="1">
              <a:spLocks noChangeArrowheads="1"/>
            </p:cNvSpPr>
            <p:nvPr/>
          </p:nvSpPr>
          <p:spPr bwMode="gray">
            <a:xfrm>
              <a:off x="5719478" y="5777424"/>
              <a:ext cx="1467068" cy="36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FF0000"/>
                  </a:solidFill>
                </a:rPr>
                <a:t>Event based</a:t>
              </a:r>
            </a:p>
          </p:txBody>
        </p:sp>
        <p:sp>
          <p:nvSpPr>
            <p:cNvPr id="29725" name="Text Box 28"/>
            <p:cNvSpPr txBox="1">
              <a:spLocks noChangeArrowheads="1"/>
            </p:cNvSpPr>
            <p:nvPr/>
          </p:nvSpPr>
          <p:spPr bwMode="auto">
            <a:xfrm>
              <a:off x="2899731" y="1839793"/>
              <a:ext cx="1210588"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Threshold</a:t>
              </a:r>
              <a:br>
                <a:rPr lang="en-US" altLang="en-US" dirty="0">
                  <a:solidFill>
                    <a:srgbClr val="000000"/>
                  </a:solidFill>
                </a:rPr>
              </a:br>
              <a:r>
                <a:rPr lang="en-US" altLang="en-US" dirty="0">
                  <a:solidFill>
                    <a:srgbClr val="000000"/>
                  </a:solidFill>
                </a:rPr>
                <a:t>(stateful)</a:t>
              </a:r>
              <a:br>
                <a:rPr lang="en-US" altLang="en-US" dirty="0">
                  <a:solidFill>
                    <a:srgbClr val="000000"/>
                  </a:solidFill>
                </a:rPr>
              </a:br>
              <a:r>
                <a:rPr lang="en-US" altLang="en-US" dirty="0">
                  <a:solidFill>
                    <a:srgbClr val="000000"/>
                  </a:solidFill>
                </a:rPr>
                <a:t>alerts</a:t>
              </a:r>
            </a:p>
          </p:txBody>
        </p:sp>
        <p:grpSp>
          <p:nvGrpSpPr>
            <p:cNvPr id="2" name="Group 1"/>
            <p:cNvGrpSpPr/>
            <p:nvPr/>
          </p:nvGrpSpPr>
          <p:grpSpPr>
            <a:xfrm>
              <a:off x="2539825" y="4228187"/>
              <a:ext cx="6654800" cy="1746457"/>
              <a:chOff x="2373312" y="4188149"/>
              <a:chExt cx="6654800" cy="1746457"/>
            </a:xfrm>
          </p:grpSpPr>
          <p:sp>
            <p:nvSpPr>
              <p:cNvPr id="29712" name="Line 15"/>
              <p:cNvSpPr>
                <a:spLocks noChangeShapeType="1"/>
              </p:cNvSpPr>
              <p:nvPr/>
            </p:nvSpPr>
            <p:spPr bwMode="gray">
              <a:xfrm>
                <a:off x="3998912" y="5355099"/>
                <a:ext cx="5029200" cy="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13" name="Line 16"/>
              <p:cNvSpPr>
                <a:spLocks noChangeShapeType="1"/>
              </p:cNvSpPr>
              <p:nvPr/>
            </p:nvSpPr>
            <p:spPr bwMode="auto">
              <a:xfrm>
                <a:off x="47482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9714" name="Line 17"/>
              <p:cNvSpPr>
                <a:spLocks noChangeShapeType="1"/>
              </p:cNvSpPr>
              <p:nvPr/>
            </p:nvSpPr>
            <p:spPr bwMode="auto">
              <a:xfrm>
                <a:off x="63230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9715" name="Line 18"/>
              <p:cNvSpPr>
                <a:spLocks noChangeShapeType="1"/>
              </p:cNvSpPr>
              <p:nvPr/>
            </p:nvSpPr>
            <p:spPr bwMode="auto">
              <a:xfrm>
                <a:off x="7910512" y="5231260"/>
                <a:ext cx="0" cy="27943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pic>
            <p:nvPicPr>
              <p:cNvPr id="29716" name="Picture 19"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4180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Rectangle 20"/>
              <p:cNvSpPr>
                <a:spLocks noChangeArrowheads="1"/>
              </p:cNvSpPr>
              <p:nvPr/>
            </p:nvSpPr>
            <p:spPr bwMode="auto">
              <a:xfrm>
                <a:off x="4351337" y="5577376"/>
                <a:ext cx="749300" cy="35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dirty="0">
                    <a:solidFill>
                      <a:srgbClr val="000000"/>
                    </a:solidFill>
                  </a:rPr>
                  <a:t>Alert</a:t>
                </a:r>
              </a:p>
            </p:txBody>
          </p:sp>
          <p:pic>
            <p:nvPicPr>
              <p:cNvPr id="29718" name="Picture 21"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9674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22" descr="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580312" y="5047088"/>
                <a:ext cx="638175" cy="6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0" name="Text Box 23"/>
              <p:cNvSpPr txBox="1">
                <a:spLocks noChangeArrowheads="1"/>
              </p:cNvSpPr>
              <p:nvPr/>
            </p:nvSpPr>
            <p:spPr bwMode="auto">
              <a:xfrm>
                <a:off x="4130466" y="4442179"/>
                <a:ext cx="1159292" cy="64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Snapshot</a:t>
                </a:r>
                <a:br>
                  <a:rPr lang="en-US" altLang="en-US" dirty="0">
                    <a:solidFill>
                      <a:srgbClr val="000000"/>
                    </a:solidFill>
                  </a:rPr>
                </a:br>
                <a:r>
                  <a:rPr lang="en-US" altLang="en-US" dirty="0">
                    <a:solidFill>
                      <a:srgbClr val="000000"/>
                    </a:solidFill>
                  </a:rPr>
                  <a:t>Too Old</a:t>
                </a:r>
              </a:p>
            </p:txBody>
          </p:sp>
          <p:sp>
            <p:nvSpPr>
              <p:cNvPr id="29721" name="Text Box 24"/>
              <p:cNvSpPr txBox="1">
                <a:spLocks noChangeArrowheads="1"/>
              </p:cNvSpPr>
              <p:nvPr/>
            </p:nvSpPr>
            <p:spPr bwMode="auto">
              <a:xfrm>
                <a:off x="5570986" y="4200851"/>
                <a:ext cx="1351652"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Resumable</a:t>
                </a:r>
                <a:br>
                  <a:rPr lang="en-US" altLang="en-US" dirty="0">
                    <a:solidFill>
                      <a:srgbClr val="000000"/>
                    </a:solidFill>
                  </a:rPr>
                </a:br>
                <a:r>
                  <a:rPr lang="en-US" altLang="en-US" dirty="0">
                    <a:solidFill>
                      <a:srgbClr val="000000"/>
                    </a:solidFill>
                  </a:rPr>
                  <a:t>Session</a:t>
                </a:r>
                <a:br>
                  <a:rPr lang="en-US" altLang="en-US" dirty="0">
                    <a:solidFill>
                      <a:srgbClr val="000000"/>
                    </a:solidFill>
                  </a:rPr>
                </a:br>
                <a:r>
                  <a:rPr lang="en-US" altLang="en-US" dirty="0">
                    <a:solidFill>
                      <a:srgbClr val="000000"/>
                    </a:solidFill>
                  </a:rPr>
                  <a:t>Suspended</a:t>
                </a:r>
              </a:p>
            </p:txBody>
          </p:sp>
          <p:sp>
            <p:nvSpPr>
              <p:cNvPr id="29722" name="Text Box 25"/>
              <p:cNvSpPr txBox="1">
                <a:spLocks noChangeArrowheads="1"/>
              </p:cNvSpPr>
              <p:nvPr/>
            </p:nvSpPr>
            <p:spPr bwMode="auto">
              <a:xfrm>
                <a:off x="7070745" y="4188149"/>
                <a:ext cx="1762084" cy="9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Recovery Area </a:t>
                </a:r>
                <a:br>
                  <a:rPr lang="en-US" altLang="en-US" dirty="0">
                    <a:solidFill>
                      <a:srgbClr val="000000"/>
                    </a:solidFill>
                  </a:rPr>
                </a:br>
                <a:r>
                  <a:rPr lang="en-US" altLang="en-US" dirty="0">
                    <a:solidFill>
                      <a:srgbClr val="000000"/>
                    </a:solidFill>
                  </a:rPr>
                  <a:t>Low On </a:t>
                </a:r>
                <a:br>
                  <a:rPr lang="en-US" altLang="en-US" dirty="0">
                    <a:solidFill>
                      <a:srgbClr val="000000"/>
                    </a:solidFill>
                  </a:rPr>
                </a:br>
                <a:r>
                  <a:rPr lang="en-US" altLang="en-US" dirty="0">
                    <a:solidFill>
                      <a:srgbClr val="000000"/>
                    </a:solidFill>
                  </a:rPr>
                  <a:t>Free Space</a:t>
                </a:r>
              </a:p>
            </p:txBody>
          </p:sp>
          <p:sp>
            <p:nvSpPr>
              <p:cNvPr id="29726" name="Text Box 29"/>
              <p:cNvSpPr txBox="1">
                <a:spLocks noChangeArrowheads="1"/>
              </p:cNvSpPr>
              <p:nvPr/>
            </p:nvSpPr>
            <p:spPr bwMode="auto">
              <a:xfrm>
                <a:off x="2373312" y="4886732"/>
                <a:ext cx="1905000" cy="91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Nonthreshold (stateless)</a:t>
                </a:r>
                <a:br>
                  <a:rPr lang="en-US" altLang="en-US" dirty="0">
                    <a:solidFill>
                      <a:srgbClr val="000000"/>
                    </a:solidFill>
                  </a:rPr>
                </a:br>
                <a:r>
                  <a:rPr lang="en-US" altLang="en-US" dirty="0">
                    <a:solidFill>
                      <a:srgbClr val="000000"/>
                    </a:solidFill>
                  </a:rPr>
                  <a:t>alerts</a:t>
                </a:r>
              </a:p>
            </p:txBody>
          </p:sp>
        </p:grpSp>
        <p:cxnSp>
          <p:nvCxnSpPr>
            <p:cNvPr id="29729" name="AutoShape 32"/>
            <p:cNvCxnSpPr>
              <a:cxnSpLocks noChangeShapeType="1"/>
            </p:cNvCxnSpPr>
            <p:nvPr/>
          </p:nvCxnSpPr>
          <p:spPr bwMode="auto">
            <a:xfrm>
              <a:off x="5754511" y="3880138"/>
              <a:ext cx="1508125" cy="0"/>
            </a:xfrm>
            <a:prstGeom prst="straightConnector1">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cxnSp>
        <p:sp>
          <p:nvSpPr>
            <p:cNvPr id="29730" name="Line 33"/>
            <p:cNvSpPr>
              <a:spLocks noChangeShapeType="1"/>
            </p:cNvSpPr>
            <p:nvPr/>
          </p:nvSpPr>
          <p:spPr bwMode="auto">
            <a:xfrm flipH="1" flipV="1">
              <a:off x="4863925" y="1422230"/>
              <a:ext cx="0" cy="1765509"/>
            </a:xfrm>
            <a:prstGeom prst="line">
              <a:avLst/>
            </a:prstGeom>
            <a:noFill/>
            <a:ln w="28575">
              <a:solidFill>
                <a:schemeClr val="accent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29731" name="Line 34"/>
            <p:cNvSpPr>
              <a:spLocks noChangeShapeType="1"/>
            </p:cNvSpPr>
            <p:nvPr/>
          </p:nvSpPr>
          <p:spPr bwMode="invGray">
            <a:xfrm flipH="1" flipV="1">
              <a:off x="7924625" y="1409529"/>
              <a:ext cx="0" cy="1765509"/>
            </a:xfrm>
            <a:prstGeom prst="line">
              <a:avLst/>
            </a:prstGeom>
            <a:noFill/>
            <a:ln w="28575">
              <a:solidFill>
                <a:srgbClr val="00B050"/>
              </a:solidFill>
              <a:round/>
              <a:headEnd type="triangle" w="lg" len="lg"/>
              <a:tailEnd w="lg" len="lg"/>
            </a:ln>
            <a:extLst>
              <a:ext uri="{909E8E84-426E-40DD-AFC4-6F175D3DCCD1}">
                <a14:hiddenFill xmlns:a14="http://schemas.microsoft.com/office/drawing/2010/main">
                  <a:noFill/>
                </a14:hiddenFill>
              </a:ext>
            </a:extLst>
          </p:spPr>
          <p:txBody>
            <a:bodyPr/>
            <a:lstStyle/>
            <a:p>
              <a:endParaRPr lang="en-US" dirty="0"/>
            </a:p>
          </p:txBody>
        </p:sp>
        <p:sp>
          <p:nvSpPr>
            <p:cNvPr id="36" name="Content Placeholder 2"/>
            <p:cNvSpPr txBox="1">
              <a:spLocks/>
            </p:cNvSpPr>
            <p:nvPr/>
          </p:nvSpPr>
          <p:spPr bwMode="gray">
            <a:xfrm>
              <a:off x="2447582" y="3702322"/>
              <a:ext cx="3303931" cy="41630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lgn="ctr" eaLnBrk="1" hangingPunct="1">
                <a:buClr>
                  <a:srgbClr val="000000"/>
                </a:buClr>
              </a:pPr>
              <a:r>
                <a:rPr lang="en-US" altLang="en-US" sz="1600" b="1" dirty="0">
                  <a:latin typeface="Courier New" panose="02070309020205020404" pitchFamily="49" charset="0"/>
                </a:rPr>
                <a:t>DBA_OUTSTANDING_ALERTS</a:t>
              </a:r>
            </a:p>
          </p:txBody>
        </p:sp>
        <p:sp>
          <p:nvSpPr>
            <p:cNvPr id="37" name="Content Placeholder 2"/>
            <p:cNvSpPr txBox="1">
              <a:spLocks/>
            </p:cNvSpPr>
            <p:nvPr/>
          </p:nvSpPr>
          <p:spPr bwMode="gray">
            <a:xfrm>
              <a:off x="7278250" y="3669223"/>
              <a:ext cx="3303931" cy="41630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lgn="ctr" eaLnBrk="1" hangingPunct="1">
                <a:buClr>
                  <a:srgbClr val="000000"/>
                </a:buClr>
              </a:pPr>
              <a:r>
                <a:rPr lang="en-US" altLang="en-US" sz="1600" b="1" dirty="0">
                  <a:latin typeface="Courier New" panose="02070309020205020404" pitchFamily="49" charset="0"/>
                </a:rPr>
                <a:t>DBA_ALERT_HISTORY</a:t>
              </a:r>
            </a:p>
          </p:txBody>
        </p:sp>
      </p:grpSp>
    </p:spTree>
    <p:custDataLst>
      <p:tags r:id="rId1"/>
    </p:custDataLst>
    <p:extLst>
      <p:ext uri="{BB962C8B-B14F-4D97-AF65-F5344CB8AC3E}">
        <p14:creationId xmlns:p14="http://schemas.microsoft.com/office/powerpoint/2010/main" val="181905305"/>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84213" y="3719207"/>
            <a:ext cx="4078502" cy="2246222"/>
            <a:chOff x="830654" y="1268641"/>
            <a:chExt cx="7482693" cy="3052420"/>
          </a:xfrm>
        </p:grpSpPr>
        <p:sp>
          <p:nvSpPr>
            <p:cNvPr id="23" name="Freeform 22"/>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4" name="Rounded Rectangle 2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9" name="Group 18"/>
          <p:cNvGrpSpPr/>
          <p:nvPr/>
        </p:nvGrpSpPr>
        <p:grpSpPr>
          <a:xfrm>
            <a:off x="7474835" y="2209800"/>
            <a:ext cx="4078502" cy="3755629"/>
            <a:chOff x="830654" y="1268641"/>
            <a:chExt cx="7482693" cy="3052420"/>
          </a:xfrm>
        </p:grpSpPr>
        <p:sp>
          <p:nvSpPr>
            <p:cNvPr id="20" name="Freeform 19"/>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1" name="Rounded Rectangle 2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16" name="Group 15"/>
          <p:cNvGrpSpPr/>
          <p:nvPr/>
        </p:nvGrpSpPr>
        <p:grpSpPr>
          <a:xfrm>
            <a:off x="684213" y="1182778"/>
            <a:ext cx="4078502" cy="2246222"/>
            <a:chOff x="830654" y="1268641"/>
            <a:chExt cx="7482693" cy="3052420"/>
          </a:xfrm>
        </p:grpSpPr>
        <p:sp>
          <p:nvSpPr>
            <p:cNvPr id="17" name="Freeform 16"/>
            <p:cNvSpPr/>
            <p:nvPr/>
          </p:nvSpPr>
          <p:spPr bwMode="auto">
            <a:xfrm>
              <a:off x="1005948" y="4275342"/>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2"/>
          <p:cNvSpPr>
            <a:spLocks noGrp="1" noChangeArrowheads="1"/>
          </p:cNvSpPr>
          <p:nvPr>
            <p:ph type="title"/>
          </p:nvPr>
        </p:nvSpPr>
        <p:spPr/>
        <p:txBody>
          <a:bodyPr/>
          <a:lstStyle/>
          <a:p>
            <a:pPr eaLnBrk="1" hangingPunct="1"/>
            <a:r>
              <a:rPr lang="en-US" altLang="en-US" dirty="0"/>
              <a:t>Database Server Statistics and Metrics</a:t>
            </a:r>
          </a:p>
        </p:txBody>
      </p:sp>
      <p:sp>
        <p:nvSpPr>
          <p:cNvPr id="15363"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4"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15367" name="Picture 15" descr="Database_modern_cnt206312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0037" y="2542382"/>
            <a:ext cx="14287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7" descr="Statistics_magnify_cnt249578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50671" y="1770593"/>
            <a:ext cx="1524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037012" y="1090230"/>
            <a:ext cx="1574380" cy="1180785"/>
            <a:chOff x="2894012" y="1219200"/>
            <a:chExt cx="1905000" cy="1428750"/>
          </a:xfrm>
        </p:grpSpPr>
        <p:pic>
          <p:nvPicPr>
            <p:cNvPr id="15370" name="Picture 20" descr="Clock_cnt249587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94012" y="1219200"/>
              <a:ext cx="13525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9" descr="BarGraph_cnt249585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79812" y="1219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72" name="Picture 21" descr="BarGraph_cnt2296433.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24062" y="4048262"/>
            <a:ext cx="15906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9"/>
          <p:cNvSpPr>
            <a:spLocks noGrp="1"/>
          </p:cNvSpPr>
          <p:nvPr>
            <p:ph idx="1"/>
          </p:nvPr>
        </p:nvSpPr>
        <p:spPr>
          <a:xfrm>
            <a:off x="1003138" y="1395030"/>
            <a:ext cx="3224375" cy="1695527"/>
          </a:xfrm>
        </p:spPr>
        <p:txBody>
          <a:bodyPr/>
          <a:lstStyle/>
          <a:p>
            <a:pPr>
              <a:buClr>
                <a:schemeClr val="accent1"/>
              </a:buClr>
              <a:defRPr/>
            </a:pPr>
            <a:r>
              <a:rPr lang="en-US" dirty="0"/>
              <a:t>Cumulative statistics:</a:t>
            </a:r>
          </a:p>
          <a:p>
            <a:pPr lvl="1">
              <a:buClr>
                <a:schemeClr val="accent1"/>
              </a:buClr>
              <a:defRPr/>
            </a:pPr>
            <a:r>
              <a:rPr lang="en-US" dirty="0"/>
              <a:t>Wait events with time information</a:t>
            </a:r>
          </a:p>
          <a:p>
            <a:pPr lvl="1">
              <a:buClr>
                <a:schemeClr val="accent1"/>
              </a:buClr>
              <a:defRPr/>
            </a:pPr>
            <a:r>
              <a:rPr lang="en-US" dirty="0"/>
              <a:t>Time model</a:t>
            </a:r>
          </a:p>
        </p:txBody>
      </p:sp>
      <p:sp>
        <p:nvSpPr>
          <p:cNvPr id="14" name="Content Placeholder 9"/>
          <p:cNvSpPr txBox="1">
            <a:spLocks/>
          </p:cNvSpPr>
          <p:nvPr/>
        </p:nvSpPr>
        <p:spPr bwMode="gray">
          <a:xfrm>
            <a:off x="1316762" y="5444067"/>
            <a:ext cx="2805274" cy="35735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lgn="ctr">
              <a:buClr>
                <a:schemeClr val="accent1"/>
              </a:buClr>
              <a:defRPr/>
            </a:pPr>
            <a:r>
              <a:rPr lang="en-US" kern="0" dirty="0"/>
              <a:t>Metrics: Statistic rates</a:t>
            </a:r>
          </a:p>
        </p:txBody>
      </p:sp>
      <p:sp>
        <p:nvSpPr>
          <p:cNvPr id="15" name="Content Placeholder 9"/>
          <p:cNvSpPr txBox="1">
            <a:spLocks/>
          </p:cNvSpPr>
          <p:nvPr/>
        </p:nvSpPr>
        <p:spPr bwMode="gray">
          <a:xfrm>
            <a:off x="7900365" y="3505200"/>
            <a:ext cx="3200400" cy="1996266"/>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buClr>
                <a:schemeClr val="accent1"/>
              </a:buClr>
              <a:defRPr/>
            </a:pPr>
            <a:r>
              <a:rPr lang="en-US" kern="0" dirty="0"/>
              <a:t>Sampled statistics:</a:t>
            </a:r>
          </a:p>
          <a:p>
            <a:pPr lvl="1">
              <a:buClr>
                <a:schemeClr val="accent1"/>
              </a:buClr>
              <a:defRPr/>
            </a:pPr>
            <a:r>
              <a:rPr lang="en-US" kern="0" dirty="0"/>
              <a:t>Active session history</a:t>
            </a:r>
          </a:p>
          <a:p>
            <a:pPr lvl="1">
              <a:buClr>
                <a:schemeClr val="accent1"/>
              </a:buClr>
              <a:defRPr/>
            </a:pPr>
            <a:r>
              <a:rPr lang="en-US" kern="0" dirty="0"/>
              <a:t>Statistics by session, SQL, and service</a:t>
            </a:r>
          </a:p>
          <a:p>
            <a:pPr lvl="1">
              <a:buClr>
                <a:schemeClr val="accent1"/>
              </a:buClr>
              <a:defRPr/>
            </a:pPr>
            <a:r>
              <a:rPr lang="en-US" kern="0" dirty="0"/>
              <a:t>Other dimensions</a:t>
            </a:r>
          </a:p>
        </p:txBody>
      </p:sp>
    </p:spTree>
    <p:custDataLst>
      <p:tags r:id="rId1"/>
    </p:custDataLst>
    <p:extLst>
      <p:ext uri="{BB962C8B-B14F-4D97-AF65-F5344CB8AC3E}">
        <p14:creationId xmlns:p14="http://schemas.microsoft.com/office/powerpoint/2010/main" val="4103906217"/>
      </p:ext>
    </p:extLst>
  </p:cSld>
  <p:clrMapOvr>
    <a:masterClrMapping/>
  </p:clrMapOvr>
  <p:transition spd="slow"/>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blackWhite">
          <a:xfrm>
            <a:off x="4660727" y="1360311"/>
            <a:ext cx="3452813" cy="2971800"/>
          </a:xfrm>
          <a:prstGeom prst="rect">
            <a:avLst/>
          </a:prstGeom>
          <a:solidFill>
            <a:srgbClr val="99CCFF"/>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19" name="Rectangle 3"/>
          <p:cNvSpPr>
            <a:spLocks noChangeArrowheads="1"/>
          </p:cNvSpPr>
          <p:nvPr/>
        </p:nvSpPr>
        <p:spPr bwMode="auto">
          <a:xfrm>
            <a:off x="4710733" y="1426986"/>
            <a:ext cx="33528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Instance/Database</a:t>
            </a:r>
          </a:p>
          <a:p>
            <a:r>
              <a:rPr lang="en-US" altLang="en-US" b="1" dirty="0">
                <a:solidFill>
                  <a:srgbClr val="000000"/>
                </a:solidFill>
                <a:latin typeface="Courier New" panose="02070309020205020404" pitchFamily="49" charset="0"/>
              </a:rPr>
              <a:t>V$DATABASE</a:t>
            </a:r>
            <a:endParaRPr lang="en-US" altLang="en-US" b="1" dirty="0">
              <a:solidFill>
                <a:srgbClr val="000000"/>
              </a:solidFill>
            </a:endParaRPr>
          </a:p>
          <a:p>
            <a:r>
              <a:rPr lang="en-US" altLang="en-US" b="1" dirty="0">
                <a:solidFill>
                  <a:srgbClr val="000000"/>
                </a:solidFill>
                <a:latin typeface="Courier New" panose="02070309020205020404" pitchFamily="49" charset="0"/>
              </a:rPr>
              <a:t>V$INSTANCE</a:t>
            </a:r>
            <a:endParaRPr lang="en-US" altLang="en-US" b="1" dirty="0">
              <a:solidFill>
                <a:srgbClr val="000000"/>
              </a:solidFill>
            </a:endParaRPr>
          </a:p>
          <a:p>
            <a:r>
              <a:rPr lang="en-US" altLang="en-US" b="1" dirty="0">
                <a:solidFill>
                  <a:srgbClr val="000000"/>
                </a:solidFill>
                <a:latin typeface="Courier New" panose="02070309020205020404" pitchFamily="49" charset="0"/>
              </a:rPr>
              <a:t>V$PARAMETER</a:t>
            </a:r>
          </a:p>
          <a:p>
            <a:r>
              <a:rPr lang="en-US" altLang="en-US" b="1" dirty="0">
                <a:solidFill>
                  <a:srgbClr val="000000"/>
                </a:solidFill>
                <a:latin typeface="Courier New" panose="02070309020205020404" pitchFamily="49" charset="0"/>
              </a:rPr>
              <a:t>V$SPPARAMETER</a:t>
            </a:r>
          </a:p>
          <a:p>
            <a:r>
              <a:rPr lang="en-US" altLang="en-US" b="1" dirty="0">
                <a:solidFill>
                  <a:srgbClr val="000000"/>
                </a:solidFill>
                <a:latin typeface="Courier New" panose="02070309020205020404" pitchFamily="49" charset="0"/>
              </a:rPr>
              <a:t>V$SYSTEM_PARAMETER</a:t>
            </a:r>
            <a:endParaRPr lang="en-US" altLang="en-US" b="1" dirty="0">
              <a:solidFill>
                <a:srgbClr val="000000"/>
              </a:solidFill>
            </a:endParaRPr>
          </a:p>
          <a:p>
            <a:r>
              <a:rPr lang="en-US" altLang="en-US" b="1" dirty="0">
                <a:solidFill>
                  <a:srgbClr val="000000"/>
                </a:solidFill>
                <a:latin typeface="Courier New" panose="02070309020205020404" pitchFamily="49" charset="0"/>
              </a:rPr>
              <a:t>V$PROCESS</a:t>
            </a:r>
          </a:p>
          <a:p>
            <a:r>
              <a:rPr lang="en-US" altLang="en-US" b="1" dirty="0">
                <a:solidFill>
                  <a:srgbClr val="000000"/>
                </a:solidFill>
                <a:latin typeface="Courier New" panose="02070309020205020404" pitchFamily="49" charset="0"/>
              </a:rPr>
              <a:t>V$BGPROCESS</a:t>
            </a:r>
            <a:endParaRPr lang="en-US" altLang="en-US" b="1" dirty="0">
              <a:solidFill>
                <a:srgbClr val="000000"/>
              </a:solidFill>
            </a:endParaRPr>
          </a:p>
          <a:p>
            <a:r>
              <a:rPr lang="en-US" altLang="en-US" b="1" dirty="0">
                <a:solidFill>
                  <a:srgbClr val="000000"/>
                </a:solidFill>
                <a:latin typeface="Courier New" panose="02070309020205020404" pitchFamily="49" charset="0"/>
              </a:rPr>
              <a:t>V$PX_PROCESS_SYSSTAT</a:t>
            </a:r>
            <a:r>
              <a:rPr lang="en-US" altLang="en-US" b="1" dirty="0">
                <a:solidFill>
                  <a:srgbClr val="000000"/>
                </a:solidFill>
              </a:rPr>
              <a:t>	</a:t>
            </a:r>
          </a:p>
          <a:p>
            <a:r>
              <a:rPr lang="en-US" altLang="en-US" b="1" dirty="0">
                <a:solidFill>
                  <a:srgbClr val="000000"/>
                </a:solidFill>
                <a:latin typeface="Courier New" panose="02070309020205020404" pitchFamily="49" charset="0"/>
              </a:rPr>
              <a:t>V$SYSTEM_EVENT</a:t>
            </a:r>
          </a:p>
        </p:txBody>
      </p:sp>
      <p:sp>
        <p:nvSpPr>
          <p:cNvPr id="9220" name="Rectangle 4"/>
          <p:cNvSpPr>
            <a:spLocks noGrp="1" noChangeArrowheads="1"/>
          </p:cNvSpPr>
          <p:nvPr>
            <p:ph type="title"/>
          </p:nvPr>
        </p:nvSpPr>
        <p:spPr/>
        <p:txBody>
          <a:bodyPr/>
          <a:lstStyle/>
          <a:p>
            <a:pPr eaLnBrk="1" hangingPunct="1"/>
            <a:r>
              <a:rPr lang="en-US" altLang="en-US" dirty="0"/>
              <a:t>Performance Monitoring</a:t>
            </a:r>
          </a:p>
        </p:txBody>
      </p:sp>
      <p:sp>
        <p:nvSpPr>
          <p:cNvPr id="9221" name="Rectangle 5"/>
          <p:cNvSpPr>
            <a:spLocks noChangeArrowheads="1"/>
          </p:cNvSpPr>
          <p:nvPr/>
        </p:nvSpPr>
        <p:spPr bwMode="blackWhite">
          <a:xfrm>
            <a:off x="8273170" y="1360311"/>
            <a:ext cx="3155242" cy="2971800"/>
          </a:xfrm>
          <a:prstGeom prst="rect">
            <a:avLst/>
          </a:prstGeom>
          <a:solidFill>
            <a:srgbClr val="99CCFF"/>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22" name="Rectangle 6"/>
          <p:cNvSpPr>
            <a:spLocks noChangeArrowheads="1"/>
          </p:cNvSpPr>
          <p:nvPr/>
        </p:nvSpPr>
        <p:spPr bwMode="auto">
          <a:xfrm>
            <a:off x="8364891" y="1564305"/>
            <a:ext cx="29718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Disk</a:t>
            </a:r>
            <a:endParaRPr lang="en-US" altLang="en-US" b="1" dirty="0">
              <a:solidFill>
                <a:srgbClr val="000000"/>
              </a:solidFill>
            </a:endParaRPr>
          </a:p>
          <a:p>
            <a:r>
              <a:rPr lang="en-US" altLang="en-US" b="1" dirty="0">
                <a:solidFill>
                  <a:srgbClr val="000000"/>
                </a:solidFill>
                <a:latin typeface="Courier New" panose="02070309020205020404" pitchFamily="49" charset="0"/>
              </a:rPr>
              <a:t>V$DATAFILE</a:t>
            </a:r>
            <a:endParaRPr lang="en-US" altLang="en-US" b="1" dirty="0">
              <a:solidFill>
                <a:srgbClr val="000000"/>
              </a:solidFill>
            </a:endParaRPr>
          </a:p>
          <a:p>
            <a:r>
              <a:rPr lang="en-US" altLang="en-US" b="1" dirty="0">
                <a:solidFill>
                  <a:srgbClr val="000000"/>
                </a:solidFill>
                <a:latin typeface="Courier New" panose="02070309020205020404" pitchFamily="49" charset="0"/>
              </a:rPr>
              <a:t>V$FILESTAT</a:t>
            </a:r>
            <a:endParaRPr lang="en-US" altLang="en-US" b="1" dirty="0">
              <a:solidFill>
                <a:srgbClr val="000000"/>
              </a:solidFill>
            </a:endParaRPr>
          </a:p>
          <a:p>
            <a:r>
              <a:rPr lang="en-US" altLang="en-US" b="1" dirty="0">
                <a:solidFill>
                  <a:srgbClr val="000000"/>
                </a:solidFill>
                <a:latin typeface="Courier New" panose="02070309020205020404" pitchFamily="49" charset="0"/>
              </a:rPr>
              <a:t>V$LOG</a:t>
            </a:r>
            <a:endParaRPr lang="en-US" altLang="en-US" b="1" dirty="0">
              <a:solidFill>
                <a:srgbClr val="000000"/>
              </a:solidFill>
            </a:endParaRPr>
          </a:p>
          <a:p>
            <a:r>
              <a:rPr lang="en-US" altLang="en-US" b="1" dirty="0">
                <a:solidFill>
                  <a:srgbClr val="000000"/>
                </a:solidFill>
                <a:latin typeface="Courier New" panose="02070309020205020404" pitchFamily="49" charset="0"/>
              </a:rPr>
              <a:t>V$LOG_HISTORY</a:t>
            </a:r>
            <a:endParaRPr lang="en-US" altLang="en-US" b="1" dirty="0">
              <a:solidFill>
                <a:srgbClr val="000000"/>
              </a:solidFill>
            </a:endParaRPr>
          </a:p>
          <a:p>
            <a:r>
              <a:rPr lang="en-US" altLang="en-US" b="1" dirty="0">
                <a:solidFill>
                  <a:srgbClr val="000000"/>
                </a:solidFill>
                <a:latin typeface="Courier New" panose="02070309020205020404" pitchFamily="49" charset="0"/>
              </a:rPr>
              <a:t>V$DBFILE</a:t>
            </a:r>
            <a:endParaRPr lang="en-US" altLang="en-US" b="1" dirty="0">
              <a:solidFill>
                <a:srgbClr val="000000"/>
              </a:solidFill>
            </a:endParaRPr>
          </a:p>
          <a:p>
            <a:r>
              <a:rPr lang="en-US" altLang="en-US" b="1" dirty="0">
                <a:solidFill>
                  <a:srgbClr val="000000"/>
                </a:solidFill>
                <a:latin typeface="Courier New" panose="02070309020205020404" pitchFamily="49" charset="0"/>
              </a:rPr>
              <a:t>V$TEMPFILE</a:t>
            </a:r>
            <a:endParaRPr lang="en-US" altLang="en-US" b="1" dirty="0">
              <a:solidFill>
                <a:srgbClr val="000000"/>
              </a:solidFill>
            </a:endParaRPr>
          </a:p>
          <a:p>
            <a:r>
              <a:rPr lang="en-US" altLang="en-US" b="1" dirty="0">
                <a:solidFill>
                  <a:srgbClr val="000000"/>
                </a:solidFill>
                <a:latin typeface="Courier New" panose="02070309020205020404" pitchFamily="49" charset="0"/>
              </a:rPr>
              <a:t>V$TEMPSEG_USAGE</a:t>
            </a:r>
            <a:endParaRPr lang="en-US" altLang="en-US" b="1" dirty="0">
              <a:solidFill>
                <a:srgbClr val="000000"/>
              </a:solidFill>
            </a:endParaRPr>
          </a:p>
          <a:p>
            <a:r>
              <a:rPr lang="en-US" altLang="en-US" b="1" dirty="0">
                <a:solidFill>
                  <a:srgbClr val="000000"/>
                </a:solidFill>
                <a:latin typeface="Courier New" panose="02070309020205020404" pitchFamily="49" charset="0"/>
              </a:rPr>
              <a:t>V$SEGMENT_STATISTICS</a:t>
            </a:r>
          </a:p>
        </p:txBody>
      </p:sp>
      <p:sp>
        <p:nvSpPr>
          <p:cNvPr id="9223" name="Rectangle 7"/>
          <p:cNvSpPr>
            <a:spLocks noChangeArrowheads="1"/>
          </p:cNvSpPr>
          <p:nvPr/>
        </p:nvSpPr>
        <p:spPr bwMode="blackWhite">
          <a:xfrm>
            <a:off x="8273170" y="4484511"/>
            <a:ext cx="3155242" cy="1447800"/>
          </a:xfrm>
          <a:prstGeom prst="rect">
            <a:avLst/>
          </a:prstGeom>
          <a:solidFill>
            <a:srgbClr val="92D050"/>
          </a:solidFill>
          <a:ln w="285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solidFill>
                <a:srgbClr val="000000"/>
              </a:solidFill>
            </a:endParaRPr>
          </a:p>
        </p:txBody>
      </p:sp>
      <p:sp>
        <p:nvSpPr>
          <p:cNvPr id="9224" name="Rectangle 8"/>
          <p:cNvSpPr>
            <a:spLocks noChangeArrowheads="1"/>
          </p:cNvSpPr>
          <p:nvPr/>
        </p:nvSpPr>
        <p:spPr bwMode="auto">
          <a:xfrm>
            <a:off x="8364891" y="4478337"/>
            <a:ext cx="29718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Contention</a:t>
            </a:r>
            <a:endParaRPr lang="en-US" altLang="en-US" b="1" dirty="0">
              <a:solidFill>
                <a:srgbClr val="000000"/>
              </a:solidFill>
            </a:endParaRPr>
          </a:p>
          <a:p>
            <a:r>
              <a:rPr lang="en-US" altLang="en-US" b="1" dirty="0">
                <a:solidFill>
                  <a:srgbClr val="000000"/>
                </a:solidFill>
                <a:latin typeface="Courier New" panose="02070309020205020404" pitchFamily="49" charset="0"/>
              </a:rPr>
              <a:t>V$LOCK</a:t>
            </a:r>
            <a:endParaRPr lang="en-US" altLang="en-US" b="1" dirty="0">
              <a:solidFill>
                <a:srgbClr val="000000"/>
              </a:solidFill>
            </a:endParaRPr>
          </a:p>
          <a:p>
            <a:r>
              <a:rPr lang="en-US" altLang="en-US" b="1" dirty="0">
                <a:solidFill>
                  <a:srgbClr val="000000"/>
                </a:solidFill>
                <a:latin typeface="Courier New" panose="02070309020205020404" pitchFamily="49" charset="0"/>
              </a:rPr>
              <a:t>V$UNDOSTAT</a:t>
            </a:r>
            <a:endParaRPr lang="en-US" altLang="en-US" b="1" dirty="0">
              <a:solidFill>
                <a:srgbClr val="000000"/>
              </a:solidFill>
            </a:endParaRPr>
          </a:p>
          <a:p>
            <a:r>
              <a:rPr lang="en-US" altLang="en-US" b="1" dirty="0">
                <a:solidFill>
                  <a:srgbClr val="000000"/>
                </a:solidFill>
                <a:latin typeface="Courier New" panose="02070309020205020404" pitchFamily="49" charset="0"/>
              </a:rPr>
              <a:t>V$WAITSTAT</a:t>
            </a:r>
            <a:endParaRPr lang="en-US" altLang="en-US" b="1" dirty="0">
              <a:solidFill>
                <a:srgbClr val="000000"/>
              </a:solidFill>
            </a:endParaRPr>
          </a:p>
          <a:p>
            <a:r>
              <a:rPr lang="en-US" altLang="en-US" b="1" dirty="0">
                <a:solidFill>
                  <a:srgbClr val="000000"/>
                </a:solidFill>
                <a:latin typeface="Courier New" panose="02070309020205020404" pitchFamily="49" charset="0"/>
              </a:rPr>
              <a:t>V$LATCH</a:t>
            </a:r>
          </a:p>
        </p:txBody>
      </p:sp>
      <p:sp>
        <p:nvSpPr>
          <p:cNvPr id="9225" name="Rectangle 9"/>
          <p:cNvSpPr>
            <a:spLocks noChangeArrowheads="1"/>
          </p:cNvSpPr>
          <p:nvPr/>
        </p:nvSpPr>
        <p:spPr bwMode="blackWhite">
          <a:xfrm>
            <a:off x="4660726" y="4484511"/>
            <a:ext cx="3452814" cy="1447800"/>
          </a:xfrm>
          <a:prstGeom prst="rect">
            <a:avLst/>
          </a:prstGeom>
          <a:solidFill>
            <a:srgbClr val="92D050"/>
          </a:solidFill>
          <a:ln w="28575">
            <a:solidFill>
              <a:schemeClr val="bg2"/>
            </a:solidFill>
            <a:miter lim="800000"/>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dirty="0">
                <a:solidFill>
                  <a:srgbClr val="000000"/>
                </a:solidFill>
              </a:rPr>
              <a:t>Memory</a:t>
            </a:r>
            <a:endParaRPr lang="en-US" altLang="en-US" b="1" dirty="0">
              <a:solidFill>
                <a:srgbClr val="000000"/>
              </a:solidFill>
            </a:endParaRPr>
          </a:p>
          <a:p>
            <a:r>
              <a:rPr lang="en-US" altLang="en-US" b="1" dirty="0">
                <a:solidFill>
                  <a:srgbClr val="000000"/>
                </a:solidFill>
                <a:latin typeface="Courier New" panose="02070309020205020404" pitchFamily="49" charset="0"/>
              </a:rPr>
              <a:t>V$BUFFER_POOL_STATISTICS</a:t>
            </a:r>
            <a:endParaRPr lang="en-US" altLang="en-US" b="1" dirty="0">
              <a:solidFill>
                <a:srgbClr val="000000"/>
              </a:solidFill>
            </a:endParaRPr>
          </a:p>
          <a:p>
            <a:r>
              <a:rPr lang="en-US" altLang="en-US" b="1" dirty="0">
                <a:solidFill>
                  <a:srgbClr val="000000"/>
                </a:solidFill>
                <a:latin typeface="Courier New" panose="02070309020205020404" pitchFamily="49" charset="0"/>
              </a:rPr>
              <a:t>V$LIBRARYCACHE</a:t>
            </a:r>
            <a:endParaRPr lang="en-US" altLang="en-US" b="1" dirty="0">
              <a:solidFill>
                <a:srgbClr val="000000"/>
              </a:solidFill>
            </a:endParaRPr>
          </a:p>
          <a:p>
            <a:r>
              <a:rPr lang="en-US" altLang="en-US" b="1" dirty="0">
                <a:solidFill>
                  <a:srgbClr val="000000"/>
                </a:solidFill>
                <a:latin typeface="Courier New" panose="02070309020205020404" pitchFamily="49" charset="0"/>
              </a:rPr>
              <a:t>V$SGAINFO</a:t>
            </a:r>
            <a:endParaRPr lang="en-US" altLang="en-US" b="1" dirty="0">
              <a:solidFill>
                <a:srgbClr val="000000"/>
              </a:solidFill>
            </a:endParaRPr>
          </a:p>
          <a:p>
            <a:r>
              <a:rPr lang="en-US" altLang="en-US" b="1" dirty="0">
                <a:solidFill>
                  <a:srgbClr val="000000"/>
                </a:solidFill>
                <a:latin typeface="Courier New" panose="02070309020205020404" pitchFamily="49" charset="0"/>
              </a:rPr>
              <a:t>V$PGASTAT</a:t>
            </a:r>
            <a:endParaRPr lang="en-US" altLang="en-US" b="1" dirty="0">
              <a:solidFill>
                <a:srgbClr val="000000"/>
              </a:solidFill>
            </a:endParaRPr>
          </a:p>
        </p:txBody>
      </p:sp>
      <p:sp>
        <p:nvSpPr>
          <p:cNvPr id="10" name="Content Placeholder 9"/>
          <p:cNvSpPr txBox="1">
            <a:spLocks/>
          </p:cNvSpPr>
          <p:nvPr/>
        </p:nvSpPr>
        <p:spPr>
          <a:xfrm>
            <a:off x="622139" y="1242485"/>
            <a:ext cx="3362488" cy="1234519"/>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lvl="1">
              <a:buClr>
                <a:schemeClr val="accent1"/>
              </a:buClr>
              <a:defRPr/>
            </a:pPr>
            <a:r>
              <a:rPr lang="en-US" kern="0" dirty="0"/>
              <a:t>Enterprise Manager Database Express</a:t>
            </a:r>
          </a:p>
          <a:p>
            <a:pPr lvl="1">
              <a:buClr>
                <a:schemeClr val="accent1"/>
              </a:buClr>
              <a:defRPr/>
            </a:pPr>
            <a:r>
              <a:rPr lang="en-US" kern="0" dirty="0"/>
              <a:t>Enterprise Manager Cloud Control</a:t>
            </a:r>
          </a:p>
          <a:p>
            <a:pPr lvl="1">
              <a:buClr>
                <a:schemeClr val="accent1"/>
              </a:buClr>
              <a:defRPr/>
            </a:pPr>
            <a:r>
              <a:rPr lang="en-US" kern="0" dirty="0"/>
              <a:t>Performance views</a:t>
            </a:r>
          </a:p>
        </p:txBody>
      </p:sp>
    </p:spTree>
    <p:custDataLst>
      <p:tags r:id="rId1"/>
    </p:custDataLst>
    <p:extLst>
      <p:ext uri="{BB962C8B-B14F-4D97-AF65-F5344CB8AC3E}">
        <p14:creationId xmlns:p14="http://schemas.microsoft.com/office/powerpoint/2010/main" val="3634289498"/>
      </p:ext>
    </p:extLst>
  </p:cSld>
  <p:clrMapOvr>
    <a:masterClrMapping/>
  </p:clrMapOvr>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p:nvPr>
        </p:nvSpPr>
        <p:spPr/>
        <p:txBody>
          <a:bodyPr/>
          <a:lstStyle/>
          <a:p>
            <a:pPr eaLnBrk="1" hangingPunct="1"/>
            <a:r>
              <a:rPr lang="en-US" altLang="en-US" dirty="0"/>
              <a:t>Viewing Statistics Information</a:t>
            </a:r>
            <a:endParaRPr lang="en-US" altLang="en-US" dirty="0">
              <a:solidFill>
                <a:srgbClr val="0000FF"/>
              </a:solidFill>
            </a:endParaRPr>
          </a:p>
        </p:txBody>
      </p:sp>
      <p:grpSp>
        <p:nvGrpSpPr>
          <p:cNvPr id="13315" name="Group 8"/>
          <p:cNvGrpSpPr>
            <a:grpSpLocks/>
          </p:cNvGrpSpPr>
          <p:nvPr/>
        </p:nvGrpSpPr>
        <p:grpSpPr bwMode="auto">
          <a:xfrm>
            <a:off x="2397919" y="990600"/>
            <a:ext cx="7392987" cy="4876800"/>
            <a:chOff x="862013" y="1371600"/>
            <a:chExt cx="7392987" cy="4876800"/>
          </a:xfrm>
        </p:grpSpPr>
        <p:sp>
          <p:nvSpPr>
            <p:cNvPr id="13316" name="AutoShape 2"/>
            <p:cNvSpPr>
              <a:spLocks noChangeArrowheads="1"/>
            </p:cNvSpPr>
            <p:nvPr/>
          </p:nvSpPr>
          <p:spPr bwMode="blackWhite">
            <a:xfrm>
              <a:off x="6654800" y="1371600"/>
              <a:ext cx="1600200" cy="1752600"/>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V$SGASTAT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POOL</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BYTES</a:t>
              </a:r>
            </a:p>
            <a:p>
              <a:pPr eaLnBrk="1" hangingPunct="1">
                <a:lnSpc>
                  <a:spcPct val="95000"/>
                </a:lnSpc>
                <a:buClr>
                  <a:schemeClr val="accent1"/>
                </a:buClr>
              </a:pPr>
              <a:endParaRPr lang="en-US" altLang="en-US" sz="2000" b="1" dirty="0">
                <a:solidFill>
                  <a:srgbClr val="000000"/>
                </a:solidFill>
              </a:endParaRPr>
            </a:p>
          </p:txBody>
        </p:sp>
        <p:sp>
          <p:nvSpPr>
            <p:cNvPr id="13317" name="AutoShape 3"/>
            <p:cNvSpPr>
              <a:spLocks noChangeArrowheads="1"/>
            </p:cNvSpPr>
            <p:nvPr/>
          </p:nvSpPr>
          <p:spPr bwMode="blackWhite">
            <a:xfrm>
              <a:off x="862013" y="1371600"/>
              <a:ext cx="2209800" cy="19573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V$SYSSTAT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STATISTIC#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VALUE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STAT_ID</a:t>
              </a:r>
              <a:endParaRPr lang="en-US" altLang="en-US" sz="2000" b="1" dirty="0">
                <a:solidFill>
                  <a:srgbClr val="000000"/>
                </a:solidFill>
              </a:endParaRPr>
            </a:p>
          </p:txBody>
        </p:sp>
        <p:sp>
          <p:nvSpPr>
            <p:cNvPr id="13318" name="AutoShape 4"/>
            <p:cNvSpPr>
              <a:spLocks noChangeArrowheads="1"/>
            </p:cNvSpPr>
            <p:nvPr/>
          </p:nvSpPr>
          <p:spPr bwMode="blackWhite">
            <a:xfrm>
              <a:off x="4686300" y="3695700"/>
              <a:ext cx="3386138" cy="23764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V$SYSTEM_EVENT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TOTAL_TIMEOUTS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AVERAGE_WAIT</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TIME_WAITED_MICRO</a:t>
              </a:r>
              <a:endParaRPr lang="en-US" altLang="en-US" sz="2000" b="1" dirty="0">
                <a:solidFill>
                  <a:srgbClr val="000000"/>
                </a:solidFill>
              </a:endParaRPr>
            </a:p>
          </p:txBody>
        </p:sp>
        <p:sp>
          <p:nvSpPr>
            <p:cNvPr id="13319" name="AutoShape 6"/>
            <p:cNvSpPr>
              <a:spLocks noChangeArrowheads="1"/>
            </p:cNvSpPr>
            <p:nvPr/>
          </p:nvSpPr>
          <p:spPr bwMode="blackWhite">
            <a:xfrm>
              <a:off x="1054100" y="3505200"/>
              <a:ext cx="2743200" cy="2743200"/>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V$EVENT_NAME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EVENT_NUMBER</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EVENT_ID</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NAME</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PARAMETER1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PARAMETER2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PARAMETER3</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r>
                <a:rPr lang="en-US" altLang="en-US" sz="2000" b="1" dirty="0">
                  <a:solidFill>
                    <a:srgbClr val="000000"/>
                  </a:solidFill>
                </a:rPr>
                <a:t> </a:t>
              </a:r>
            </a:p>
          </p:txBody>
        </p:sp>
        <p:sp>
          <p:nvSpPr>
            <p:cNvPr id="13320" name="Freeform 7"/>
            <p:cNvSpPr>
              <a:spLocks/>
            </p:cNvSpPr>
            <p:nvPr/>
          </p:nvSpPr>
          <p:spPr bwMode="auto">
            <a:xfrm>
              <a:off x="2247900" y="4267200"/>
              <a:ext cx="2619375" cy="457200"/>
            </a:xfrm>
            <a:custGeom>
              <a:avLst/>
              <a:gdLst>
                <a:gd name="T0" fmla="*/ 0 w 1655"/>
                <a:gd name="T1" fmla="*/ 2147483647 h 247"/>
                <a:gd name="T2" fmla="*/ 2147483647 w 1655"/>
                <a:gd name="T3" fmla="*/ 2147483647 h 247"/>
                <a:gd name="T4" fmla="*/ 2147483647 w 1655"/>
                <a:gd name="T5" fmla="*/ 2147483647 h 247"/>
                <a:gd name="T6" fmla="*/ 2147483647 w 1655"/>
                <a:gd name="T7" fmla="*/ 0 h 247"/>
                <a:gd name="T8" fmla="*/ 0 60000 65536"/>
                <a:gd name="T9" fmla="*/ 0 60000 65536"/>
                <a:gd name="T10" fmla="*/ 0 60000 65536"/>
                <a:gd name="T11" fmla="*/ 0 60000 65536"/>
                <a:gd name="T12" fmla="*/ 0 w 1655"/>
                <a:gd name="T13" fmla="*/ 0 h 247"/>
                <a:gd name="T14" fmla="*/ 1655 w 1655"/>
                <a:gd name="T15" fmla="*/ 247 h 247"/>
              </a:gdLst>
              <a:ahLst/>
              <a:cxnLst>
                <a:cxn ang="T8">
                  <a:pos x="T0" y="T1"/>
                </a:cxn>
                <a:cxn ang="T9">
                  <a:pos x="T2" y="T3"/>
                </a:cxn>
                <a:cxn ang="T10">
                  <a:pos x="T4" y="T5"/>
                </a:cxn>
                <a:cxn ang="T11">
                  <a:pos x="T6" y="T7"/>
                </a:cxn>
              </a:cxnLst>
              <a:rect l="T12" t="T13" r="T14" b="T15"/>
              <a:pathLst>
                <a:path w="1655" h="247">
                  <a:moveTo>
                    <a:pt x="0" y="246"/>
                  </a:moveTo>
                  <a:lnTo>
                    <a:pt x="1253" y="247"/>
                  </a:lnTo>
                  <a:lnTo>
                    <a:pt x="1253" y="1"/>
                  </a:lnTo>
                  <a:lnTo>
                    <a:pt x="1655"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13321" name="AutoShape 8"/>
            <p:cNvSpPr>
              <a:spLocks noChangeArrowheads="1"/>
            </p:cNvSpPr>
            <p:nvPr/>
          </p:nvSpPr>
          <p:spPr bwMode="blackWhite">
            <a:xfrm>
              <a:off x="3314700" y="1371600"/>
              <a:ext cx="3200400" cy="1957388"/>
            </a:xfrm>
            <a:prstGeom prst="roundRect">
              <a:avLst>
                <a:gd name="adj" fmla="val 12421"/>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buClr>
                  <a:schemeClr val="accent1"/>
                </a:buClr>
              </a:pPr>
              <a:r>
                <a:rPr lang="en-US" altLang="en-US" sz="2000" b="1" dirty="0">
                  <a:solidFill>
                    <a:srgbClr val="000000"/>
                  </a:solidFill>
                  <a:latin typeface="Courier New" panose="02070309020205020404" pitchFamily="49" charset="0"/>
                </a:rPr>
                <a:t>V$SYSTEM_WAIT_CLASS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WAIT_CLASS_ID </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sz="2000" b="1" dirty="0">
                  <a:solidFill>
                    <a:srgbClr val="000000"/>
                  </a:solidFill>
                  <a:latin typeface="Courier New" panose="02070309020205020404" pitchFamily="49" charset="0"/>
                </a:rPr>
                <a:t> TIME_WAITED</a:t>
              </a:r>
              <a:endParaRPr lang="en-US" altLang="en-US" sz="2000" b="1" dirty="0">
                <a:solidFill>
                  <a:srgbClr val="000000"/>
                </a:solidFill>
              </a:endParaRPr>
            </a:p>
          </p:txBody>
        </p:sp>
      </p:grpSp>
    </p:spTree>
    <p:custDataLst>
      <p:tags r:id="rId1"/>
    </p:custDataLst>
    <p:extLst>
      <p:ext uri="{BB962C8B-B14F-4D97-AF65-F5344CB8AC3E}">
        <p14:creationId xmlns:p14="http://schemas.microsoft.com/office/powerpoint/2010/main" val="32936475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2"/>
          <p:cNvSpPr>
            <a:spLocks noChangeArrowheads="1"/>
          </p:cNvSpPr>
          <p:nvPr/>
        </p:nvSpPr>
        <p:spPr bwMode="blackWhite">
          <a:xfrm>
            <a:off x="1225308" y="4123213"/>
            <a:ext cx="2951324" cy="2042638"/>
          </a:xfrm>
          <a:prstGeom prst="rect">
            <a:avLst/>
          </a:prstGeom>
          <a:solidFill>
            <a:schemeClr val="accent3">
              <a:lumMod val="20000"/>
              <a:lumOff val="80000"/>
            </a:schemeClr>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600" b="1" dirty="0">
              <a:solidFill>
                <a:srgbClr val="000000"/>
              </a:solidFill>
            </a:endParaRPr>
          </a:p>
        </p:txBody>
      </p:sp>
      <p:sp>
        <p:nvSpPr>
          <p:cNvPr id="57" name="Rectangle 56"/>
          <p:cNvSpPr/>
          <p:nvPr/>
        </p:nvSpPr>
        <p:spPr bwMode="auto">
          <a:xfrm>
            <a:off x="179550" y="264585"/>
            <a:ext cx="672925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n-US" dirty="0"/>
              <a:t>Creating a Container Database (CDB)</a:t>
            </a:r>
            <a:endParaRPr lang="en-US" dirty="0"/>
          </a:p>
        </p:txBody>
      </p:sp>
      <p:sp>
        <p:nvSpPr>
          <p:cNvPr id="4" name="Rectangle 41"/>
          <p:cNvSpPr>
            <a:spLocks noChangeArrowheads="1"/>
          </p:cNvSpPr>
          <p:nvPr/>
        </p:nvSpPr>
        <p:spPr bwMode="blackWhite">
          <a:xfrm>
            <a:off x="4926013" y="1073150"/>
            <a:ext cx="6496050" cy="1400175"/>
          </a:xfrm>
          <a:prstGeom prst="rect">
            <a:avLst/>
          </a:prstGeom>
          <a:solidFill>
            <a:schemeClr val="bg2">
              <a:lumMod val="90000"/>
            </a:schemeClr>
          </a:solidFill>
          <a:ln w="28575">
            <a:solidFill>
              <a:schemeClr val="tx1"/>
            </a:solidFill>
            <a:miter lim="800000"/>
            <a:headEnd/>
            <a:tailEnd/>
          </a:ln>
        </p:spPr>
        <p:txBody>
          <a:bodyPr wrap="none" lIns="92075" tIns="46038" rIns="92075" bIns="46038" anchor="ctr"/>
          <a:lstStyle/>
          <a:p>
            <a:pPr eaLnBrk="0" hangingPunct="0"/>
            <a:endParaRPr lang="en-US" altLang="en-US" sz="1400" dirty="0">
              <a:solidFill>
                <a:schemeClr val="tx1">
                  <a:lumMod val="50000"/>
                </a:schemeClr>
              </a:solidFill>
            </a:endParaRPr>
          </a:p>
          <a:p>
            <a:pPr eaLnBrk="0" hangingPunct="0"/>
            <a:endParaRPr lang="en-US" altLang="en-US" sz="1400" dirty="0">
              <a:solidFill>
                <a:schemeClr val="tx1">
                  <a:lumMod val="50000"/>
                </a:schemeClr>
              </a:solidFill>
            </a:endParaRPr>
          </a:p>
        </p:txBody>
      </p:sp>
      <p:sp>
        <p:nvSpPr>
          <p:cNvPr id="5" name="Text Box 58"/>
          <p:cNvSpPr txBox="1">
            <a:spLocks noChangeArrowheads="1"/>
          </p:cNvSpPr>
          <p:nvPr/>
        </p:nvSpPr>
        <p:spPr bwMode="blackWhite">
          <a:xfrm>
            <a:off x="7310438" y="1105806"/>
            <a:ext cx="1727200" cy="314325"/>
          </a:xfrm>
          <a:prstGeom prst="rect">
            <a:avLst/>
          </a:prstGeom>
          <a:noFill/>
          <a:ln w="28575">
            <a:noFill/>
            <a:miter lim="800000"/>
            <a:headEnd/>
            <a:tailEnd/>
          </a:ln>
        </p:spPr>
        <p:txBody>
          <a:bodyPr lIns="92075" tIns="46038" rIns="92075" bIns="46038">
            <a:spAutoFit/>
          </a:bodyPr>
          <a:lstStyle/>
          <a:p>
            <a:pPr algn="ctr" defTabSz="228600">
              <a:lnSpc>
                <a:spcPct val="80000"/>
              </a:lnSpc>
              <a:spcBef>
                <a:spcPct val="50000"/>
              </a:spcBef>
              <a:defRPr/>
            </a:pPr>
            <a:r>
              <a:rPr lang="en-US" b="1" dirty="0">
                <a:solidFill>
                  <a:srgbClr val="000000"/>
                </a:solidFill>
                <a:latin typeface="Arial" charset="0"/>
                <a:cs typeface="Arial" charset="0"/>
              </a:rPr>
              <a:t>Instance</a:t>
            </a:r>
          </a:p>
        </p:txBody>
      </p:sp>
      <p:sp>
        <p:nvSpPr>
          <p:cNvPr id="6" name="Rectangle 100"/>
          <p:cNvSpPr>
            <a:spLocks noChangeArrowheads="1"/>
          </p:cNvSpPr>
          <p:nvPr/>
        </p:nvSpPr>
        <p:spPr bwMode="blackWhite">
          <a:xfrm>
            <a:off x="1362075" y="1606550"/>
            <a:ext cx="1827213" cy="304800"/>
          </a:xfrm>
          <a:prstGeom prst="rect">
            <a:avLst/>
          </a:prstGeom>
          <a:solidFill>
            <a:schemeClr val="bg2">
              <a:lumMod val="90000"/>
            </a:schemeClr>
          </a:solidFill>
          <a:ln w="28575">
            <a:solidFill>
              <a:schemeClr val="bg2">
                <a:lumMod val="25000"/>
              </a:schemeClr>
            </a:solidFill>
            <a:miter lim="800000"/>
            <a:headEnd/>
            <a:tailEnd/>
          </a:ln>
        </p:spPr>
        <p:txBody>
          <a:bodyPr wrap="none" lIns="92075" tIns="46038" rIns="92075" bIns="46038" anchor="ctr"/>
          <a:lstStyle/>
          <a:p>
            <a:pPr eaLnBrk="0" hangingPunct="0"/>
            <a:endParaRPr lang="en-US" altLang="en-US" sz="1400" dirty="0">
              <a:solidFill>
                <a:schemeClr val="tx1">
                  <a:lumMod val="50000"/>
                </a:schemeClr>
              </a:solidFill>
            </a:endParaRPr>
          </a:p>
          <a:p>
            <a:pPr eaLnBrk="0" hangingPunct="0"/>
            <a:endParaRPr lang="en-US" altLang="en-US" sz="1400" dirty="0">
              <a:solidFill>
                <a:schemeClr val="tx1">
                  <a:lumMod val="50000"/>
                </a:schemeClr>
              </a:solidFill>
            </a:endParaRPr>
          </a:p>
        </p:txBody>
      </p:sp>
      <p:sp>
        <p:nvSpPr>
          <p:cNvPr id="7" name="Rectangle 101"/>
          <p:cNvSpPr>
            <a:spLocks noChangeArrowheads="1"/>
          </p:cNvSpPr>
          <p:nvPr/>
        </p:nvSpPr>
        <p:spPr bwMode="blackWhite">
          <a:xfrm>
            <a:off x="1362075" y="2895600"/>
            <a:ext cx="1827213" cy="765175"/>
          </a:xfrm>
          <a:prstGeom prst="rect">
            <a:avLst/>
          </a:prstGeom>
          <a:solidFill>
            <a:srgbClr val="FFCC99"/>
          </a:solidFill>
          <a:ln w="28575">
            <a:solidFill>
              <a:schemeClr val="accent3"/>
            </a:solidFill>
            <a:miter lim="800000"/>
            <a:headEnd/>
            <a:tailEnd/>
          </a:ln>
        </p:spPr>
        <p:txBody>
          <a:bodyPr wrap="none" lIns="92075" tIns="46038" rIns="92075" bIns="46038" anchor="b"/>
          <a:lstStyle/>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p:txBody>
      </p:sp>
      <p:sp>
        <p:nvSpPr>
          <p:cNvPr id="8" name="PPTShape_0"/>
          <p:cNvSpPr txBox="1">
            <a:spLocks noChangeArrowheads="1"/>
          </p:cNvSpPr>
          <p:nvPr/>
        </p:nvSpPr>
        <p:spPr bwMode="blackWhite">
          <a:xfrm>
            <a:off x="1463675" y="1646239"/>
            <a:ext cx="1638301" cy="314574"/>
          </a:xfrm>
          <a:prstGeom prst="rect">
            <a:avLst/>
          </a:prstGeom>
          <a:noFill/>
          <a:ln w="28575">
            <a:noFill/>
            <a:miter lim="800000"/>
            <a:headEnd/>
            <a:tailEnd/>
          </a:ln>
        </p:spPr>
        <p:txBody>
          <a:bodyPr wrap="square" lIns="92075" tIns="46038" rIns="92075" bIns="46038">
            <a:spAutoFit/>
          </a:bodyPr>
          <a:lstStyle/>
          <a:p>
            <a:pPr algn="ctr" defTabSz="228600">
              <a:lnSpc>
                <a:spcPct val="80000"/>
              </a:lnSpc>
              <a:spcBef>
                <a:spcPct val="50000"/>
              </a:spcBef>
              <a:defRPr/>
            </a:pPr>
            <a:r>
              <a:rPr lang="en-US" b="1" dirty="0">
                <a:solidFill>
                  <a:srgbClr val="000000"/>
                </a:solidFill>
                <a:latin typeface="Arial" charset="0"/>
                <a:cs typeface="Arial" charset="0"/>
              </a:rPr>
              <a:t>Instance</a:t>
            </a:r>
          </a:p>
        </p:txBody>
      </p:sp>
      <p:sp>
        <p:nvSpPr>
          <p:cNvPr id="9" name="PPTShape_1"/>
          <p:cNvSpPr txBox="1">
            <a:spLocks noChangeArrowheads="1"/>
          </p:cNvSpPr>
          <p:nvPr/>
        </p:nvSpPr>
        <p:spPr bwMode="blackWhite">
          <a:xfrm>
            <a:off x="1362075" y="3032125"/>
            <a:ext cx="1928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CDB</a:t>
            </a:r>
            <a:endParaRPr lang="en-US" altLang="en-US" sz="1400" b="1" dirty="0">
              <a:solidFill>
                <a:srgbClr val="000000"/>
              </a:solidFill>
            </a:endParaRPr>
          </a:p>
        </p:txBody>
      </p:sp>
      <p:cxnSp>
        <p:nvCxnSpPr>
          <p:cNvPr id="10" name="Straight Arrow Connector 111"/>
          <p:cNvCxnSpPr>
            <a:cxnSpLocks noChangeShapeType="1"/>
          </p:cNvCxnSpPr>
          <p:nvPr/>
        </p:nvCxnSpPr>
        <p:spPr bwMode="auto">
          <a:xfrm>
            <a:off x="3214688" y="1758950"/>
            <a:ext cx="1690687" cy="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11" name="PPTShape_3"/>
          <p:cNvCxnSpPr>
            <a:cxnSpLocks noChangeShapeType="1"/>
          </p:cNvCxnSpPr>
          <p:nvPr/>
        </p:nvCxnSpPr>
        <p:spPr bwMode="auto">
          <a:xfrm>
            <a:off x="3203575" y="3352800"/>
            <a:ext cx="1692275" cy="0"/>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12" name="Straight Arrow Connector 83"/>
          <p:cNvCxnSpPr>
            <a:cxnSpLocks noChangeShapeType="1"/>
          </p:cNvCxnSpPr>
          <p:nvPr/>
        </p:nvCxnSpPr>
        <p:spPr bwMode="auto">
          <a:xfrm>
            <a:off x="2225675" y="1893888"/>
            <a:ext cx="0" cy="1006475"/>
          </a:xfrm>
          <a:prstGeom prst="straightConnector1">
            <a:avLst/>
          </a:prstGeom>
          <a:noFill/>
          <a:ln w="28575" cap="rnd">
            <a:solidFill>
              <a:srgbClr val="000000"/>
            </a:solidFill>
            <a:round/>
            <a:headEnd type="triangle" w="lg" len="lg"/>
            <a:tailEnd type="triangle" w="lg" len="lg"/>
          </a:ln>
        </p:spPr>
      </p:cxnSp>
      <p:cxnSp>
        <p:nvCxnSpPr>
          <p:cNvPr id="13" name="PPTShape_5"/>
          <p:cNvCxnSpPr>
            <a:cxnSpLocks noChangeShapeType="1"/>
          </p:cNvCxnSpPr>
          <p:nvPr/>
        </p:nvCxnSpPr>
        <p:spPr bwMode="auto">
          <a:xfrm>
            <a:off x="8482013" y="2481263"/>
            <a:ext cx="0" cy="411162"/>
          </a:xfrm>
          <a:prstGeom prst="straightConnector1">
            <a:avLst/>
          </a:prstGeom>
          <a:noFill/>
          <a:ln w="28575" cap="rnd">
            <a:solidFill>
              <a:schemeClr val="bg2">
                <a:lumMod val="10000"/>
              </a:schemeClr>
            </a:solidFill>
            <a:round/>
            <a:headEnd type="triangle" w="lg" len="lg"/>
            <a:tailEnd type="triangle" w="lg" len="lg"/>
          </a:ln>
        </p:spPr>
      </p:cxnSp>
      <p:pic>
        <p:nvPicPr>
          <p:cNvPr id="14" name="Picture 6" descr="Documents: Encryption"/>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gray">
          <a:xfrm>
            <a:off x="2849807" y="752478"/>
            <a:ext cx="364881" cy="76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PTShape_33"/>
          <p:cNvSpPr txBox="1">
            <a:spLocks noChangeArrowheads="1"/>
          </p:cNvSpPr>
          <p:nvPr/>
        </p:nvSpPr>
        <p:spPr bwMode="blackWhite">
          <a:xfrm>
            <a:off x="1410019" y="1060453"/>
            <a:ext cx="2335213" cy="276102"/>
          </a:xfrm>
          <a:prstGeom prst="rect">
            <a:avLst/>
          </a:prstGeom>
          <a:noFill/>
          <a:ln w="28575">
            <a:noFill/>
            <a:miter lim="800000"/>
            <a:headEnd/>
            <a:tailEnd/>
          </a:ln>
        </p:spPr>
        <p:txBody>
          <a:bodyPr lIns="92075" tIns="46038" rIns="92075" bIns="46038">
            <a:spAutoFit/>
          </a:bodyPr>
          <a:lstStyle/>
          <a:p>
            <a:pPr defTabSz="228600">
              <a:lnSpc>
                <a:spcPct val="80000"/>
              </a:lnSpc>
              <a:spcBef>
                <a:spcPct val="50000"/>
              </a:spcBef>
              <a:defRPr/>
            </a:pPr>
            <a:r>
              <a:rPr lang="en-US" sz="1400" b="1" dirty="0">
                <a:solidFill>
                  <a:srgbClr val="000000"/>
                </a:solidFill>
                <a:latin typeface="Courier New" panose="02070309020205020404" pitchFamily="49" charset="0"/>
                <a:cs typeface="Courier New" panose="02070309020205020404" pitchFamily="49" charset="0"/>
              </a:rPr>
              <a:t>initCDB1.ora</a:t>
            </a:r>
          </a:p>
        </p:txBody>
      </p:sp>
      <p:sp>
        <p:nvSpPr>
          <p:cNvPr id="16" name="TextBox 126"/>
          <p:cNvSpPr txBox="1">
            <a:spLocks noChangeArrowheads="1"/>
          </p:cNvSpPr>
          <p:nvPr/>
        </p:nvSpPr>
        <p:spPr bwMode="auto">
          <a:xfrm>
            <a:off x="1395548" y="4251256"/>
            <a:ext cx="2746159" cy="1754326"/>
          </a:xfrm>
          <a:prstGeom prst="rect">
            <a:avLst/>
          </a:prstGeom>
          <a:noFill/>
          <a:ln w="9525">
            <a:noFill/>
            <a:miter lim="800000"/>
            <a:headEnd/>
            <a:tailEnd/>
          </a:ln>
        </p:spPr>
        <p:txBody>
          <a:bodyPr wrap="square">
            <a:spAutoFit/>
          </a:bodyPr>
          <a:lstStyle/>
          <a:p>
            <a:pPr eaLnBrk="1" hangingPunct="1">
              <a:defRPr/>
            </a:pPr>
            <a:r>
              <a:rPr lang="en-US" dirty="0">
                <a:solidFill>
                  <a:srgbClr val="000000"/>
                </a:solidFill>
              </a:rPr>
              <a:t>F</a:t>
            </a:r>
            <a:r>
              <a:rPr lang="en-US" dirty="0">
                <a:solidFill>
                  <a:srgbClr val="000000"/>
                </a:solidFill>
                <a:latin typeface="Arial" charset="0"/>
                <a:cs typeface="Arial" charset="0"/>
              </a:rPr>
              <a:t>rom CDB root, execute </a:t>
            </a:r>
          </a:p>
          <a:p>
            <a:pPr eaLnBrk="1" hangingPunct="1">
              <a:defRPr/>
            </a:pPr>
            <a:r>
              <a:rPr lang="en-US" dirty="0">
                <a:solidFill>
                  <a:srgbClr val="000000"/>
                </a:solidFill>
                <a:latin typeface="Courier New" pitchFamily="49" charset="0"/>
                <a:cs typeface="Courier New" pitchFamily="49" charset="0"/>
              </a:rPr>
              <a:t>catcdb.sql</a:t>
            </a:r>
          </a:p>
          <a:p>
            <a:pPr eaLnBrk="1" hangingPunct="1">
              <a:defRPr/>
            </a:pPr>
            <a:r>
              <a:rPr lang="fr-FR" dirty="0">
                <a:solidFill>
                  <a:srgbClr val="000000"/>
                </a:solidFill>
                <a:latin typeface="+mj-lt"/>
                <a:cs typeface="Courier New" pitchFamily="49" charset="0"/>
              </a:rPr>
              <a:t>or </a:t>
            </a:r>
          </a:p>
          <a:p>
            <a:pPr eaLnBrk="1" hangingPunct="1">
              <a:defRPr/>
            </a:pPr>
            <a:r>
              <a:rPr lang="fr-FR" dirty="0">
                <a:solidFill>
                  <a:srgbClr val="000000"/>
                </a:solidFill>
                <a:latin typeface="Courier New" pitchFamily="49" charset="0"/>
                <a:cs typeface="Courier New" pitchFamily="49" charset="0"/>
              </a:rPr>
              <a:t>catalog.sql </a:t>
            </a:r>
            <a:r>
              <a:rPr lang="fr-FR" dirty="0">
                <a:solidFill>
                  <a:srgbClr val="000000"/>
                </a:solidFill>
                <a:latin typeface="+mj-lt"/>
                <a:cs typeface="Courier New" pitchFamily="49" charset="0"/>
              </a:rPr>
              <a:t>and </a:t>
            </a:r>
            <a:r>
              <a:rPr lang="fr-FR" dirty="0">
                <a:solidFill>
                  <a:srgbClr val="000000"/>
                </a:solidFill>
                <a:latin typeface="Courier New" pitchFamily="49" charset="0"/>
                <a:cs typeface="Courier New" pitchFamily="49" charset="0"/>
              </a:rPr>
              <a:t>catproc.sql </a:t>
            </a:r>
          </a:p>
          <a:p>
            <a:pPr eaLnBrk="1" hangingPunct="1">
              <a:defRPr/>
            </a:pPr>
            <a:r>
              <a:rPr lang="fr-FR" dirty="0">
                <a:solidFill>
                  <a:srgbClr val="000000"/>
                </a:solidFill>
                <a:latin typeface="Arial" charset="0"/>
                <a:cs typeface="Courier New" pitchFamily="49" charset="0"/>
              </a:rPr>
              <a:t>and </a:t>
            </a:r>
            <a:r>
              <a:rPr lang="fr-FR" dirty="0">
                <a:solidFill>
                  <a:srgbClr val="000000"/>
                </a:solidFill>
                <a:latin typeface="+mj-lt"/>
                <a:cs typeface="Courier New" pitchFamily="49" charset="0"/>
              </a:rPr>
              <a:t>all scripts for options</a:t>
            </a:r>
            <a:endParaRPr lang="en-US" dirty="0">
              <a:solidFill>
                <a:srgbClr val="000000"/>
              </a:solidFill>
              <a:latin typeface="+mj-lt"/>
              <a:cs typeface="Courier New" pitchFamily="49" charset="0"/>
            </a:endParaRPr>
          </a:p>
        </p:txBody>
      </p:sp>
      <p:sp>
        <p:nvSpPr>
          <p:cNvPr id="17" name="Rectangle 42"/>
          <p:cNvSpPr>
            <a:spLocks noChangeArrowheads="1"/>
          </p:cNvSpPr>
          <p:nvPr/>
        </p:nvSpPr>
        <p:spPr bwMode="blackWhite">
          <a:xfrm>
            <a:off x="5157788" y="1391556"/>
            <a:ext cx="6091237" cy="422275"/>
          </a:xfrm>
          <a:prstGeom prst="rect">
            <a:avLst/>
          </a:prstGeom>
          <a:solidFill>
            <a:schemeClr val="accent1">
              <a:lumMod val="20000"/>
              <a:lumOff val="80000"/>
            </a:schemeClr>
          </a:solidFill>
          <a:ln w="28575">
            <a:solidFill>
              <a:schemeClr val="accent1">
                <a:lumMod val="75000"/>
              </a:schemeClr>
            </a:solidFill>
            <a:miter lim="800000"/>
            <a:headEnd/>
            <a:tailEnd/>
          </a:ln>
        </p:spPr>
        <p:txBody>
          <a:bodyPr wrap="none" lIns="92075" tIns="46038" rIns="92075" bIns="46038" anchor="ctr"/>
          <a:lstStyle/>
          <a:p>
            <a:pPr algn="ctr" defTabSz="822325" eaLnBrk="0" hangingPunct="0">
              <a:spcBef>
                <a:spcPct val="50000"/>
              </a:spcBef>
            </a:pPr>
            <a:endParaRPr lang="en-US" altLang="en-US" sz="1400" dirty="0">
              <a:solidFill>
                <a:schemeClr val="tx1">
                  <a:lumMod val="50000"/>
                </a:schemeClr>
              </a:solidFill>
            </a:endParaRPr>
          </a:p>
          <a:p>
            <a:pPr algn="ctr" defTabSz="822325" eaLnBrk="0" hangingPunct="0">
              <a:spcBef>
                <a:spcPct val="50000"/>
              </a:spcBef>
            </a:pPr>
            <a:endParaRPr lang="en-US" altLang="en-US" sz="1400" dirty="0">
              <a:solidFill>
                <a:schemeClr val="tx1">
                  <a:lumMod val="50000"/>
                </a:schemeClr>
              </a:solidFill>
            </a:endParaRPr>
          </a:p>
          <a:p>
            <a:pPr algn="ctr" defTabSz="822325" eaLnBrk="0" hangingPunct="0">
              <a:spcBef>
                <a:spcPct val="50000"/>
              </a:spcBef>
            </a:pPr>
            <a:endParaRPr lang="en-US" altLang="en-US" sz="1400" dirty="0">
              <a:solidFill>
                <a:schemeClr val="tx1">
                  <a:lumMod val="50000"/>
                </a:schemeClr>
              </a:solidFill>
            </a:endParaRPr>
          </a:p>
        </p:txBody>
      </p:sp>
      <p:sp>
        <p:nvSpPr>
          <p:cNvPr id="18" name="Text Box 63"/>
          <p:cNvSpPr txBox="1">
            <a:spLocks noChangeArrowheads="1"/>
          </p:cNvSpPr>
          <p:nvPr/>
        </p:nvSpPr>
        <p:spPr bwMode="blackWhite">
          <a:xfrm>
            <a:off x="7837561" y="1496133"/>
            <a:ext cx="731690" cy="314325"/>
          </a:xfrm>
          <a:prstGeom prst="rect">
            <a:avLst/>
          </a:prstGeom>
          <a:noFill/>
          <a:ln w="28575">
            <a:noFill/>
            <a:miter lim="800000"/>
            <a:headEnd/>
            <a:tailEnd/>
          </a:ln>
        </p:spPr>
        <p:txBody>
          <a:bodyPr wrap="square" lIns="92075" tIns="46038" rIns="92075" bIns="46038">
            <a:spAutoFit/>
          </a:bodyPr>
          <a:lstStyle/>
          <a:p>
            <a:pPr algn="ctr" defTabSz="228600">
              <a:lnSpc>
                <a:spcPct val="80000"/>
              </a:lnSpc>
              <a:spcBef>
                <a:spcPct val="50000"/>
              </a:spcBef>
              <a:defRPr/>
            </a:pPr>
            <a:r>
              <a:rPr lang="en-US" b="1" dirty="0">
                <a:solidFill>
                  <a:srgbClr val="000000"/>
                </a:solidFill>
                <a:latin typeface="Arial" charset="0"/>
                <a:cs typeface="Arial" charset="0"/>
              </a:rPr>
              <a:t>SGA</a:t>
            </a:r>
          </a:p>
        </p:txBody>
      </p:sp>
      <p:sp>
        <p:nvSpPr>
          <p:cNvPr id="19" name="Text Box 82"/>
          <p:cNvSpPr txBox="1">
            <a:spLocks noChangeArrowheads="1"/>
          </p:cNvSpPr>
          <p:nvPr/>
        </p:nvSpPr>
        <p:spPr bwMode="blackWhite">
          <a:xfrm>
            <a:off x="5090695" y="1864076"/>
            <a:ext cx="3048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200" dirty="0">
                <a:solidFill>
                  <a:srgbClr val="000000"/>
                </a:solidFill>
              </a:rPr>
              <a:t>Process Structures</a:t>
            </a:r>
          </a:p>
        </p:txBody>
      </p:sp>
      <p:sp>
        <p:nvSpPr>
          <p:cNvPr id="20" name="Rectangle 81"/>
          <p:cNvSpPr>
            <a:spLocks noChangeArrowheads="1"/>
          </p:cNvSpPr>
          <p:nvPr/>
        </p:nvSpPr>
        <p:spPr bwMode="auto">
          <a:xfrm>
            <a:off x="4891088" y="2895600"/>
            <a:ext cx="6532562" cy="3413125"/>
          </a:xfrm>
          <a:prstGeom prst="rect">
            <a:avLst/>
          </a:prstGeom>
          <a:solidFill>
            <a:srgbClr val="FFCC99"/>
          </a:solidFill>
          <a:ln w="28575">
            <a:solidFill>
              <a:schemeClr val="accent3"/>
            </a:solidFill>
            <a:miter lim="800000"/>
            <a:headEnd/>
            <a:tailEnd/>
          </a:ln>
        </p:spPr>
        <p:txBody>
          <a:bodyPr wrap="none" lIns="92075" tIns="46038" rIns="92075" bIns="46038" anchor="b"/>
          <a:lstStyle/>
          <a:p>
            <a:pPr algn="ctr" defTabSz="1041400" eaLnBrk="0" hangingPunct="0">
              <a:lnSpc>
                <a:spcPct val="85000"/>
              </a:lnSpc>
              <a:spcBef>
                <a:spcPct val="50000"/>
              </a:spcBef>
            </a:pPr>
            <a:endParaRPr lang="en-US" sz="1400" dirty="0">
              <a:solidFill>
                <a:schemeClr val="tx1">
                  <a:lumMod val="50000"/>
                </a:schemeClr>
              </a:solidFill>
            </a:endParaRPr>
          </a:p>
        </p:txBody>
      </p:sp>
      <p:sp>
        <p:nvSpPr>
          <p:cNvPr id="21" name="Rectangle 2"/>
          <p:cNvSpPr>
            <a:spLocks noChangeArrowheads="1"/>
          </p:cNvSpPr>
          <p:nvPr/>
        </p:nvSpPr>
        <p:spPr bwMode="blackWhite">
          <a:xfrm>
            <a:off x="5027613" y="3025775"/>
            <a:ext cx="3467100" cy="1484313"/>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p>
            <a:pPr>
              <a:lnSpc>
                <a:spcPct val="85000"/>
              </a:lnSpc>
              <a:spcBef>
                <a:spcPct val="50000"/>
              </a:spcBef>
            </a:pPr>
            <a:r>
              <a:rPr lang="en-US" altLang="en-US" sz="1400" b="1" dirty="0">
                <a:solidFill>
                  <a:srgbClr val="000000"/>
                </a:solidFill>
              </a:rPr>
              <a:t>CDB root</a:t>
            </a:r>
          </a:p>
        </p:txBody>
      </p:sp>
      <p:sp>
        <p:nvSpPr>
          <p:cNvPr id="22" name="PPTShape_2"/>
          <p:cNvSpPr txBox="1">
            <a:spLocks noChangeArrowheads="1"/>
          </p:cNvSpPr>
          <p:nvPr/>
        </p:nvSpPr>
        <p:spPr bwMode="blackWhite">
          <a:xfrm>
            <a:off x="5027613" y="3124200"/>
            <a:ext cx="2743200" cy="2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Data files</a:t>
            </a:r>
          </a:p>
        </p:txBody>
      </p:sp>
      <p:sp>
        <p:nvSpPr>
          <p:cNvPr id="23" name="AutoShape 9"/>
          <p:cNvSpPr>
            <a:spLocks noChangeArrowheads="1"/>
          </p:cNvSpPr>
          <p:nvPr/>
        </p:nvSpPr>
        <p:spPr bwMode="auto">
          <a:xfrm>
            <a:off x="10109200" y="3806825"/>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24" name="PPTShape_3"/>
          <p:cNvSpPr txBox="1">
            <a:spLocks noChangeArrowheads="1"/>
          </p:cNvSpPr>
          <p:nvPr/>
        </p:nvSpPr>
        <p:spPr bwMode="blackWhite">
          <a:xfrm>
            <a:off x="9956800" y="3141663"/>
            <a:ext cx="1465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0000"/>
                </a:solidFill>
              </a:rPr>
              <a:t>Redo Log </a:t>
            </a:r>
          </a:p>
          <a:p>
            <a:r>
              <a:rPr lang="en-US" altLang="en-US" sz="1400" b="1" dirty="0">
                <a:solidFill>
                  <a:srgbClr val="000000"/>
                </a:solidFill>
              </a:rPr>
              <a:t>files</a:t>
            </a:r>
          </a:p>
        </p:txBody>
      </p:sp>
      <p:sp>
        <p:nvSpPr>
          <p:cNvPr id="25" name="PPTShape_4"/>
          <p:cNvSpPr>
            <a:spLocks noChangeArrowheads="1"/>
          </p:cNvSpPr>
          <p:nvPr/>
        </p:nvSpPr>
        <p:spPr bwMode="auto">
          <a:xfrm>
            <a:off x="10312400" y="3959225"/>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26" name="PPTShape_5"/>
          <p:cNvSpPr>
            <a:spLocks noChangeArrowheads="1"/>
          </p:cNvSpPr>
          <p:nvPr/>
        </p:nvSpPr>
        <p:spPr bwMode="auto">
          <a:xfrm>
            <a:off x="10515600" y="4111625"/>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27" name="PPTShape_6"/>
          <p:cNvSpPr>
            <a:spLocks noChangeArrowheads="1"/>
          </p:cNvSpPr>
          <p:nvPr/>
        </p:nvSpPr>
        <p:spPr bwMode="auto">
          <a:xfrm>
            <a:off x="8888413" y="3806825"/>
            <a:ext cx="508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28" name="PPTShape_7"/>
          <p:cNvSpPr>
            <a:spLocks noChangeArrowheads="1"/>
          </p:cNvSpPr>
          <p:nvPr/>
        </p:nvSpPr>
        <p:spPr bwMode="auto">
          <a:xfrm>
            <a:off x="9091613" y="3959225"/>
            <a:ext cx="508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29" name="PPTShape_8"/>
          <p:cNvSpPr txBox="1">
            <a:spLocks noChangeArrowheads="1"/>
          </p:cNvSpPr>
          <p:nvPr/>
        </p:nvSpPr>
        <p:spPr bwMode="blackWhite">
          <a:xfrm>
            <a:off x="8615363" y="3141663"/>
            <a:ext cx="1271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b="1" dirty="0">
                <a:solidFill>
                  <a:srgbClr val="000000"/>
                </a:solidFill>
              </a:rPr>
              <a:t>Control </a:t>
            </a:r>
          </a:p>
          <a:p>
            <a:r>
              <a:rPr lang="en-US" altLang="en-US" sz="1400" b="1" dirty="0">
                <a:solidFill>
                  <a:srgbClr val="000000"/>
                </a:solidFill>
              </a:rPr>
              <a:t>files</a:t>
            </a:r>
          </a:p>
        </p:txBody>
      </p:sp>
      <p:sp>
        <p:nvSpPr>
          <p:cNvPr id="30" name="PPTShape_9"/>
          <p:cNvSpPr>
            <a:spLocks noChangeArrowheads="1"/>
          </p:cNvSpPr>
          <p:nvPr/>
        </p:nvSpPr>
        <p:spPr bwMode="auto">
          <a:xfrm>
            <a:off x="6605588" y="3381375"/>
            <a:ext cx="733425" cy="5334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31" name="PPTShape_10"/>
          <p:cNvSpPr>
            <a:spLocks noChangeArrowheads="1"/>
          </p:cNvSpPr>
          <p:nvPr/>
        </p:nvSpPr>
        <p:spPr bwMode="auto">
          <a:xfrm>
            <a:off x="7219950" y="3660775"/>
            <a:ext cx="731838" cy="5334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32" name="PPTShape_12"/>
          <p:cNvSpPr txBox="1">
            <a:spLocks noChangeArrowheads="1"/>
          </p:cNvSpPr>
          <p:nvPr/>
        </p:nvSpPr>
        <p:spPr bwMode="blackWhite">
          <a:xfrm>
            <a:off x="6648450" y="3530600"/>
            <a:ext cx="11636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 </a:t>
            </a:r>
          </a:p>
        </p:txBody>
      </p:sp>
      <p:sp>
        <p:nvSpPr>
          <p:cNvPr id="33" name="PPTShape_13"/>
          <p:cNvSpPr txBox="1">
            <a:spLocks noChangeArrowheads="1"/>
          </p:cNvSpPr>
          <p:nvPr/>
        </p:nvSpPr>
        <p:spPr bwMode="blackWhite">
          <a:xfrm>
            <a:off x="7272338" y="3810000"/>
            <a:ext cx="971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TEMP </a:t>
            </a:r>
          </a:p>
        </p:txBody>
      </p:sp>
      <p:sp>
        <p:nvSpPr>
          <p:cNvPr id="34" name="PPTShape_18"/>
          <p:cNvSpPr>
            <a:spLocks noChangeArrowheads="1"/>
          </p:cNvSpPr>
          <p:nvPr/>
        </p:nvSpPr>
        <p:spPr bwMode="blackWhite">
          <a:xfrm>
            <a:off x="5013325" y="4724400"/>
            <a:ext cx="3443288" cy="1441450"/>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p>
            <a:pPr defTabSz="1041400">
              <a:lnSpc>
                <a:spcPct val="85000"/>
              </a:lnSpc>
              <a:spcBef>
                <a:spcPct val="50000"/>
              </a:spcBef>
              <a:defRPr/>
            </a:pPr>
            <a:endParaRPr lang="en-US" sz="1200" dirty="0">
              <a:solidFill>
                <a:srgbClr val="000000"/>
              </a:solidFill>
            </a:endParaRPr>
          </a:p>
          <a:p>
            <a:pPr defTabSz="1041400">
              <a:lnSpc>
                <a:spcPct val="85000"/>
              </a:lnSpc>
              <a:spcBef>
                <a:spcPct val="50000"/>
              </a:spcBef>
              <a:defRPr/>
            </a:pPr>
            <a:endParaRPr lang="en-US" sz="1200" dirty="0">
              <a:solidFill>
                <a:srgbClr val="000000"/>
              </a:solidFill>
            </a:endParaRPr>
          </a:p>
          <a:p>
            <a:pPr defTabSz="1041400">
              <a:lnSpc>
                <a:spcPct val="85000"/>
              </a:lnSpc>
              <a:spcBef>
                <a:spcPct val="50000"/>
              </a:spcBef>
              <a:defRPr/>
            </a:pPr>
            <a:endParaRPr lang="en-US" sz="1400" dirty="0">
              <a:solidFill>
                <a:srgbClr val="000000"/>
              </a:solidFill>
            </a:endParaRPr>
          </a:p>
          <a:p>
            <a:pPr defTabSz="1041400">
              <a:defRPr/>
            </a:pPr>
            <a:r>
              <a:rPr lang="en-US" sz="1400" b="1" dirty="0">
                <a:solidFill>
                  <a:srgbClr val="000000"/>
                </a:solidFill>
              </a:rPr>
              <a:t>CDB seed</a:t>
            </a:r>
          </a:p>
        </p:txBody>
      </p:sp>
      <p:sp>
        <p:nvSpPr>
          <p:cNvPr id="35" name="PPTShape_20"/>
          <p:cNvSpPr txBox="1">
            <a:spLocks noChangeArrowheads="1"/>
          </p:cNvSpPr>
          <p:nvPr/>
        </p:nvSpPr>
        <p:spPr bwMode="blackWhite">
          <a:xfrm>
            <a:off x="5027613" y="4711700"/>
            <a:ext cx="3048000" cy="2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Data files</a:t>
            </a:r>
          </a:p>
        </p:txBody>
      </p:sp>
      <p:cxnSp>
        <p:nvCxnSpPr>
          <p:cNvPr id="36" name="PPTShape_54"/>
          <p:cNvCxnSpPr>
            <a:cxnSpLocks noChangeShapeType="1"/>
          </p:cNvCxnSpPr>
          <p:nvPr/>
        </p:nvCxnSpPr>
        <p:spPr bwMode="auto">
          <a:xfrm flipV="1">
            <a:off x="6734969" y="4513263"/>
            <a:ext cx="0" cy="182562"/>
          </a:xfrm>
          <a:prstGeom prst="straightConnector1">
            <a:avLst/>
          </a:prstGeom>
          <a:noFill/>
          <a:ln w="28575" algn="ctr">
            <a:solidFill>
              <a:schemeClr val="bg2">
                <a:lumMod val="10000"/>
              </a:schemeClr>
            </a:solidFill>
            <a:round/>
            <a:headEnd type="none" w="sm" len="sm"/>
            <a:tailEnd type="triangle" w="lg" len="lg"/>
          </a:ln>
          <a:extLst>
            <a:ext uri="{909E8E84-426E-40DD-AFC4-6F175D3DCCD1}">
              <a14:hiddenFill xmlns:a14="http://schemas.microsoft.com/office/drawing/2010/main">
                <a:noFill/>
              </a14:hiddenFill>
            </a:ext>
          </a:extLst>
        </p:spPr>
      </p:cxnSp>
      <p:sp>
        <p:nvSpPr>
          <p:cNvPr id="37" name="PPTShape_9"/>
          <p:cNvSpPr>
            <a:spLocks noChangeArrowheads="1"/>
          </p:cNvSpPr>
          <p:nvPr/>
        </p:nvSpPr>
        <p:spPr bwMode="auto">
          <a:xfrm>
            <a:off x="7097713" y="4840288"/>
            <a:ext cx="733425" cy="5334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38" name="PPTShape_12"/>
          <p:cNvSpPr txBox="1">
            <a:spLocks noChangeArrowheads="1"/>
          </p:cNvSpPr>
          <p:nvPr/>
        </p:nvSpPr>
        <p:spPr bwMode="blackWhite">
          <a:xfrm>
            <a:off x="7151688" y="4989513"/>
            <a:ext cx="11636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UNDO </a:t>
            </a:r>
          </a:p>
        </p:txBody>
      </p:sp>
      <p:sp>
        <p:nvSpPr>
          <p:cNvPr id="39" name="Oval 33"/>
          <p:cNvSpPr>
            <a:spLocks noChangeAspect="1" noChangeArrowheads="1"/>
          </p:cNvSpPr>
          <p:nvPr/>
        </p:nvSpPr>
        <p:spPr bwMode="auto">
          <a:xfrm>
            <a:off x="829444" y="1562227"/>
            <a:ext cx="423912" cy="42402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1</a:t>
            </a:r>
          </a:p>
        </p:txBody>
      </p:sp>
      <p:sp>
        <p:nvSpPr>
          <p:cNvPr id="40" name="Oval 33"/>
          <p:cNvSpPr>
            <a:spLocks noChangeAspect="1" noChangeArrowheads="1"/>
          </p:cNvSpPr>
          <p:nvPr/>
        </p:nvSpPr>
        <p:spPr bwMode="auto">
          <a:xfrm>
            <a:off x="829444" y="2627056"/>
            <a:ext cx="423912" cy="42402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2</a:t>
            </a:r>
          </a:p>
        </p:txBody>
      </p:sp>
      <p:sp>
        <p:nvSpPr>
          <p:cNvPr id="41" name="Oval 33"/>
          <p:cNvSpPr>
            <a:spLocks noChangeAspect="1" noChangeArrowheads="1"/>
          </p:cNvSpPr>
          <p:nvPr/>
        </p:nvSpPr>
        <p:spPr bwMode="auto">
          <a:xfrm>
            <a:off x="829444" y="4147594"/>
            <a:ext cx="423912" cy="42402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a:lnSpc>
                <a:spcPct val="95000"/>
              </a:lnSpc>
              <a:defRPr/>
            </a:pPr>
            <a:r>
              <a:rPr lang="en-US" b="1" dirty="0">
                <a:solidFill>
                  <a:schemeClr val="bg1"/>
                </a:solidFill>
              </a:rPr>
              <a:t>3</a:t>
            </a:r>
          </a:p>
        </p:txBody>
      </p:sp>
      <p:sp>
        <p:nvSpPr>
          <p:cNvPr id="47" name="Can 46"/>
          <p:cNvSpPr/>
          <p:nvPr/>
        </p:nvSpPr>
        <p:spPr bwMode="auto">
          <a:xfrm>
            <a:off x="5164138" y="3398838"/>
            <a:ext cx="752475" cy="49371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48" name="PPTShape_14"/>
          <p:cNvSpPr txBox="1">
            <a:spLocks noChangeArrowheads="1"/>
          </p:cNvSpPr>
          <p:nvPr/>
        </p:nvSpPr>
        <p:spPr bwMode="blackWhite">
          <a:xfrm>
            <a:off x="5129213" y="3581400"/>
            <a:ext cx="1930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SYSTEM </a:t>
            </a:r>
          </a:p>
        </p:txBody>
      </p:sp>
      <p:sp>
        <p:nvSpPr>
          <p:cNvPr id="49" name="Can 48"/>
          <p:cNvSpPr/>
          <p:nvPr/>
        </p:nvSpPr>
        <p:spPr bwMode="auto">
          <a:xfrm>
            <a:off x="5649913" y="3749675"/>
            <a:ext cx="752475" cy="493713"/>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50" name="PPTShape_15"/>
          <p:cNvSpPr txBox="1">
            <a:spLocks noChangeArrowheads="1"/>
          </p:cNvSpPr>
          <p:nvPr/>
        </p:nvSpPr>
        <p:spPr bwMode="blackWhite">
          <a:xfrm>
            <a:off x="5624513" y="3911600"/>
            <a:ext cx="1930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SYSAUX </a:t>
            </a:r>
          </a:p>
        </p:txBody>
      </p:sp>
      <p:sp>
        <p:nvSpPr>
          <p:cNvPr id="51" name="Can 50"/>
          <p:cNvSpPr/>
          <p:nvPr/>
        </p:nvSpPr>
        <p:spPr bwMode="auto">
          <a:xfrm>
            <a:off x="5164138" y="4954588"/>
            <a:ext cx="752475" cy="49371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52" name="PPTShape_14"/>
          <p:cNvSpPr txBox="1">
            <a:spLocks noChangeArrowheads="1"/>
          </p:cNvSpPr>
          <p:nvPr/>
        </p:nvSpPr>
        <p:spPr bwMode="blackWhite">
          <a:xfrm>
            <a:off x="5129213" y="5084763"/>
            <a:ext cx="1930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SYSTEM </a:t>
            </a:r>
          </a:p>
        </p:txBody>
      </p:sp>
      <p:sp>
        <p:nvSpPr>
          <p:cNvPr id="53" name="Can 52"/>
          <p:cNvSpPr/>
          <p:nvPr/>
        </p:nvSpPr>
        <p:spPr bwMode="auto">
          <a:xfrm>
            <a:off x="5649913" y="5303838"/>
            <a:ext cx="752475" cy="49371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54" name="PPTShape_15"/>
          <p:cNvSpPr txBox="1">
            <a:spLocks noChangeArrowheads="1"/>
          </p:cNvSpPr>
          <p:nvPr/>
        </p:nvSpPr>
        <p:spPr bwMode="blackWhite">
          <a:xfrm>
            <a:off x="5590356" y="5468974"/>
            <a:ext cx="1930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SYSAUX </a:t>
            </a:r>
          </a:p>
        </p:txBody>
      </p:sp>
      <p:sp>
        <p:nvSpPr>
          <p:cNvPr id="55" name="Can 54"/>
          <p:cNvSpPr/>
          <p:nvPr/>
        </p:nvSpPr>
        <p:spPr bwMode="auto">
          <a:xfrm>
            <a:off x="6273316" y="5589240"/>
            <a:ext cx="752475" cy="493712"/>
          </a:xfrm>
          <a:prstGeom prst="can">
            <a:avLst>
              <a:gd name="adj" fmla="val 35593"/>
            </a:avLst>
          </a:prstGeom>
          <a:gradFill flip="none" rotWithShape="1">
            <a:gsLst>
              <a:gs pos="0">
                <a:schemeClr val="bg1">
                  <a:lumMod val="50000"/>
                </a:schemeClr>
              </a:gs>
              <a:gs pos="50000">
                <a:schemeClr val="bg1">
                  <a:lumMod val="75000"/>
                </a:schemeClr>
              </a:gs>
              <a:gs pos="100000">
                <a:schemeClr val="bg1">
                  <a:lumMod val="85000"/>
                </a:schemeClr>
              </a:gs>
            </a:gsLst>
            <a:lin ang="0" scaled="1"/>
            <a:tileRect/>
          </a:gradFill>
          <a:ln w="28575" cap="flat" cmpd="sng" algn="ctr">
            <a:noFill/>
            <a:prstDash val="solid"/>
            <a:round/>
            <a:headEnd type="none" w="sm" len="sm"/>
            <a:tailEnd type="none" w="sm" len="sm"/>
          </a:ln>
          <a:effectLst/>
        </p:spPr>
        <p:txBody>
          <a:bodyPr/>
          <a:lstStyle/>
          <a:p>
            <a:pPr algn="ctr" defTabSz="228600" eaLnBrk="1" hangingPunct="1">
              <a:spcBef>
                <a:spcPct val="20000"/>
              </a:spcBef>
              <a:buClr>
                <a:srgbClr val="FF0000"/>
              </a:buClr>
              <a:buFont typeface="Arial" pitchFamily="34" charset="0"/>
              <a:buNone/>
              <a:defRPr/>
            </a:pPr>
            <a:endParaRPr lang="en-US" dirty="0">
              <a:solidFill>
                <a:srgbClr val="000000"/>
              </a:solidFill>
            </a:endParaRPr>
          </a:p>
        </p:txBody>
      </p:sp>
      <p:sp>
        <p:nvSpPr>
          <p:cNvPr id="56" name="PPTShape_44"/>
          <p:cNvSpPr txBox="1">
            <a:spLocks noChangeArrowheads="1"/>
          </p:cNvSpPr>
          <p:nvPr/>
        </p:nvSpPr>
        <p:spPr bwMode="blackWhite">
          <a:xfrm>
            <a:off x="6352691" y="5771802"/>
            <a:ext cx="2008188" cy="27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dirty="0">
                <a:solidFill>
                  <a:srgbClr val="000000"/>
                </a:solidFill>
              </a:rPr>
              <a:t>TEMP</a:t>
            </a:r>
          </a:p>
        </p:txBody>
      </p:sp>
      <p:grpSp>
        <p:nvGrpSpPr>
          <p:cNvPr id="163" name="Group 162"/>
          <p:cNvGrpSpPr/>
          <p:nvPr/>
        </p:nvGrpSpPr>
        <p:grpSpPr>
          <a:xfrm>
            <a:off x="6067425" y="2048856"/>
            <a:ext cx="4271962" cy="363437"/>
            <a:chOff x="4535488" y="1914626"/>
            <a:chExt cx="4271962" cy="363437"/>
          </a:xfrm>
        </p:grpSpPr>
        <p:sp>
          <p:nvSpPr>
            <p:cNvPr id="164" name="Oval 71"/>
            <p:cNvSpPr>
              <a:spLocks noChangeArrowheads="1"/>
            </p:cNvSpPr>
            <p:nvPr/>
          </p:nvSpPr>
          <p:spPr bwMode="blackWhite">
            <a:xfrm>
              <a:off x="4535488" y="2060575"/>
              <a:ext cx="471487"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165" name="Oval 71"/>
            <p:cNvSpPr>
              <a:spLocks noChangeArrowheads="1"/>
            </p:cNvSpPr>
            <p:nvPr/>
          </p:nvSpPr>
          <p:spPr bwMode="blackWhite">
            <a:xfrm>
              <a:off x="5486400"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166" name="Oval 71"/>
            <p:cNvSpPr>
              <a:spLocks noChangeArrowheads="1"/>
            </p:cNvSpPr>
            <p:nvPr/>
          </p:nvSpPr>
          <p:spPr bwMode="blackWhite">
            <a:xfrm>
              <a:off x="6435725"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167" name="Oval 71"/>
            <p:cNvSpPr>
              <a:spLocks noChangeArrowheads="1"/>
            </p:cNvSpPr>
            <p:nvPr/>
          </p:nvSpPr>
          <p:spPr bwMode="blackWhite">
            <a:xfrm>
              <a:off x="7385050"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168" name="Oval 71"/>
            <p:cNvSpPr>
              <a:spLocks noChangeArrowheads="1"/>
            </p:cNvSpPr>
            <p:nvPr/>
          </p:nvSpPr>
          <p:spPr bwMode="blackWhite">
            <a:xfrm>
              <a:off x="8335963" y="2060575"/>
              <a:ext cx="471487"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pic>
          <p:nvPicPr>
            <p:cNvPr id="169" name="Picture 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370225">
              <a:off x="4612703" y="1914626"/>
              <a:ext cx="298208" cy="298208"/>
            </a:xfrm>
            <a:prstGeom prst="rect">
              <a:avLst/>
            </a:prstGeom>
          </p:spPr>
        </p:pic>
        <p:pic>
          <p:nvPicPr>
            <p:cNvPr id="170" name="Picture 1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370225">
              <a:off x="5563178" y="1914626"/>
              <a:ext cx="298208" cy="298208"/>
            </a:xfrm>
            <a:prstGeom prst="rect">
              <a:avLst/>
            </a:prstGeom>
          </p:spPr>
        </p:pic>
        <p:pic>
          <p:nvPicPr>
            <p:cNvPr id="171" name="Picture 1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370225">
              <a:off x="6513653" y="1914626"/>
              <a:ext cx="298208" cy="298208"/>
            </a:xfrm>
            <a:prstGeom prst="rect">
              <a:avLst/>
            </a:prstGeom>
          </p:spPr>
        </p:pic>
        <p:pic>
          <p:nvPicPr>
            <p:cNvPr id="172" name="Picture 1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370225">
              <a:off x="7464128" y="1914626"/>
              <a:ext cx="298208" cy="298208"/>
            </a:xfrm>
            <a:prstGeom prst="rect">
              <a:avLst/>
            </a:prstGeom>
          </p:spPr>
        </p:pic>
        <p:pic>
          <p:nvPicPr>
            <p:cNvPr id="173" name="Picture 1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370225">
              <a:off x="8414603" y="1914626"/>
              <a:ext cx="298208" cy="298208"/>
            </a:xfrm>
            <a:prstGeom prst="rect">
              <a:avLst/>
            </a:prstGeom>
          </p:spPr>
        </p:pic>
      </p:grpSp>
    </p:spTree>
    <p:custDataLst>
      <p:tags r:id="rId1"/>
    </p:custDataLst>
    <p:extLst>
      <p:ext uri="{BB962C8B-B14F-4D97-AF65-F5344CB8AC3E}">
        <p14:creationId xmlns:p14="http://schemas.microsoft.com/office/powerpoint/2010/main" val="3069521006"/>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609075813"/>
      </p:ext>
    </p:extLst>
  </p:cSld>
  <p:clrMapOvr>
    <a:masterClrMapping/>
  </p:clrMapOv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89485" y="1146604"/>
            <a:ext cx="8209854" cy="4644083"/>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2290" name="Rectangle 2"/>
          <p:cNvSpPr>
            <a:spLocks noGrp="1" noChangeArrowheads="1"/>
          </p:cNvSpPr>
          <p:nvPr>
            <p:ph type="title"/>
          </p:nvPr>
        </p:nvSpPr>
        <p:spPr/>
        <p:txBody>
          <a:bodyPr/>
          <a:lstStyle/>
          <a:p>
            <a:pPr eaLnBrk="1" hangingPunct="1"/>
            <a:r>
              <a:rPr lang="en-US" altLang="en-US" dirty="0"/>
              <a:t>Monitoring Wait Events</a:t>
            </a:r>
          </a:p>
        </p:txBody>
      </p:sp>
      <p:sp>
        <p:nvSpPr>
          <p:cNvPr id="12291" name="Rectangle 13"/>
          <p:cNvSpPr>
            <a:spLocks noChangeArrowheads="1"/>
          </p:cNvSpPr>
          <p:nvPr/>
        </p:nvSpPr>
        <p:spPr bwMode="auto">
          <a:xfrm>
            <a:off x="5286375" y="46878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2292" name="Rectangle 14"/>
          <p:cNvSpPr>
            <a:spLocks noChangeArrowheads="1"/>
          </p:cNvSpPr>
          <p:nvPr/>
        </p:nvSpPr>
        <p:spPr bwMode="auto">
          <a:xfrm>
            <a:off x="5946775" y="4700588"/>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25" name="Rectangle 11"/>
          <p:cNvSpPr>
            <a:spLocks noChangeArrowheads="1"/>
          </p:cNvSpPr>
          <p:nvPr/>
        </p:nvSpPr>
        <p:spPr bwMode="blackWhite">
          <a:xfrm>
            <a:off x="3427412" y="3505200"/>
            <a:ext cx="5334000" cy="609600"/>
          </a:xfrm>
          <a:prstGeom prst="rect">
            <a:avLst/>
          </a:prstGeom>
          <a:noFill/>
          <a:ln w="28575">
            <a:solidFill>
              <a:schemeClr val="tx1"/>
            </a:solidFill>
            <a:miter lim="800000"/>
            <a:headEnd/>
            <a:tailEnd/>
          </a:ln>
        </p:spPr>
        <p:txBody>
          <a:bodyPr lIns="46038" tIns="46038" rIns="46038" bIns="46038" anchor="ctr"/>
          <a:lstStyle/>
          <a:p>
            <a:pPr algn="ctr" defTabSz="822325" eaLnBrk="0" hangingPunct="0">
              <a:defRPr/>
            </a:pPr>
            <a:r>
              <a:rPr lang="en-US" b="1" i="1" dirty="0">
                <a:latin typeface="+mj-lt"/>
                <a:cs typeface="Courier New" pitchFamily="49" charset="0"/>
              </a:rPr>
              <a:t>Wait events</a:t>
            </a:r>
            <a:r>
              <a:rPr lang="en-US" b="1" dirty="0">
                <a:latin typeface="+mj-lt"/>
                <a:cs typeface="Courier New" pitchFamily="49" charset="0"/>
              </a:rPr>
              <a:t>: Statistics indicating the server process had to wait for an event to complete</a:t>
            </a:r>
          </a:p>
        </p:txBody>
      </p:sp>
      <p:sp>
        <p:nvSpPr>
          <p:cNvPr id="12294" name="AutoShape 14"/>
          <p:cNvSpPr>
            <a:spLocks noChangeArrowheads="1"/>
          </p:cNvSpPr>
          <p:nvPr/>
        </p:nvSpPr>
        <p:spPr bwMode="blackWhite">
          <a:xfrm>
            <a:off x="4785158" y="4533299"/>
            <a:ext cx="2770909" cy="687003"/>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2295" name="Rectangle 15"/>
          <p:cNvSpPr>
            <a:spLocks noChangeArrowheads="1"/>
          </p:cNvSpPr>
          <p:nvPr/>
        </p:nvSpPr>
        <p:spPr bwMode="auto">
          <a:xfrm>
            <a:off x="4679950" y="4693356"/>
            <a:ext cx="29813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b="1" dirty="0">
                <a:solidFill>
                  <a:srgbClr val="000000"/>
                </a:solidFill>
                <a:latin typeface="Courier New" panose="02070309020205020404" pitchFamily="49" charset="0"/>
              </a:rPr>
              <a:t>V$EVENT_NAME</a:t>
            </a:r>
          </a:p>
        </p:txBody>
      </p:sp>
      <p:sp>
        <p:nvSpPr>
          <p:cNvPr id="12" name="TextBox 16"/>
          <p:cNvSpPr txBox="1">
            <a:spLocks noChangeArrowheads="1"/>
          </p:cNvSpPr>
          <p:nvPr/>
        </p:nvSpPr>
        <p:spPr bwMode="auto">
          <a:xfrm>
            <a:off x="5124451" y="1989139"/>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s-MX" dirty="0">
                <a:solidFill>
                  <a:schemeClr val="accent1"/>
                </a:solidFill>
              </a:rPr>
              <a:t>Request</a:t>
            </a:r>
          </a:p>
        </p:txBody>
      </p:sp>
      <p:cxnSp>
        <p:nvCxnSpPr>
          <p:cNvPr id="13" name="Straight Arrow Connector 12"/>
          <p:cNvCxnSpPr/>
          <p:nvPr/>
        </p:nvCxnSpPr>
        <p:spPr bwMode="auto">
          <a:xfrm>
            <a:off x="4787901" y="2349500"/>
            <a:ext cx="2592387" cy="0"/>
          </a:xfrm>
          <a:prstGeom prst="straightConnector1">
            <a:avLst/>
          </a:prstGeom>
          <a:noFill/>
          <a:ln w="28575" cap="flat" cmpd="sng" algn="ctr">
            <a:solidFill>
              <a:schemeClr val="accent4"/>
            </a:solidFill>
            <a:prstDash val="solid"/>
            <a:round/>
            <a:headEnd type="none" w="sm" len="sm"/>
            <a:tailEnd type="triangle" w="lg" len="lg"/>
          </a:ln>
          <a:effectLst/>
        </p:spPr>
      </p:cxnSp>
      <p:sp>
        <p:nvSpPr>
          <p:cNvPr id="14" name="TextBox 10"/>
          <p:cNvSpPr txBox="1">
            <a:spLocks noChangeArrowheads="1"/>
          </p:cNvSpPr>
          <p:nvPr/>
        </p:nvSpPr>
        <p:spPr bwMode="auto">
          <a:xfrm>
            <a:off x="6100763" y="2541589"/>
            <a:ext cx="122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s-MX" dirty="0">
                <a:solidFill>
                  <a:schemeClr val="accent1"/>
                </a:solidFill>
              </a:rPr>
              <a:t>Response</a:t>
            </a:r>
          </a:p>
        </p:txBody>
      </p:sp>
      <p:cxnSp>
        <p:nvCxnSpPr>
          <p:cNvPr id="15" name="Straight Arrow Connector 14"/>
          <p:cNvCxnSpPr/>
          <p:nvPr/>
        </p:nvCxnSpPr>
        <p:spPr bwMode="auto">
          <a:xfrm>
            <a:off x="4924426" y="2547938"/>
            <a:ext cx="2592387" cy="0"/>
          </a:xfrm>
          <a:prstGeom prst="straightConnector1">
            <a:avLst/>
          </a:prstGeom>
          <a:noFill/>
          <a:ln w="28575" cap="flat" cmpd="sng" algn="ctr">
            <a:solidFill>
              <a:schemeClr val="accent4"/>
            </a:solidFill>
            <a:prstDash val="solid"/>
            <a:round/>
            <a:headEnd type="triangle" w="lg" len="lg"/>
            <a:tailEnd type="none" w="lg" len="lg"/>
          </a:ln>
          <a:effectLst/>
        </p:spPr>
      </p:cxnSp>
      <p:pic>
        <p:nvPicPr>
          <p:cNvPr id="12300" name="Picture 21" descr="web_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6012" y="1524000"/>
            <a:ext cx="1042431" cy="16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7" descr="Oracle_laptop.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68581" y="1750905"/>
            <a:ext cx="1382831" cy="120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2967108"/>
      </p:ext>
    </p:extLst>
  </p:cSld>
  <p:clrMapOvr>
    <a:masterClrMapping/>
  </p:clrMapOvr>
  <p:transition spd="slow"/>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blackWhite">
          <a:xfrm>
            <a:off x="1979612" y="3124200"/>
            <a:ext cx="2743200" cy="29718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3" name="AutoShape 3"/>
          <p:cNvSpPr>
            <a:spLocks noChangeArrowheads="1"/>
          </p:cNvSpPr>
          <p:nvPr/>
        </p:nvSpPr>
        <p:spPr bwMode="blackWhite">
          <a:xfrm>
            <a:off x="7402511" y="914400"/>
            <a:ext cx="2806699" cy="51816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4" name="AutoShape 4"/>
          <p:cNvSpPr>
            <a:spLocks noChangeArrowheads="1"/>
          </p:cNvSpPr>
          <p:nvPr/>
        </p:nvSpPr>
        <p:spPr bwMode="blackWhite">
          <a:xfrm>
            <a:off x="2513012" y="914400"/>
            <a:ext cx="2133600" cy="19812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5" name="Rectangle 5"/>
          <p:cNvSpPr>
            <a:spLocks noGrp="1" noChangeArrowheads="1"/>
          </p:cNvSpPr>
          <p:nvPr>
            <p:ph type="title"/>
          </p:nvPr>
        </p:nvSpPr>
        <p:spPr/>
        <p:txBody>
          <a:bodyPr/>
          <a:lstStyle/>
          <a:p>
            <a:pPr eaLnBrk="1" hangingPunct="1"/>
            <a:r>
              <a:rPr lang="en-US" altLang="en-US" dirty="0"/>
              <a:t>Monitoring Sessions</a:t>
            </a:r>
          </a:p>
        </p:txBody>
      </p:sp>
      <p:sp>
        <p:nvSpPr>
          <p:cNvPr id="360454" name="Rectangle 6"/>
          <p:cNvSpPr>
            <a:spLocks noChangeArrowheads="1"/>
          </p:cNvSpPr>
          <p:nvPr/>
        </p:nvSpPr>
        <p:spPr bwMode="auto">
          <a:xfrm>
            <a:off x="5784851" y="1365250"/>
            <a:ext cx="185737" cy="1016000"/>
          </a:xfrm>
          <a:prstGeom prst="rect">
            <a:avLst/>
          </a:prstGeom>
          <a:noFill/>
          <a:ln w="28575">
            <a:noFill/>
            <a:miter lim="800000"/>
            <a:headEnd/>
            <a:tailEnd/>
          </a:ln>
          <a:effectLst/>
        </p:spPr>
        <p:txBody>
          <a:bodyPr wrap="none" lIns="92075" tIns="46038" rIns="92075" bIns="46038">
            <a:spAutoFit/>
          </a:bodyPr>
          <a:lstStyle/>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p:txBody>
      </p:sp>
      <p:sp>
        <p:nvSpPr>
          <p:cNvPr id="10247" name="Rectangle 7"/>
          <p:cNvSpPr>
            <a:spLocks noChangeArrowheads="1"/>
          </p:cNvSpPr>
          <p:nvPr/>
        </p:nvSpPr>
        <p:spPr bwMode="auto">
          <a:xfrm>
            <a:off x="2513013" y="990600"/>
            <a:ext cx="249237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75000"/>
              </a:lnSpc>
              <a:spcBef>
                <a:spcPct val="50000"/>
              </a:spcBef>
            </a:pPr>
            <a:r>
              <a:rPr lang="en-US" altLang="en-US" b="1" dirty="0">
                <a:solidFill>
                  <a:srgbClr val="000000"/>
                </a:solidFill>
                <a:latin typeface="Courier New" panose="02070309020205020404" pitchFamily="49" charset="0"/>
              </a:rPr>
              <a:t>V$STATNAME</a:t>
            </a:r>
          </a:p>
          <a:p>
            <a:pPr>
              <a:lnSpc>
                <a:spcPct val="75000"/>
              </a:lnSpc>
              <a:spcBef>
                <a:spcPct val="50000"/>
              </a:spcBef>
              <a:buClr>
                <a:schemeClr val="accent1"/>
              </a:buClr>
              <a:buFontTx/>
              <a:buChar char="•"/>
            </a:pPr>
            <a:r>
              <a:rPr lang="en-US" altLang="en-US" b="1" dirty="0">
                <a:solidFill>
                  <a:srgbClr val="000000"/>
                </a:solidFill>
                <a:latin typeface="Courier New" panose="02070309020205020404" pitchFamily="49" charset="0"/>
              </a:rPr>
              <a:t> STATISTIC#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NAME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CLASS</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STAT_ID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DISPLAY_NAME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CON_ID</a:t>
            </a:r>
          </a:p>
        </p:txBody>
      </p:sp>
      <p:sp>
        <p:nvSpPr>
          <p:cNvPr id="10248" name="AutoShape 8"/>
          <p:cNvSpPr>
            <a:spLocks noChangeArrowheads="1"/>
          </p:cNvSpPr>
          <p:nvPr/>
        </p:nvSpPr>
        <p:spPr bwMode="blackWhite">
          <a:xfrm>
            <a:off x="5103812" y="914400"/>
            <a:ext cx="1792288" cy="201930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49" name="Rectangle 9"/>
          <p:cNvSpPr>
            <a:spLocks noChangeArrowheads="1"/>
          </p:cNvSpPr>
          <p:nvPr/>
        </p:nvSpPr>
        <p:spPr bwMode="auto">
          <a:xfrm>
            <a:off x="5027612" y="1163638"/>
            <a:ext cx="23622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V$SESSTAT</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STATISTIC#</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VALUE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CON_ID</a:t>
            </a:r>
          </a:p>
        </p:txBody>
      </p:sp>
      <p:sp>
        <p:nvSpPr>
          <p:cNvPr id="10250" name="Rectangle 10"/>
          <p:cNvSpPr>
            <a:spLocks noChangeArrowheads="1"/>
          </p:cNvSpPr>
          <p:nvPr/>
        </p:nvSpPr>
        <p:spPr bwMode="auto">
          <a:xfrm>
            <a:off x="7423679" y="1163639"/>
            <a:ext cx="27432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V$SESSION</a:t>
            </a:r>
          </a:p>
          <a:p>
            <a:pPr>
              <a:lnSpc>
                <a:spcPct val="95000"/>
              </a:lnSpc>
              <a:buClr>
                <a:schemeClr val="accent1"/>
              </a:buClr>
              <a:buFontTx/>
              <a:buChar char="•"/>
            </a:pPr>
            <a:r>
              <a:rPr lang="en-US" altLang="en-US" b="1" dirty="0">
                <a:solidFill>
                  <a:srgbClr val="000000"/>
                </a:solidFill>
                <a:latin typeface="Courier New" panose="02070309020205020404" pitchFamily="49" charset="0"/>
              </a:rPr>
              <a:t> SADDR </a:t>
            </a:r>
          </a:p>
          <a:p>
            <a:pPr>
              <a:lnSpc>
                <a:spcPct val="95000"/>
              </a:lnSpc>
              <a:buClr>
                <a:schemeClr val="accent1"/>
              </a:buClr>
              <a:buFontTx/>
              <a:buChar char="•"/>
            </a:pPr>
            <a:r>
              <a:rPr lang="en-US" altLang="en-US" b="1" dirty="0">
                <a:solidFill>
                  <a:srgbClr val="000000"/>
                </a:solidFill>
                <a:latin typeface="Courier New" panose="02070309020205020404" pitchFamily="49" charset="0"/>
              </a:rPr>
              <a:t> SID</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P1/2/3TEXT</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a:t>
            </a:r>
          </a:p>
          <a:p>
            <a:pPr>
              <a:lnSpc>
                <a:spcPct val="95000"/>
              </a:lnSpc>
              <a:buClr>
                <a:schemeClr val="accent1"/>
              </a:buClr>
              <a:buFontTx/>
              <a:buChar char="•"/>
            </a:pPr>
            <a:r>
              <a:rPr lang="en-US" altLang="en-US" b="1" dirty="0">
                <a:solidFill>
                  <a:srgbClr val="000000"/>
                </a:solidFill>
                <a:latin typeface="Courier New" panose="02070309020205020404" pitchFamily="49" charset="0"/>
              </a:rPr>
              <a:t> P1/2/3RAW</a:t>
            </a:r>
          </a:p>
          <a:p>
            <a:pPr>
              <a:lnSpc>
                <a:spcPct val="95000"/>
              </a:lnSpc>
              <a:buClr>
                <a:schemeClr val="accent1"/>
              </a:buClr>
              <a:buFontTx/>
              <a:buChar char="•"/>
            </a:pPr>
            <a:r>
              <a:rPr lang="en-US" altLang="en-US" b="1" dirty="0">
                <a:solidFill>
                  <a:srgbClr val="000000"/>
                </a:solidFill>
                <a:latin typeface="Courier New" panose="02070309020205020404" pitchFamily="49" charset="0"/>
              </a:rPr>
              <a:t> WAIT_CLASS</a:t>
            </a:r>
          </a:p>
          <a:p>
            <a:pPr>
              <a:lnSpc>
                <a:spcPct val="95000"/>
              </a:lnSpc>
              <a:buClr>
                <a:schemeClr val="accent1"/>
              </a:buClr>
              <a:buFontTx/>
              <a:buChar char="•"/>
            </a:pPr>
            <a:r>
              <a:rPr lang="en-US" altLang="en-US" b="1" dirty="0">
                <a:solidFill>
                  <a:srgbClr val="000000"/>
                </a:solidFill>
                <a:latin typeface="Courier New" panose="02070309020205020404" pitchFamily="49" charset="0"/>
              </a:rPr>
              <a:t> WAIT_TIME</a:t>
            </a:r>
          </a:p>
          <a:p>
            <a:pPr>
              <a:lnSpc>
                <a:spcPct val="95000"/>
              </a:lnSpc>
              <a:buClr>
                <a:schemeClr val="accent1"/>
              </a:buClr>
              <a:buFontTx/>
              <a:buChar char="•"/>
            </a:pPr>
            <a:r>
              <a:rPr lang="en-US" altLang="en-US" b="1" dirty="0">
                <a:solidFill>
                  <a:srgbClr val="000000"/>
                </a:solidFill>
                <a:latin typeface="Courier New" panose="02070309020205020404" pitchFamily="49" charset="0"/>
              </a:rPr>
              <a:t> SECONDS_IN_WAIT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STATE</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p:txBody>
      </p:sp>
      <p:sp>
        <p:nvSpPr>
          <p:cNvPr id="360460" name="Rectangle 12"/>
          <p:cNvSpPr>
            <a:spLocks noChangeArrowheads="1"/>
          </p:cNvSpPr>
          <p:nvPr/>
        </p:nvSpPr>
        <p:spPr bwMode="auto">
          <a:xfrm>
            <a:off x="3154362" y="3816350"/>
            <a:ext cx="185738" cy="1016000"/>
          </a:xfrm>
          <a:prstGeom prst="rect">
            <a:avLst/>
          </a:prstGeom>
          <a:noFill/>
          <a:ln w="28575">
            <a:noFill/>
            <a:miter lim="800000"/>
            <a:headEnd/>
            <a:tailEnd/>
          </a:ln>
          <a:effectLst/>
        </p:spPr>
        <p:txBody>
          <a:bodyPr wrap="none" lIns="92075" tIns="46038" rIns="92075" bIns="46038">
            <a:spAutoFit/>
          </a:bodyPr>
          <a:lstStyle/>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a:p>
            <a:pPr defTabSz="822325" eaLnBrk="0" hangingPunct="0">
              <a:spcBef>
                <a:spcPct val="50000"/>
              </a:spcBef>
              <a:defRPr/>
            </a:pPr>
            <a:endParaRPr lang="en-US" sz="2400" b="1" dirty="0">
              <a:solidFill>
                <a:srgbClr val="D3EAF8"/>
              </a:solidFill>
              <a:effectLst>
                <a:outerShdw blurRad="38100" dist="38100" dir="2700000" algn="tl">
                  <a:srgbClr val="C0C0C0"/>
                </a:outerShdw>
              </a:effectLst>
            </a:endParaRPr>
          </a:p>
        </p:txBody>
      </p:sp>
      <p:sp>
        <p:nvSpPr>
          <p:cNvPr id="10252" name="Rectangle 13"/>
          <p:cNvSpPr>
            <a:spLocks noChangeArrowheads="1"/>
          </p:cNvSpPr>
          <p:nvPr/>
        </p:nvSpPr>
        <p:spPr bwMode="auto">
          <a:xfrm>
            <a:off x="1979612" y="3200400"/>
            <a:ext cx="28956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V$SESSION_EVENT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SID</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a:t>
            </a:r>
          </a:p>
          <a:p>
            <a:pPr>
              <a:lnSpc>
                <a:spcPct val="95000"/>
              </a:lnSpc>
              <a:buClr>
                <a:schemeClr val="accent1"/>
              </a:buClr>
              <a:buFontTx/>
              <a:buChar char="•"/>
            </a:pPr>
            <a:r>
              <a:rPr lang="en-US" altLang="en-US" b="1" dirty="0">
                <a:solidFill>
                  <a:srgbClr val="000000"/>
                </a:solidFill>
                <a:latin typeface="Courier New" panose="02070309020205020404" pitchFamily="49" charset="0"/>
              </a:rPr>
              <a:t> TOTAL_WAITS</a:t>
            </a:r>
          </a:p>
          <a:p>
            <a:pPr>
              <a:lnSpc>
                <a:spcPct val="95000"/>
              </a:lnSpc>
              <a:buClr>
                <a:schemeClr val="accent1"/>
              </a:buClr>
              <a:buFontTx/>
              <a:buChar char="•"/>
            </a:pPr>
            <a:r>
              <a:rPr lang="en-US" altLang="en-US" b="1" dirty="0">
                <a:solidFill>
                  <a:srgbClr val="000000"/>
                </a:solidFill>
                <a:latin typeface="Courier New" panose="02070309020205020404" pitchFamily="49" charset="0"/>
              </a:rPr>
              <a:t> TOTAL_TIMEOUTS</a:t>
            </a:r>
          </a:p>
          <a:p>
            <a:pPr>
              <a:lnSpc>
                <a:spcPct val="95000"/>
              </a:lnSpc>
              <a:buClr>
                <a:schemeClr val="accent1"/>
              </a:buClr>
              <a:buFontTx/>
              <a:buChar char="•"/>
            </a:pPr>
            <a:r>
              <a:rPr lang="en-US" altLang="en-US" b="1" dirty="0">
                <a:solidFill>
                  <a:srgbClr val="000000"/>
                </a:solidFill>
                <a:latin typeface="Courier New" panose="02070309020205020404" pitchFamily="49" charset="0"/>
              </a:rPr>
              <a:t> TIME_WAITED</a:t>
            </a:r>
          </a:p>
          <a:p>
            <a:pPr>
              <a:lnSpc>
                <a:spcPct val="95000"/>
              </a:lnSpc>
              <a:buClr>
                <a:schemeClr val="accent1"/>
              </a:buClr>
              <a:buFontTx/>
              <a:buChar char="•"/>
            </a:pPr>
            <a:r>
              <a:rPr lang="en-US" altLang="en-US" b="1" dirty="0">
                <a:solidFill>
                  <a:srgbClr val="000000"/>
                </a:solidFill>
                <a:latin typeface="Courier New" panose="02070309020205020404" pitchFamily="49" charset="0"/>
              </a:rPr>
              <a:t> AVERAGE_WAIT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MAX_WAIT</a:t>
            </a:r>
          </a:p>
          <a:p>
            <a:pPr>
              <a:lnSpc>
                <a:spcPct val="95000"/>
              </a:lnSpc>
              <a:buClr>
                <a:schemeClr val="accent1"/>
              </a:buClr>
              <a:buFontTx/>
              <a:buChar char="•"/>
            </a:pPr>
            <a:r>
              <a:rPr lang="en-US" altLang="en-US" b="1" dirty="0">
                <a:solidFill>
                  <a:srgbClr val="000000"/>
                </a:solidFill>
                <a:latin typeface="Courier New" panose="02070309020205020404" pitchFamily="49" charset="0"/>
              </a:rPr>
              <a:t> TIME_WAITED_MICRO</a:t>
            </a:r>
          </a:p>
          <a:p>
            <a:pPr>
              <a:lnSpc>
                <a:spcPct val="95000"/>
              </a:lnSpc>
              <a:buClr>
                <a:schemeClr val="accent1"/>
              </a:buClr>
              <a:buFontTx/>
              <a:buChar char="•"/>
            </a:pPr>
            <a:r>
              <a:rPr lang="en-US" altLang="en-US" b="1" dirty="0">
                <a:solidFill>
                  <a:srgbClr val="000000"/>
                </a:solidFill>
                <a:latin typeface="Courier New" panose="02070309020205020404" pitchFamily="49" charset="0"/>
              </a:rPr>
              <a:t> EVENT_ID</a:t>
            </a:r>
          </a:p>
          <a:p>
            <a:pPr>
              <a:lnSpc>
                <a:spcPct val="95000"/>
              </a:lnSpc>
              <a:buClr>
                <a:schemeClr val="accent1"/>
              </a:buClr>
              <a:buFontTx/>
              <a:buChar char="•"/>
            </a:pPr>
            <a:r>
              <a:rPr lang="en-US" altLang="en-US" b="1" dirty="0">
                <a:solidFill>
                  <a:srgbClr val="000000"/>
                </a:solidFill>
                <a:latin typeface="Courier New" panose="02070309020205020404" pitchFamily="49" charset="0"/>
              </a:rPr>
              <a:t> …</a:t>
            </a:r>
          </a:p>
        </p:txBody>
      </p:sp>
      <p:sp>
        <p:nvSpPr>
          <p:cNvPr id="10253" name="AutoShape 14"/>
          <p:cNvSpPr>
            <a:spLocks noChangeArrowheads="1"/>
          </p:cNvSpPr>
          <p:nvPr/>
        </p:nvSpPr>
        <p:spPr bwMode="blackWhite">
          <a:xfrm>
            <a:off x="5180012" y="3219450"/>
            <a:ext cx="1854200" cy="2876550"/>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0254" name="Rectangle 15"/>
          <p:cNvSpPr>
            <a:spLocks noChangeArrowheads="1"/>
          </p:cNvSpPr>
          <p:nvPr/>
        </p:nvSpPr>
        <p:spPr bwMode="auto">
          <a:xfrm>
            <a:off x="5170488" y="3314701"/>
            <a:ext cx="199072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V$EVENT_NAME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EVENT#</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EVENT_ID</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NAME</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PARAMETER1</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PARAMETER2 </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PARAMETER3</a:t>
            </a:r>
          </a:p>
          <a:p>
            <a:pPr>
              <a:lnSpc>
                <a:spcPct val="40000"/>
              </a:lnSpc>
              <a:spcBef>
                <a:spcPct val="50000"/>
              </a:spcBef>
              <a:buClr>
                <a:schemeClr val="accent1"/>
              </a:buClr>
              <a:buFontTx/>
              <a:buChar char="•"/>
            </a:pPr>
            <a:r>
              <a:rPr lang="en-US" altLang="en-US" b="1" dirty="0">
                <a:solidFill>
                  <a:srgbClr val="000000"/>
                </a:solidFill>
                <a:latin typeface="Courier New" panose="02070309020205020404" pitchFamily="49" charset="0"/>
              </a:rPr>
              <a:t> …</a:t>
            </a:r>
          </a:p>
        </p:txBody>
      </p:sp>
      <p:sp>
        <p:nvSpPr>
          <p:cNvPr id="10255" name="Freeform 16"/>
          <p:cNvSpPr>
            <a:spLocks/>
          </p:cNvSpPr>
          <p:nvPr/>
        </p:nvSpPr>
        <p:spPr bwMode="auto">
          <a:xfrm>
            <a:off x="4351338" y="1524001"/>
            <a:ext cx="752475" cy="334963"/>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6" name="Freeform 18"/>
          <p:cNvSpPr>
            <a:spLocks/>
          </p:cNvSpPr>
          <p:nvPr/>
        </p:nvSpPr>
        <p:spPr bwMode="auto">
          <a:xfrm>
            <a:off x="3198812" y="1120775"/>
            <a:ext cx="4191000" cy="2514600"/>
          </a:xfrm>
          <a:custGeom>
            <a:avLst/>
            <a:gdLst>
              <a:gd name="T0" fmla="*/ 0 w 2688"/>
              <a:gd name="T1" fmla="*/ 2147483647 h 1824"/>
              <a:gd name="T2" fmla="*/ 2147483647 w 2688"/>
              <a:gd name="T3" fmla="*/ 2147483647 h 1824"/>
              <a:gd name="T4" fmla="*/ 2147483647 w 2688"/>
              <a:gd name="T5" fmla="*/ 0 h 1824"/>
              <a:gd name="T6" fmla="*/ 2147483647 w 2688"/>
              <a:gd name="T7" fmla="*/ 0 h 1824"/>
              <a:gd name="T8" fmla="*/ 2147483647 w 2688"/>
              <a:gd name="T9" fmla="*/ 2147483647 h 1824"/>
              <a:gd name="T10" fmla="*/ 2147483647 w 2688"/>
              <a:gd name="T11" fmla="*/ 2147483647 h 1824"/>
              <a:gd name="T12" fmla="*/ 0 60000 65536"/>
              <a:gd name="T13" fmla="*/ 0 60000 65536"/>
              <a:gd name="T14" fmla="*/ 0 60000 65536"/>
              <a:gd name="T15" fmla="*/ 0 60000 65536"/>
              <a:gd name="T16" fmla="*/ 0 60000 65536"/>
              <a:gd name="T17" fmla="*/ 0 60000 65536"/>
              <a:gd name="T18" fmla="*/ 0 w 2688"/>
              <a:gd name="T19" fmla="*/ 0 h 1824"/>
              <a:gd name="T20" fmla="*/ 2688 w 2688"/>
              <a:gd name="T21" fmla="*/ 1824 h 1824"/>
            </a:gdLst>
            <a:ahLst/>
            <a:cxnLst>
              <a:cxn ang="T12">
                <a:pos x="T0" y="T1"/>
              </a:cxn>
              <a:cxn ang="T13">
                <a:pos x="T2" y="T3"/>
              </a:cxn>
              <a:cxn ang="T14">
                <a:pos x="T4" y="T5"/>
              </a:cxn>
              <a:cxn ang="T15">
                <a:pos x="T6" y="T7"/>
              </a:cxn>
              <a:cxn ang="T16">
                <a:pos x="T8" y="T9"/>
              </a:cxn>
              <a:cxn ang="T17">
                <a:pos x="T10" y="T11"/>
              </a:cxn>
            </a:cxnLst>
            <a:rect l="T18" t="T19" r="T20" b="T21"/>
            <a:pathLst>
              <a:path w="2688" h="1824">
                <a:moveTo>
                  <a:pt x="0" y="1824"/>
                </a:moveTo>
                <a:lnTo>
                  <a:pt x="1104" y="1824"/>
                </a:lnTo>
                <a:lnTo>
                  <a:pt x="1104" y="0"/>
                </a:lnTo>
                <a:lnTo>
                  <a:pt x="2448" y="0"/>
                </a:lnTo>
                <a:lnTo>
                  <a:pt x="2448" y="384"/>
                </a:lnTo>
                <a:lnTo>
                  <a:pt x="2688" y="384"/>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7" name="Freeform 19"/>
          <p:cNvSpPr>
            <a:spLocks/>
          </p:cNvSpPr>
          <p:nvPr/>
        </p:nvSpPr>
        <p:spPr bwMode="auto">
          <a:xfrm>
            <a:off x="3808412" y="4038600"/>
            <a:ext cx="1420811" cy="1676400"/>
          </a:xfrm>
          <a:custGeom>
            <a:avLst/>
            <a:gdLst>
              <a:gd name="T0" fmla="*/ 0 w 960"/>
              <a:gd name="T1" fmla="*/ 2147483647 h 1344"/>
              <a:gd name="T2" fmla="*/ 2147483647 w 960"/>
              <a:gd name="T3" fmla="*/ 2147483647 h 1344"/>
              <a:gd name="T4" fmla="*/ 2147483647 w 960"/>
              <a:gd name="T5" fmla="*/ 0 h 1344"/>
              <a:gd name="T6" fmla="*/ 2147483647 w 960"/>
              <a:gd name="T7" fmla="*/ 0 h 1344"/>
              <a:gd name="T8" fmla="*/ 0 60000 65536"/>
              <a:gd name="T9" fmla="*/ 0 60000 65536"/>
              <a:gd name="T10" fmla="*/ 0 60000 65536"/>
              <a:gd name="T11" fmla="*/ 0 60000 65536"/>
              <a:gd name="T12" fmla="*/ 0 w 960"/>
              <a:gd name="T13" fmla="*/ 0 h 1344"/>
              <a:gd name="T14" fmla="*/ 960 w 960"/>
              <a:gd name="T15" fmla="*/ 1344 h 1344"/>
            </a:gdLst>
            <a:ahLst/>
            <a:cxnLst>
              <a:cxn ang="T8">
                <a:pos x="T0" y="T1"/>
              </a:cxn>
              <a:cxn ang="T9">
                <a:pos x="T2" y="T3"/>
              </a:cxn>
              <a:cxn ang="T10">
                <a:pos x="T4" y="T5"/>
              </a:cxn>
              <a:cxn ang="T11">
                <a:pos x="T6" y="T7"/>
              </a:cxn>
            </a:cxnLst>
            <a:rect l="T12" t="T13" r="T14" b="T15"/>
            <a:pathLst>
              <a:path w="960" h="1344">
                <a:moveTo>
                  <a:pt x="0" y="1344"/>
                </a:moveTo>
                <a:lnTo>
                  <a:pt x="816" y="1344"/>
                </a:lnTo>
                <a:lnTo>
                  <a:pt x="816" y="0"/>
                </a:lnTo>
                <a:lnTo>
                  <a:pt x="960"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8" name="Freeform 20"/>
          <p:cNvSpPr>
            <a:spLocks/>
          </p:cNvSpPr>
          <p:nvPr/>
        </p:nvSpPr>
        <p:spPr bwMode="auto">
          <a:xfrm>
            <a:off x="6456361" y="2362200"/>
            <a:ext cx="967317" cy="1371600"/>
          </a:xfrm>
          <a:custGeom>
            <a:avLst/>
            <a:gdLst>
              <a:gd name="T0" fmla="*/ 0 w 768"/>
              <a:gd name="T1" fmla="*/ 2147483647 h 384"/>
              <a:gd name="T2" fmla="*/ 2147483647 w 768"/>
              <a:gd name="T3" fmla="*/ 2147483647 h 384"/>
              <a:gd name="T4" fmla="*/ 2147483647 w 768"/>
              <a:gd name="T5" fmla="*/ 0 h 384"/>
              <a:gd name="T6" fmla="*/ 2147483647 w 768"/>
              <a:gd name="T7" fmla="*/ 0 h 384"/>
              <a:gd name="T8" fmla="*/ 0 60000 65536"/>
              <a:gd name="T9" fmla="*/ 0 60000 65536"/>
              <a:gd name="T10" fmla="*/ 0 60000 65536"/>
              <a:gd name="T11" fmla="*/ 0 60000 65536"/>
              <a:gd name="T12" fmla="*/ 0 w 768"/>
              <a:gd name="T13" fmla="*/ 0 h 384"/>
              <a:gd name="T14" fmla="*/ 768 w 768"/>
              <a:gd name="T15" fmla="*/ 384 h 384"/>
            </a:gdLst>
            <a:ahLst/>
            <a:cxnLst>
              <a:cxn ang="T8">
                <a:pos x="T0" y="T1"/>
              </a:cxn>
              <a:cxn ang="T9">
                <a:pos x="T2" y="T3"/>
              </a:cxn>
              <a:cxn ang="T10">
                <a:pos x="T4" y="T5"/>
              </a:cxn>
              <a:cxn ang="T11">
                <a:pos x="T6" y="T7"/>
              </a:cxn>
            </a:cxnLst>
            <a:rect l="T12" t="T13" r="T14" b="T15"/>
            <a:pathLst>
              <a:path w="768" h="384">
                <a:moveTo>
                  <a:pt x="0" y="384"/>
                </a:moveTo>
                <a:lnTo>
                  <a:pt x="624" y="384"/>
                </a:lnTo>
                <a:lnTo>
                  <a:pt x="624" y="0"/>
                </a:lnTo>
                <a:lnTo>
                  <a:pt x="768"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59" name="Freeform 16"/>
          <p:cNvSpPr>
            <a:spLocks/>
          </p:cNvSpPr>
          <p:nvPr/>
        </p:nvSpPr>
        <p:spPr bwMode="auto">
          <a:xfrm>
            <a:off x="5807076" y="1600200"/>
            <a:ext cx="1590675" cy="152400"/>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260" name="Freeform 16"/>
          <p:cNvSpPr>
            <a:spLocks/>
          </p:cNvSpPr>
          <p:nvPr/>
        </p:nvSpPr>
        <p:spPr bwMode="auto">
          <a:xfrm>
            <a:off x="3427412" y="3886200"/>
            <a:ext cx="1828800" cy="381000"/>
          </a:xfrm>
          <a:custGeom>
            <a:avLst/>
            <a:gdLst>
              <a:gd name="T0" fmla="*/ 2147483647 w 471"/>
              <a:gd name="T1" fmla="*/ 2147483647 h 134"/>
              <a:gd name="T2" fmla="*/ 2147483647 w 471"/>
              <a:gd name="T3" fmla="*/ 2147483647 h 134"/>
              <a:gd name="T4" fmla="*/ 2147483647 w 471"/>
              <a:gd name="T5" fmla="*/ 0 h 134"/>
              <a:gd name="T6" fmla="*/ 0 w 471"/>
              <a:gd name="T7" fmla="*/ 0 h 134"/>
              <a:gd name="T8" fmla="*/ 0 60000 65536"/>
              <a:gd name="T9" fmla="*/ 0 60000 65536"/>
              <a:gd name="T10" fmla="*/ 0 60000 65536"/>
              <a:gd name="T11" fmla="*/ 0 60000 65536"/>
              <a:gd name="T12" fmla="*/ 0 w 471"/>
              <a:gd name="T13" fmla="*/ 0 h 134"/>
              <a:gd name="T14" fmla="*/ 471 w 471"/>
              <a:gd name="T15" fmla="*/ 134 h 134"/>
            </a:gdLst>
            <a:ahLst/>
            <a:cxnLst>
              <a:cxn ang="T8">
                <a:pos x="T0" y="T1"/>
              </a:cxn>
              <a:cxn ang="T9">
                <a:pos x="T2" y="T3"/>
              </a:cxn>
              <a:cxn ang="T10">
                <a:pos x="T4" y="T5"/>
              </a:cxn>
              <a:cxn ang="T11">
                <a:pos x="T6" y="T7"/>
              </a:cxn>
            </a:cxnLst>
            <a:rect l="T12" t="T13" r="T14" b="T15"/>
            <a:pathLst>
              <a:path w="471" h="134">
                <a:moveTo>
                  <a:pt x="470" y="133"/>
                </a:moveTo>
                <a:lnTo>
                  <a:pt x="249" y="133"/>
                </a:lnTo>
                <a:lnTo>
                  <a:pt x="249" y="0"/>
                </a:lnTo>
                <a:lnTo>
                  <a:pt x="0" y="0"/>
                </a:lnTo>
              </a:path>
            </a:pathLst>
          </a:custGeom>
          <a:noFill/>
          <a:ln w="28575" cap="rnd"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Tree>
    <p:custDataLst>
      <p:tags r:id="rId1"/>
    </p:custDataLst>
    <p:extLst>
      <p:ext uri="{BB962C8B-B14F-4D97-AF65-F5344CB8AC3E}">
        <p14:creationId xmlns:p14="http://schemas.microsoft.com/office/powerpoint/2010/main" val="2356322756"/>
      </p:ext>
    </p:extLst>
  </p:cSld>
  <p:clrMapOvr>
    <a:masterClrMapping/>
  </p:clrMapOvr>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78993" y="1066800"/>
            <a:ext cx="9030839" cy="4644083"/>
            <a:chOff x="830654" y="1268641"/>
            <a:chExt cx="7482693" cy="3021738"/>
          </a:xfrm>
        </p:grpSpPr>
        <p:sp>
          <p:nvSpPr>
            <p:cNvPr id="13" name="Freeform 12"/>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4" name="Rounded Rectangle 1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66" name="Rectangle 2"/>
          <p:cNvSpPr>
            <a:spLocks noGrp="1" noChangeArrowheads="1"/>
          </p:cNvSpPr>
          <p:nvPr>
            <p:ph type="title"/>
          </p:nvPr>
        </p:nvSpPr>
        <p:spPr/>
        <p:txBody>
          <a:bodyPr/>
          <a:lstStyle/>
          <a:p>
            <a:pPr eaLnBrk="1" hangingPunct="1"/>
            <a:r>
              <a:rPr lang="en-US" altLang="en-US" dirty="0"/>
              <a:t>Monitoring Services</a:t>
            </a:r>
          </a:p>
        </p:txBody>
      </p:sp>
      <p:sp>
        <p:nvSpPr>
          <p:cNvPr id="11267" name="Rectangle 13"/>
          <p:cNvSpPr>
            <a:spLocks noChangeArrowheads="1"/>
          </p:cNvSpPr>
          <p:nvPr/>
        </p:nvSpPr>
        <p:spPr bwMode="auto">
          <a:xfrm>
            <a:off x="5286375" y="4531371"/>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68" name="Rectangle 14"/>
          <p:cNvSpPr>
            <a:spLocks noChangeArrowheads="1"/>
          </p:cNvSpPr>
          <p:nvPr/>
        </p:nvSpPr>
        <p:spPr bwMode="auto">
          <a:xfrm>
            <a:off x="5946775" y="4544071"/>
            <a:ext cx="889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2" name="Group 1"/>
          <p:cNvGrpSpPr/>
          <p:nvPr/>
        </p:nvGrpSpPr>
        <p:grpSpPr>
          <a:xfrm>
            <a:off x="2436812" y="1367483"/>
            <a:ext cx="7315200" cy="3986252"/>
            <a:chOff x="2436812" y="1524000"/>
            <a:chExt cx="7315200" cy="3986252"/>
          </a:xfrm>
        </p:grpSpPr>
        <p:sp>
          <p:nvSpPr>
            <p:cNvPr id="22" name="Rectangle 11"/>
            <p:cNvSpPr>
              <a:spLocks noChangeArrowheads="1"/>
            </p:cNvSpPr>
            <p:nvPr/>
          </p:nvSpPr>
          <p:spPr bwMode="blackWhite">
            <a:xfrm>
              <a:off x="7313612" y="1590675"/>
              <a:ext cx="2438400" cy="2514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tx1"/>
              </a:solidFill>
              <a:miter lim="800000"/>
              <a:headEnd/>
              <a:tailEnd/>
            </a:ln>
          </p:spPr>
          <p:txBody>
            <a:bodyPr lIns="46038" tIns="46038" rIns="46038" bIns="46038" anchor="b"/>
            <a:lstStyle/>
            <a:p>
              <a:pPr algn="ctr" defTabSz="822325" eaLnBrk="0" hangingPunct="0">
                <a:defRPr/>
              </a:pPr>
              <a:r>
                <a:rPr lang="en-US" dirty="0">
                  <a:solidFill>
                    <a:srgbClr val="000000"/>
                  </a:solidFill>
                  <a:latin typeface="+mn-lt"/>
                  <a:cs typeface="Courier New" pitchFamily="49" charset="0"/>
                </a:rPr>
                <a:t>Service</a:t>
              </a:r>
            </a:p>
          </p:txBody>
        </p:sp>
        <p:sp>
          <p:nvSpPr>
            <p:cNvPr id="11269" name="Rectangle 11"/>
            <p:cNvSpPr>
              <a:spLocks noChangeArrowheads="1"/>
            </p:cNvSpPr>
            <p:nvPr/>
          </p:nvSpPr>
          <p:spPr bwMode="blackWhite">
            <a:xfrm>
              <a:off x="2436812" y="2990850"/>
              <a:ext cx="3962400" cy="609600"/>
            </a:xfrm>
            <a:prstGeom prst="rect">
              <a:avLst/>
            </a:prstGeom>
            <a:solidFill>
              <a:srgbClr val="FFFFFF"/>
            </a:solidFill>
            <a:ln w="28575">
              <a:solidFill>
                <a:schemeClr val="tx1"/>
              </a:solidFill>
              <a:miter lim="800000"/>
              <a:headEnd/>
              <a:tailEnd/>
            </a:ln>
          </p:spPr>
          <p:txBody>
            <a:bodyPr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latin typeface="Courier New" panose="02070309020205020404" pitchFamily="49" charset="0"/>
                  <a:cs typeface="Courier New" panose="02070309020205020404" pitchFamily="49" charset="0"/>
                </a:rPr>
                <a:t>DBMS_SERVICE.CREATE_SERVICE</a:t>
              </a:r>
            </a:p>
          </p:txBody>
        </p:sp>
        <p:pic>
          <p:nvPicPr>
            <p:cNvPr id="11270" name="Picture 16" descr="Package_cnt204264.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79862" y="1524000"/>
              <a:ext cx="876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AutoShape 14"/>
            <p:cNvSpPr>
              <a:spLocks noChangeArrowheads="1"/>
            </p:cNvSpPr>
            <p:nvPr/>
          </p:nvSpPr>
          <p:spPr bwMode="blackWhite">
            <a:xfrm>
              <a:off x="4494212" y="4376698"/>
              <a:ext cx="3352800" cy="1133554"/>
            </a:xfrm>
            <a:prstGeom prst="roundRect">
              <a:avLst>
                <a:gd name="adj" fmla="val 12421"/>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1272" name="Rectangle 15"/>
            <p:cNvSpPr>
              <a:spLocks noChangeArrowheads="1"/>
            </p:cNvSpPr>
            <p:nvPr/>
          </p:nvSpPr>
          <p:spPr bwMode="auto">
            <a:xfrm>
              <a:off x="4679950" y="4575969"/>
              <a:ext cx="29813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15888" tIns="57150" rIns="115888" bIns="57150">
              <a:spAutoFit/>
            </a:bodyPr>
            <a:lstStyle>
              <a:lvl1pPr defTabSz="1306513" eaLnBrk="0" hangingPunct="0">
                <a:defRPr>
                  <a:solidFill>
                    <a:schemeClr val="tx1"/>
                  </a:solidFill>
                  <a:latin typeface="Arial" panose="020B0604020202020204" pitchFamily="34" charset="0"/>
                  <a:cs typeface="Arial" panose="020B0604020202020204" pitchFamily="34" charset="0"/>
                </a:defRPr>
              </a:lvl1pPr>
              <a:lvl2pPr marL="742950" indent="-285750" defTabSz="1306513" eaLnBrk="0" hangingPunct="0">
                <a:defRPr>
                  <a:solidFill>
                    <a:schemeClr val="tx1"/>
                  </a:solidFill>
                  <a:latin typeface="Arial" panose="020B0604020202020204" pitchFamily="34" charset="0"/>
                  <a:cs typeface="Arial" panose="020B0604020202020204" pitchFamily="34" charset="0"/>
                </a:defRPr>
              </a:lvl2pPr>
              <a:lvl3pPr marL="1143000" indent="-228600" defTabSz="1306513" eaLnBrk="0" hangingPunct="0">
                <a:defRPr>
                  <a:solidFill>
                    <a:schemeClr val="tx1"/>
                  </a:solidFill>
                  <a:latin typeface="Arial" panose="020B0604020202020204" pitchFamily="34" charset="0"/>
                  <a:cs typeface="Arial" panose="020B0604020202020204" pitchFamily="34" charset="0"/>
                </a:defRPr>
              </a:lvl3pPr>
              <a:lvl4pPr marL="1600200" indent="-228600" defTabSz="1306513" eaLnBrk="0" hangingPunct="0">
                <a:defRPr>
                  <a:solidFill>
                    <a:schemeClr val="tx1"/>
                  </a:solidFill>
                  <a:latin typeface="Arial" panose="020B0604020202020204" pitchFamily="34" charset="0"/>
                  <a:cs typeface="Arial" panose="020B0604020202020204" pitchFamily="34" charset="0"/>
                </a:defRPr>
              </a:lvl4pPr>
              <a:lvl5pPr marL="2057400" indent="-228600" defTabSz="1306513" eaLnBrk="0" hangingPunct="0">
                <a:defRPr>
                  <a:solidFill>
                    <a:schemeClr val="tx1"/>
                  </a:solidFill>
                  <a:latin typeface="Arial" panose="020B0604020202020204" pitchFamily="34" charset="0"/>
                  <a:cs typeface="Arial" panose="020B0604020202020204" pitchFamily="34" charset="0"/>
                </a:defRPr>
              </a:lvl5pPr>
              <a:lvl6pPr marL="25146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3065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5000"/>
                </a:lnSpc>
                <a:spcBef>
                  <a:spcPct val="50000"/>
                </a:spcBef>
              </a:pPr>
              <a:r>
                <a:rPr lang="en-US" altLang="en-US" b="1" dirty="0">
                  <a:solidFill>
                    <a:srgbClr val="000000"/>
                  </a:solidFill>
                  <a:latin typeface="Courier New" panose="02070309020205020404" pitchFamily="49" charset="0"/>
                </a:rPr>
                <a:t>V$SERVICE_WAIT_CLASS</a:t>
              </a:r>
            </a:p>
            <a:p>
              <a:pPr>
                <a:lnSpc>
                  <a:spcPct val="85000"/>
                </a:lnSpc>
                <a:spcBef>
                  <a:spcPct val="50000"/>
                </a:spcBef>
              </a:pPr>
              <a:r>
                <a:rPr lang="en-US" altLang="en-US" b="1" dirty="0">
                  <a:solidFill>
                    <a:srgbClr val="000000"/>
                  </a:solidFill>
                  <a:latin typeface="Courier New" panose="02070309020205020404" pitchFamily="49" charset="0"/>
                  <a:cs typeface="Courier New" panose="02070309020205020404" pitchFamily="49" charset="0"/>
                </a:rPr>
                <a:t>V$SERVICE_EVENT</a:t>
              </a:r>
            </a:p>
          </p:txBody>
        </p:sp>
        <p:pic>
          <p:nvPicPr>
            <p:cNvPr id="11273" name="Picture 20" descr="Screens_multiple_cnt2427997.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8454" y="1990725"/>
              <a:ext cx="1848716"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ine 53"/>
            <p:cNvSpPr>
              <a:spLocks noChangeShapeType="1"/>
            </p:cNvSpPr>
            <p:nvPr/>
          </p:nvSpPr>
          <p:spPr bwMode="auto">
            <a:xfrm>
              <a:off x="6484938" y="3295650"/>
              <a:ext cx="752475" cy="0"/>
            </a:xfrm>
            <a:prstGeom prst="line">
              <a:avLst/>
            </a:prstGeom>
            <a:noFill/>
            <a:ln w="28575" cap="rnd">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grpSp>
    </p:spTree>
    <p:custDataLst>
      <p:tags r:id="rId1"/>
    </p:custDataLst>
    <p:extLst>
      <p:ext uri="{BB962C8B-B14F-4D97-AF65-F5344CB8AC3E}">
        <p14:creationId xmlns:p14="http://schemas.microsoft.com/office/powerpoint/2010/main" val="1195246817"/>
      </p:ext>
    </p:extLst>
  </p:cSld>
  <p:clrMapOvr>
    <a:masterClrMapping/>
  </p:clrMapOvr>
  <p:transition spd="slow"/>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1234519"/>
          </a:xfrm>
        </p:spPr>
        <p:txBody>
          <a:bodyPr/>
          <a:lstStyle/>
          <a:p>
            <a:r>
              <a:rPr lang="en-US" dirty="0"/>
              <a:t>In this lesson, you should have learned how to:</a:t>
            </a:r>
          </a:p>
          <a:p>
            <a:pPr lvl="1"/>
            <a:r>
              <a:rPr lang="en-US" dirty="0"/>
              <a:t>Use performance views and tools to monitor database instance performance</a:t>
            </a:r>
          </a:p>
          <a:p>
            <a:pPr lvl="1"/>
            <a:r>
              <a:rPr lang="en-US" dirty="0"/>
              <a:t>Describe statistics and metrics that are collected by the Oracle Database server</a:t>
            </a:r>
          </a:p>
        </p:txBody>
      </p:sp>
    </p:spTree>
    <p:custDataLst>
      <p:tags r:id="rId1"/>
    </p:custDataLst>
    <p:extLst>
      <p:ext uri="{BB962C8B-B14F-4D97-AF65-F5344CB8AC3E}">
        <p14:creationId xmlns:p14="http://schemas.microsoft.com/office/powerpoint/2010/main" val="2085669320"/>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Overview</a:t>
            </a:r>
            <a:endParaRPr lang="en-US" dirty="0"/>
          </a:p>
        </p:txBody>
      </p:sp>
      <p:sp>
        <p:nvSpPr>
          <p:cNvPr id="3" name="Content Placeholder 2"/>
          <p:cNvSpPr>
            <a:spLocks noGrp="1"/>
          </p:cNvSpPr>
          <p:nvPr>
            <p:ph idx="1"/>
          </p:nvPr>
        </p:nvSpPr>
        <p:spPr/>
        <p:txBody>
          <a:bodyPr/>
          <a:lstStyle/>
          <a:p>
            <a:pPr lvl="1"/>
            <a:r>
              <a:rPr lang="en-US"/>
              <a:t>Using Enterprise Manager Database Express to Manage Performance</a:t>
            </a:r>
            <a:endParaRPr lang="en-US" dirty="0"/>
          </a:p>
        </p:txBody>
      </p:sp>
    </p:spTree>
    <p:custDataLst>
      <p:tags r:id="rId1"/>
    </p:custDataLst>
    <p:extLst>
      <p:ext uri="{BB962C8B-B14F-4D97-AF65-F5344CB8AC3E}">
        <p14:creationId xmlns:p14="http://schemas.microsoft.com/office/powerpoint/2010/main" val="1866825377"/>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31. Database </a:t>
            </a:r>
            <a:r>
              <a:rPr lang="en-US" dirty="0" smtClean="0"/>
              <a:t>Processes  </a:t>
            </a:r>
            <a:endParaRPr lang="en-US" dirty="0"/>
          </a:p>
        </p:txBody>
      </p:sp>
      <p:sp>
        <p:nvSpPr>
          <p:cNvPr id="3" name="Subtitle 2"/>
          <p:cNvSpPr>
            <a:spLocks noGrp="1"/>
          </p:cNvSpPr>
          <p:nvPr>
            <p:ph type="subTitle" idx="1"/>
          </p:nvPr>
        </p:nvSpPr>
        <p:spPr/>
        <p:txBody>
          <a:bodyPr/>
          <a:lstStyle/>
          <a:p>
            <a:r>
              <a:rPr lang="en-US" b="0" dirty="0" smtClean="0"/>
              <a:t> </a:t>
            </a:r>
            <a:endParaRPr lang="en-US" b="0"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796745554"/>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795938"/>
          </a:xfrm>
        </p:spPr>
        <p:txBody>
          <a:bodyPr/>
          <a:lstStyle/>
          <a:p>
            <a:pPr marL="91440" lvl="1" indent="0">
              <a:buNone/>
            </a:pPr>
            <a:r>
              <a:rPr lang="en-US" dirty="0"/>
              <a:t>After completing this lesson, you should be able </a:t>
            </a:r>
            <a:r>
              <a:rPr lang="en-US" dirty="0" smtClean="0"/>
              <a:t>to </a:t>
            </a:r>
          </a:p>
          <a:p>
            <a:pPr lvl="1"/>
            <a:r>
              <a:rPr lang="en-US" dirty="0"/>
              <a:t>D</a:t>
            </a:r>
            <a:r>
              <a:rPr lang="en-US" dirty="0" smtClean="0"/>
              <a:t>escribe </a:t>
            </a:r>
            <a:r>
              <a:rPr lang="en-US" dirty="0"/>
              <a:t>background </a:t>
            </a:r>
            <a:r>
              <a:rPr lang="en-US" dirty="0" smtClean="0"/>
              <a:t>processes</a:t>
            </a:r>
            <a:endParaRPr lang="en-US" dirty="0"/>
          </a:p>
        </p:txBody>
      </p:sp>
    </p:spTree>
    <p:custDataLst>
      <p:tags r:id="rId1"/>
    </p:custDataLst>
    <p:extLst>
      <p:ext uri="{BB962C8B-B14F-4D97-AF65-F5344CB8AC3E}">
        <p14:creationId xmlns:p14="http://schemas.microsoft.com/office/powerpoint/2010/main" val="313500004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0"/>
          <p:cNvSpPr>
            <a:spLocks noGrp="1" noChangeArrowheads="1"/>
          </p:cNvSpPr>
          <p:nvPr>
            <p:ph type="title"/>
          </p:nvPr>
        </p:nvSpPr>
        <p:spPr/>
        <p:txBody>
          <a:bodyPr/>
          <a:lstStyle/>
          <a:p>
            <a:pPr eaLnBrk="1" hangingPunct="1"/>
            <a:r>
              <a:rPr lang="en-US" altLang="en-US" smtClean="0"/>
              <a:t>Process Architecture</a:t>
            </a:r>
          </a:p>
        </p:txBody>
      </p:sp>
      <p:sp>
        <p:nvSpPr>
          <p:cNvPr id="26627" name="Rectangle 31"/>
          <p:cNvSpPr>
            <a:spLocks noGrp="1" noChangeArrowheads="1"/>
          </p:cNvSpPr>
          <p:nvPr>
            <p:ph type="body" idx="1"/>
          </p:nvPr>
        </p:nvSpPr>
        <p:spPr>
          <a:xfrm>
            <a:off x="622138" y="1140885"/>
            <a:ext cx="10653874" cy="4389229"/>
          </a:xfrm>
        </p:spPr>
        <p:txBody>
          <a:bodyPr/>
          <a:lstStyle/>
          <a:p>
            <a:pPr lvl="1" eaLnBrk="1" hangingPunct="1"/>
            <a:r>
              <a:rPr lang="en-US" altLang="en-US" dirty="0" smtClean="0"/>
              <a:t>User process</a:t>
            </a:r>
          </a:p>
          <a:p>
            <a:pPr lvl="2" eaLnBrk="1" hangingPunct="1"/>
            <a:r>
              <a:rPr lang="en-US" altLang="en-US" dirty="0" smtClean="0"/>
              <a:t>Is the application or tool that connects to the Oracle database</a:t>
            </a:r>
          </a:p>
          <a:p>
            <a:pPr lvl="1" eaLnBrk="1" hangingPunct="1"/>
            <a:r>
              <a:rPr lang="en-US" altLang="en-US" dirty="0" smtClean="0"/>
              <a:t>Database processes</a:t>
            </a:r>
          </a:p>
          <a:p>
            <a:pPr lvl="2" eaLnBrk="1" hangingPunct="1"/>
            <a:r>
              <a:rPr lang="en-US" altLang="en-US" dirty="0" smtClean="0"/>
              <a:t>Server process: Connects to the Oracle instance and is started when a user establishes a session</a:t>
            </a:r>
          </a:p>
          <a:p>
            <a:pPr lvl="2" eaLnBrk="1" hangingPunct="1"/>
            <a:r>
              <a:rPr lang="en-US" altLang="en-US" dirty="0" smtClean="0"/>
              <a:t>Background processes: Are started when an Oracle instance is started</a:t>
            </a:r>
          </a:p>
          <a:p>
            <a:pPr lvl="1" eaLnBrk="1" hangingPunct="1"/>
            <a:r>
              <a:rPr lang="en-US" altLang="en-US" dirty="0" smtClean="0"/>
              <a:t>Daemon / Application processes</a:t>
            </a:r>
          </a:p>
          <a:p>
            <a:pPr lvl="2" eaLnBrk="1" hangingPunct="1"/>
            <a:r>
              <a:rPr lang="en-US" altLang="en-US" dirty="0" smtClean="0"/>
              <a:t>Networking listeners</a:t>
            </a:r>
          </a:p>
          <a:p>
            <a:pPr lvl="2" eaLnBrk="1" hangingPunct="1"/>
            <a:r>
              <a:rPr lang="en-US" altLang="en-US" dirty="0" smtClean="0"/>
              <a:t>Grid Infrastructure daemons</a:t>
            </a:r>
          </a:p>
          <a:p>
            <a:pPr lvl="2" eaLnBrk="1" hangingPunct="1"/>
            <a:endParaRPr lang="en-US" altLang="en-US" dirty="0" smtClean="0"/>
          </a:p>
        </p:txBody>
      </p:sp>
    </p:spTree>
    <p:custDataLst>
      <p:tags r:id="rId1"/>
    </p:custDataLst>
    <p:extLst>
      <p:ext uri="{BB962C8B-B14F-4D97-AF65-F5344CB8AC3E}">
        <p14:creationId xmlns:p14="http://schemas.microsoft.com/office/powerpoint/2010/main" val="95508588"/>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2126100" y="885508"/>
            <a:ext cx="7936625" cy="5168103"/>
            <a:chOff x="830654" y="1268641"/>
            <a:chExt cx="7482693" cy="3030071"/>
          </a:xfrm>
        </p:grpSpPr>
        <p:sp>
          <p:nvSpPr>
            <p:cNvPr id="39" name="Freeform 38"/>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0" name="Rounded Rectangle 39"/>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9698" name="Rectangle 2"/>
          <p:cNvSpPr>
            <a:spLocks noGrp="1" noChangeArrowheads="1"/>
          </p:cNvSpPr>
          <p:nvPr>
            <p:ph type="title"/>
          </p:nvPr>
        </p:nvSpPr>
        <p:spPr/>
        <p:txBody>
          <a:bodyPr/>
          <a:lstStyle/>
          <a:p>
            <a:pPr eaLnBrk="1" hangingPunct="1"/>
            <a:r>
              <a:rPr lang="en-US" altLang="en-US" dirty="0"/>
              <a:t>Process Structures</a:t>
            </a:r>
            <a:endParaRPr lang="en-US" altLang="en-US" dirty="0">
              <a:solidFill>
                <a:srgbClr val="0000FF"/>
              </a:solidFill>
            </a:endParaRPr>
          </a:p>
        </p:txBody>
      </p:sp>
      <p:grpSp>
        <p:nvGrpSpPr>
          <p:cNvPr id="2" name="Group 1"/>
          <p:cNvGrpSpPr/>
          <p:nvPr/>
        </p:nvGrpSpPr>
        <p:grpSpPr>
          <a:xfrm>
            <a:off x="2398712" y="1280318"/>
            <a:ext cx="7391400" cy="4297364"/>
            <a:chOff x="2589212" y="1371600"/>
            <a:chExt cx="7391400" cy="4297364"/>
          </a:xfrm>
        </p:grpSpPr>
        <p:sp>
          <p:nvSpPr>
            <p:cNvPr id="29699" name="Rectangle 37"/>
            <p:cNvSpPr>
              <a:spLocks noChangeArrowheads="1"/>
            </p:cNvSpPr>
            <p:nvPr/>
          </p:nvSpPr>
          <p:spPr bwMode="blackWhite">
            <a:xfrm>
              <a:off x="4875212" y="1371600"/>
              <a:ext cx="5105400" cy="2514600"/>
            </a:xfrm>
            <a:prstGeom prst="rect">
              <a:avLst/>
            </a:prstGeom>
            <a:solidFill>
              <a:srgbClr val="99CCFF"/>
            </a:solidFill>
            <a:ln w="28575">
              <a:solidFill>
                <a:srgbClr val="000000"/>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solidFill>
                  <a:srgbClr val="000000"/>
                </a:solidFill>
              </a:endParaRPr>
            </a:p>
            <a:p>
              <a:pPr algn="ctr"/>
              <a:endParaRPr lang="en-US" altLang="en-US" sz="1400" dirty="0">
                <a:solidFill>
                  <a:srgbClr val="000000"/>
                </a:solidFill>
              </a:endParaRPr>
            </a:p>
          </p:txBody>
        </p:sp>
        <p:sp>
          <p:nvSpPr>
            <p:cNvPr id="29700" name="Oval 38"/>
            <p:cNvSpPr>
              <a:spLocks noChangeArrowheads="1"/>
            </p:cNvSpPr>
            <p:nvPr/>
          </p:nvSpPr>
          <p:spPr bwMode="blackWhite">
            <a:xfrm>
              <a:off x="848836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PMON</a:t>
              </a:r>
            </a:p>
          </p:txBody>
        </p:sp>
        <p:sp>
          <p:nvSpPr>
            <p:cNvPr id="29701" name="Oval 39"/>
            <p:cNvSpPr>
              <a:spLocks noChangeArrowheads="1"/>
            </p:cNvSpPr>
            <p:nvPr/>
          </p:nvSpPr>
          <p:spPr bwMode="blackWhite">
            <a:xfrm>
              <a:off x="785336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SMON</a:t>
              </a:r>
            </a:p>
          </p:txBody>
        </p:sp>
        <p:sp>
          <p:nvSpPr>
            <p:cNvPr id="29702" name="Oval 40"/>
            <p:cNvSpPr>
              <a:spLocks noChangeArrowheads="1"/>
            </p:cNvSpPr>
            <p:nvPr/>
          </p:nvSpPr>
          <p:spPr bwMode="blackWhite">
            <a:xfrm>
              <a:off x="6627813" y="3535364"/>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Others</a:t>
              </a:r>
            </a:p>
          </p:txBody>
        </p:sp>
        <p:sp>
          <p:nvSpPr>
            <p:cNvPr id="29703" name="Text Box 41"/>
            <p:cNvSpPr txBox="1">
              <a:spLocks noChangeArrowheads="1"/>
            </p:cNvSpPr>
            <p:nvPr/>
          </p:nvSpPr>
          <p:spPr bwMode="blackWhite">
            <a:xfrm>
              <a:off x="5408612" y="1414463"/>
              <a:ext cx="4038600" cy="265112"/>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Instances (ASM and Database separate)</a:t>
              </a:r>
            </a:p>
          </p:txBody>
        </p:sp>
        <p:sp>
          <p:nvSpPr>
            <p:cNvPr id="29704" name="Oval 42"/>
            <p:cNvSpPr>
              <a:spLocks noChangeArrowheads="1"/>
            </p:cNvSpPr>
            <p:nvPr/>
          </p:nvSpPr>
          <p:spPr bwMode="blackWhite">
            <a:xfrm>
              <a:off x="68564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LREG</a:t>
              </a:r>
            </a:p>
          </p:txBody>
        </p:sp>
        <p:sp>
          <p:nvSpPr>
            <p:cNvPr id="29705" name="Oval 43"/>
            <p:cNvSpPr>
              <a:spLocks noChangeArrowheads="1"/>
            </p:cNvSpPr>
            <p:nvPr/>
          </p:nvSpPr>
          <p:spPr bwMode="blackWhite">
            <a:xfrm>
              <a:off x="5942013" y="3535364"/>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ARC</a:t>
              </a:r>
              <a:r>
                <a:rPr lang="en-US" altLang="en-US" sz="1200" i="1" dirty="0">
                  <a:solidFill>
                    <a:srgbClr val="000000"/>
                  </a:solidFill>
                </a:rPr>
                <a:t>n</a:t>
              </a:r>
            </a:p>
          </p:txBody>
        </p:sp>
        <p:sp>
          <p:nvSpPr>
            <p:cNvPr id="29706" name="Oval 44"/>
            <p:cNvSpPr>
              <a:spLocks noChangeArrowheads="1"/>
            </p:cNvSpPr>
            <p:nvPr/>
          </p:nvSpPr>
          <p:spPr bwMode="blackWhite">
            <a:xfrm>
              <a:off x="5929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DBW</a:t>
              </a:r>
              <a:r>
                <a:rPr lang="en-US" altLang="en-US" sz="1200" i="1" dirty="0">
                  <a:solidFill>
                    <a:srgbClr val="000000"/>
                  </a:solidFill>
                </a:rPr>
                <a:t>n</a:t>
              </a:r>
            </a:p>
          </p:txBody>
        </p:sp>
        <p:sp>
          <p:nvSpPr>
            <p:cNvPr id="29707" name="Oval 45"/>
            <p:cNvSpPr>
              <a:spLocks noChangeArrowheads="1"/>
            </p:cNvSpPr>
            <p:nvPr/>
          </p:nvSpPr>
          <p:spPr bwMode="blackWhite">
            <a:xfrm>
              <a:off x="7199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LGWR</a:t>
              </a:r>
            </a:p>
          </p:txBody>
        </p:sp>
        <p:sp>
          <p:nvSpPr>
            <p:cNvPr id="29708" name="Oval 46"/>
            <p:cNvSpPr>
              <a:spLocks noChangeArrowheads="1"/>
            </p:cNvSpPr>
            <p:nvPr/>
          </p:nvSpPr>
          <p:spPr bwMode="blackWhite">
            <a:xfrm>
              <a:off x="6564313" y="28956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CKPT</a:t>
              </a:r>
            </a:p>
          </p:txBody>
        </p:sp>
        <p:sp>
          <p:nvSpPr>
            <p:cNvPr id="29709" name="Rectangle 47"/>
            <p:cNvSpPr>
              <a:spLocks noChangeArrowheads="1"/>
            </p:cNvSpPr>
            <p:nvPr/>
          </p:nvSpPr>
          <p:spPr bwMode="blackWhite">
            <a:xfrm>
              <a:off x="4189413" y="2286000"/>
              <a:ext cx="587375" cy="311150"/>
            </a:xfrm>
            <a:prstGeom prst="rect">
              <a:avLst/>
            </a:prstGeom>
            <a:solidFill>
              <a:srgbClr val="99CC00"/>
            </a:solidFill>
            <a:ln w="28575">
              <a:solidFill>
                <a:schemeClr val="bg2"/>
              </a:solidFill>
              <a:miter lim="800000"/>
              <a:headEnd/>
              <a:tailEnd/>
            </a:ln>
          </p:spPr>
          <p:txBody>
            <a:bodyPr wrap="none" lIns="92075" tIns="46038" rIns="92075" bIns="46038" anchor="ctr"/>
            <a:lstStyle/>
            <a:p>
              <a:pPr algn="ctr" defTabSz="822325" eaLnBrk="0" hangingPunct="0">
                <a:spcBef>
                  <a:spcPct val="50000"/>
                </a:spcBef>
                <a:defRPr/>
              </a:pPr>
              <a:r>
                <a:rPr lang="en-US" sz="1400" b="1" dirty="0">
                  <a:solidFill>
                    <a:srgbClr val="000000"/>
                  </a:solidFill>
                </a:rPr>
                <a:t>PGA</a:t>
              </a:r>
            </a:p>
          </p:txBody>
        </p:sp>
        <p:sp>
          <p:nvSpPr>
            <p:cNvPr id="29710" name="Text Box 52"/>
            <p:cNvSpPr txBox="1">
              <a:spLocks noChangeArrowheads="1"/>
            </p:cNvSpPr>
            <p:nvPr/>
          </p:nvSpPr>
          <p:spPr bwMode="blackWhite">
            <a:xfrm>
              <a:off x="5942012" y="2590801"/>
              <a:ext cx="3200400" cy="265113"/>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Background processes</a:t>
              </a:r>
            </a:p>
          </p:txBody>
        </p:sp>
        <p:sp>
          <p:nvSpPr>
            <p:cNvPr id="29711" name="AutoShape 53"/>
            <p:cNvSpPr>
              <a:spLocks noChangeArrowheads="1"/>
            </p:cNvSpPr>
            <p:nvPr/>
          </p:nvSpPr>
          <p:spPr bwMode="blackWhite">
            <a:xfrm>
              <a:off x="5180012" y="1676400"/>
              <a:ext cx="4495800" cy="8382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System Global Area (SGA)</a:t>
              </a:r>
            </a:p>
          </p:txBody>
        </p:sp>
        <p:sp>
          <p:nvSpPr>
            <p:cNvPr id="29712" name="Text Box 55"/>
            <p:cNvSpPr txBox="1">
              <a:spLocks noChangeArrowheads="1"/>
            </p:cNvSpPr>
            <p:nvPr/>
          </p:nvSpPr>
          <p:spPr bwMode="blackWhite">
            <a:xfrm>
              <a:off x="4799012" y="2895601"/>
              <a:ext cx="1219200" cy="265113"/>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Required:</a:t>
              </a:r>
            </a:p>
          </p:txBody>
        </p:sp>
        <p:sp>
          <p:nvSpPr>
            <p:cNvPr id="29713" name="Text Box 58"/>
            <p:cNvSpPr txBox="1">
              <a:spLocks noChangeArrowheads="1"/>
            </p:cNvSpPr>
            <p:nvPr/>
          </p:nvSpPr>
          <p:spPr bwMode="blackWhite">
            <a:xfrm>
              <a:off x="4903787" y="3548063"/>
              <a:ext cx="1066800" cy="265112"/>
            </a:xfrm>
            <a:prstGeom prst="rect">
              <a:avLst/>
            </a:prstGeom>
            <a:noFill/>
            <a:ln w="28575">
              <a:noFill/>
              <a:miter lim="800000"/>
              <a:headEnd type="none" w="sm" len="sm"/>
              <a:tailEnd type="none" w="sm" len="sm"/>
            </a:ln>
          </p:spPr>
          <p:txBody>
            <a:bodyPr lIns="92075" tIns="46038" rIns="92075" bIns="46038">
              <a:spAutoFit/>
            </a:bodyPr>
            <a:lstStyle/>
            <a:p>
              <a:pPr algn="ctr" defTabSz="228600" eaLnBrk="0" hangingPunct="0">
                <a:lnSpc>
                  <a:spcPct val="80000"/>
                </a:lnSpc>
                <a:spcBef>
                  <a:spcPct val="50000"/>
                </a:spcBef>
                <a:defRPr/>
              </a:pPr>
              <a:r>
                <a:rPr lang="en-US" sz="1400" dirty="0">
                  <a:solidFill>
                    <a:srgbClr val="000000"/>
                  </a:solidFill>
                </a:rPr>
                <a:t>Optional:</a:t>
              </a:r>
            </a:p>
          </p:txBody>
        </p:sp>
        <p:sp>
          <p:nvSpPr>
            <p:cNvPr id="29714" name="Rectangle 65"/>
            <p:cNvSpPr>
              <a:spLocks noChangeArrowheads="1"/>
            </p:cNvSpPr>
            <p:nvPr/>
          </p:nvSpPr>
          <p:spPr bwMode="gray">
            <a:xfrm>
              <a:off x="4951412" y="4191001"/>
              <a:ext cx="4953000" cy="1477963"/>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Grid Infrastructure Processes</a:t>
              </a:r>
            </a:p>
            <a:p>
              <a:pPr algn="ctr" eaLnBrk="1" hangingPunct="1"/>
              <a:r>
                <a:rPr lang="en-US" altLang="en-US" dirty="0">
                  <a:solidFill>
                    <a:srgbClr val="000000"/>
                  </a:solidFill>
                </a:rPr>
                <a:t>(ASM and Oracle Restart)</a:t>
              </a:r>
            </a:p>
            <a:p>
              <a:pPr algn="ctr" eaLnBrk="1" hangingPunct="1"/>
              <a:endParaRPr lang="en-US" altLang="en-US" dirty="0">
                <a:solidFill>
                  <a:srgbClr val="000000"/>
                </a:solidFill>
              </a:endParaRPr>
            </a:p>
            <a:p>
              <a:pPr algn="ctr" eaLnBrk="1" hangingPunct="1"/>
              <a:endParaRPr lang="en-US" altLang="en-US" dirty="0">
                <a:solidFill>
                  <a:srgbClr val="000000"/>
                </a:solidFill>
              </a:endParaRPr>
            </a:p>
            <a:p>
              <a:pPr algn="ctr" eaLnBrk="1" hangingPunct="1"/>
              <a:endParaRPr lang="en-US" altLang="en-US" dirty="0">
                <a:solidFill>
                  <a:srgbClr val="000000"/>
                </a:solidFill>
              </a:endParaRPr>
            </a:p>
          </p:txBody>
        </p:sp>
        <p:sp>
          <p:nvSpPr>
            <p:cNvPr id="29715" name="Oval 68"/>
            <p:cNvSpPr>
              <a:spLocks noChangeArrowheads="1"/>
            </p:cNvSpPr>
            <p:nvPr/>
          </p:nvSpPr>
          <p:spPr bwMode="blackWhite">
            <a:xfrm>
              <a:off x="51038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orarootagent</a:t>
              </a:r>
            </a:p>
          </p:txBody>
        </p:sp>
        <p:sp>
          <p:nvSpPr>
            <p:cNvPr id="29716" name="Oval 69"/>
            <p:cNvSpPr>
              <a:spLocks noChangeArrowheads="1"/>
            </p:cNvSpPr>
            <p:nvPr/>
          </p:nvSpPr>
          <p:spPr bwMode="blackWhite">
            <a:xfrm>
              <a:off x="51038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ohas</a:t>
              </a:r>
            </a:p>
          </p:txBody>
        </p:sp>
        <p:sp>
          <p:nvSpPr>
            <p:cNvPr id="29717" name="Oval 70"/>
            <p:cNvSpPr>
              <a:spLocks noChangeArrowheads="1"/>
            </p:cNvSpPr>
            <p:nvPr/>
          </p:nvSpPr>
          <p:spPr bwMode="blackWhite">
            <a:xfrm>
              <a:off x="67040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ocssd</a:t>
              </a:r>
            </a:p>
          </p:txBody>
        </p:sp>
        <p:sp>
          <p:nvSpPr>
            <p:cNvPr id="29718" name="Oval 71"/>
            <p:cNvSpPr>
              <a:spLocks noChangeArrowheads="1"/>
            </p:cNvSpPr>
            <p:nvPr/>
          </p:nvSpPr>
          <p:spPr bwMode="blackWhite">
            <a:xfrm>
              <a:off x="8304212" y="4786313"/>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diskmon</a:t>
              </a:r>
            </a:p>
          </p:txBody>
        </p:sp>
        <p:sp>
          <p:nvSpPr>
            <p:cNvPr id="29719" name="Oval 72"/>
            <p:cNvSpPr>
              <a:spLocks noChangeArrowheads="1"/>
            </p:cNvSpPr>
            <p:nvPr/>
          </p:nvSpPr>
          <p:spPr bwMode="blackWhite">
            <a:xfrm>
              <a:off x="67040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oraagent</a:t>
              </a:r>
            </a:p>
          </p:txBody>
        </p:sp>
        <p:sp>
          <p:nvSpPr>
            <p:cNvPr id="29720" name="Oval 73"/>
            <p:cNvSpPr>
              <a:spLocks noChangeArrowheads="1"/>
            </p:cNvSpPr>
            <p:nvPr/>
          </p:nvSpPr>
          <p:spPr bwMode="blackWhite">
            <a:xfrm>
              <a:off x="8304212" y="5222875"/>
              <a:ext cx="1447800" cy="3810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cssdagent</a:t>
              </a:r>
            </a:p>
          </p:txBody>
        </p:sp>
        <p:sp>
          <p:nvSpPr>
            <p:cNvPr id="29721" name="Oval 74"/>
            <p:cNvSpPr>
              <a:spLocks noChangeArrowheads="1"/>
            </p:cNvSpPr>
            <p:nvPr/>
          </p:nvSpPr>
          <p:spPr bwMode="blackWhite">
            <a:xfrm>
              <a:off x="2690813" y="4933245"/>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User</a:t>
              </a:r>
              <a:br>
                <a:rPr lang="en-US" sz="1200" dirty="0">
                  <a:solidFill>
                    <a:srgbClr val="000000"/>
                  </a:solidFill>
                </a:rPr>
              </a:br>
              <a:r>
                <a:rPr lang="en-US" sz="1200" dirty="0">
                  <a:solidFill>
                    <a:srgbClr val="000000"/>
                  </a:solidFill>
                </a:rPr>
                <a:t>process</a:t>
              </a:r>
            </a:p>
          </p:txBody>
        </p:sp>
        <p:sp>
          <p:nvSpPr>
            <p:cNvPr id="29722" name="Oval 75"/>
            <p:cNvSpPr>
              <a:spLocks noChangeArrowheads="1"/>
            </p:cNvSpPr>
            <p:nvPr/>
          </p:nvSpPr>
          <p:spPr bwMode="blackWhite">
            <a:xfrm>
              <a:off x="3579812" y="25146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29723" name="Oval 76"/>
            <p:cNvSpPr>
              <a:spLocks noChangeArrowheads="1"/>
            </p:cNvSpPr>
            <p:nvPr/>
          </p:nvSpPr>
          <p:spPr bwMode="blackWhite">
            <a:xfrm>
              <a:off x="2589212" y="32004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Listener</a:t>
              </a:r>
            </a:p>
          </p:txBody>
        </p:sp>
        <p:sp>
          <p:nvSpPr>
            <p:cNvPr id="29724" name="Line 77"/>
            <p:cNvSpPr>
              <a:spLocks noChangeShapeType="1"/>
            </p:cNvSpPr>
            <p:nvPr/>
          </p:nvSpPr>
          <p:spPr bwMode="gray">
            <a:xfrm flipH="1">
              <a:off x="3160712" y="3733800"/>
              <a:ext cx="0" cy="114300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9725" name="Line 78"/>
            <p:cNvSpPr>
              <a:spLocks noChangeShapeType="1"/>
            </p:cNvSpPr>
            <p:nvPr/>
          </p:nvSpPr>
          <p:spPr bwMode="gray">
            <a:xfrm>
              <a:off x="2894012" y="3708400"/>
              <a:ext cx="0" cy="1219200"/>
            </a:xfrm>
            <a:prstGeom prst="line">
              <a:avLst/>
            </a:prstGeom>
            <a:noFill/>
            <a:ln w="28575">
              <a:solidFill>
                <a:schemeClr val="tx1"/>
              </a:solidFill>
              <a:prstDash val="dash"/>
              <a:round/>
              <a:headEnd type="triangle" w="lg" len="lg"/>
              <a:tailEnd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29726" name="Freeform 79"/>
            <p:cNvSpPr>
              <a:spLocks/>
            </p:cNvSpPr>
            <p:nvPr/>
          </p:nvSpPr>
          <p:spPr bwMode="auto">
            <a:xfrm>
              <a:off x="3351212" y="3048000"/>
              <a:ext cx="685800" cy="1905000"/>
            </a:xfrm>
            <a:custGeom>
              <a:avLst/>
              <a:gdLst>
                <a:gd name="T0" fmla="*/ 0 w 432"/>
                <a:gd name="T1" fmla="*/ 2147483647 h 1200"/>
                <a:gd name="T2" fmla="*/ 0 w 432"/>
                <a:gd name="T3" fmla="*/ 2147483647 h 1200"/>
                <a:gd name="T4" fmla="*/ 2147483647 w 432"/>
                <a:gd name="T5" fmla="*/ 2147483647 h 1200"/>
                <a:gd name="T6" fmla="*/ 2147483647 w 432"/>
                <a:gd name="T7" fmla="*/ 0 h 1200"/>
                <a:gd name="T8" fmla="*/ 0 60000 65536"/>
                <a:gd name="T9" fmla="*/ 0 60000 65536"/>
                <a:gd name="T10" fmla="*/ 0 60000 65536"/>
                <a:gd name="T11" fmla="*/ 0 60000 65536"/>
                <a:gd name="T12" fmla="*/ 0 w 432"/>
                <a:gd name="T13" fmla="*/ 0 h 1200"/>
                <a:gd name="T14" fmla="*/ 432 w 432"/>
                <a:gd name="T15" fmla="*/ 1200 h 1200"/>
              </a:gdLst>
              <a:ahLst/>
              <a:cxnLst>
                <a:cxn ang="T8">
                  <a:pos x="T0" y="T1"/>
                </a:cxn>
                <a:cxn ang="T9">
                  <a:pos x="T2" y="T3"/>
                </a:cxn>
                <a:cxn ang="T10">
                  <a:pos x="T4" y="T5"/>
                </a:cxn>
                <a:cxn ang="T11">
                  <a:pos x="T6" y="T7"/>
                </a:cxn>
              </a:cxnLst>
              <a:rect l="T12" t="T13" r="T14" b="T15"/>
              <a:pathLst>
                <a:path w="432" h="1200">
                  <a:moveTo>
                    <a:pt x="0" y="1200"/>
                  </a:moveTo>
                  <a:lnTo>
                    <a:pt x="0" y="576"/>
                  </a:lnTo>
                  <a:lnTo>
                    <a:pt x="432" y="576"/>
                  </a:lnTo>
                  <a:lnTo>
                    <a:pt x="432"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7" name="Freeform 80"/>
            <p:cNvSpPr>
              <a:spLocks/>
            </p:cNvSpPr>
            <p:nvPr/>
          </p:nvSpPr>
          <p:spPr bwMode="gray">
            <a:xfrm>
              <a:off x="2817812" y="2667000"/>
              <a:ext cx="762000" cy="533400"/>
            </a:xfrm>
            <a:custGeom>
              <a:avLst/>
              <a:gdLst>
                <a:gd name="T0" fmla="*/ 0 w 480"/>
                <a:gd name="T1" fmla="*/ 2147483647 h 336"/>
                <a:gd name="T2" fmla="*/ 0 w 480"/>
                <a:gd name="T3" fmla="*/ 0 h 336"/>
                <a:gd name="T4" fmla="*/ 2147483647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0" y="336"/>
                  </a:moveTo>
                  <a:lnTo>
                    <a:pt x="0" y="0"/>
                  </a:lnTo>
                  <a:lnTo>
                    <a:pt x="480" y="0"/>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8" name="Freeform 81"/>
            <p:cNvSpPr>
              <a:spLocks/>
            </p:cNvSpPr>
            <p:nvPr/>
          </p:nvSpPr>
          <p:spPr bwMode="gray">
            <a:xfrm>
              <a:off x="3198812" y="2895600"/>
              <a:ext cx="381000" cy="304800"/>
            </a:xfrm>
            <a:custGeom>
              <a:avLst/>
              <a:gdLst>
                <a:gd name="T0" fmla="*/ 2147483647 w 240"/>
                <a:gd name="T1" fmla="*/ 0 h 192"/>
                <a:gd name="T2" fmla="*/ 0 w 240"/>
                <a:gd name="T3" fmla="*/ 0 h 192"/>
                <a:gd name="T4" fmla="*/ 0 w 240"/>
                <a:gd name="T5" fmla="*/ 2147483647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0" y="0"/>
                  </a:lnTo>
                  <a:lnTo>
                    <a:pt x="0" y="192"/>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rgbClr val="000000"/>
                </a:solidFill>
              </a:endParaRPr>
            </a:p>
          </p:txBody>
        </p:sp>
        <p:sp>
          <p:nvSpPr>
            <p:cNvPr id="29729" name="Oval 42"/>
            <p:cNvSpPr>
              <a:spLocks noChangeArrowheads="1"/>
            </p:cNvSpPr>
            <p:nvPr/>
          </p:nvSpPr>
          <p:spPr bwMode="blackWhite">
            <a:xfrm>
              <a:off x="62468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RECO</a:t>
              </a:r>
            </a:p>
          </p:txBody>
        </p:sp>
        <p:sp>
          <p:nvSpPr>
            <p:cNvPr id="29730" name="Oval 42"/>
            <p:cNvSpPr>
              <a:spLocks noChangeArrowheads="1"/>
            </p:cNvSpPr>
            <p:nvPr/>
          </p:nvSpPr>
          <p:spPr bwMode="blackWhite">
            <a:xfrm>
              <a:off x="7542213"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MMON</a:t>
              </a:r>
            </a:p>
          </p:txBody>
        </p:sp>
        <p:sp>
          <p:nvSpPr>
            <p:cNvPr id="29731" name="Oval 42"/>
            <p:cNvSpPr>
              <a:spLocks noChangeArrowheads="1"/>
            </p:cNvSpPr>
            <p:nvPr/>
          </p:nvSpPr>
          <p:spPr bwMode="blackWhite">
            <a:xfrm>
              <a:off x="8167688"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MMNL</a:t>
              </a:r>
            </a:p>
          </p:txBody>
        </p:sp>
        <p:sp>
          <p:nvSpPr>
            <p:cNvPr id="29732" name="Oval 40"/>
            <p:cNvSpPr>
              <a:spLocks noChangeArrowheads="1"/>
            </p:cNvSpPr>
            <p:nvPr/>
          </p:nvSpPr>
          <p:spPr bwMode="blackWhite">
            <a:xfrm>
              <a:off x="8853488" y="3200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Others</a:t>
              </a:r>
            </a:p>
          </p:txBody>
        </p:sp>
      </p:grpSp>
    </p:spTree>
    <p:custDataLst>
      <p:tags r:id="rId1"/>
    </p:custDataLst>
    <p:extLst>
      <p:ext uri="{BB962C8B-B14F-4D97-AF65-F5344CB8AC3E}">
        <p14:creationId xmlns:p14="http://schemas.microsoft.com/office/powerpoint/2010/main" val="298522514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9515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n-US" dirty="0"/>
              <a:t>Creating a CDB by </a:t>
            </a:r>
            <a:r>
              <a:rPr lang="en-US" altLang="en-US" dirty="0" smtClean="0"/>
              <a:t>Using </a:t>
            </a:r>
            <a:r>
              <a:rPr lang="en-US" altLang="en-US" dirty="0"/>
              <a:t>a SQL Command: Example</a:t>
            </a:r>
            <a:endParaRPr lang="en-US" dirty="0"/>
          </a:p>
        </p:txBody>
      </p:sp>
      <p:sp>
        <p:nvSpPr>
          <p:cNvPr id="3" name="Content Placeholder 2"/>
          <p:cNvSpPr>
            <a:spLocks noGrp="1"/>
          </p:cNvSpPr>
          <p:nvPr>
            <p:ph idx="1"/>
          </p:nvPr>
        </p:nvSpPr>
        <p:spPr>
          <a:xfrm>
            <a:off x="622138" y="1242485"/>
            <a:ext cx="10944549" cy="5109426"/>
          </a:xfrm>
        </p:spPr>
        <p:txBody>
          <a:bodyPr/>
          <a:lstStyle/>
          <a:p>
            <a:pPr marL="128587" lvl="1">
              <a:lnSpc>
                <a:spcPct val="90000"/>
              </a:lnSpc>
              <a:buFont typeface="+mj-lt"/>
              <a:buAutoNum type="arabicPeriod"/>
              <a:defRPr/>
            </a:pPr>
            <a:r>
              <a:rPr lang="fr-FR" dirty="0">
                <a:cs typeface="Courier New" pitchFamily="49" charset="0"/>
              </a:rPr>
              <a:t>Start up the instance :</a:t>
            </a:r>
          </a:p>
          <a:p>
            <a:pPr marL="914400" lvl="2" indent="-457200">
              <a:lnSpc>
                <a:spcPct val="90000"/>
              </a:lnSpc>
              <a:buFont typeface="+mj-lt"/>
              <a:buAutoNum type="alphaLcPeriod"/>
              <a:defRPr/>
            </a:pPr>
            <a:r>
              <a:rPr lang="fr-FR" dirty="0">
                <a:cs typeface="Courier New" pitchFamily="49" charset="0"/>
              </a:rPr>
              <a:t>Set </a:t>
            </a:r>
            <a:r>
              <a:rPr lang="fr-FR" dirty="0">
                <a:latin typeface="Courier New" pitchFamily="49" charset="0"/>
                <a:cs typeface="Courier New" pitchFamily="49" charset="0"/>
              </a:rPr>
              <a:t>ORACLE_SID=CDB1</a:t>
            </a:r>
            <a:r>
              <a:rPr lang="fr-FR" dirty="0">
                <a:cs typeface="Courier New" pitchFamily="49" charset="0"/>
              </a:rPr>
              <a:t>.</a:t>
            </a:r>
          </a:p>
          <a:p>
            <a:pPr marL="914400" lvl="2" indent="-457200">
              <a:lnSpc>
                <a:spcPct val="90000"/>
              </a:lnSpc>
              <a:buFont typeface="+mj-lt"/>
              <a:buAutoNum type="alphaLcPeriod"/>
              <a:defRPr/>
            </a:pPr>
            <a:r>
              <a:rPr lang="fr-FR" dirty="0">
                <a:cs typeface="Courier New" pitchFamily="49" charset="0"/>
              </a:rPr>
              <a:t>Create the </a:t>
            </a:r>
            <a:r>
              <a:rPr lang="fr-FR" dirty="0">
                <a:latin typeface="Courier New" pitchFamily="49" charset="0"/>
                <a:cs typeface="Courier New" pitchFamily="49" charset="0"/>
              </a:rPr>
              <a:t>initCDB1.ora</a:t>
            </a:r>
            <a:r>
              <a:rPr lang="fr-FR" dirty="0">
                <a:latin typeface="Arial" panose="020B0604020202020204" pitchFamily="34" charset="0"/>
                <a:cs typeface="Arial" panose="020B0604020202020204" pitchFamily="34" charset="0"/>
              </a:rPr>
              <a:t> </a:t>
            </a:r>
            <a:r>
              <a:rPr lang="fr-FR" dirty="0">
                <a:cs typeface="Courier New" pitchFamily="49" charset="0"/>
              </a:rPr>
              <a:t>file and set </a:t>
            </a:r>
            <a:r>
              <a:rPr lang="en-US" dirty="0">
                <a:cs typeface="Courier New" pitchFamily="49" charset="0"/>
              </a:rPr>
              <a:t>parameters</a:t>
            </a:r>
            <a:r>
              <a:rPr lang="fr-FR" dirty="0">
                <a:cs typeface="Courier New" pitchFamily="49" charset="0"/>
              </a:rPr>
              <a:t>:</a:t>
            </a:r>
          </a:p>
          <a:p>
            <a:pPr marL="1720850" lvl="4" indent="-457200">
              <a:lnSpc>
                <a:spcPct val="90000"/>
              </a:lnSpc>
              <a:buSzPct val="100000"/>
              <a:buFontTx/>
              <a:buChar char="–"/>
              <a:defRPr/>
            </a:pPr>
            <a:r>
              <a:rPr lang="fr-FR" dirty="0">
                <a:latin typeface="Courier New" pitchFamily="49" charset="0"/>
                <a:cs typeface="Courier New" pitchFamily="49" charset="0"/>
              </a:rPr>
              <a:t>CONTROL_FILES </a:t>
            </a:r>
            <a:r>
              <a:rPr lang="fr-FR" dirty="0">
                <a:cs typeface="Courier New" pitchFamily="49" charset="0"/>
              </a:rPr>
              <a:t>to CDB control file names</a:t>
            </a:r>
          </a:p>
          <a:p>
            <a:pPr marL="1720850" lvl="4" indent="-457200">
              <a:lnSpc>
                <a:spcPct val="90000"/>
              </a:lnSpc>
              <a:buSzPct val="100000"/>
              <a:buFontTx/>
              <a:buChar char="–"/>
              <a:defRPr/>
            </a:pPr>
            <a:r>
              <a:rPr lang="fr-FR" dirty="0">
                <a:latin typeface="Courier New" pitchFamily="49" charset="0"/>
                <a:cs typeface="Courier New" pitchFamily="49" charset="0"/>
              </a:rPr>
              <a:t>DB_NAME </a:t>
            </a:r>
            <a:r>
              <a:rPr lang="fr-FR" dirty="0">
                <a:cs typeface="Courier New" pitchFamily="49" charset="0"/>
              </a:rPr>
              <a:t>to a CDB </a:t>
            </a:r>
            <a:r>
              <a:rPr lang="en-US" dirty="0">
                <a:cs typeface="Courier New" pitchFamily="49" charset="0"/>
              </a:rPr>
              <a:t>name</a:t>
            </a:r>
          </a:p>
          <a:p>
            <a:pPr marL="1720850" lvl="4" indent="-457200">
              <a:lnSpc>
                <a:spcPct val="90000"/>
              </a:lnSpc>
              <a:buSzPct val="100000"/>
              <a:buFontTx/>
              <a:buChar char="–"/>
              <a:defRPr/>
            </a:pPr>
            <a:r>
              <a:rPr lang="fr-FR" dirty="0">
                <a:latin typeface="Courier New" pitchFamily="49" charset="0"/>
                <a:cs typeface="Courier New" pitchFamily="49" charset="0"/>
              </a:rPr>
              <a:t>ENABLE_PLUGGABLE_DATABASE </a:t>
            </a:r>
            <a:r>
              <a:rPr lang="fr-FR" dirty="0">
                <a:cs typeface="Courier New" pitchFamily="49" charset="0"/>
              </a:rPr>
              <a:t>to </a:t>
            </a:r>
            <a:r>
              <a:rPr lang="fr-FR" dirty="0">
                <a:latin typeface="Courier New" pitchFamily="49" charset="0"/>
                <a:cs typeface="Courier New" pitchFamily="49" charset="0"/>
              </a:rPr>
              <a:t>TRUE</a:t>
            </a:r>
          </a:p>
          <a:p>
            <a:pPr marL="1085850" lvl="3" indent="-514350">
              <a:lnSpc>
                <a:spcPct val="90000"/>
              </a:lnSpc>
              <a:buSzPct val="100000"/>
              <a:buFontTx/>
              <a:buChar char="–"/>
              <a:defRPr/>
            </a:pPr>
            <a:endParaRPr lang="fr-FR" sz="1000" dirty="0">
              <a:cs typeface="Courier New" pitchFamily="49" charset="0"/>
            </a:endParaRPr>
          </a:p>
          <a:p>
            <a:pPr marL="1085850" lvl="3" indent="-514350">
              <a:lnSpc>
                <a:spcPct val="90000"/>
              </a:lnSpc>
              <a:buSzPct val="100000"/>
              <a:buFontTx/>
              <a:buChar char="–"/>
              <a:defRPr/>
            </a:pPr>
            <a:endParaRPr lang="fr-FR" sz="1000" dirty="0">
              <a:cs typeface="Courier New" pitchFamily="49" charset="0"/>
            </a:endParaRPr>
          </a:p>
          <a:p>
            <a:pPr marL="293687" lvl="1" indent="-514350">
              <a:lnSpc>
                <a:spcPct val="90000"/>
              </a:lnSpc>
              <a:buSzPct val="100000"/>
              <a:buFont typeface="+mj-lt"/>
              <a:buAutoNum type="arabicPeriod"/>
              <a:defRPr/>
            </a:pPr>
            <a:endParaRPr lang="fr-FR" dirty="0">
              <a:cs typeface="Courier New" pitchFamily="49" charset="0"/>
            </a:endParaRPr>
          </a:p>
          <a:p>
            <a:pPr marL="293687" lvl="1" indent="-514350">
              <a:lnSpc>
                <a:spcPct val="90000"/>
              </a:lnSpc>
              <a:spcBef>
                <a:spcPts val="800"/>
              </a:spcBef>
              <a:buSzPct val="100000"/>
              <a:buFont typeface="+mj-lt"/>
              <a:buAutoNum type="arabicPeriod"/>
              <a:tabLst>
                <a:tab pos="349250" algn="l"/>
                <a:tab pos="403225" algn="l"/>
              </a:tabLst>
              <a:defRPr/>
            </a:pPr>
            <a:r>
              <a:rPr lang="fr-FR" dirty="0">
                <a:cs typeface="Courier New" pitchFamily="49" charset="0"/>
              </a:rPr>
              <a:t>Create the </a:t>
            </a:r>
            <a:r>
              <a:rPr lang="en-US" dirty="0">
                <a:cs typeface="Courier New" pitchFamily="49" charset="0"/>
              </a:rPr>
              <a:t>database</a:t>
            </a:r>
            <a:r>
              <a:rPr lang="fr-FR" dirty="0">
                <a:cs typeface="Courier New" pitchFamily="49" charset="0"/>
              </a:rPr>
              <a:t>:</a:t>
            </a:r>
          </a:p>
          <a:p>
            <a:pPr marL="293687" lvl="1" indent="-514350">
              <a:lnSpc>
                <a:spcPct val="90000"/>
              </a:lnSpc>
              <a:buSzPct val="100000"/>
              <a:buFont typeface="+mj-lt"/>
              <a:buAutoNum type="arabicPeriod"/>
              <a:defRPr/>
            </a:pPr>
            <a:endParaRPr lang="fr-FR" sz="2000" dirty="0">
              <a:cs typeface="Courier New" pitchFamily="49" charset="0"/>
            </a:endParaRPr>
          </a:p>
          <a:p>
            <a:pPr marL="1085850" lvl="3" indent="-514350">
              <a:lnSpc>
                <a:spcPct val="90000"/>
              </a:lnSpc>
              <a:buSzPct val="100000"/>
              <a:buNone/>
              <a:defRPr/>
            </a:pPr>
            <a:endParaRPr lang="fr-FR" sz="2000" dirty="0">
              <a:cs typeface="Courier New" pitchFamily="49" charset="0"/>
            </a:endParaRPr>
          </a:p>
          <a:p>
            <a:pPr marL="1085850" lvl="3" indent="-514350">
              <a:lnSpc>
                <a:spcPct val="90000"/>
              </a:lnSpc>
              <a:buSzPct val="100000"/>
              <a:buNone/>
              <a:defRPr/>
            </a:pPr>
            <a:endParaRPr lang="fr-FR" sz="1400" dirty="0">
              <a:cs typeface="Courier New" pitchFamily="49" charset="0"/>
            </a:endParaRPr>
          </a:p>
          <a:p>
            <a:pPr marL="1031875" lvl="3" indent="-460375">
              <a:lnSpc>
                <a:spcPct val="90000"/>
              </a:lnSpc>
              <a:buSzPct val="100000"/>
              <a:buNone/>
              <a:defRPr/>
            </a:pPr>
            <a:r>
              <a:rPr lang="en-US" sz="2000" dirty="0">
                <a:latin typeface="Courier New" pitchFamily="49" charset="0"/>
                <a:cs typeface="Courier New" pitchFamily="49" charset="0"/>
                <a:sym typeface="Wingdings" pitchFamily="2" charset="2"/>
              </a:rPr>
              <a:t> </a:t>
            </a:r>
            <a:r>
              <a:rPr lang="en-US" sz="2000" dirty="0">
                <a:latin typeface="Courier New" pitchFamily="49" charset="0"/>
                <a:cs typeface="Courier New" pitchFamily="49" charset="0"/>
              </a:rPr>
              <a:t>CDB$ROOT + PDB$SEED </a:t>
            </a:r>
            <a:r>
              <a:rPr lang="en-US" sz="2000" dirty="0">
                <a:cs typeface="Arial" pitchFamily="34" charset="0"/>
              </a:rPr>
              <a:t>created</a:t>
            </a:r>
          </a:p>
          <a:p>
            <a:pPr marL="128587" lvl="1">
              <a:lnSpc>
                <a:spcPct val="90000"/>
              </a:lnSpc>
              <a:buFont typeface="+mj-lt"/>
              <a:buAutoNum type="arabicPeriod"/>
              <a:defRPr/>
            </a:pPr>
            <a:r>
              <a:rPr lang="en-US" dirty="0"/>
              <a:t>Execute </a:t>
            </a:r>
            <a:r>
              <a:rPr lang="en-US" dirty="0">
                <a:cs typeface="Courier New" pitchFamily="49" charset="0"/>
              </a:rPr>
              <a:t>the</a:t>
            </a:r>
            <a:r>
              <a:rPr lang="en-US" dirty="0">
                <a:latin typeface="Courier New" pitchFamily="49" charset="0"/>
                <a:cs typeface="Courier New" pitchFamily="49" charset="0"/>
              </a:rPr>
              <a:t> $ORACLE_HOME/rdbms/admin/catcdb.sql</a:t>
            </a:r>
            <a:r>
              <a:rPr lang="en-US" dirty="0"/>
              <a:t> SQL script.</a:t>
            </a:r>
            <a:endParaRPr lang="en-US" dirty="0">
              <a:solidFill>
                <a:srgbClr val="FF0000"/>
              </a:solidFill>
            </a:endParaRPr>
          </a:p>
          <a:p>
            <a:endParaRPr lang="en-US" dirty="0"/>
          </a:p>
        </p:txBody>
      </p:sp>
      <p:sp>
        <p:nvSpPr>
          <p:cNvPr id="9" name="Content Placeholder 2"/>
          <p:cNvSpPr txBox="1">
            <a:spLocks/>
          </p:cNvSpPr>
          <p:nvPr/>
        </p:nvSpPr>
        <p:spPr bwMode="gray">
          <a:xfrm>
            <a:off x="731520" y="3068960"/>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eaLnBrk="1" hangingPunct="1">
              <a:tabLst>
                <a:tab pos="400050" algn="r"/>
                <a:tab pos="673100" algn="l"/>
              </a:tabLst>
              <a:defRPr/>
            </a:pPr>
            <a:r>
              <a:rPr lang="en-US" b="1" dirty="0">
                <a:solidFill>
                  <a:schemeClr val="tx1">
                    <a:lumMod val="50000"/>
                  </a:schemeClr>
                </a:solidFill>
                <a:latin typeface="Courier New" pitchFamily="49" charset="0"/>
                <a:cs typeface="Arial" charset="0"/>
              </a:rPr>
              <a:t>SQL&gt; CONNECT / AS SYSDBA</a:t>
            </a:r>
          </a:p>
          <a:p>
            <a:pPr marL="457200" indent="-457200" defTabSz="400050" eaLnBrk="1" hangingPunct="1">
              <a:tabLst>
                <a:tab pos="400050" algn="r"/>
                <a:tab pos="673100" algn="l"/>
              </a:tabLst>
              <a:defRPr/>
            </a:pPr>
            <a:r>
              <a:rPr lang="en-US" b="1" dirty="0">
                <a:solidFill>
                  <a:schemeClr val="tx1">
                    <a:lumMod val="50000"/>
                  </a:schemeClr>
                </a:solidFill>
                <a:latin typeface="Courier New" pitchFamily="49" charset="0"/>
                <a:cs typeface="Arial" charset="0"/>
              </a:rPr>
              <a:t>SQL&gt; </a:t>
            </a:r>
            <a:r>
              <a:rPr lang="fr-FR" b="1" dirty="0">
                <a:solidFill>
                  <a:schemeClr val="tx1">
                    <a:lumMod val="50000"/>
                  </a:schemeClr>
                </a:solidFill>
                <a:latin typeface="Courier New" pitchFamily="49" charset="0"/>
                <a:cs typeface="Courier New" pitchFamily="49" charset="0"/>
              </a:rPr>
              <a:t>STARTUP NOMOUNT</a:t>
            </a:r>
            <a:endParaRPr lang="en-US" b="1" dirty="0">
              <a:solidFill>
                <a:schemeClr val="tx1">
                  <a:lumMod val="50000"/>
                </a:schemeClr>
              </a:solidFill>
              <a:latin typeface="Courier New" pitchFamily="49" charset="0"/>
            </a:endParaRPr>
          </a:p>
        </p:txBody>
      </p:sp>
      <p:sp>
        <p:nvSpPr>
          <p:cNvPr id="10" name="Content Placeholder 2"/>
          <p:cNvSpPr txBox="1">
            <a:spLocks/>
          </p:cNvSpPr>
          <p:nvPr/>
        </p:nvSpPr>
        <p:spPr bwMode="gray">
          <a:xfrm>
            <a:off x="725568" y="4238865"/>
            <a:ext cx="10750394" cy="729473"/>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0">
            <a:spAutoFit/>
          </a:bodyPr>
          <a:lstStyle/>
          <a:p>
            <a:pPr marL="457200" indent="-457200" defTabSz="400050" eaLnBrk="1" hangingPunct="1">
              <a:tabLst>
                <a:tab pos="400050" algn="r"/>
                <a:tab pos="673100" algn="l"/>
              </a:tabLst>
              <a:defRPr/>
            </a:pPr>
            <a:r>
              <a:rPr lang="en-US" b="1" dirty="0">
                <a:solidFill>
                  <a:schemeClr val="tx1">
                    <a:lumMod val="50000"/>
                  </a:schemeClr>
                </a:solidFill>
                <a:latin typeface="Courier New" pitchFamily="49" charset="0"/>
                <a:cs typeface="Arial" charset="0"/>
              </a:rPr>
              <a:t>SQL&gt; </a:t>
            </a:r>
            <a:r>
              <a:rPr lang="fr-FR" b="1" dirty="0">
                <a:solidFill>
                  <a:schemeClr val="tx1">
                    <a:lumMod val="50000"/>
                  </a:schemeClr>
                </a:solidFill>
                <a:latin typeface="Courier New" pitchFamily="49" charset="0"/>
                <a:cs typeface="Courier New" pitchFamily="49" charset="0"/>
              </a:rPr>
              <a:t>CREATE DATABASE cdb1 ENABLE</a:t>
            </a:r>
            <a:r>
              <a:rPr lang="en-US" b="1" dirty="0">
                <a:solidFill>
                  <a:schemeClr val="tx1">
                    <a:lumMod val="50000"/>
                  </a:schemeClr>
                </a:solidFill>
                <a:latin typeface="Courier New" pitchFamily="49" charset="0"/>
                <a:cs typeface="Courier New" pitchFamily="49" charset="0"/>
              </a:rPr>
              <a:t> PLUGGABLE DATABASE … </a:t>
            </a:r>
          </a:p>
          <a:p>
            <a:pPr marL="457200" indent="-457200" defTabSz="400050" eaLnBrk="1" hangingPunct="1">
              <a:tabLst>
                <a:tab pos="400050" algn="r"/>
                <a:tab pos="673100" algn="l"/>
              </a:tabLst>
              <a:defRPr/>
            </a:pPr>
            <a:r>
              <a:rPr lang="en-US" b="1" dirty="0">
                <a:solidFill>
                  <a:schemeClr val="tx1">
                    <a:lumMod val="50000"/>
                  </a:schemeClr>
                </a:solidFill>
                <a:latin typeface="Courier New" pitchFamily="49" charset="0"/>
                <a:cs typeface="Courier New" pitchFamily="49" charset="0"/>
              </a:rPr>
              <a:t>            SEED FILE_NAME_CONVERT = </a:t>
            </a:r>
            <a:r>
              <a:rPr lang="fr-FR" b="1" dirty="0">
                <a:solidFill>
                  <a:schemeClr val="tx1">
                    <a:lumMod val="50000"/>
                  </a:schemeClr>
                </a:solidFill>
                <a:latin typeface="Courier New" pitchFamily="49" charset="0"/>
                <a:cs typeface="Courier New" pitchFamily="49" charset="0"/>
              </a:rPr>
              <a:t>('/oracle/dbs','/oracle/seed')</a:t>
            </a:r>
            <a:r>
              <a:rPr lang="en-US" b="1" dirty="0">
                <a:solidFill>
                  <a:schemeClr val="tx1">
                    <a:lumMod val="50000"/>
                  </a:schemeClr>
                </a:solidFill>
                <a:latin typeface="Courier New" pitchFamily="49" charset="0"/>
                <a:cs typeface="Courier New" pitchFamily="49" charset="0"/>
              </a:rPr>
              <a:t>;</a:t>
            </a:r>
            <a:endParaRPr lang="en-US" b="1" dirty="0">
              <a:solidFill>
                <a:schemeClr val="tx1">
                  <a:lumMod val="50000"/>
                </a:schemeClr>
              </a:solidFill>
              <a:latin typeface="Courier New" pitchFamily="49" charset="0"/>
            </a:endParaRPr>
          </a:p>
        </p:txBody>
      </p:sp>
    </p:spTree>
    <p:custDataLst>
      <p:tags r:id="rId1"/>
    </p:custDataLst>
    <p:extLst>
      <p:ext uri="{BB962C8B-B14F-4D97-AF65-F5344CB8AC3E}">
        <p14:creationId xmlns:p14="http://schemas.microsoft.com/office/powerpoint/2010/main" val="45749169"/>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1027"/>
          <p:cNvSpPr>
            <a:spLocks noGrp="1" noChangeArrowheads="1"/>
          </p:cNvSpPr>
          <p:nvPr>
            <p:ph type="body" idx="1"/>
          </p:nvPr>
        </p:nvSpPr>
        <p:spPr>
          <a:xfrm>
            <a:off x="622138" y="1242485"/>
            <a:ext cx="10944549" cy="357356"/>
          </a:xfrm>
        </p:spPr>
        <p:txBody>
          <a:bodyPr/>
          <a:lstStyle/>
          <a:p>
            <a:pPr eaLnBrk="1" hangingPunct="1"/>
            <a:endParaRPr lang="en-US" altLang="en-US" dirty="0"/>
          </a:p>
        </p:txBody>
      </p:sp>
      <p:sp>
        <p:nvSpPr>
          <p:cNvPr id="30723" name="Title 3"/>
          <p:cNvSpPr>
            <a:spLocks noGrp="1"/>
          </p:cNvSpPr>
          <p:nvPr>
            <p:ph type="title"/>
          </p:nvPr>
        </p:nvSpPr>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359844341"/>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126100" y="2804278"/>
            <a:ext cx="7936625" cy="2917259"/>
            <a:chOff x="830654" y="1268641"/>
            <a:chExt cx="7482693" cy="3030071"/>
          </a:xfrm>
        </p:grpSpPr>
        <p:sp>
          <p:nvSpPr>
            <p:cNvPr id="63" name="Freeform 62"/>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4" name="Rounded Rectangle 6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1746" name="Rectangle 61"/>
          <p:cNvSpPr>
            <a:spLocks noGrp="1" noChangeArrowheads="1"/>
          </p:cNvSpPr>
          <p:nvPr>
            <p:ph type="title"/>
          </p:nvPr>
        </p:nvSpPr>
        <p:spPr/>
        <p:txBody>
          <a:bodyPr/>
          <a:lstStyle/>
          <a:p>
            <a:pPr eaLnBrk="1" hangingPunct="1"/>
            <a:r>
              <a:rPr lang="en-US" altLang="en-US" dirty="0"/>
              <a:t>Database Writer Process (</a:t>
            </a:r>
            <a:r>
              <a:rPr lang="en-US" altLang="en-US" dirty="0" err="1" smtClean="0"/>
              <a:t>DBW</a:t>
            </a:r>
            <a:r>
              <a:rPr lang="en-US" altLang="en-US" i="1" dirty="0" err="1" smtClean="0"/>
              <a:t>n</a:t>
            </a:r>
            <a:r>
              <a:rPr lang="en-US" altLang="en-US" dirty="0" smtClean="0"/>
              <a:t> &amp; </a:t>
            </a:r>
            <a:r>
              <a:rPr lang="en-US" altLang="en-US" dirty="0" err="1" smtClean="0"/>
              <a:t>BW</a:t>
            </a:r>
            <a:r>
              <a:rPr lang="en-US" altLang="en-US" i="1" dirty="0" err="1" smtClean="0"/>
              <a:t>nn</a:t>
            </a:r>
            <a:r>
              <a:rPr lang="en-US" altLang="en-US" dirty="0" smtClean="0"/>
              <a:t>)</a:t>
            </a:r>
            <a:endParaRPr lang="en-US" altLang="en-US" dirty="0"/>
          </a:p>
        </p:txBody>
      </p:sp>
      <p:sp>
        <p:nvSpPr>
          <p:cNvPr id="31747" name="Rectangle 62"/>
          <p:cNvSpPr>
            <a:spLocks noGrp="1" noChangeArrowheads="1"/>
          </p:cNvSpPr>
          <p:nvPr>
            <p:ph type="body" idx="1"/>
          </p:nvPr>
        </p:nvSpPr>
        <p:spPr>
          <a:xfrm>
            <a:off x="622138" y="1242485"/>
            <a:ext cx="10944549" cy="1234519"/>
          </a:xfrm>
        </p:spPr>
        <p:txBody>
          <a:bodyPr/>
          <a:lstStyle/>
          <a:p>
            <a:pPr eaLnBrk="1" hangingPunct="1"/>
            <a:r>
              <a:rPr lang="en-US" altLang="en-US" dirty="0"/>
              <a:t>Writes modified (dirty) buffers in the database buffer cache to disk:</a:t>
            </a:r>
          </a:p>
          <a:p>
            <a:pPr lvl="1" eaLnBrk="1" hangingPunct="1"/>
            <a:r>
              <a:rPr lang="en-US" altLang="en-US" dirty="0"/>
              <a:t>Asynchronously while performing other processing</a:t>
            </a:r>
          </a:p>
          <a:p>
            <a:pPr lvl="1" eaLnBrk="1" hangingPunct="1"/>
            <a:r>
              <a:rPr lang="en-US" altLang="en-US" dirty="0"/>
              <a:t>To advance the checkpoint</a:t>
            </a:r>
          </a:p>
        </p:txBody>
      </p:sp>
      <p:grpSp>
        <p:nvGrpSpPr>
          <p:cNvPr id="31748" name="Group 60"/>
          <p:cNvGrpSpPr>
            <a:grpSpLocks/>
          </p:cNvGrpSpPr>
          <p:nvPr/>
        </p:nvGrpSpPr>
        <p:grpSpPr bwMode="auto">
          <a:xfrm>
            <a:off x="2913062" y="3130550"/>
            <a:ext cx="6362700" cy="2127250"/>
            <a:chOff x="1219200" y="3663950"/>
            <a:chExt cx="6362700" cy="2127250"/>
          </a:xfrm>
        </p:grpSpPr>
        <p:sp>
          <p:nvSpPr>
            <p:cNvPr id="31749" name="Rectangle 2"/>
            <p:cNvSpPr>
              <a:spLocks noChangeArrowheads="1"/>
            </p:cNvSpPr>
            <p:nvPr/>
          </p:nvSpPr>
          <p:spPr bwMode="blackWhite">
            <a:xfrm>
              <a:off x="6081713" y="4124325"/>
              <a:ext cx="1325562" cy="1143000"/>
            </a:xfrm>
            <a:prstGeom prst="rect">
              <a:avLst/>
            </a:prstGeom>
            <a:solidFill>
              <a:srgbClr val="666699"/>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sp>
          <p:nvSpPr>
            <p:cNvPr id="31750" name="Line 5"/>
            <p:cNvSpPr>
              <a:spLocks noChangeShapeType="1"/>
            </p:cNvSpPr>
            <p:nvPr/>
          </p:nvSpPr>
          <p:spPr bwMode="auto">
            <a:xfrm>
              <a:off x="2921000" y="4975225"/>
              <a:ext cx="1143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1751" name="Line 6"/>
            <p:cNvSpPr>
              <a:spLocks noChangeShapeType="1"/>
            </p:cNvSpPr>
            <p:nvPr/>
          </p:nvSpPr>
          <p:spPr bwMode="auto">
            <a:xfrm>
              <a:off x="4681538" y="4975225"/>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1752" name="Text Box 7"/>
            <p:cNvSpPr txBox="1">
              <a:spLocks noChangeArrowheads="1"/>
            </p:cNvSpPr>
            <p:nvPr/>
          </p:nvSpPr>
          <p:spPr bwMode="auto">
            <a:xfrm>
              <a:off x="1233488" y="5334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buffer cache</a:t>
              </a:r>
            </a:p>
          </p:txBody>
        </p:sp>
        <p:sp>
          <p:nvSpPr>
            <p:cNvPr id="31753" name="Text Box 8"/>
            <p:cNvSpPr txBox="1">
              <a:spLocks noChangeArrowheads="1"/>
            </p:cNvSpPr>
            <p:nvPr/>
          </p:nvSpPr>
          <p:spPr bwMode="auto">
            <a:xfrm>
              <a:off x="3530600" y="5334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Writer process</a:t>
              </a:r>
            </a:p>
          </p:txBody>
        </p:sp>
        <p:sp>
          <p:nvSpPr>
            <p:cNvPr id="31754" name="Text Box 9"/>
            <p:cNvSpPr txBox="1">
              <a:spLocks noChangeArrowheads="1"/>
            </p:cNvSpPr>
            <p:nvPr/>
          </p:nvSpPr>
          <p:spPr bwMode="auto">
            <a:xfrm>
              <a:off x="5905500" y="5334000"/>
              <a:ext cx="1676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 files</a:t>
              </a:r>
            </a:p>
          </p:txBody>
        </p:sp>
        <p:sp>
          <p:nvSpPr>
            <p:cNvPr id="31755" name="Oval 10"/>
            <p:cNvSpPr>
              <a:spLocks noChangeArrowheads="1"/>
            </p:cNvSpPr>
            <p:nvPr/>
          </p:nvSpPr>
          <p:spPr bwMode="blackWhite">
            <a:xfrm>
              <a:off x="4071938" y="483711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DBW</a:t>
              </a:r>
              <a:r>
                <a:rPr lang="en-US" altLang="en-US" sz="1200" i="1" dirty="0">
                  <a:solidFill>
                    <a:srgbClr val="000000"/>
                  </a:solidFill>
                </a:rPr>
                <a:t>n</a:t>
              </a:r>
            </a:p>
          </p:txBody>
        </p:sp>
        <p:grpSp>
          <p:nvGrpSpPr>
            <p:cNvPr id="31756" name="Group 11"/>
            <p:cNvGrpSpPr>
              <a:grpSpLocks/>
            </p:cNvGrpSpPr>
            <p:nvPr/>
          </p:nvGrpSpPr>
          <p:grpSpPr bwMode="auto">
            <a:xfrm>
              <a:off x="6397625" y="4216400"/>
              <a:ext cx="692150" cy="958850"/>
              <a:chOff x="2593" y="2912"/>
              <a:chExt cx="436" cy="604"/>
            </a:xfrm>
          </p:grpSpPr>
          <p:grpSp>
            <p:nvGrpSpPr>
              <p:cNvPr id="31798" name="Group 12"/>
              <p:cNvGrpSpPr>
                <a:grpSpLocks/>
              </p:cNvGrpSpPr>
              <p:nvPr/>
            </p:nvGrpSpPr>
            <p:grpSpPr bwMode="auto">
              <a:xfrm>
                <a:off x="2593" y="3178"/>
                <a:ext cx="436" cy="338"/>
                <a:chOff x="2128" y="3492"/>
                <a:chExt cx="532" cy="412"/>
              </a:xfrm>
            </p:grpSpPr>
            <p:sp>
              <p:nvSpPr>
                <p:cNvPr id="31803" name="Rectangle 13"/>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4"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5"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31799" name="Group 16"/>
              <p:cNvGrpSpPr>
                <a:grpSpLocks/>
              </p:cNvGrpSpPr>
              <p:nvPr/>
            </p:nvGrpSpPr>
            <p:grpSpPr bwMode="auto">
              <a:xfrm>
                <a:off x="2593" y="2912"/>
                <a:ext cx="436" cy="338"/>
                <a:chOff x="2128" y="2685"/>
                <a:chExt cx="532" cy="412"/>
              </a:xfrm>
            </p:grpSpPr>
            <p:sp>
              <p:nvSpPr>
                <p:cNvPr id="31800"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1"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1802"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sp>
          <p:nvSpPr>
            <p:cNvPr id="31757" name="Rectangle 20"/>
            <p:cNvSpPr>
              <a:spLocks noChangeArrowheads="1"/>
            </p:cNvSpPr>
            <p:nvPr/>
          </p:nvSpPr>
          <p:spPr bwMode="blackWhite">
            <a:xfrm>
              <a:off x="1220788" y="3663950"/>
              <a:ext cx="1700212" cy="16811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31758" name="Group 21"/>
            <p:cNvGrpSpPr>
              <a:grpSpLocks/>
            </p:cNvGrpSpPr>
            <p:nvPr/>
          </p:nvGrpSpPr>
          <p:grpSpPr bwMode="auto">
            <a:xfrm>
              <a:off x="1219200" y="3663950"/>
              <a:ext cx="1703388" cy="1681163"/>
              <a:chOff x="768" y="2308"/>
              <a:chExt cx="1073" cy="1059"/>
            </a:xfrm>
          </p:grpSpPr>
          <p:sp>
            <p:nvSpPr>
              <p:cNvPr id="31759" name="Line 22"/>
              <p:cNvSpPr>
                <a:spLocks noChangeShapeType="1"/>
              </p:cNvSpPr>
              <p:nvPr/>
            </p:nvSpPr>
            <p:spPr bwMode="blackWhite">
              <a:xfrm>
                <a:off x="769" y="2308"/>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0" name="Line 23"/>
              <p:cNvSpPr>
                <a:spLocks noChangeShapeType="1"/>
              </p:cNvSpPr>
              <p:nvPr/>
            </p:nvSpPr>
            <p:spPr bwMode="blackWhite">
              <a:xfrm>
                <a:off x="876"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1" name="Line 24"/>
              <p:cNvSpPr>
                <a:spLocks noChangeShapeType="1"/>
              </p:cNvSpPr>
              <p:nvPr/>
            </p:nvSpPr>
            <p:spPr bwMode="blackWhite">
              <a:xfrm>
                <a:off x="983"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2" name="Line 25"/>
              <p:cNvSpPr>
                <a:spLocks noChangeShapeType="1"/>
              </p:cNvSpPr>
              <p:nvPr/>
            </p:nvSpPr>
            <p:spPr bwMode="blackWhite">
              <a:xfrm>
                <a:off x="1090"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3" name="Line 26"/>
              <p:cNvSpPr>
                <a:spLocks noChangeShapeType="1"/>
              </p:cNvSpPr>
              <p:nvPr/>
            </p:nvSpPr>
            <p:spPr bwMode="blackWhite">
              <a:xfrm>
                <a:off x="1197"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4" name="Line 27"/>
              <p:cNvSpPr>
                <a:spLocks noChangeShapeType="1"/>
              </p:cNvSpPr>
              <p:nvPr/>
            </p:nvSpPr>
            <p:spPr bwMode="blackWhite">
              <a:xfrm>
                <a:off x="1305"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5" name="Line 28"/>
              <p:cNvSpPr>
                <a:spLocks noChangeShapeType="1"/>
              </p:cNvSpPr>
              <p:nvPr/>
            </p:nvSpPr>
            <p:spPr bwMode="blackWhite">
              <a:xfrm>
                <a:off x="1412"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6" name="Line 29"/>
              <p:cNvSpPr>
                <a:spLocks noChangeShapeType="1"/>
              </p:cNvSpPr>
              <p:nvPr/>
            </p:nvSpPr>
            <p:spPr bwMode="blackWhite">
              <a:xfrm>
                <a:off x="1519"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7" name="Line 30"/>
              <p:cNvSpPr>
                <a:spLocks noChangeShapeType="1"/>
              </p:cNvSpPr>
              <p:nvPr/>
            </p:nvSpPr>
            <p:spPr bwMode="blackWhite">
              <a:xfrm>
                <a:off x="1626"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8" name="Line 31"/>
              <p:cNvSpPr>
                <a:spLocks noChangeShapeType="1"/>
              </p:cNvSpPr>
              <p:nvPr/>
            </p:nvSpPr>
            <p:spPr bwMode="blackWhite">
              <a:xfrm>
                <a:off x="1733" y="2308"/>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69" name="Line 32"/>
              <p:cNvSpPr>
                <a:spLocks noChangeShapeType="1"/>
              </p:cNvSpPr>
              <p:nvPr/>
            </p:nvSpPr>
            <p:spPr bwMode="blackWhite">
              <a:xfrm>
                <a:off x="1841" y="2308"/>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0" name="Line 33"/>
              <p:cNvSpPr>
                <a:spLocks noChangeShapeType="1"/>
              </p:cNvSpPr>
              <p:nvPr/>
            </p:nvSpPr>
            <p:spPr bwMode="blackWhite">
              <a:xfrm>
                <a:off x="768" y="2485"/>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1" name="Line 34"/>
              <p:cNvSpPr>
                <a:spLocks noChangeShapeType="1"/>
              </p:cNvSpPr>
              <p:nvPr/>
            </p:nvSpPr>
            <p:spPr bwMode="blackWhite">
              <a:xfrm>
                <a:off x="768" y="266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2" name="Line 35"/>
              <p:cNvSpPr>
                <a:spLocks noChangeShapeType="1"/>
              </p:cNvSpPr>
              <p:nvPr/>
            </p:nvSpPr>
            <p:spPr bwMode="blackWhite">
              <a:xfrm>
                <a:off x="768" y="283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3" name="Line 36"/>
              <p:cNvSpPr>
                <a:spLocks noChangeShapeType="1"/>
              </p:cNvSpPr>
              <p:nvPr/>
            </p:nvSpPr>
            <p:spPr bwMode="blackWhite">
              <a:xfrm>
                <a:off x="768" y="301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4" name="Line 37"/>
              <p:cNvSpPr>
                <a:spLocks noChangeShapeType="1"/>
              </p:cNvSpPr>
              <p:nvPr/>
            </p:nvSpPr>
            <p:spPr bwMode="blackWhite">
              <a:xfrm>
                <a:off x="768" y="319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5" name="Line 38"/>
              <p:cNvSpPr>
                <a:spLocks noChangeShapeType="1"/>
              </p:cNvSpPr>
              <p:nvPr/>
            </p:nvSpPr>
            <p:spPr bwMode="blackWhite">
              <a:xfrm>
                <a:off x="768" y="336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6" name="Line 39"/>
              <p:cNvSpPr>
                <a:spLocks noChangeShapeType="1"/>
              </p:cNvSpPr>
              <p:nvPr/>
            </p:nvSpPr>
            <p:spPr bwMode="blackWhite">
              <a:xfrm>
                <a:off x="768" y="239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7" name="Line 40"/>
              <p:cNvSpPr>
                <a:spLocks noChangeShapeType="1"/>
              </p:cNvSpPr>
              <p:nvPr/>
            </p:nvSpPr>
            <p:spPr bwMode="blackWhite">
              <a:xfrm>
                <a:off x="768" y="257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8" name="Line 41"/>
              <p:cNvSpPr>
                <a:spLocks noChangeShapeType="1"/>
              </p:cNvSpPr>
              <p:nvPr/>
            </p:nvSpPr>
            <p:spPr bwMode="blackWhite">
              <a:xfrm>
                <a:off x="768" y="274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79" name="Line 42"/>
              <p:cNvSpPr>
                <a:spLocks noChangeShapeType="1"/>
              </p:cNvSpPr>
              <p:nvPr/>
            </p:nvSpPr>
            <p:spPr bwMode="blackWhite">
              <a:xfrm>
                <a:off x="768" y="292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0" name="Line 43"/>
              <p:cNvSpPr>
                <a:spLocks noChangeShapeType="1"/>
              </p:cNvSpPr>
              <p:nvPr/>
            </p:nvSpPr>
            <p:spPr bwMode="blackWhite">
              <a:xfrm>
                <a:off x="768" y="310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1" name="Line 44"/>
              <p:cNvSpPr>
                <a:spLocks noChangeShapeType="1"/>
              </p:cNvSpPr>
              <p:nvPr/>
            </p:nvSpPr>
            <p:spPr bwMode="blackWhite">
              <a:xfrm>
                <a:off x="768" y="3279"/>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2" name="Line 45"/>
              <p:cNvSpPr>
                <a:spLocks noChangeShapeType="1"/>
              </p:cNvSpPr>
              <p:nvPr/>
            </p:nvSpPr>
            <p:spPr bwMode="blackWhite">
              <a:xfrm>
                <a:off x="768" y="2308"/>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1783" name="Rectangle 46"/>
              <p:cNvSpPr>
                <a:spLocks noChangeArrowheads="1"/>
              </p:cNvSpPr>
              <p:nvPr/>
            </p:nvSpPr>
            <p:spPr bwMode="black">
              <a:xfrm>
                <a:off x="776" y="283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4" name="Rectangle 47"/>
              <p:cNvSpPr>
                <a:spLocks noChangeArrowheads="1"/>
              </p:cNvSpPr>
              <p:nvPr/>
            </p:nvSpPr>
            <p:spPr bwMode="black">
              <a:xfrm>
                <a:off x="1096" y="2749"/>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5" name="Rectangle 48"/>
              <p:cNvSpPr>
                <a:spLocks noChangeArrowheads="1"/>
              </p:cNvSpPr>
              <p:nvPr/>
            </p:nvSpPr>
            <p:spPr bwMode="black">
              <a:xfrm>
                <a:off x="1099" y="266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6" name="Rectangle 49"/>
              <p:cNvSpPr>
                <a:spLocks noChangeArrowheads="1"/>
              </p:cNvSpPr>
              <p:nvPr/>
            </p:nvSpPr>
            <p:spPr bwMode="black">
              <a:xfrm>
                <a:off x="994" y="266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7" name="Rectangle 50"/>
              <p:cNvSpPr>
                <a:spLocks noChangeArrowheads="1"/>
              </p:cNvSpPr>
              <p:nvPr/>
            </p:nvSpPr>
            <p:spPr bwMode="black">
              <a:xfrm>
                <a:off x="1420" y="2485"/>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8" name="Rectangle 51"/>
              <p:cNvSpPr>
                <a:spLocks noChangeArrowheads="1"/>
              </p:cNvSpPr>
              <p:nvPr/>
            </p:nvSpPr>
            <p:spPr bwMode="black">
              <a:xfrm>
                <a:off x="1420" y="2396"/>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89" name="Rectangle 52"/>
              <p:cNvSpPr>
                <a:spLocks noChangeArrowheads="1"/>
              </p:cNvSpPr>
              <p:nvPr/>
            </p:nvSpPr>
            <p:spPr bwMode="black">
              <a:xfrm>
                <a:off x="1312" y="2396"/>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0" name="Rectangle 53"/>
              <p:cNvSpPr>
                <a:spLocks noChangeArrowheads="1"/>
              </p:cNvSpPr>
              <p:nvPr/>
            </p:nvSpPr>
            <p:spPr bwMode="black">
              <a:xfrm>
                <a:off x="1629" y="2749"/>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1" name="Rectangle 54"/>
              <p:cNvSpPr>
                <a:spLocks noChangeArrowheads="1"/>
              </p:cNvSpPr>
              <p:nvPr/>
            </p:nvSpPr>
            <p:spPr bwMode="black">
              <a:xfrm>
                <a:off x="1739" y="283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2" name="Rectangle 55"/>
              <p:cNvSpPr>
                <a:spLocks noChangeArrowheads="1"/>
              </p:cNvSpPr>
              <p:nvPr/>
            </p:nvSpPr>
            <p:spPr bwMode="black">
              <a:xfrm>
                <a:off x="1518" y="292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3" name="Rectangle 56"/>
              <p:cNvSpPr>
                <a:spLocks noChangeArrowheads="1"/>
              </p:cNvSpPr>
              <p:nvPr/>
            </p:nvSpPr>
            <p:spPr bwMode="black">
              <a:xfrm>
                <a:off x="1419" y="292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4" name="Rectangle 57"/>
              <p:cNvSpPr>
                <a:spLocks noChangeArrowheads="1"/>
              </p:cNvSpPr>
              <p:nvPr/>
            </p:nvSpPr>
            <p:spPr bwMode="black">
              <a:xfrm>
                <a:off x="1093"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5" name="Rectangle 58"/>
              <p:cNvSpPr>
                <a:spLocks noChangeArrowheads="1"/>
              </p:cNvSpPr>
              <p:nvPr/>
            </p:nvSpPr>
            <p:spPr bwMode="black">
              <a:xfrm>
                <a:off x="989" y="3102"/>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6" name="Rectangle 59"/>
              <p:cNvSpPr>
                <a:spLocks noChangeArrowheads="1"/>
              </p:cNvSpPr>
              <p:nvPr/>
            </p:nvSpPr>
            <p:spPr bwMode="black">
              <a:xfrm>
                <a:off x="1204"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1797" name="Rectangle 60"/>
              <p:cNvSpPr>
                <a:spLocks noChangeArrowheads="1"/>
              </p:cNvSpPr>
              <p:nvPr/>
            </p:nvSpPr>
            <p:spPr bwMode="black">
              <a:xfrm>
                <a:off x="1521" y="310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grpSp>
      </p:grpSp>
    </p:spTree>
    <p:custDataLst>
      <p:tags r:id="rId1"/>
    </p:custDataLst>
    <p:extLst>
      <p:ext uri="{BB962C8B-B14F-4D97-AF65-F5344CB8AC3E}">
        <p14:creationId xmlns:p14="http://schemas.microsoft.com/office/powerpoint/2010/main" val="500961794"/>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US" altLang="en-US" dirty="0"/>
          </a:p>
        </p:txBody>
      </p:sp>
      <p:sp>
        <p:nvSpPr>
          <p:cNvPr id="32771" name="Rectangle 3"/>
          <p:cNvSpPr>
            <a:spLocks noGrp="1" noChangeArrowheads="1"/>
          </p:cNvSpPr>
          <p:nvPr>
            <p:ph type="body" idx="1"/>
          </p:nvPr>
        </p:nvSpPr>
        <p:spPr>
          <a:xfrm>
            <a:off x="622138" y="1242485"/>
            <a:ext cx="10944549" cy="357356"/>
          </a:xfrm>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849370948"/>
      </p:ext>
    </p:extLst>
  </p:cSld>
  <p:clrMapOvr>
    <a:masterClrMapping/>
  </p:clrMapOv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486855" y="4341057"/>
            <a:ext cx="7215114" cy="1811388"/>
            <a:chOff x="830654" y="1268641"/>
            <a:chExt cx="7482693" cy="3030071"/>
          </a:xfrm>
        </p:grpSpPr>
        <p:sp>
          <p:nvSpPr>
            <p:cNvPr id="58" name="Freeform 5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9" name="Rounded Rectangle 5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3794" name="Rectangle 36"/>
          <p:cNvSpPr>
            <a:spLocks noGrp="1" noChangeArrowheads="1"/>
          </p:cNvSpPr>
          <p:nvPr>
            <p:ph type="title"/>
          </p:nvPr>
        </p:nvSpPr>
        <p:spPr/>
        <p:txBody>
          <a:bodyPr/>
          <a:lstStyle/>
          <a:p>
            <a:pPr eaLnBrk="1" hangingPunct="1"/>
            <a:r>
              <a:rPr lang="en-US" altLang="en-US" dirty="0"/>
              <a:t>Log Writer Process (</a:t>
            </a:r>
            <a:r>
              <a:rPr lang="en-US" altLang="en-US" dirty="0" smtClean="0"/>
              <a:t>LGWR  &amp; </a:t>
            </a:r>
            <a:r>
              <a:rPr lang="en-US" altLang="en-US" dirty="0" err="1" smtClean="0"/>
              <a:t>LG</a:t>
            </a:r>
            <a:r>
              <a:rPr lang="en-US" altLang="en-US" i="1" dirty="0" err="1" smtClean="0"/>
              <a:t>nn</a:t>
            </a:r>
            <a:r>
              <a:rPr lang="en-US" altLang="en-US" dirty="0" smtClean="0"/>
              <a:t>)</a:t>
            </a:r>
            <a:endParaRPr lang="en-US" altLang="en-US" dirty="0">
              <a:solidFill>
                <a:srgbClr val="0000FF"/>
              </a:solidFill>
            </a:endParaRPr>
          </a:p>
        </p:txBody>
      </p:sp>
      <p:sp>
        <p:nvSpPr>
          <p:cNvPr id="33795" name="Content Placeholder 58"/>
          <p:cNvSpPr>
            <a:spLocks noGrp="1"/>
          </p:cNvSpPr>
          <p:nvPr>
            <p:ph idx="1"/>
          </p:nvPr>
        </p:nvSpPr>
        <p:spPr>
          <a:xfrm>
            <a:off x="622138" y="1127061"/>
            <a:ext cx="10944549" cy="2978586"/>
          </a:xfrm>
        </p:spPr>
        <p:txBody>
          <a:bodyPr/>
          <a:lstStyle/>
          <a:p>
            <a:pPr lvl="1" eaLnBrk="1" hangingPunct="1"/>
            <a:r>
              <a:rPr lang="en-US" altLang="en-US" dirty="0"/>
              <a:t>Writes the redo log buffer to a redo log file on disk:</a:t>
            </a:r>
          </a:p>
          <a:p>
            <a:pPr lvl="2" eaLnBrk="1" hangingPunct="1"/>
            <a:r>
              <a:rPr lang="en-US" altLang="en-US" dirty="0"/>
              <a:t>When a user process commits a transaction</a:t>
            </a:r>
          </a:p>
          <a:p>
            <a:pPr lvl="2" eaLnBrk="1" hangingPunct="1"/>
            <a:r>
              <a:rPr lang="en-US" altLang="en-US" dirty="0"/>
              <a:t>When an online redo log switch occurs </a:t>
            </a:r>
          </a:p>
          <a:p>
            <a:pPr lvl="2" eaLnBrk="1" hangingPunct="1"/>
            <a:r>
              <a:rPr lang="en-US" altLang="en-US" dirty="0"/>
              <a:t>When the redo log buffer is one-third full or contains 1 MB of buffered data</a:t>
            </a:r>
          </a:p>
          <a:p>
            <a:pPr lvl="2" eaLnBrk="1" hangingPunct="1"/>
            <a:r>
              <a:rPr lang="en-US" altLang="en-US" dirty="0"/>
              <a:t>Before a DBW</a:t>
            </a:r>
            <a:r>
              <a:rPr lang="en-US" altLang="en-US" i="1" dirty="0"/>
              <a:t>n</a:t>
            </a:r>
            <a:r>
              <a:rPr lang="en-US" altLang="en-US" dirty="0"/>
              <a:t> process writes modified buffers to disk</a:t>
            </a:r>
          </a:p>
          <a:p>
            <a:pPr lvl="2" eaLnBrk="1" hangingPunct="1"/>
            <a:r>
              <a:rPr lang="en-US" altLang="en-US" dirty="0"/>
              <a:t>When three seconds have passed since the last write</a:t>
            </a:r>
          </a:p>
          <a:p>
            <a:pPr lvl="1" eaLnBrk="1" hangingPunct="1"/>
            <a:r>
              <a:rPr lang="en-US" altLang="en-US" dirty="0"/>
              <a:t>Serves as coordinator of LG</a:t>
            </a:r>
            <a:r>
              <a:rPr lang="en-US" altLang="en-US" i="1" dirty="0"/>
              <a:t>nn</a:t>
            </a:r>
            <a:r>
              <a:rPr lang="en-US" altLang="en-US" dirty="0"/>
              <a:t> processes and ensures correct order for operations that must be ordered</a:t>
            </a:r>
          </a:p>
        </p:txBody>
      </p:sp>
      <p:grpSp>
        <p:nvGrpSpPr>
          <p:cNvPr id="33796" name="Group 56"/>
          <p:cNvGrpSpPr>
            <a:grpSpLocks/>
          </p:cNvGrpSpPr>
          <p:nvPr/>
        </p:nvGrpSpPr>
        <p:grpSpPr bwMode="auto">
          <a:xfrm>
            <a:off x="3065462" y="4495800"/>
            <a:ext cx="6057900" cy="1484313"/>
            <a:chOff x="1524005" y="4840288"/>
            <a:chExt cx="6057895" cy="1484312"/>
          </a:xfrm>
        </p:grpSpPr>
        <p:sp>
          <p:nvSpPr>
            <p:cNvPr id="33797" name="Rectangle 4"/>
            <p:cNvSpPr>
              <a:spLocks noChangeArrowheads="1"/>
            </p:cNvSpPr>
            <p:nvPr/>
          </p:nvSpPr>
          <p:spPr bwMode="blackWhite">
            <a:xfrm>
              <a:off x="6081713" y="4840288"/>
              <a:ext cx="1325562" cy="114300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rgbClr val="000000"/>
                </a:solidFill>
              </a:endParaRPr>
            </a:p>
          </p:txBody>
        </p:sp>
        <p:sp>
          <p:nvSpPr>
            <p:cNvPr id="33798" name="Line 5"/>
            <p:cNvSpPr>
              <a:spLocks noChangeShapeType="1"/>
            </p:cNvSpPr>
            <p:nvPr/>
          </p:nvSpPr>
          <p:spPr bwMode="auto">
            <a:xfrm>
              <a:off x="2895600" y="5243513"/>
              <a:ext cx="1143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799" name="Line 6"/>
            <p:cNvSpPr>
              <a:spLocks noChangeShapeType="1"/>
            </p:cNvSpPr>
            <p:nvPr/>
          </p:nvSpPr>
          <p:spPr bwMode="auto">
            <a:xfrm>
              <a:off x="4681538" y="5243513"/>
              <a:ext cx="1371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00" name="Text Box 9"/>
            <p:cNvSpPr txBox="1">
              <a:spLocks noChangeArrowheads="1"/>
            </p:cNvSpPr>
            <p:nvPr/>
          </p:nvSpPr>
          <p:spPr bwMode="auto">
            <a:xfrm>
              <a:off x="5905500" y="6049963"/>
              <a:ext cx="167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Redo log files</a:t>
              </a:r>
            </a:p>
          </p:txBody>
        </p:sp>
        <p:sp>
          <p:nvSpPr>
            <p:cNvPr id="33801" name="Oval 10"/>
            <p:cNvSpPr>
              <a:spLocks noChangeArrowheads="1"/>
            </p:cNvSpPr>
            <p:nvPr/>
          </p:nvSpPr>
          <p:spPr bwMode="blackWhite">
            <a:xfrm>
              <a:off x="4064000" y="5105400"/>
              <a:ext cx="593725" cy="27463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LGWR</a:t>
              </a:r>
            </a:p>
          </p:txBody>
        </p:sp>
        <p:grpSp>
          <p:nvGrpSpPr>
            <p:cNvPr id="33802" name="Group 11"/>
            <p:cNvGrpSpPr>
              <a:grpSpLocks/>
            </p:cNvGrpSpPr>
            <p:nvPr/>
          </p:nvGrpSpPr>
          <p:grpSpPr bwMode="auto">
            <a:xfrm>
              <a:off x="6397628" y="4932363"/>
              <a:ext cx="693738" cy="958850"/>
              <a:chOff x="2593" y="2912"/>
              <a:chExt cx="437" cy="604"/>
            </a:xfrm>
          </p:grpSpPr>
          <p:grpSp>
            <p:nvGrpSpPr>
              <p:cNvPr id="33815" name="Group 12"/>
              <p:cNvGrpSpPr>
                <a:grpSpLocks/>
              </p:cNvGrpSpPr>
              <p:nvPr/>
            </p:nvGrpSpPr>
            <p:grpSpPr bwMode="auto">
              <a:xfrm>
                <a:off x="2593" y="3178"/>
                <a:ext cx="437" cy="338"/>
                <a:chOff x="2128" y="3492"/>
                <a:chExt cx="533" cy="412"/>
              </a:xfrm>
            </p:grpSpPr>
            <p:sp>
              <p:nvSpPr>
                <p:cNvPr id="33820" name="Rectangle 13"/>
                <p:cNvSpPr>
                  <a:spLocks noChangeArrowheads="1"/>
                </p:cNvSpPr>
                <p:nvPr/>
              </p:nvSpPr>
              <p:spPr bwMode="auto">
                <a:xfrm>
                  <a:off x="2129" y="3573"/>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21"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22"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nvGrpSpPr>
              <p:cNvPr id="33816" name="Group 16"/>
              <p:cNvGrpSpPr>
                <a:grpSpLocks/>
              </p:cNvGrpSpPr>
              <p:nvPr/>
            </p:nvGrpSpPr>
            <p:grpSpPr bwMode="auto">
              <a:xfrm>
                <a:off x="2593" y="2912"/>
                <a:ext cx="436" cy="338"/>
                <a:chOff x="2128" y="2685"/>
                <a:chExt cx="532" cy="412"/>
              </a:xfrm>
            </p:grpSpPr>
            <p:sp>
              <p:nvSpPr>
                <p:cNvPr id="33817"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18"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33819"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grpSp>
        <p:grpSp>
          <p:nvGrpSpPr>
            <p:cNvPr id="6" name="Group 129"/>
            <p:cNvGrpSpPr>
              <a:grpSpLocks/>
            </p:cNvGrpSpPr>
            <p:nvPr/>
          </p:nvGrpSpPr>
          <p:grpSpPr bwMode="auto">
            <a:xfrm>
              <a:off x="1524005" y="4933950"/>
              <a:ext cx="1295395" cy="1016000"/>
              <a:chOff x="3168" y="2680"/>
              <a:chExt cx="1283" cy="984"/>
            </a:xfrm>
            <a:solidFill>
              <a:srgbClr val="FFFF99"/>
            </a:solidFill>
          </p:grpSpPr>
          <p:sp>
            <p:nvSpPr>
              <p:cNvPr id="37"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solidFill>
                    <a:srgbClr val="000000"/>
                  </a:solidFill>
                  <a:latin typeface="Arial" charset="0"/>
                  <a:cs typeface="Arial" charset="0"/>
                </a:endParaRPr>
              </a:p>
            </p:txBody>
          </p:sp>
          <p:sp>
            <p:nvSpPr>
              <p:cNvPr id="38"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solidFill>
                    <a:srgbClr val="000000"/>
                  </a:solidFill>
                  <a:latin typeface="Arial" charset="0"/>
                  <a:cs typeface="Arial" charset="0"/>
                </a:endParaRPr>
              </a:p>
            </p:txBody>
          </p:sp>
          <p:sp>
            <p:nvSpPr>
              <p:cNvPr id="39"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0"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1"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2"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3"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4"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5"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6"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7"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8"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49"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0"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1"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2"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3"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4"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solidFill>
                    <a:srgbClr val="000000"/>
                  </a:solidFill>
                  <a:latin typeface="Arial" charset="0"/>
                  <a:cs typeface="Arial" charset="0"/>
                </a:endParaRPr>
              </a:p>
            </p:txBody>
          </p:sp>
          <p:sp>
            <p:nvSpPr>
              <p:cNvPr id="55" name="Freeform 101"/>
              <p:cNvSpPr>
                <a:spLocks/>
              </p:cNvSpPr>
              <p:nvPr/>
            </p:nvSpPr>
            <p:spPr bwMode="blackWhite">
              <a:xfrm>
                <a:off x="4259" y="3192"/>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med" len="med"/>
              </a:ln>
              <a:effectLst/>
            </p:spPr>
            <p:txBody>
              <a:bodyPr/>
              <a:lstStyle/>
              <a:p>
                <a:pPr algn="ctr">
                  <a:defRPr/>
                </a:pPr>
                <a:endParaRPr lang="en-US" dirty="0">
                  <a:solidFill>
                    <a:srgbClr val="000000"/>
                  </a:solidFill>
                  <a:latin typeface="Arial" charset="0"/>
                  <a:cs typeface="Arial" charset="0"/>
                </a:endParaRPr>
              </a:p>
            </p:txBody>
          </p:sp>
          <p:sp>
            <p:nvSpPr>
              <p:cNvPr id="56"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med" len="med"/>
              </a:ln>
              <a:effectLst/>
            </p:spPr>
            <p:txBody>
              <a:bodyPr/>
              <a:lstStyle/>
              <a:p>
                <a:pPr algn="ctr">
                  <a:defRPr/>
                </a:pPr>
                <a:endParaRPr lang="en-US" dirty="0">
                  <a:solidFill>
                    <a:srgbClr val="000000"/>
                  </a:solidFill>
                  <a:latin typeface="Arial" charset="0"/>
                  <a:cs typeface="Arial" charset="0"/>
                </a:endParaRPr>
              </a:p>
            </p:txBody>
          </p:sp>
        </p:grpSp>
        <p:sp>
          <p:nvSpPr>
            <p:cNvPr id="33804" name="Text Box 46"/>
            <p:cNvSpPr txBox="1">
              <a:spLocks noChangeArrowheads="1"/>
            </p:cNvSpPr>
            <p:nvPr/>
          </p:nvSpPr>
          <p:spPr bwMode="gray">
            <a:xfrm>
              <a:off x="1600200" y="526732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Redo log buffer</a:t>
              </a:r>
            </a:p>
          </p:txBody>
        </p:sp>
        <p:sp>
          <p:nvSpPr>
            <p:cNvPr id="33805" name="Oval 10"/>
            <p:cNvSpPr>
              <a:spLocks noChangeArrowheads="1"/>
            </p:cNvSpPr>
            <p:nvPr/>
          </p:nvSpPr>
          <p:spPr bwMode="blackWhite">
            <a:xfrm>
              <a:off x="4064000" y="574516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a:t>
              </a:r>
              <a:r>
                <a:rPr lang="en-US" altLang="en-US" sz="1200" i="1" dirty="0">
                  <a:solidFill>
                    <a:srgbClr val="000000"/>
                  </a:solidFill>
                </a:rPr>
                <a:t>nn</a:t>
              </a:r>
            </a:p>
          </p:txBody>
        </p:sp>
        <p:sp>
          <p:nvSpPr>
            <p:cNvPr id="33806" name="Oval 10"/>
            <p:cNvSpPr>
              <a:spLocks noChangeArrowheads="1"/>
            </p:cNvSpPr>
            <p:nvPr/>
          </p:nvSpPr>
          <p:spPr bwMode="blackWhite">
            <a:xfrm>
              <a:off x="4054475" y="6049963"/>
              <a:ext cx="593725" cy="27463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 LG</a:t>
              </a:r>
              <a:r>
                <a:rPr lang="en-US" altLang="en-US" sz="1200" i="1" dirty="0">
                  <a:solidFill>
                    <a:srgbClr val="000000"/>
                  </a:solidFill>
                </a:rPr>
                <a:t>nn</a:t>
              </a:r>
            </a:p>
          </p:txBody>
        </p:sp>
        <p:cxnSp>
          <p:nvCxnSpPr>
            <p:cNvPr id="33807" name="Straight Arrow Connector 62"/>
            <p:cNvCxnSpPr>
              <a:cxnSpLocks noChangeShapeType="1"/>
              <a:stCxn id="33801" idx="4"/>
              <a:endCxn id="33805" idx="0"/>
            </p:cNvCxnSpPr>
            <p:nvPr/>
          </p:nvCxnSpPr>
          <p:spPr bwMode="auto">
            <a:xfrm>
              <a:off x="4360863" y="5380038"/>
              <a:ext cx="0" cy="365125"/>
            </a:xfrm>
            <a:prstGeom prst="straightConnector1">
              <a:avLst/>
            </a:prstGeom>
            <a:noFill/>
            <a:ln w="28575" algn="ctr">
              <a:solidFill>
                <a:schemeClr val="tx1"/>
              </a:solidFill>
              <a:round/>
              <a:headEnd/>
              <a:tailEnd type="triangle" w="lg" len="lg"/>
            </a:ln>
            <a:extLst>
              <a:ext uri="{909E8E84-426E-40DD-AFC4-6F175D3DCCD1}">
                <a14:hiddenFill xmlns:a14="http://schemas.microsoft.com/office/drawing/2010/main">
                  <a:noFill/>
                </a14:hiddenFill>
              </a:ext>
            </a:extLst>
          </p:spPr>
        </p:cxnSp>
        <p:sp>
          <p:nvSpPr>
            <p:cNvPr id="33808" name="Line 5"/>
            <p:cNvSpPr>
              <a:spLocks noChangeShapeType="1"/>
            </p:cNvSpPr>
            <p:nvPr/>
          </p:nvSpPr>
          <p:spPr bwMode="auto">
            <a:xfrm>
              <a:off x="2895600" y="5562600"/>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09" name="Line 5"/>
            <p:cNvSpPr>
              <a:spLocks noChangeShapeType="1"/>
            </p:cNvSpPr>
            <p:nvPr/>
          </p:nvSpPr>
          <p:spPr bwMode="auto">
            <a:xfrm>
              <a:off x="3657600" y="6172200"/>
              <a:ext cx="381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cxnSp>
          <p:nvCxnSpPr>
            <p:cNvPr id="33810" name="Straight Arrow Connector 62"/>
            <p:cNvCxnSpPr>
              <a:cxnSpLocks noChangeShapeType="1"/>
            </p:cNvCxnSpPr>
            <p:nvPr/>
          </p:nvCxnSpPr>
          <p:spPr bwMode="auto">
            <a:xfrm>
              <a:off x="3648078" y="5545843"/>
              <a:ext cx="0" cy="620888"/>
            </a:xfrm>
            <a:prstGeom prst="straightConnector1">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33811" name="Picture 28" descr="sentinel.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876800"/>
              <a:ext cx="7699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2" name="Line 5"/>
            <p:cNvSpPr>
              <a:spLocks noChangeShapeType="1"/>
            </p:cNvSpPr>
            <p:nvPr/>
          </p:nvSpPr>
          <p:spPr bwMode="auto">
            <a:xfrm>
              <a:off x="4648200" y="5867400"/>
              <a:ext cx="533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3813" name="Line 5"/>
            <p:cNvSpPr>
              <a:spLocks noChangeShapeType="1"/>
            </p:cNvSpPr>
            <p:nvPr/>
          </p:nvSpPr>
          <p:spPr bwMode="auto">
            <a:xfrm>
              <a:off x="4648200" y="6172200"/>
              <a:ext cx="533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cxnSp>
          <p:nvCxnSpPr>
            <p:cNvPr id="33814" name="Straight Arrow Connector 62"/>
            <p:cNvCxnSpPr>
              <a:cxnSpLocks noChangeShapeType="1"/>
            </p:cNvCxnSpPr>
            <p:nvPr/>
          </p:nvCxnSpPr>
          <p:spPr bwMode="auto">
            <a:xfrm>
              <a:off x="5181600" y="5257800"/>
              <a:ext cx="0" cy="901700"/>
            </a:xfrm>
            <a:prstGeom prst="straightConnector1">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1764712844"/>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endParaRPr lang="en-US" altLang="en-US" dirty="0"/>
          </a:p>
        </p:txBody>
      </p:sp>
      <p:sp>
        <p:nvSpPr>
          <p:cNvPr id="34819" name="Rectangle 3"/>
          <p:cNvSpPr>
            <a:spLocks noGrp="1" noChangeArrowheads="1"/>
          </p:cNvSpPr>
          <p:nvPr>
            <p:ph type="body" idx="1"/>
          </p:nvPr>
        </p:nvSpPr>
        <p:spPr>
          <a:xfrm>
            <a:off x="622138" y="1242485"/>
            <a:ext cx="10944549" cy="357356"/>
          </a:xfrm>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275201696"/>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814815" y="3117663"/>
            <a:ext cx="6559195" cy="2917259"/>
            <a:chOff x="830654" y="1268641"/>
            <a:chExt cx="7482693" cy="3030071"/>
          </a:xfrm>
        </p:grpSpPr>
        <p:sp>
          <p:nvSpPr>
            <p:cNvPr id="32" name="Freeform 3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4" name="Rounded Rectangle 3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5842" name="Rectangle 30"/>
          <p:cNvSpPr>
            <a:spLocks noGrp="1" noChangeArrowheads="1"/>
          </p:cNvSpPr>
          <p:nvPr>
            <p:ph type="title"/>
          </p:nvPr>
        </p:nvSpPr>
        <p:spPr/>
        <p:txBody>
          <a:bodyPr/>
          <a:lstStyle/>
          <a:p>
            <a:pPr eaLnBrk="1" hangingPunct="1"/>
            <a:r>
              <a:rPr lang="en-US" altLang="en-US" dirty="0"/>
              <a:t>Checkpoint Process (CKPT)</a:t>
            </a:r>
            <a:endParaRPr lang="en-US" altLang="en-US" dirty="0">
              <a:solidFill>
                <a:srgbClr val="0000FF"/>
              </a:solidFill>
            </a:endParaRPr>
          </a:p>
        </p:txBody>
      </p:sp>
      <p:sp>
        <p:nvSpPr>
          <p:cNvPr id="35843" name="Content Placeholder 30"/>
          <p:cNvSpPr>
            <a:spLocks noGrp="1"/>
          </p:cNvSpPr>
          <p:nvPr>
            <p:ph idx="1"/>
          </p:nvPr>
        </p:nvSpPr>
        <p:spPr>
          <a:xfrm>
            <a:off x="622138" y="1243013"/>
            <a:ext cx="10944549" cy="1539731"/>
          </a:xfrm>
        </p:spPr>
        <p:txBody>
          <a:bodyPr/>
          <a:lstStyle/>
          <a:p>
            <a:pPr lvl="1" eaLnBrk="1" hangingPunct="1"/>
            <a:r>
              <a:rPr lang="en-US" altLang="en-US" dirty="0"/>
              <a:t>Records checkpoint information in:</a:t>
            </a:r>
          </a:p>
          <a:p>
            <a:pPr lvl="2" eaLnBrk="1" hangingPunct="1"/>
            <a:r>
              <a:rPr lang="en-US" altLang="en-US" dirty="0"/>
              <a:t>The Control file </a:t>
            </a:r>
          </a:p>
          <a:p>
            <a:pPr lvl="2" eaLnBrk="1" hangingPunct="1"/>
            <a:r>
              <a:rPr lang="en-US" altLang="en-US" dirty="0"/>
              <a:t>Each data file header</a:t>
            </a:r>
          </a:p>
          <a:p>
            <a:pPr lvl="1" eaLnBrk="1" hangingPunct="1"/>
            <a:r>
              <a:rPr lang="en-US" altLang="en-US" dirty="0"/>
              <a:t>Signals DBW</a:t>
            </a:r>
            <a:r>
              <a:rPr lang="en-US" altLang="en-US" i="1" dirty="0"/>
              <a:t>n</a:t>
            </a:r>
            <a:r>
              <a:rPr lang="en-US" altLang="en-US" dirty="0"/>
              <a:t> to write blocks to disk</a:t>
            </a:r>
          </a:p>
        </p:txBody>
      </p:sp>
      <p:grpSp>
        <p:nvGrpSpPr>
          <p:cNvPr id="6" name="Group 5"/>
          <p:cNvGrpSpPr/>
          <p:nvPr/>
        </p:nvGrpSpPr>
        <p:grpSpPr>
          <a:xfrm>
            <a:off x="3513282" y="3226249"/>
            <a:ext cx="5162261" cy="2690091"/>
            <a:chOff x="3257551" y="3136900"/>
            <a:chExt cx="5678487" cy="2959100"/>
          </a:xfrm>
        </p:grpSpPr>
        <p:sp>
          <p:nvSpPr>
            <p:cNvPr id="35847" name="Text Box 6"/>
            <p:cNvSpPr txBox="1">
              <a:spLocks noChangeArrowheads="1"/>
            </p:cNvSpPr>
            <p:nvPr/>
          </p:nvSpPr>
          <p:spPr bwMode="auto">
            <a:xfrm>
              <a:off x="5233282" y="4203787"/>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Checkpoint process</a:t>
              </a:r>
            </a:p>
          </p:txBody>
        </p:sp>
        <p:sp>
          <p:nvSpPr>
            <p:cNvPr id="35848" name="Text Box 7"/>
            <p:cNvSpPr txBox="1">
              <a:spLocks noChangeArrowheads="1"/>
            </p:cNvSpPr>
            <p:nvPr/>
          </p:nvSpPr>
          <p:spPr bwMode="auto">
            <a:xfrm>
              <a:off x="7739063" y="5821363"/>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Data files</a:t>
              </a:r>
            </a:p>
          </p:txBody>
        </p:sp>
        <p:sp>
          <p:nvSpPr>
            <p:cNvPr id="35849" name="Text Box 8"/>
            <p:cNvSpPr txBox="1">
              <a:spLocks noChangeArrowheads="1"/>
            </p:cNvSpPr>
            <p:nvPr/>
          </p:nvSpPr>
          <p:spPr bwMode="auto">
            <a:xfrm>
              <a:off x="7739063" y="42545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t>Control file</a:t>
              </a:r>
            </a:p>
          </p:txBody>
        </p:sp>
        <p:sp>
          <p:nvSpPr>
            <p:cNvPr id="35850" name="Rectangle 9"/>
            <p:cNvSpPr>
              <a:spLocks noChangeArrowheads="1"/>
            </p:cNvSpPr>
            <p:nvPr/>
          </p:nvSpPr>
          <p:spPr bwMode="blackWhite">
            <a:xfrm>
              <a:off x="7610475" y="3136900"/>
              <a:ext cx="1325563" cy="1143000"/>
            </a:xfrm>
            <a:prstGeom prst="rect">
              <a:avLst/>
            </a:prstGeom>
            <a:solidFill>
              <a:schemeClr val="accent1"/>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chemeClr val="bg2"/>
                </a:solidFill>
              </a:endParaRPr>
            </a:p>
          </p:txBody>
        </p:sp>
        <p:grpSp>
          <p:nvGrpSpPr>
            <p:cNvPr id="35851" name="Group 10"/>
            <p:cNvGrpSpPr>
              <a:grpSpLocks/>
            </p:cNvGrpSpPr>
            <p:nvPr/>
          </p:nvGrpSpPr>
          <p:grpSpPr bwMode="auto">
            <a:xfrm>
              <a:off x="7926388" y="3228975"/>
              <a:ext cx="692150" cy="958850"/>
              <a:chOff x="2593" y="2912"/>
              <a:chExt cx="436" cy="604"/>
            </a:xfrm>
          </p:grpSpPr>
          <p:grpSp>
            <p:nvGrpSpPr>
              <p:cNvPr id="35863" name="Group 11"/>
              <p:cNvGrpSpPr>
                <a:grpSpLocks/>
              </p:cNvGrpSpPr>
              <p:nvPr/>
            </p:nvGrpSpPr>
            <p:grpSpPr bwMode="auto">
              <a:xfrm>
                <a:off x="2593" y="3178"/>
                <a:ext cx="436" cy="338"/>
                <a:chOff x="2128" y="3492"/>
                <a:chExt cx="532" cy="412"/>
              </a:xfrm>
            </p:grpSpPr>
            <p:sp>
              <p:nvSpPr>
                <p:cNvPr id="35868" name="Rectangle 12"/>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9" name="Oval 13"/>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70" name="Oval 14"/>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35864" name="Group 15"/>
              <p:cNvGrpSpPr>
                <a:grpSpLocks/>
              </p:cNvGrpSpPr>
              <p:nvPr/>
            </p:nvGrpSpPr>
            <p:grpSpPr bwMode="auto">
              <a:xfrm>
                <a:off x="2593" y="2912"/>
                <a:ext cx="436" cy="338"/>
                <a:chOff x="2128" y="2685"/>
                <a:chExt cx="532" cy="412"/>
              </a:xfrm>
            </p:grpSpPr>
            <p:sp>
              <p:nvSpPr>
                <p:cNvPr id="35865" name="Rectangle 16"/>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6" name="Oval 17"/>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7" name="Oval 18"/>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35852" name="Rectangle 19"/>
            <p:cNvSpPr>
              <a:spLocks noChangeArrowheads="1"/>
            </p:cNvSpPr>
            <p:nvPr/>
          </p:nvSpPr>
          <p:spPr bwMode="blackWhite">
            <a:xfrm>
              <a:off x="7610475" y="4699000"/>
              <a:ext cx="1325563" cy="1143000"/>
            </a:xfrm>
            <a:prstGeom prst="rect">
              <a:avLst/>
            </a:prstGeom>
            <a:solidFill>
              <a:srgbClr val="666699"/>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cs typeface="Arial" panose="020B0604020202020204" pitchFamily="34" charset="0"/>
                </a:defRPr>
              </a:lvl1pPr>
              <a:lvl2pPr marL="742950" indent="-285750" defTabSz="1041400" eaLnBrk="0" hangingPunct="0">
                <a:defRPr>
                  <a:solidFill>
                    <a:schemeClr val="tx1"/>
                  </a:solidFill>
                  <a:latin typeface="Arial" panose="020B0604020202020204" pitchFamily="34" charset="0"/>
                  <a:cs typeface="Arial" panose="020B0604020202020204" pitchFamily="34" charset="0"/>
                </a:defRPr>
              </a:lvl2pPr>
              <a:lvl3pPr marL="1143000" indent="-228600" defTabSz="1041400" eaLnBrk="0" hangingPunct="0">
                <a:defRPr>
                  <a:solidFill>
                    <a:schemeClr val="tx1"/>
                  </a:solidFill>
                  <a:latin typeface="Arial" panose="020B0604020202020204" pitchFamily="34" charset="0"/>
                  <a:cs typeface="Arial" panose="020B0604020202020204" pitchFamily="34" charset="0"/>
                </a:defRPr>
              </a:lvl3pPr>
              <a:lvl4pPr marL="1600200" indent="-228600" defTabSz="1041400" eaLnBrk="0" hangingPunct="0">
                <a:defRPr>
                  <a:solidFill>
                    <a:schemeClr val="tx1"/>
                  </a:solidFill>
                  <a:latin typeface="Arial" panose="020B0604020202020204" pitchFamily="34" charset="0"/>
                  <a:cs typeface="Arial" panose="020B0604020202020204" pitchFamily="34" charset="0"/>
                </a:defRPr>
              </a:lvl4pPr>
              <a:lvl5pPr marL="2057400" indent="-228600" defTabSz="1041400" eaLnBrk="0" hangingPunct="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dirty="0">
                <a:solidFill>
                  <a:schemeClr val="bg2"/>
                </a:solidFill>
              </a:endParaRPr>
            </a:p>
          </p:txBody>
        </p:sp>
        <p:grpSp>
          <p:nvGrpSpPr>
            <p:cNvPr id="35853" name="Group 20"/>
            <p:cNvGrpSpPr>
              <a:grpSpLocks/>
            </p:cNvGrpSpPr>
            <p:nvPr/>
          </p:nvGrpSpPr>
          <p:grpSpPr bwMode="auto">
            <a:xfrm>
              <a:off x="7926388" y="4791075"/>
              <a:ext cx="692150" cy="958850"/>
              <a:chOff x="2593" y="2912"/>
              <a:chExt cx="436" cy="604"/>
            </a:xfrm>
          </p:grpSpPr>
          <p:grpSp>
            <p:nvGrpSpPr>
              <p:cNvPr id="35855" name="Group 21"/>
              <p:cNvGrpSpPr>
                <a:grpSpLocks/>
              </p:cNvGrpSpPr>
              <p:nvPr/>
            </p:nvGrpSpPr>
            <p:grpSpPr bwMode="auto">
              <a:xfrm>
                <a:off x="2593" y="3178"/>
                <a:ext cx="436" cy="338"/>
                <a:chOff x="2128" y="3492"/>
                <a:chExt cx="532" cy="412"/>
              </a:xfrm>
            </p:grpSpPr>
            <p:sp>
              <p:nvSpPr>
                <p:cNvPr id="35860" name="Rectangle 22"/>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1" name="Oval 23"/>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62" name="Oval 24"/>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nvGrpSpPr>
              <p:cNvPr id="35856" name="Group 25"/>
              <p:cNvGrpSpPr>
                <a:grpSpLocks/>
              </p:cNvGrpSpPr>
              <p:nvPr/>
            </p:nvGrpSpPr>
            <p:grpSpPr bwMode="auto">
              <a:xfrm>
                <a:off x="2593" y="2912"/>
                <a:ext cx="436" cy="338"/>
                <a:chOff x="2128" y="2685"/>
                <a:chExt cx="532" cy="412"/>
              </a:xfrm>
            </p:grpSpPr>
            <p:sp>
              <p:nvSpPr>
                <p:cNvPr id="35857" name="Rectangle 26"/>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58" name="Oval 27"/>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35859" name="Oval 28"/>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grpSp>
        <p:sp>
          <p:nvSpPr>
            <p:cNvPr id="35854" name="Oval 29"/>
            <p:cNvSpPr>
              <a:spLocks noChangeArrowheads="1"/>
            </p:cNvSpPr>
            <p:nvPr/>
          </p:nvSpPr>
          <p:spPr bwMode="blackWhite">
            <a:xfrm>
              <a:off x="3257551" y="3937000"/>
              <a:ext cx="1946275" cy="979488"/>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CKPT</a:t>
              </a:r>
            </a:p>
          </p:txBody>
        </p:sp>
        <p:cxnSp>
          <p:nvCxnSpPr>
            <p:cNvPr id="3" name="Elbow Connector 2"/>
            <p:cNvCxnSpPr>
              <a:stCxn id="35854" idx="0"/>
              <a:endCxn id="35850" idx="1"/>
            </p:cNvCxnSpPr>
            <p:nvPr/>
          </p:nvCxnSpPr>
          <p:spPr bwMode="auto">
            <a:xfrm rot="5400000" flipH="1" flipV="1">
              <a:off x="5806282" y="2132807"/>
              <a:ext cx="228600" cy="3379786"/>
            </a:xfrm>
            <a:prstGeom prst="bentConnector2">
              <a:avLst/>
            </a:prstGeom>
            <a:noFill/>
            <a:ln w="28575" cap="flat" cmpd="sng" algn="ctr">
              <a:solidFill>
                <a:schemeClr val="tx1"/>
              </a:solidFill>
              <a:prstDash val="solid"/>
              <a:round/>
              <a:headEnd type="none" w="sm" len="sm"/>
              <a:tailEnd type="triangle" w="lg" len="lg"/>
            </a:ln>
            <a:effectLst/>
          </p:spPr>
        </p:cxnSp>
        <p:cxnSp>
          <p:nvCxnSpPr>
            <p:cNvPr id="33" name="Elbow Connector 32"/>
            <p:cNvCxnSpPr>
              <a:stCxn id="35854" idx="4"/>
              <a:endCxn id="35852" idx="1"/>
            </p:cNvCxnSpPr>
            <p:nvPr/>
          </p:nvCxnSpPr>
          <p:spPr bwMode="auto">
            <a:xfrm rot="16200000" flipH="1">
              <a:off x="5743576" y="3403601"/>
              <a:ext cx="354012" cy="3379786"/>
            </a:xfrm>
            <a:prstGeom prst="bentConnector2">
              <a:avLst/>
            </a:prstGeom>
            <a:noFill/>
            <a:ln w="28575" cap="flat" cmpd="sng" algn="ctr">
              <a:solidFill>
                <a:schemeClr val="tx1"/>
              </a:solidFill>
              <a:prstDash val="solid"/>
              <a:round/>
              <a:headEnd type="none" w="sm" len="sm"/>
              <a:tailEnd type="triangle" w="lg" len="lg"/>
            </a:ln>
            <a:effectLst/>
          </p:spPr>
        </p:cxnSp>
      </p:grpSp>
    </p:spTree>
    <p:custDataLst>
      <p:tags r:id="rId1"/>
    </p:custDataLst>
    <p:extLst>
      <p:ext uri="{BB962C8B-B14F-4D97-AF65-F5344CB8AC3E}">
        <p14:creationId xmlns:p14="http://schemas.microsoft.com/office/powerpoint/2010/main" val="3531287246"/>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486855" y="2253737"/>
            <a:ext cx="7215114" cy="3882872"/>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6866" name="Rectangle 14"/>
          <p:cNvSpPr>
            <a:spLocks noGrp="1" noChangeArrowheads="1"/>
          </p:cNvSpPr>
          <p:nvPr>
            <p:ph type="title"/>
          </p:nvPr>
        </p:nvSpPr>
        <p:spPr/>
        <p:txBody>
          <a:bodyPr/>
          <a:lstStyle/>
          <a:p>
            <a:pPr eaLnBrk="1" hangingPunct="1"/>
            <a:r>
              <a:rPr lang="en-US" altLang="en-US" dirty="0"/>
              <a:t>System Monitor Process (SMON)</a:t>
            </a:r>
          </a:p>
        </p:txBody>
      </p:sp>
      <p:sp>
        <p:nvSpPr>
          <p:cNvPr id="36867" name="Rectangle 15"/>
          <p:cNvSpPr>
            <a:spLocks noGrp="1" noChangeArrowheads="1"/>
          </p:cNvSpPr>
          <p:nvPr>
            <p:ph type="body" idx="1"/>
          </p:nvPr>
        </p:nvSpPr>
        <p:spPr>
          <a:xfrm>
            <a:off x="622138" y="1242485"/>
            <a:ext cx="10944549" cy="795938"/>
          </a:xfrm>
        </p:spPr>
        <p:txBody>
          <a:bodyPr/>
          <a:lstStyle/>
          <a:p>
            <a:pPr lvl="1" eaLnBrk="1" hangingPunct="1"/>
            <a:r>
              <a:rPr lang="en-US" altLang="en-US" dirty="0"/>
              <a:t>Performs recovery at instance startup</a:t>
            </a:r>
          </a:p>
          <a:p>
            <a:pPr lvl="1" eaLnBrk="1" hangingPunct="1"/>
            <a:r>
              <a:rPr lang="en-US" altLang="en-US" dirty="0"/>
              <a:t>Cleans up unused temporary segments</a:t>
            </a:r>
          </a:p>
        </p:txBody>
      </p:sp>
      <p:grpSp>
        <p:nvGrpSpPr>
          <p:cNvPr id="6" name="Group 5"/>
          <p:cNvGrpSpPr/>
          <p:nvPr/>
        </p:nvGrpSpPr>
        <p:grpSpPr>
          <a:xfrm>
            <a:off x="2970212" y="2362200"/>
            <a:ext cx="5213581" cy="3501761"/>
            <a:chOff x="3039831" y="2609057"/>
            <a:chExt cx="5213581" cy="3501761"/>
          </a:xfrm>
        </p:grpSpPr>
        <p:pic>
          <p:nvPicPr>
            <p:cNvPr id="36869" name="Picture 4" descr="Cube: Box, Dark 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042150" y="4502151"/>
              <a:ext cx="1049337" cy="996950"/>
            </a:xfrm>
            <a:prstGeom prst="rect">
              <a:avLst/>
            </a:prstGeom>
            <a:solidFill>
              <a:schemeClr val="accent1"/>
            </a:solidFill>
            <a:ln w="28575">
              <a:solidFill>
                <a:schemeClr val="tx1"/>
              </a:solidFill>
              <a:prstDash val="lgDash"/>
              <a:miter lim="800000"/>
              <a:headEnd/>
              <a:tailEnd/>
            </a:ln>
          </p:spPr>
        </p:pic>
        <p:pic>
          <p:nvPicPr>
            <p:cNvPr id="36871" name="Picture 6" descr="symbo0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737" y="4743450"/>
              <a:ext cx="4921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7" descr="Insta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412" y="2917826"/>
              <a:ext cx="15240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9" descr="symbo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7142" y="3305420"/>
              <a:ext cx="595313" cy="63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10"/>
            <p:cNvSpPr txBox="1">
              <a:spLocks noChangeArrowheads="1"/>
            </p:cNvSpPr>
            <p:nvPr/>
          </p:nvSpPr>
          <p:spPr bwMode="auto">
            <a:xfrm>
              <a:off x="7109618" y="260905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Instance</a:t>
              </a:r>
            </a:p>
          </p:txBody>
        </p:sp>
        <p:sp>
          <p:nvSpPr>
            <p:cNvPr id="36876" name="Text Box 11"/>
            <p:cNvSpPr txBox="1">
              <a:spLocks noChangeArrowheads="1"/>
            </p:cNvSpPr>
            <p:nvPr/>
          </p:nvSpPr>
          <p:spPr bwMode="auto">
            <a:xfrm>
              <a:off x="7034212" y="565361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Temporary segment</a:t>
              </a:r>
            </a:p>
          </p:txBody>
        </p:sp>
        <p:sp>
          <p:nvSpPr>
            <p:cNvPr id="36877" name="Text Box 12"/>
            <p:cNvSpPr txBox="1">
              <a:spLocks noChangeArrowheads="1"/>
            </p:cNvSpPr>
            <p:nvPr/>
          </p:nvSpPr>
          <p:spPr bwMode="auto">
            <a:xfrm>
              <a:off x="3039831" y="3825352"/>
              <a:ext cx="844781" cy="66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System Monitor process</a:t>
              </a:r>
            </a:p>
          </p:txBody>
        </p:sp>
        <p:sp>
          <p:nvSpPr>
            <p:cNvPr id="36878" name="Oval 13"/>
            <p:cNvSpPr>
              <a:spLocks noChangeArrowheads="1"/>
            </p:cNvSpPr>
            <p:nvPr/>
          </p:nvSpPr>
          <p:spPr bwMode="blackWhite">
            <a:xfrm>
              <a:off x="3936117" y="3908729"/>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SMON</a:t>
              </a:r>
            </a:p>
          </p:txBody>
        </p:sp>
        <p:cxnSp>
          <p:nvCxnSpPr>
            <p:cNvPr id="3" name="Elbow Connector 2"/>
            <p:cNvCxnSpPr>
              <a:stCxn id="36878" idx="0"/>
              <a:endCxn id="36872" idx="1"/>
            </p:cNvCxnSpPr>
            <p:nvPr/>
          </p:nvCxnSpPr>
          <p:spPr bwMode="auto">
            <a:xfrm rot="5400000" flipH="1" flipV="1">
              <a:off x="5556099" y="2735416"/>
              <a:ext cx="284465" cy="2062162"/>
            </a:xfrm>
            <a:prstGeom prst="bentConnector2">
              <a:avLst/>
            </a:prstGeom>
            <a:noFill/>
            <a:ln w="28575" cap="flat" cmpd="sng" algn="ctr">
              <a:solidFill>
                <a:schemeClr val="tx1"/>
              </a:solidFill>
              <a:prstDash val="solid"/>
              <a:round/>
              <a:headEnd type="triangle" w="lg" len="lg"/>
              <a:tailEnd type="triangle" w="lg" len="lg"/>
            </a:ln>
            <a:effectLst/>
          </p:spPr>
        </p:cxnSp>
        <p:cxnSp>
          <p:nvCxnSpPr>
            <p:cNvPr id="17" name="Elbow Connector 16"/>
            <p:cNvCxnSpPr>
              <a:stCxn id="36878" idx="4"/>
              <a:endCxn id="36869" idx="1"/>
            </p:cNvCxnSpPr>
            <p:nvPr/>
          </p:nvCxnSpPr>
          <p:spPr bwMode="auto">
            <a:xfrm rot="16200000" flipH="1">
              <a:off x="5560068" y="3518544"/>
              <a:ext cx="589264" cy="2374900"/>
            </a:xfrm>
            <a:prstGeom prst="bentConnector2">
              <a:avLst/>
            </a:prstGeom>
            <a:noFill/>
            <a:ln w="28575" cap="flat" cmpd="sng" algn="ctr">
              <a:solidFill>
                <a:schemeClr val="tx1"/>
              </a:solidFill>
              <a:prstDash val="solid"/>
              <a:round/>
              <a:headEnd type="triangle" w="lg" len="lg"/>
              <a:tailEnd type="triangle" w="lg" len="lg"/>
            </a:ln>
            <a:effectLst/>
          </p:spPr>
        </p:cxnSp>
      </p:grpSp>
    </p:spTree>
    <p:custDataLst>
      <p:tags r:id="rId1"/>
    </p:custDataLst>
    <p:extLst>
      <p:ext uri="{BB962C8B-B14F-4D97-AF65-F5344CB8AC3E}">
        <p14:creationId xmlns:p14="http://schemas.microsoft.com/office/powerpoint/2010/main" val="2103418202"/>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126100" y="3013123"/>
            <a:ext cx="7936625" cy="2917259"/>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7890" name="Rectangle 58"/>
          <p:cNvSpPr>
            <a:spLocks noGrp="1" noChangeArrowheads="1"/>
          </p:cNvSpPr>
          <p:nvPr>
            <p:ph type="title"/>
          </p:nvPr>
        </p:nvSpPr>
        <p:spPr/>
        <p:txBody>
          <a:bodyPr/>
          <a:lstStyle/>
          <a:p>
            <a:pPr eaLnBrk="1" hangingPunct="1"/>
            <a:r>
              <a:rPr lang="en-US" altLang="en-US" dirty="0"/>
              <a:t>Process Monitor Process (PMON)</a:t>
            </a:r>
          </a:p>
        </p:txBody>
      </p:sp>
      <p:sp>
        <p:nvSpPr>
          <p:cNvPr id="37891" name="Rectangle 59"/>
          <p:cNvSpPr>
            <a:spLocks noGrp="1" noChangeArrowheads="1"/>
          </p:cNvSpPr>
          <p:nvPr>
            <p:ph type="body" idx="1"/>
          </p:nvPr>
        </p:nvSpPr>
        <p:spPr>
          <a:xfrm>
            <a:off x="622138" y="1242485"/>
            <a:ext cx="10944549" cy="1539731"/>
          </a:xfrm>
        </p:spPr>
        <p:txBody>
          <a:bodyPr/>
          <a:lstStyle/>
          <a:p>
            <a:pPr lvl="1" eaLnBrk="1" hangingPunct="1"/>
            <a:r>
              <a:rPr lang="en-US" altLang="en-US" dirty="0"/>
              <a:t>Performs process recovery when a user process fails</a:t>
            </a:r>
          </a:p>
          <a:p>
            <a:pPr lvl="2" eaLnBrk="1" hangingPunct="1"/>
            <a:r>
              <a:rPr lang="en-US" altLang="en-US" dirty="0"/>
              <a:t>Cleans up the database buffer cache</a:t>
            </a:r>
          </a:p>
          <a:p>
            <a:pPr lvl="2" eaLnBrk="1" hangingPunct="1"/>
            <a:r>
              <a:rPr lang="en-US" altLang="en-US" dirty="0"/>
              <a:t>Frees resources that are used by the user process</a:t>
            </a:r>
          </a:p>
          <a:p>
            <a:pPr lvl="1" eaLnBrk="1" hangingPunct="1"/>
            <a:r>
              <a:rPr lang="en-US" altLang="en-US" dirty="0"/>
              <a:t>Monitors sessions for idle session timeout </a:t>
            </a:r>
          </a:p>
        </p:txBody>
      </p:sp>
      <p:grpSp>
        <p:nvGrpSpPr>
          <p:cNvPr id="37892" name="Group 54"/>
          <p:cNvGrpSpPr>
            <a:grpSpLocks/>
          </p:cNvGrpSpPr>
          <p:nvPr/>
        </p:nvGrpSpPr>
        <p:grpSpPr bwMode="auto">
          <a:xfrm>
            <a:off x="2589212" y="3429000"/>
            <a:ext cx="7010400" cy="2209800"/>
            <a:chOff x="914400" y="4038600"/>
            <a:chExt cx="7010400" cy="2209800"/>
          </a:xfrm>
        </p:grpSpPr>
        <p:sp>
          <p:nvSpPr>
            <p:cNvPr id="37893" name="Text Box 4"/>
            <p:cNvSpPr txBox="1">
              <a:spLocks noChangeArrowheads="1"/>
            </p:cNvSpPr>
            <p:nvPr/>
          </p:nvSpPr>
          <p:spPr bwMode="auto">
            <a:xfrm>
              <a:off x="3200400" y="579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Process Monitor process</a:t>
              </a:r>
            </a:p>
          </p:txBody>
        </p:sp>
        <p:sp>
          <p:nvSpPr>
            <p:cNvPr id="37894" name="Text Box 5"/>
            <p:cNvSpPr txBox="1">
              <a:spLocks noChangeArrowheads="1"/>
            </p:cNvSpPr>
            <p:nvPr/>
          </p:nvSpPr>
          <p:spPr bwMode="auto">
            <a:xfrm>
              <a:off x="6273800" y="5791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Database buffer cache</a:t>
              </a:r>
            </a:p>
          </p:txBody>
        </p:sp>
        <p:sp>
          <p:nvSpPr>
            <p:cNvPr id="37895" name="Line 6"/>
            <p:cNvSpPr>
              <a:spLocks noChangeShapeType="1"/>
            </p:cNvSpPr>
            <p:nvPr/>
          </p:nvSpPr>
          <p:spPr bwMode="auto">
            <a:xfrm>
              <a:off x="4953000" y="5113338"/>
              <a:ext cx="1244600" cy="1587"/>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7896" name="Text Box 7"/>
            <p:cNvSpPr txBox="1">
              <a:spLocks noChangeArrowheads="1"/>
            </p:cNvSpPr>
            <p:nvPr/>
          </p:nvSpPr>
          <p:spPr bwMode="auto">
            <a:xfrm>
              <a:off x="914400" y="5791200"/>
              <a:ext cx="1600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Failed user process</a:t>
              </a:r>
            </a:p>
          </p:txBody>
        </p:sp>
        <p:sp>
          <p:nvSpPr>
            <p:cNvPr id="37897" name="Rectangle 8"/>
            <p:cNvSpPr>
              <a:spLocks noChangeArrowheads="1"/>
            </p:cNvSpPr>
            <p:nvPr/>
          </p:nvSpPr>
          <p:spPr bwMode="blackWhite">
            <a:xfrm>
              <a:off x="6223000" y="4038600"/>
              <a:ext cx="1700213" cy="16811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grpSp>
          <p:nvGrpSpPr>
            <p:cNvPr id="37898" name="Group 9"/>
            <p:cNvGrpSpPr>
              <a:grpSpLocks/>
            </p:cNvGrpSpPr>
            <p:nvPr/>
          </p:nvGrpSpPr>
          <p:grpSpPr bwMode="auto">
            <a:xfrm>
              <a:off x="6221413" y="4038600"/>
              <a:ext cx="1703387" cy="1681163"/>
              <a:chOff x="3919" y="2544"/>
              <a:chExt cx="1073" cy="1059"/>
            </a:xfrm>
          </p:grpSpPr>
          <p:sp>
            <p:nvSpPr>
              <p:cNvPr id="37905" name="Line 10"/>
              <p:cNvSpPr>
                <a:spLocks noChangeShapeType="1"/>
              </p:cNvSpPr>
              <p:nvPr/>
            </p:nvSpPr>
            <p:spPr bwMode="blackWhite">
              <a:xfrm>
                <a:off x="3920" y="2544"/>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6" name="Line 11"/>
              <p:cNvSpPr>
                <a:spLocks noChangeShapeType="1"/>
              </p:cNvSpPr>
              <p:nvPr/>
            </p:nvSpPr>
            <p:spPr bwMode="blackWhite">
              <a:xfrm>
                <a:off x="4027"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7" name="Line 12"/>
              <p:cNvSpPr>
                <a:spLocks noChangeShapeType="1"/>
              </p:cNvSpPr>
              <p:nvPr/>
            </p:nvSpPr>
            <p:spPr bwMode="blackWhite">
              <a:xfrm>
                <a:off x="4134"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8" name="Line 13"/>
              <p:cNvSpPr>
                <a:spLocks noChangeShapeType="1"/>
              </p:cNvSpPr>
              <p:nvPr/>
            </p:nvSpPr>
            <p:spPr bwMode="blackWhite">
              <a:xfrm>
                <a:off x="4241"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09" name="Line 14"/>
              <p:cNvSpPr>
                <a:spLocks noChangeShapeType="1"/>
              </p:cNvSpPr>
              <p:nvPr/>
            </p:nvSpPr>
            <p:spPr bwMode="blackWhite">
              <a:xfrm>
                <a:off x="4348"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0" name="Line 15"/>
              <p:cNvSpPr>
                <a:spLocks noChangeShapeType="1"/>
              </p:cNvSpPr>
              <p:nvPr/>
            </p:nvSpPr>
            <p:spPr bwMode="blackWhite">
              <a:xfrm>
                <a:off x="4456"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1" name="Line 16"/>
              <p:cNvSpPr>
                <a:spLocks noChangeShapeType="1"/>
              </p:cNvSpPr>
              <p:nvPr/>
            </p:nvSpPr>
            <p:spPr bwMode="blackWhite">
              <a:xfrm>
                <a:off x="4563"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2" name="Line 17"/>
              <p:cNvSpPr>
                <a:spLocks noChangeShapeType="1"/>
              </p:cNvSpPr>
              <p:nvPr/>
            </p:nvSpPr>
            <p:spPr bwMode="blackWhite">
              <a:xfrm>
                <a:off x="4670"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3" name="Line 18"/>
              <p:cNvSpPr>
                <a:spLocks noChangeShapeType="1"/>
              </p:cNvSpPr>
              <p:nvPr/>
            </p:nvSpPr>
            <p:spPr bwMode="blackWhite">
              <a:xfrm>
                <a:off x="4777"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4" name="Line 19"/>
              <p:cNvSpPr>
                <a:spLocks noChangeShapeType="1"/>
              </p:cNvSpPr>
              <p:nvPr/>
            </p:nvSpPr>
            <p:spPr bwMode="blackWhite">
              <a:xfrm>
                <a:off x="4884" y="2544"/>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5" name="Line 20"/>
              <p:cNvSpPr>
                <a:spLocks noChangeShapeType="1"/>
              </p:cNvSpPr>
              <p:nvPr/>
            </p:nvSpPr>
            <p:spPr bwMode="blackWhite">
              <a:xfrm>
                <a:off x="4992" y="2544"/>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6" name="Line 21"/>
              <p:cNvSpPr>
                <a:spLocks noChangeShapeType="1"/>
              </p:cNvSpPr>
              <p:nvPr/>
            </p:nvSpPr>
            <p:spPr bwMode="blackWhite">
              <a:xfrm>
                <a:off x="3919" y="272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7" name="Line 22"/>
              <p:cNvSpPr>
                <a:spLocks noChangeShapeType="1"/>
              </p:cNvSpPr>
              <p:nvPr/>
            </p:nvSpPr>
            <p:spPr bwMode="blackWhite">
              <a:xfrm>
                <a:off x="3919" y="289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8" name="Line 23"/>
              <p:cNvSpPr>
                <a:spLocks noChangeShapeType="1"/>
              </p:cNvSpPr>
              <p:nvPr/>
            </p:nvSpPr>
            <p:spPr bwMode="blackWhite">
              <a:xfrm>
                <a:off x="3919" y="307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19" name="Line 24"/>
              <p:cNvSpPr>
                <a:spLocks noChangeShapeType="1"/>
              </p:cNvSpPr>
              <p:nvPr/>
            </p:nvSpPr>
            <p:spPr bwMode="blackWhite">
              <a:xfrm>
                <a:off x="3919" y="3250"/>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0" name="Line 25"/>
              <p:cNvSpPr>
                <a:spLocks noChangeShapeType="1"/>
              </p:cNvSpPr>
              <p:nvPr/>
            </p:nvSpPr>
            <p:spPr bwMode="blackWhite">
              <a:xfrm>
                <a:off x="3919" y="342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1" name="Line 26"/>
              <p:cNvSpPr>
                <a:spLocks noChangeShapeType="1"/>
              </p:cNvSpPr>
              <p:nvPr/>
            </p:nvSpPr>
            <p:spPr bwMode="blackWhite">
              <a:xfrm>
                <a:off x="3919" y="360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2" name="Line 27"/>
              <p:cNvSpPr>
                <a:spLocks noChangeShapeType="1"/>
              </p:cNvSpPr>
              <p:nvPr/>
            </p:nvSpPr>
            <p:spPr bwMode="blackWhite">
              <a:xfrm>
                <a:off x="3919" y="263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3" name="Line 28"/>
              <p:cNvSpPr>
                <a:spLocks noChangeShapeType="1"/>
              </p:cNvSpPr>
              <p:nvPr/>
            </p:nvSpPr>
            <p:spPr bwMode="blackWhite">
              <a:xfrm>
                <a:off x="3919" y="280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4" name="Line 29"/>
              <p:cNvSpPr>
                <a:spLocks noChangeShapeType="1"/>
              </p:cNvSpPr>
              <p:nvPr/>
            </p:nvSpPr>
            <p:spPr bwMode="blackWhite">
              <a:xfrm>
                <a:off x="3919" y="2985"/>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5" name="Line 30"/>
              <p:cNvSpPr>
                <a:spLocks noChangeShapeType="1"/>
              </p:cNvSpPr>
              <p:nvPr/>
            </p:nvSpPr>
            <p:spPr bwMode="blackWhite">
              <a:xfrm>
                <a:off x="3919" y="316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6" name="Line 31"/>
              <p:cNvSpPr>
                <a:spLocks noChangeShapeType="1"/>
              </p:cNvSpPr>
              <p:nvPr/>
            </p:nvSpPr>
            <p:spPr bwMode="blackWhite">
              <a:xfrm>
                <a:off x="3919" y="333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7" name="Line 32"/>
              <p:cNvSpPr>
                <a:spLocks noChangeShapeType="1"/>
              </p:cNvSpPr>
              <p:nvPr/>
            </p:nvSpPr>
            <p:spPr bwMode="blackWhite">
              <a:xfrm>
                <a:off x="3919" y="3515"/>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8" name="Line 33"/>
              <p:cNvSpPr>
                <a:spLocks noChangeShapeType="1"/>
              </p:cNvSpPr>
              <p:nvPr/>
            </p:nvSpPr>
            <p:spPr bwMode="blackWhite">
              <a:xfrm>
                <a:off x="3919" y="2544"/>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solidFill>
                    <a:srgbClr val="000000"/>
                  </a:solidFill>
                </a:endParaRPr>
              </a:p>
            </p:txBody>
          </p:sp>
          <p:sp>
            <p:nvSpPr>
              <p:cNvPr id="37929" name="Rectangle 34"/>
              <p:cNvSpPr>
                <a:spLocks noChangeArrowheads="1"/>
              </p:cNvSpPr>
              <p:nvPr/>
            </p:nvSpPr>
            <p:spPr bwMode="black">
              <a:xfrm>
                <a:off x="3927" y="3074"/>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0" name="Rectangle 35"/>
              <p:cNvSpPr>
                <a:spLocks noChangeArrowheads="1"/>
              </p:cNvSpPr>
              <p:nvPr/>
            </p:nvSpPr>
            <p:spPr bwMode="black">
              <a:xfrm>
                <a:off x="4247" y="2985"/>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1" name="Rectangle 36"/>
              <p:cNvSpPr>
                <a:spLocks noChangeArrowheads="1"/>
              </p:cNvSpPr>
              <p:nvPr/>
            </p:nvSpPr>
            <p:spPr bwMode="black">
              <a:xfrm>
                <a:off x="4250" y="2897"/>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2" name="Rectangle 37"/>
              <p:cNvSpPr>
                <a:spLocks noChangeArrowheads="1"/>
              </p:cNvSpPr>
              <p:nvPr/>
            </p:nvSpPr>
            <p:spPr bwMode="black">
              <a:xfrm>
                <a:off x="4145" y="2897"/>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3" name="Rectangle 38"/>
              <p:cNvSpPr>
                <a:spLocks noChangeArrowheads="1"/>
              </p:cNvSpPr>
              <p:nvPr/>
            </p:nvSpPr>
            <p:spPr bwMode="black">
              <a:xfrm>
                <a:off x="4571" y="2721"/>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4" name="Rectangle 39"/>
              <p:cNvSpPr>
                <a:spLocks noChangeArrowheads="1"/>
              </p:cNvSpPr>
              <p:nvPr/>
            </p:nvSpPr>
            <p:spPr bwMode="black">
              <a:xfrm>
                <a:off x="4571" y="263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5" name="Rectangle 40"/>
              <p:cNvSpPr>
                <a:spLocks noChangeArrowheads="1"/>
              </p:cNvSpPr>
              <p:nvPr/>
            </p:nvSpPr>
            <p:spPr bwMode="black">
              <a:xfrm>
                <a:off x="4463" y="2632"/>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6" name="Rectangle 41"/>
              <p:cNvSpPr>
                <a:spLocks noChangeArrowheads="1"/>
              </p:cNvSpPr>
              <p:nvPr/>
            </p:nvSpPr>
            <p:spPr bwMode="black">
              <a:xfrm>
                <a:off x="4780" y="2985"/>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7" name="Rectangle 42"/>
              <p:cNvSpPr>
                <a:spLocks noChangeArrowheads="1"/>
              </p:cNvSpPr>
              <p:nvPr/>
            </p:nvSpPr>
            <p:spPr bwMode="black">
              <a:xfrm>
                <a:off x="4890" y="3074"/>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8" name="Rectangle 43"/>
              <p:cNvSpPr>
                <a:spLocks noChangeArrowheads="1"/>
              </p:cNvSpPr>
              <p:nvPr/>
            </p:nvSpPr>
            <p:spPr bwMode="black">
              <a:xfrm>
                <a:off x="4669" y="3159"/>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39" name="Rectangle 44"/>
              <p:cNvSpPr>
                <a:spLocks noChangeArrowheads="1"/>
              </p:cNvSpPr>
              <p:nvPr/>
            </p:nvSpPr>
            <p:spPr bwMode="black">
              <a:xfrm>
                <a:off x="4570" y="3159"/>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0" name="Rectangle 45"/>
              <p:cNvSpPr>
                <a:spLocks noChangeArrowheads="1"/>
              </p:cNvSpPr>
              <p:nvPr/>
            </p:nvSpPr>
            <p:spPr bwMode="black">
              <a:xfrm>
                <a:off x="4244"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1" name="Rectangle 46"/>
              <p:cNvSpPr>
                <a:spLocks noChangeArrowheads="1"/>
              </p:cNvSpPr>
              <p:nvPr/>
            </p:nvSpPr>
            <p:spPr bwMode="black">
              <a:xfrm>
                <a:off x="4140" y="3338"/>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2" name="Rectangle 47"/>
              <p:cNvSpPr>
                <a:spLocks noChangeArrowheads="1"/>
              </p:cNvSpPr>
              <p:nvPr/>
            </p:nvSpPr>
            <p:spPr bwMode="black">
              <a:xfrm>
                <a:off x="4355"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sp>
            <p:nvSpPr>
              <p:cNvPr id="37943" name="Rectangle 48"/>
              <p:cNvSpPr>
                <a:spLocks noChangeArrowheads="1"/>
              </p:cNvSpPr>
              <p:nvPr/>
            </p:nvSpPr>
            <p:spPr bwMode="black">
              <a:xfrm>
                <a:off x="4672" y="3338"/>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000000"/>
                  </a:solidFill>
                </a:endParaRPr>
              </a:p>
            </p:txBody>
          </p:sp>
        </p:grpSp>
        <p:sp>
          <p:nvSpPr>
            <p:cNvPr id="37899" name="Oval 49"/>
            <p:cNvSpPr>
              <a:spLocks noChangeArrowheads="1"/>
            </p:cNvSpPr>
            <p:nvPr/>
          </p:nvSpPr>
          <p:spPr bwMode="blackWhite">
            <a:xfrm>
              <a:off x="1295400" y="5260975"/>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User</a:t>
              </a:r>
            </a:p>
          </p:txBody>
        </p:sp>
        <p:pic>
          <p:nvPicPr>
            <p:cNvPr id="37900" name="Picture 50" descr="symbo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2990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Oval 51"/>
            <p:cNvSpPr>
              <a:spLocks noChangeArrowheads="1"/>
            </p:cNvSpPr>
            <p:nvPr/>
          </p:nvSpPr>
          <p:spPr bwMode="blackWhite">
            <a:xfrm>
              <a:off x="3006725" y="4618038"/>
              <a:ext cx="1946275" cy="979487"/>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PMON</a:t>
              </a:r>
            </a:p>
          </p:txBody>
        </p:sp>
        <p:sp>
          <p:nvSpPr>
            <p:cNvPr id="37902" name="Oval 52"/>
            <p:cNvSpPr>
              <a:spLocks noChangeArrowheads="1"/>
            </p:cNvSpPr>
            <p:nvPr/>
          </p:nvSpPr>
          <p:spPr bwMode="blackWhite">
            <a:xfrm>
              <a:off x="1295400" y="40386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37903" name="Line 53"/>
            <p:cNvSpPr>
              <a:spLocks noChangeShapeType="1"/>
            </p:cNvSpPr>
            <p:nvPr/>
          </p:nvSpPr>
          <p:spPr bwMode="gray">
            <a:xfrm>
              <a:off x="2209800" y="4343400"/>
              <a:ext cx="4038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cxnSp>
          <p:nvCxnSpPr>
            <p:cNvPr id="37904" name="AutoShape 54"/>
            <p:cNvCxnSpPr>
              <a:cxnSpLocks noChangeShapeType="1"/>
            </p:cNvCxnSpPr>
            <p:nvPr/>
          </p:nvCxnSpPr>
          <p:spPr bwMode="gray">
            <a:xfrm flipV="1">
              <a:off x="1752600" y="4574999"/>
              <a:ext cx="0" cy="712787"/>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2319068126"/>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126100" y="3767102"/>
            <a:ext cx="7936625" cy="2163296"/>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7890" name="Rectangle 58"/>
          <p:cNvSpPr>
            <a:spLocks noGrp="1" noChangeArrowheads="1"/>
          </p:cNvSpPr>
          <p:nvPr>
            <p:ph type="title"/>
          </p:nvPr>
        </p:nvSpPr>
        <p:spPr/>
        <p:txBody>
          <a:bodyPr/>
          <a:lstStyle/>
          <a:p>
            <a:pPr eaLnBrk="1" hangingPunct="1"/>
            <a:r>
              <a:rPr lang="en-US" altLang="en-US" dirty="0"/>
              <a:t>Process </a:t>
            </a:r>
            <a:r>
              <a:rPr lang="en-US" altLang="en-US" dirty="0" smtClean="0"/>
              <a:t>Manager (PMAN</a:t>
            </a:r>
            <a:r>
              <a:rPr lang="en-US" altLang="en-US" dirty="0"/>
              <a:t>)</a:t>
            </a:r>
          </a:p>
        </p:txBody>
      </p:sp>
      <p:sp>
        <p:nvSpPr>
          <p:cNvPr id="37891" name="Rectangle 59"/>
          <p:cNvSpPr>
            <a:spLocks noGrp="1" noChangeArrowheads="1"/>
          </p:cNvSpPr>
          <p:nvPr>
            <p:ph type="body" idx="1"/>
          </p:nvPr>
        </p:nvSpPr>
        <p:spPr>
          <a:xfrm>
            <a:off x="638534" y="1197813"/>
            <a:ext cx="11187274" cy="2524616"/>
          </a:xfrm>
        </p:spPr>
        <p:txBody>
          <a:bodyPr/>
          <a:lstStyle/>
          <a:p>
            <a:pPr lvl="1"/>
            <a:r>
              <a:rPr lang="en-US" dirty="0"/>
              <a:t>PMAN monitors, spawns, and stops the following types of </a:t>
            </a:r>
            <a:r>
              <a:rPr lang="en-US" dirty="0" smtClean="0"/>
              <a:t>processes as needed:</a:t>
            </a:r>
          </a:p>
          <a:p>
            <a:pPr lvl="2"/>
            <a:r>
              <a:rPr lang="en-US" dirty="0"/>
              <a:t>Dispatcher and shared server processes</a:t>
            </a:r>
          </a:p>
          <a:p>
            <a:pPr lvl="2"/>
            <a:r>
              <a:rPr lang="en-US" dirty="0"/>
              <a:t>Connection broker and pooled server processes for database resident connection pools</a:t>
            </a:r>
          </a:p>
          <a:p>
            <a:pPr lvl="2"/>
            <a:r>
              <a:rPr lang="en-US" dirty="0"/>
              <a:t>Job queue processes</a:t>
            </a:r>
          </a:p>
          <a:p>
            <a:pPr lvl="2"/>
            <a:r>
              <a:rPr lang="en-US" dirty="0" err="1"/>
              <a:t>Restartable</a:t>
            </a:r>
            <a:r>
              <a:rPr lang="en-US" dirty="0"/>
              <a:t> background processes</a:t>
            </a:r>
          </a:p>
          <a:p>
            <a:pPr lvl="2"/>
            <a:endParaRPr lang="en-US" dirty="0" smtClean="0"/>
          </a:p>
        </p:txBody>
      </p:sp>
      <p:sp>
        <p:nvSpPr>
          <p:cNvPr id="60" name="Oval 29"/>
          <p:cNvSpPr>
            <a:spLocks noChangeArrowheads="1"/>
          </p:cNvSpPr>
          <p:nvPr/>
        </p:nvSpPr>
        <p:spPr bwMode="blackWhite">
          <a:xfrm>
            <a:off x="2665412" y="4521152"/>
            <a:ext cx="1769341" cy="890444"/>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smtClean="0"/>
              <a:t>PMAN</a:t>
            </a:r>
            <a:endParaRPr lang="en-US" altLang="en-US" b="1" dirty="0"/>
          </a:p>
        </p:txBody>
      </p:sp>
      <p:sp>
        <p:nvSpPr>
          <p:cNvPr id="61" name="Oval 13"/>
          <p:cNvSpPr>
            <a:spLocks noChangeArrowheads="1"/>
          </p:cNvSpPr>
          <p:nvPr/>
        </p:nvSpPr>
        <p:spPr bwMode="blackWhite">
          <a:xfrm>
            <a:off x="5924322" y="3969055"/>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smtClean="0">
                <a:solidFill>
                  <a:srgbClr val="000000"/>
                </a:solidFill>
              </a:rPr>
              <a:t>Dnnn</a:t>
            </a:r>
            <a:endParaRPr lang="en-US" altLang="en-US" dirty="0">
              <a:solidFill>
                <a:srgbClr val="000000"/>
              </a:solidFill>
            </a:endParaRPr>
          </a:p>
        </p:txBody>
      </p:sp>
      <p:sp>
        <p:nvSpPr>
          <p:cNvPr id="62" name="Oval 13"/>
          <p:cNvSpPr>
            <a:spLocks noChangeArrowheads="1"/>
          </p:cNvSpPr>
          <p:nvPr/>
        </p:nvSpPr>
        <p:spPr bwMode="blackWhite">
          <a:xfrm>
            <a:off x="5924321" y="4673641"/>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smtClean="0">
                <a:solidFill>
                  <a:srgbClr val="000000"/>
                </a:solidFill>
              </a:rPr>
              <a:t>Jnnn</a:t>
            </a:r>
            <a:endParaRPr lang="en-US" altLang="en-US" dirty="0">
              <a:solidFill>
                <a:srgbClr val="000000"/>
              </a:solidFill>
            </a:endParaRPr>
          </a:p>
        </p:txBody>
      </p:sp>
      <p:sp>
        <p:nvSpPr>
          <p:cNvPr id="63" name="Oval 13"/>
          <p:cNvSpPr>
            <a:spLocks noChangeArrowheads="1"/>
          </p:cNvSpPr>
          <p:nvPr/>
        </p:nvSpPr>
        <p:spPr bwMode="blackWhite">
          <a:xfrm>
            <a:off x="5924320" y="5286740"/>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smtClean="0">
                <a:solidFill>
                  <a:srgbClr val="000000"/>
                </a:solidFill>
              </a:rPr>
              <a:t>…</a:t>
            </a:r>
            <a:endParaRPr lang="en-US" altLang="en-US" dirty="0">
              <a:solidFill>
                <a:srgbClr val="000000"/>
              </a:solidFill>
            </a:endParaRPr>
          </a:p>
        </p:txBody>
      </p:sp>
      <p:sp>
        <p:nvSpPr>
          <p:cNvPr id="64" name="Oval 13"/>
          <p:cNvSpPr>
            <a:spLocks noChangeArrowheads="1"/>
          </p:cNvSpPr>
          <p:nvPr/>
        </p:nvSpPr>
        <p:spPr bwMode="blackWhite">
          <a:xfrm>
            <a:off x="8083897" y="4165103"/>
            <a:ext cx="1462265" cy="502633"/>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err="1" smtClean="0">
                <a:solidFill>
                  <a:srgbClr val="000000"/>
                </a:solidFill>
              </a:rPr>
              <a:t>Snnn</a:t>
            </a:r>
            <a:endParaRPr lang="en-US" altLang="en-US" dirty="0">
              <a:solidFill>
                <a:srgbClr val="000000"/>
              </a:solidFill>
            </a:endParaRPr>
          </a:p>
        </p:txBody>
      </p:sp>
      <p:sp>
        <p:nvSpPr>
          <p:cNvPr id="65" name="Line 6"/>
          <p:cNvSpPr>
            <a:spLocks noChangeShapeType="1"/>
          </p:cNvSpPr>
          <p:nvPr/>
        </p:nvSpPr>
        <p:spPr bwMode="auto">
          <a:xfrm flipV="1">
            <a:off x="4265613" y="4187477"/>
            <a:ext cx="1673102" cy="53357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66" name="Line 6"/>
          <p:cNvSpPr>
            <a:spLocks noChangeShapeType="1"/>
          </p:cNvSpPr>
          <p:nvPr/>
        </p:nvSpPr>
        <p:spPr bwMode="auto">
          <a:xfrm flipV="1">
            <a:off x="4434751" y="4957848"/>
            <a:ext cx="1503963" cy="9813"/>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67" name="Line 6"/>
          <p:cNvSpPr>
            <a:spLocks noChangeShapeType="1"/>
          </p:cNvSpPr>
          <p:nvPr/>
        </p:nvSpPr>
        <p:spPr bwMode="auto">
          <a:xfrm>
            <a:off x="4447800" y="5174687"/>
            <a:ext cx="1490914" cy="376845"/>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68" name="Line 6"/>
          <p:cNvSpPr>
            <a:spLocks noChangeShapeType="1"/>
          </p:cNvSpPr>
          <p:nvPr/>
        </p:nvSpPr>
        <p:spPr bwMode="auto">
          <a:xfrm flipV="1">
            <a:off x="4386114" y="4453204"/>
            <a:ext cx="3692114" cy="398751"/>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Tree>
    <p:custDataLst>
      <p:tags r:id="rId1"/>
    </p:custDataLst>
    <p:extLst>
      <p:ext uri="{BB962C8B-B14F-4D97-AF65-F5344CB8AC3E}">
        <p14:creationId xmlns:p14="http://schemas.microsoft.com/office/powerpoint/2010/main" val="3622174706"/>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486855" y="3259694"/>
            <a:ext cx="7215114" cy="2652054"/>
            <a:chOff x="830654" y="1268641"/>
            <a:chExt cx="7482693" cy="3030071"/>
          </a:xfrm>
        </p:grpSpPr>
        <p:sp>
          <p:nvSpPr>
            <p:cNvPr id="14" name="Freeform 13"/>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5" name="Rounded Rectangle 14"/>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8914" name="Rectangle 12"/>
          <p:cNvSpPr>
            <a:spLocks noGrp="1" noChangeArrowheads="1"/>
          </p:cNvSpPr>
          <p:nvPr>
            <p:ph type="title"/>
          </p:nvPr>
        </p:nvSpPr>
        <p:spPr/>
        <p:txBody>
          <a:bodyPr/>
          <a:lstStyle/>
          <a:p>
            <a:pPr eaLnBrk="1" hangingPunct="1"/>
            <a:r>
              <a:rPr lang="en-US" altLang="en-US" dirty="0"/>
              <a:t>Recoverer Process (RECO)</a:t>
            </a:r>
          </a:p>
        </p:txBody>
      </p:sp>
      <p:sp>
        <p:nvSpPr>
          <p:cNvPr id="38915" name="Rectangle 13"/>
          <p:cNvSpPr>
            <a:spLocks noGrp="1" noChangeArrowheads="1"/>
          </p:cNvSpPr>
          <p:nvPr>
            <p:ph type="body" idx="1"/>
          </p:nvPr>
        </p:nvSpPr>
        <p:spPr>
          <a:xfrm>
            <a:off x="622138" y="1242485"/>
            <a:ext cx="10944549" cy="1673101"/>
          </a:xfrm>
        </p:spPr>
        <p:txBody>
          <a:bodyPr/>
          <a:lstStyle/>
          <a:p>
            <a:pPr lvl="1" eaLnBrk="1" hangingPunct="1"/>
            <a:r>
              <a:rPr lang="en-US" altLang="en-US" dirty="0"/>
              <a:t>Used with the distributed database configuration </a:t>
            </a:r>
          </a:p>
          <a:p>
            <a:pPr lvl="1" eaLnBrk="1" hangingPunct="1"/>
            <a:r>
              <a:rPr lang="en-US" altLang="en-US" dirty="0"/>
              <a:t>Automatically connects to other databases involved in in-doubt distributed transactions</a:t>
            </a:r>
          </a:p>
          <a:p>
            <a:pPr lvl="1" eaLnBrk="1" hangingPunct="1"/>
            <a:r>
              <a:rPr lang="en-US" altLang="en-US" dirty="0"/>
              <a:t>Automatically resolves all in-doubt transactions</a:t>
            </a:r>
          </a:p>
          <a:p>
            <a:pPr lvl="1" eaLnBrk="1" hangingPunct="1"/>
            <a:r>
              <a:rPr lang="en-US" altLang="en-US" dirty="0"/>
              <a:t>Removes any rows that correspond to in-doubt transactions</a:t>
            </a:r>
          </a:p>
        </p:txBody>
      </p:sp>
      <p:grpSp>
        <p:nvGrpSpPr>
          <p:cNvPr id="38916" name="Group 11"/>
          <p:cNvGrpSpPr>
            <a:grpSpLocks/>
          </p:cNvGrpSpPr>
          <p:nvPr/>
        </p:nvGrpSpPr>
        <p:grpSpPr bwMode="auto">
          <a:xfrm>
            <a:off x="3235325" y="3429000"/>
            <a:ext cx="5718175" cy="2266951"/>
            <a:chOff x="1597025" y="3676649"/>
            <a:chExt cx="5718175" cy="2266951"/>
          </a:xfrm>
        </p:grpSpPr>
        <p:pic>
          <p:nvPicPr>
            <p:cNvPr id="38917" name="Picture 2" descr="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063" y="3676650"/>
              <a:ext cx="1557337"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488" y="3676649"/>
              <a:ext cx="1620837" cy="18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Line 6"/>
            <p:cNvSpPr>
              <a:spLocks noChangeShapeType="1"/>
            </p:cNvSpPr>
            <p:nvPr/>
          </p:nvSpPr>
          <p:spPr bwMode="auto">
            <a:xfrm>
              <a:off x="3302000" y="4648200"/>
              <a:ext cx="2286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pic>
          <p:nvPicPr>
            <p:cNvPr id="38920" name="Picture 7" descr="datatra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4473575"/>
              <a:ext cx="990600" cy="7350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21" name="Text Box 8"/>
            <p:cNvSpPr txBox="1">
              <a:spLocks noChangeArrowheads="1"/>
            </p:cNvSpPr>
            <p:nvPr/>
          </p:nvSpPr>
          <p:spPr bwMode="auto">
            <a:xfrm>
              <a:off x="1597025" y="5486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Recoverer process</a:t>
              </a:r>
              <a:br>
                <a:rPr lang="en-US" altLang="en-US" sz="1200" dirty="0">
                  <a:solidFill>
                    <a:srgbClr val="000000"/>
                  </a:solidFill>
                </a:rPr>
              </a:br>
              <a:r>
                <a:rPr lang="en-US" altLang="en-US" sz="1200" dirty="0">
                  <a:solidFill>
                    <a:srgbClr val="000000"/>
                  </a:solidFill>
                </a:rPr>
                <a:t>in database A</a:t>
              </a:r>
            </a:p>
          </p:txBody>
        </p:sp>
        <p:sp>
          <p:nvSpPr>
            <p:cNvPr id="38922" name="Text Box 9"/>
            <p:cNvSpPr txBox="1">
              <a:spLocks noChangeArrowheads="1"/>
            </p:cNvSpPr>
            <p:nvPr/>
          </p:nvSpPr>
          <p:spPr bwMode="auto">
            <a:xfrm>
              <a:off x="5410200" y="5486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200" dirty="0">
                  <a:solidFill>
                    <a:srgbClr val="000000"/>
                  </a:solidFill>
                </a:rPr>
                <a:t>In-doubt transaction</a:t>
              </a:r>
              <a:br>
                <a:rPr lang="en-US" altLang="en-US" sz="1200" dirty="0">
                  <a:solidFill>
                    <a:srgbClr val="000000"/>
                  </a:solidFill>
                </a:rPr>
              </a:br>
              <a:r>
                <a:rPr lang="en-US" altLang="en-US" sz="1200" dirty="0">
                  <a:solidFill>
                    <a:srgbClr val="000000"/>
                  </a:solidFill>
                </a:rPr>
                <a:t>in database B</a:t>
              </a:r>
            </a:p>
          </p:txBody>
        </p:sp>
        <p:pic>
          <p:nvPicPr>
            <p:cNvPr id="38923" name="Picture 10" descr="symbo0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6013" y="4649788"/>
              <a:ext cx="333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Oval 11"/>
            <p:cNvSpPr>
              <a:spLocks noChangeArrowheads="1"/>
            </p:cNvSpPr>
            <p:nvPr/>
          </p:nvSpPr>
          <p:spPr bwMode="blackWhite">
            <a:xfrm>
              <a:off x="1843088" y="4484688"/>
              <a:ext cx="1412875" cy="7112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RECO</a:t>
              </a:r>
            </a:p>
          </p:txBody>
        </p:sp>
      </p:grpSp>
    </p:spTree>
    <p:custDataLst>
      <p:tags r:id="rId1"/>
    </p:custDataLst>
    <p:extLst>
      <p:ext uri="{BB962C8B-B14F-4D97-AF65-F5344CB8AC3E}">
        <p14:creationId xmlns:p14="http://schemas.microsoft.com/office/powerpoint/2010/main" val="2524287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872317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the </a:t>
            </a:r>
            <a:r>
              <a:rPr lang="en-US" dirty="0">
                <a:solidFill>
                  <a:schemeClr val="bg2">
                    <a:lumMod val="10000"/>
                  </a:schemeClr>
                </a:solidFill>
                <a:latin typeface="Courier New" panose="02070309020205020404" pitchFamily="49" charset="0"/>
                <a:cs typeface="Courier New" panose="02070309020205020404" pitchFamily="49" charset="0"/>
              </a:rPr>
              <a:t>SEED FILE_NAME_CONVERT</a:t>
            </a:r>
            <a:r>
              <a:rPr lang="en-US" dirty="0">
                <a:solidFill>
                  <a:schemeClr val="bg2">
                    <a:lumMod val="10000"/>
                  </a:schemeClr>
                </a:solidFill>
                <a:cs typeface="Courier New" pitchFamily="49" charset="0"/>
              </a:rPr>
              <a:t> Clause</a:t>
            </a:r>
            <a:endParaRPr lang="en-US" dirty="0"/>
          </a:p>
        </p:txBody>
      </p:sp>
      <p:sp>
        <p:nvSpPr>
          <p:cNvPr id="4" name="Content Placeholder 2"/>
          <p:cNvSpPr txBox="1">
            <a:spLocks/>
          </p:cNvSpPr>
          <p:nvPr/>
        </p:nvSpPr>
        <p:spPr bwMode="gray">
          <a:xfrm>
            <a:off x="731520" y="1196752"/>
            <a:ext cx="10750394" cy="4395371"/>
          </a:xfrm>
          <a:prstGeom prst="round2DiagRect">
            <a:avLst>
              <a:gd name="adj1" fmla="val 7634"/>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defRPr/>
            </a:pPr>
            <a:r>
              <a:rPr lang="en-US" sz="1600" b="1" dirty="0">
                <a:solidFill>
                  <a:schemeClr val="tx1">
                    <a:lumMod val="50000"/>
                  </a:schemeClr>
                </a:solidFill>
                <a:latin typeface="Courier New" pitchFamily="49" charset="0"/>
                <a:cs typeface="Arial" charset="0"/>
              </a:rPr>
              <a:t>SQL&gt; </a:t>
            </a:r>
            <a:r>
              <a:rPr lang="fr-FR" sz="1600" b="1" dirty="0">
                <a:solidFill>
                  <a:schemeClr val="tx1">
                    <a:lumMod val="50000"/>
                  </a:schemeClr>
                </a:solidFill>
                <a:latin typeface="Courier New" pitchFamily="49" charset="0"/>
                <a:cs typeface="Courier New" pitchFamily="49" charset="0"/>
              </a:rPr>
              <a:t>CREATE DATABASE cdb1  </a:t>
            </a:r>
          </a:p>
          <a:p>
            <a:pPr>
              <a:defRPr/>
            </a:pPr>
            <a:r>
              <a:rPr lang="fr-FR" sz="1600" b="1" dirty="0">
                <a:solidFill>
                  <a:schemeClr val="tx1">
                    <a:lumMod val="50000"/>
                  </a:schemeClr>
                </a:solidFill>
                <a:latin typeface="Courier New" pitchFamily="49" charset="0"/>
                <a:cs typeface="Courier New" pitchFamily="49" charset="0"/>
              </a:rPr>
              <a:t>     USER SYS IDENTIFIED BY p1 USER SYSTEM IDENTIFIED BY p2</a:t>
            </a:r>
          </a:p>
          <a:p>
            <a:pPr>
              <a:defRPr/>
            </a:pPr>
            <a:r>
              <a:rPr lang="fr-FR" sz="1600" b="1" dirty="0">
                <a:solidFill>
                  <a:schemeClr val="tx1">
                    <a:lumMod val="50000"/>
                  </a:schemeClr>
                </a:solidFill>
                <a:latin typeface="Courier New" pitchFamily="49" charset="0"/>
                <a:cs typeface="Courier New" pitchFamily="49" charset="0"/>
              </a:rPr>
              <a:t>     LOGFILE GROUP 1 ('/</a:t>
            </a:r>
            <a:r>
              <a:rPr lang="en-US" sz="1600" b="1" dirty="0">
                <a:solidFill>
                  <a:schemeClr val="tx1">
                    <a:lumMod val="50000"/>
                  </a:schemeClr>
                </a:solidFill>
                <a:latin typeface="Courier New" pitchFamily="49" charset="0"/>
                <a:cs typeface="Courier New" pitchFamily="49" charset="0"/>
              </a:rPr>
              <a:t>u01/app/</a:t>
            </a:r>
            <a:r>
              <a:rPr lang="fr-FR" sz="1600" b="1" dirty="0">
                <a:solidFill>
                  <a:schemeClr val="tx1">
                    <a:lumMod val="50000"/>
                  </a:schemeClr>
                </a:solidFill>
                <a:latin typeface="Courier New" pitchFamily="49" charset="0"/>
                <a:cs typeface="Courier New" pitchFamily="49" charset="0"/>
              </a:rPr>
              <a:t>oradata/</a:t>
            </a:r>
            <a:r>
              <a:rPr lang="en-US" sz="1600" b="1" dirty="0">
                <a:solidFill>
                  <a:schemeClr val="tx1">
                    <a:lumMod val="50000"/>
                  </a:schemeClr>
                </a:solidFill>
                <a:latin typeface="Courier New" pitchFamily="49" charset="0"/>
                <a:cs typeface="Courier New" pitchFamily="49" charset="0"/>
              </a:rPr>
              <a:t>CDB1/</a:t>
            </a:r>
            <a:r>
              <a:rPr lang="fr-FR" sz="1600" b="1" dirty="0">
                <a:solidFill>
                  <a:schemeClr val="tx1">
                    <a:lumMod val="50000"/>
                  </a:schemeClr>
                </a:solidFill>
                <a:latin typeface="Courier New" pitchFamily="49" charset="0"/>
                <a:cs typeface="Courier New" pitchFamily="49" charset="0"/>
              </a:rPr>
              <a:t>redo1a.log',</a:t>
            </a:r>
          </a:p>
          <a:p>
            <a:pPr>
              <a:defRPr/>
            </a:pPr>
            <a:r>
              <a:rPr lang="fr-FR" sz="1600" b="1" dirty="0">
                <a:solidFill>
                  <a:schemeClr val="tx1">
                    <a:lumMod val="50000"/>
                  </a:schemeClr>
                </a:solidFill>
                <a:latin typeface="Courier New" pitchFamily="49" charset="0"/>
                <a:cs typeface="Courier New" pitchFamily="49" charset="0"/>
              </a:rPr>
              <a:t>                         '</a:t>
            </a:r>
            <a:r>
              <a:rPr lang="en-US" sz="1600" b="1" dirty="0">
                <a:solidFill>
                  <a:schemeClr val="tx1">
                    <a:lumMod val="50000"/>
                  </a:schemeClr>
                </a:solidFill>
                <a:latin typeface="Courier New" pitchFamily="49" charset="0"/>
                <a:cs typeface="Courier New" pitchFamily="49" charset="0"/>
              </a:rPr>
              <a:t>/u02/app/</a:t>
            </a:r>
            <a:r>
              <a:rPr lang="fr-FR" sz="1600" b="1" dirty="0">
                <a:solidFill>
                  <a:schemeClr val="tx1">
                    <a:lumMod val="50000"/>
                  </a:schemeClr>
                </a:solidFill>
                <a:latin typeface="Courier New" pitchFamily="49" charset="0"/>
                <a:cs typeface="Courier New" pitchFamily="49" charset="0"/>
              </a:rPr>
              <a:t>oradata/</a:t>
            </a:r>
            <a:r>
              <a:rPr lang="en-US" sz="1600" b="1" dirty="0">
                <a:solidFill>
                  <a:schemeClr val="tx1">
                    <a:lumMod val="50000"/>
                  </a:schemeClr>
                </a:solidFill>
                <a:latin typeface="Courier New" pitchFamily="49" charset="0"/>
                <a:cs typeface="Courier New" pitchFamily="49" charset="0"/>
              </a:rPr>
              <a:t>CDB1</a:t>
            </a:r>
            <a:r>
              <a:rPr lang="fr-FR" sz="1600" b="1" dirty="0">
                <a:solidFill>
                  <a:schemeClr val="tx1">
                    <a:lumMod val="50000"/>
                  </a:schemeClr>
                </a:solidFill>
                <a:latin typeface="Courier New" pitchFamily="49" charset="0"/>
                <a:cs typeface="Courier New" pitchFamily="49" charset="0"/>
              </a:rPr>
              <a:t>/redo1b.log') SIZE 100M,</a:t>
            </a:r>
          </a:p>
          <a:p>
            <a:pPr>
              <a:defRPr/>
            </a:pPr>
            <a:r>
              <a:rPr lang="fr-FR" sz="1600" b="1" dirty="0">
                <a:solidFill>
                  <a:schemeClr val="tx1">
                    <a:lumMod val="50000"/>
                  </a:schemeClr>
                </a:solidFill>
                <a:latin typeface="Courier New" pitchFamily="49" charset="0"/>
                <a:cs typeface="Courier New" pitchFamily="49" charset="0"/>
              </a:rPr>
              <a:t>             GROUP 2 ('/</a:t>
            </a:r>
            <a:r>
              <a:rPr lang="en-US" sz="1600" b="1" dirty="0">
                <a:solidFill>
                  <a:schemeClr val="tx1">
                    <a:lumMod val="50000"/>
                  </a:schemeClr>
                </a:solidFill>
                <a:latin typeface="Courier New" pitchFamily="49" charset="0"/>
                <a:cs typeface="Courier New" pitchFamily="49" charset="0"/>
              </a:rPr>
              <a:t>u01/app/</a:t>
            </a:r>
            <a:r>
              <a:rPr lang="fr-FR" sz="1600" b="1" dirty="0">
                <a:solidFill>
                  <a:schemeClr val="tx1">
                    <a:lumMod val="50000"/>
                  </a:schemeClr>
                </a:solidFill>
                <a:latin typeface="Courier New" pitchFamily="49" charset="0"/>
                <a:cs typeface="Courier New" pitchFamily="49" charset="0"/>
              </a:rPr>
              <a:t>oradata/</a:t>
            </a:r>
            <a:r>
              <a:rPr lang="en-US" sz="1600" b="1" dirty="0">
                <a:solidFill>
                  <a:schemeClr val="tx1">
                    <a:lumMod val="50000"/>
                  </a:schemeClr>
                </a:solidFill>
                <a:latin typeface="Courier New" pitchFamily="49" charset="0"/>
                <a:cs typeface="Courier New" pitchFamily="49" charset="0"/>
              </a:rPr>
              <a:t>CDB1</a:t>
            </a:r>
            <a:r>
              <a:rPr lang="fr-FR" sz="1600" b="1" dirty="0">
                <a:solidFill>
                  <a:schemeClr val="tx1">
                    <a:lumMod val="50000"/>
                  </a:schemeClr>
                </a:solidFill>
                <a:latin typeface="Courier New" pitchFamily="49" charset="0"/>
                <a:cs typeface="Courier New" pitchFamily="49" charset="0"/>
              </a:rPr>
              <a:t>/redo2a.log',</a:t>
            </a:r>
          </a:p>
          <a:p>
            <a:pPr>
              <a:defRPr/>
            </a:pPr>
            <a:r>
              <a:rPr lang="fr-FR" sz="1600" b="1" dirty="0">
                <a:solidFill>
                  <a:schemeClr val="tx1">
                    <a:lumMod val="50000"/>
                  </a:schemeClr>
                </a:solidFill>
                <a:latin typeface="Courier New" pitchFamily="49" charset="0"/>
                <a:cs typeface="Courier New" pitchFamily="49" charset="0"/>
              </a:rPr>
              <a:t>                      '</a:t>
            </a:r>
            <a:r>
              <a:rPr lang="en-US" sz="1600" b="1" dirty="0">
                <a:solidFill>
                  <a:schemeClr val="tx1">
                    <a:lumMod val="50000"/>
                  </a:schemeClr>
                </a:solidFill>
                <a:latin typeface="Courier New" pitchFamily="49" charset="0"/>
                <a:cs typeface="Courier New" pitchFamily="49" charset="0"/>
              </a:rPr>
              <a:t>/u02/app/</a:t>
            </a:r>
            <a:r>
              <a:rPr lang="fr-FR" sz="1600" b="1" dirty="0">
                <a:solidFill>
                  <a:schemeClr val="tx1">
                    <a:lumMod val="50000"/>
                  </a:schemeClr>
                </a:solidFill>
                <a:latin typeface="Courier New" pitchFamily="49" charset="0"/>
                <a:cs typeface="Courier New" pitchFamily="49" charset="0"/>
              </a:rPr>
              <a:t>oradata/</a:t>
            </a:r>
            <a:r>
              <a:rPr lang="en-US" sz="1600" b="1" dirty="0">
                <a:solidFill>
                  <a:schemeClr val="tx1">
                    <a:lumMod val="50000"/>
                  </a:schemeClr>
                </a:solidFill>
                <a:latin typeface="Courier New" pitchFamily="49" charset="0"/>
                <a:cs typeface="Courier New" pitchFamily="49" charset="0"/>
              </a:rPr>
              <a:t>CDB1</a:t>
            </a:r>
            <a:r>
              <a:rPr lang="fr-FR" sz="1600" b="1" dirty="0">
                <a:solidFill>
                  <a:schemeClr val="tx1">
                    <a:lumMod val="50000"/>
                  </a:schemeClr>
                </a:solidFill>
                <a:latin typeface="Courier New" pitchFamily="49" charset="0"/>
                <a:cs typeface="Courier New" pitchFamily="49" charset="0"/>
              </a:rPr>
              <a:t>/redo2b.log') SIZE 100M </a:t>
            </a:r>
          </a:p>
          <a:p>
            <a:pPr>
              <a:defRPr/>
            </a:pPr>
            <a:r>
              <a:rPr lang="fr-FR" sz="1600" b="1" dirty="0">
                <a:solidFill>
                  <a:schemeClr val="tx1">
                    <a:lumMod val="50000"/>
                  </a:schemeClr>
                </a:solidFill>
                <a:latin typeface="Courier New" pitchFamily="49" charset="0"/>
                <a:cs typeface="Courier New" pitchFamily="49" charset="0"/>
              </a:rPr>
              <a:t>     CHARACTER SET </a:t>
            </a:r>
            <a:r>
              <a:rPr lang="en-US" sz="1600" b="1" dirty="0">
                <a:solidFill>
                  <a:schemeClr val="tx1">
                    <a:lumMod val="50000"/>
                  </a:schemeClr>
                </a:solidFill>
                <a:latin typeface="Courier New" pitchFamily="49" charset="0"/>
                <a:cs typeface="Courier New" pitchFamily="49" charset="0"/>
              </a:rPr>
              <a:t>AL32UTF8 </a:t>
            </a:r>
            <a:r>
              <a:rPr lang="fr-FR" sz="1600" b="1" dirty="0">
                <a:solidFill>
                  <a:schemeClr val="tx1">
                    <a:lumMod val="50000"/>
                  </a:schemeClr>
                </a:solidFill>
                <a:latin typeface="Courier New" pitchFamily="49" charset="0"/>
                <a:cs typeface="Courier New" pitchFamily="49" charset="0"/>
              </a:rPr>
              <a:t>NATIONAL CHARACTER SET AL16UTF16  </a:t>
            </a:r>
          </a:p>
          <a:p>
            <a:pPr>
              <a:defRPr/>
            </a:pPr>
            <a:r>
              <a:rPr lang="fr-FR" sz="1600" b="1" dirty="0">
                <a:solidFill>
                  <a:schemeClr val="tx1">
                    <a:lumMod val="50000"/>
                  </a:schemeClr>
                </a:solidFill>
                <a:latin typeface="Courier New" pitchFamily="49" charset="0"/>
                <a:cs typeface="Courier New" pitchFamily="49" charset="0"/>
              </a:rPr>
              <a:t>     EXTENT MANAGEMENT LOCAL DATAFILE    </a:t>
            </a:r>
          </a:p>
          <a:p>
            <a:pPr>
              <a:defRPr/>
            </a:pPr>
            <a:r>
              <a:rPr lang="fr-FR" sz="1600" b="1" dirty="0">
                <a:solidFill>
                  <a:schemeClr val="tx1">
                    <a:lumMod val="50000"/>
                  </a:schemeClr>
                </a:solidFill>
                <a:latin typeface="Courier New" pitchFamily="49" charset="0"/>
                <a:cs typeface="Courier New" pitchFamily="49" charset="0"/>
              </a:rPr>
              <a:t>                      '/u01/app/oradata/CDB1/system01.dbf' SIZE 325M </a:t>
            </a:r>
          </a:p>
          <a:p>
            <a:pPr>
              <a:defRPr/>
            </a:pPr>
            <a:r>
              <a:rPr lang="fr-FR" sz="1600" b="1" dirty="0">
                <a:solidFill>
                  <a:schemeClr val="tx1">
                    <a:lumMod val="50000"/>
                  </a:schemeClr>
                </a:solidFill>
                <a:latin typeface="Courier New" pitchFamily="49" charset="0"/>
                <a:cs typeface="Courier New" pitchFamily="49" charset="0"/>
              </a:rPr>
              <a:t>     SYSAUX DATAFILE  '/u01/app/oradata/CDB1/sysaux01.dbf' SIZE 325M </a:t>
            </a:r>
          </a:p>
          <a:p>
            <a:pPr>
              <a:defRPr/>
            </a:pPr>
            <a:r>
              <a:rPr lang="fr-FR" sz="1600" b="1" dirty="0">
                <a:solidFill>
                  <a:schemeClr val="tx1">
                    <a:lumMod val="50000"/>
                  </a:schemeClr>
                </a:solidFill>
                <a:latin typeface="Courier New" pitchFamily="49" charset="0"/>
                <a:cs typeface="Courier New" pitchFamily="49" charset="0"/>
              </a:rPr>
              <a:t>     DEFAULT TEMPORARY TABLESPACE tempts1 </a:t>
            </a:r>
          </a:p>
          <a:p>
            <a:pPr>
              <a:defRPr/>
            </a:pPr>
            <a:r>
              <a:rPr lang="fr-FR" sz="1600" b="1" dirty="0">
                <a:solidFill>
                  <a:schemeClr val="tx1">
                    <a:lumMod val="50000"/>
                  </a:schemeClr>
                </a:solidFill>
                <a:latin typeface="Courier New" pitchFamily="49" charset="0"/>
                <a:cs typeface="Courier New" pitchFamily="49" charset="0"/>
              </a:rPr>
              <a:t>            TEMPFILE '/u01/app/oradata/CDB1/temp01.dbf' SIZE 20M </a:t>
            </a:r>
          </a:p>
          <a:p>
            <a:pPr>
              <a:defRPr/>
            </a:pPr>
            <a:r>
              <a:rPr lang="fr-FR" sz="1600" b="1" dirty="0">
                <a:solidFill>
                  <a:schemeClr val="tx1">
                    <a:lumMod val="50000"/>
                  </a:schemeClr>
                </a:solidFill>
                <a:latin typeface="Courier New" pitchFamily="49" charset="0"/>
                <a:cs typeface="Courier New" pitchFamily="49" charset="0"/>
              </a:rPr>
              <a:t>     UNDO TABLESPACE undotbs </a:t>
            </a:r>
          </a:p>
          <a:p>
            <a:pPr>
              <a:defRPr/>
            </a:pPr>
            <a:r>
              <a:rPr lang="fr-FR" sz="1600" b="1" dirty="0">
                <a:solidFill>
                  <a:schemeClr val="tx1">
                    <a:lumMod val="50000"/>
                  </a:schemeClr>
                </a:solidFill>
                <a:latin typeface="Courier New" pitchFamily="49" charset="0"/>
                <a:cs typeface="Courier New" pitchFamily="49" charset="0"/>
              </a:rPr>
              <a:t>             DATAFILE '/u01/app/oradata/CDB1/undotbs01.dbf' SIZE 200M</a:t>
            </a:r>
          </a:p>
          <a:p>
            <a:pPr>
              <a:defRPr/>
            </a:pP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ENABLE PLUGGABLE DATABASE </a:t>
            </a:r>
          </a:p>
          <a:p>
            <a:pPr>
              <a:defRPr/>
            </a:pPr>
            <a:r>
              <a:rPr lang="fr-FR" sz="1600" b="1" dirty="0">
                <a:latin typeface="Courier New" pitchFamily="49" charset="0"/>
                <a:cs typeface="Courier New" pitchFamily="49" charset="0"/>
              </a:rPr>
              <a:t>     </a:t>
            </a:r>
            <a:r>
              <a:rPr lang="fr-FR" sz="1600" b="1" dirty="0">
                <a:solidFill>
                  <a:srgbClr val="FF0000"/>
                </a:solidFill>
                <a:latin typeface="Courier New" pitchFamily="49" charset="0"/>
                <a:cs typeface="Courier New" pitchFamily="49" charset="0"/>
              </a:rPr>
              <a:t>SEED FILE_NAME_CONVERT</a:t>
            </a:r>
            <a:r>
              <a:rPr lang="fr-FR" sz="1600" b="1" dirty="0">
                <a:latin typeface="Courier New" pitchFamily="49" charset="0"/>
                <a:cs typeface="Courier New" pitchFamily="49" charset="0"/>
              </a:rPr>
              <a:t> </a:t>
            </a:r>
            <a:r>
              <a:rPr lang="fr-FR" sz="1600" b="1" dirty="0">
                <a:solidFill>
                  <a:schemeClr val="tx1">
                    <a:lumMod val="50000"/>
                  </a:schemeClr>
                </a:solidFill>
                <a:latin typeface="Courier New" pitchFamily="49" charset="0"/>
                <a:cs typeface="Courier New" pitchFamily="49" charset="0"/>
              </a:rPr>
              <a:t>=('/u01/app/oradata/CDB1','/u01/app/oradata/CDB1/seed');</a:t>
            </a:r>
            <a:endParaRPr lang="en-US" sz="1600" b="1" dirty="0">
              <a:solidFill>
                <a:schemeClr val="tx1">
                  <a:lumMod val="50000"/>
                </a:schemeClr>
              </a:solidFill>
              <a:latin typeface="Courier New" pitchFamily="49" charset="0"/>
              <a:cs typeface="Courier New" pitchFamily="49" charset="0"/>
            </a:endParaRPr>
          </a:p>
        </p:txBody>
      </p:sp>
    </p:spTree>
    <p:custDataLst>
      <p:tags r:id="rId1"/>
    </p:custDataLst>
    <p:extLst>
      <p:ext uri="{BB962C8B-B14F-4D97-AF65-F5344CB8AC3E}">
        <p14:creationId xmlns:p14="http://schemas.microsoft.com/office/powerpoint/2010/main" val="3904498169"/>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340374" y="2057400"/>
            <a:ext cx="7508076" cy="3882872"/>
            <a:chOff x="830654" y="1268641"/>
            <a:chExt cx="7482693" cy="3030071"/>
          </a:xfrm>
        </p:grpSpPr>
        <p:sp>
          <p:nvSpPr>
            <p:cNvPr id="17" name="Freeform 1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9938" name="Rectangle 25"/>
          <p:cNvSpPr>
            <a:spLocks noGrp="1" noChangeArrowheads="1"/>
          </p:cNvSpPr>
          <p:nvPr>
            <p:ph type="title"/>
          </p:nvPr>
        </p:nvSpPr>
        <p:spPr/>
        <p:txBody>
          <a:bodyPr/>
          <a:lstStyle/>
          <a:p>
            <a:pPr eaLnBrk="1" hangingPunct="1"/>
            <a:r>
              <a:rPr lang="en-US" altLang="en-US" dirty="0"/>
              <a:t>Listener Registration Process (LREG)</a:t>
            </a:r>
          </a:p>
        </p:txBody>
      </p:sp>
      <p:sp>
        <p:nvSpPr>
          <p:cNvPr id="39939" name="Rectangle 26"/>
          <p:cNvSpPr>
            <a:spLocks noGrp="1" noChangeArrowheads="1"/>
          </p:cNvSpPr>
          <p:nvPr>
            <p:ph type="body" idx="1"/>
          </p:nvPr>
        </p:nvSpPr>
        <p:spPr>
          <a:xfrm>
            <a:off x="622138" y="1242485"/>
            <a:ext cx="10944549" cy="680521"/>
          </a:xfrm>
        </p:spPr>
        <p:txBody>
          <a:bodyPr/>
          <a:lstStyle/>
          <a:p>
            <a:pPr eaLnBrk="1" hangingPunct="1"/>
            <a:r>
              <a:rPr lang="en-US" altLang="en-US" dirty="0"/>
              <a:t>Registers information about the database instance and dispatcher processes with Oracle Net Listener</a:t>
            </a:r>
          </a:p>
        </p:txBody>
      </p:sp>
      <p:grpSp>
        <p:nvGrpSpPr>
          <p:cNvPr id="39940" name="Group 14"/>
          <p:cNvGrpSpPr>
            <a:grpSpLocks/>
          </p:cNvGrpSpPr>
          <p:nvPr/>
        </p:nvGrpSpPr>
        <p:grpSpPr bwMode="auto">
          <a:xfrm>
            <a:off x="2846006" y="2438400"/>
            <a:ext cx="6496812" cy="3048000"/>
            <a:chOff x="1219200" y="2209800"/>
            <a:chExt cx="6496812" cy="3048000"/>
          </a:xfrm>
        </p:grpSpPr>
        <p:sp>
          <p:nvSpPr>
            <p:cNvPr id="39941" name="Oval 55"/>
            <p:cNvSpPr>
              <a:spLocks noChangeArrowheads="1"/>
            </p:cNvSpPr>
            <p:nvPr/>
          </p:nvSpPr>
          <p:spPr bwMode="blackWhite">
            <a:xfrm>
              <a:off x="6609588" y="4648200"/>
              <a:ext cx="1106424"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a:defRPr/>
              </a:pPr>
              <a:r>
                <a:rPr lang="en-US" dirty="0">
                  <a:solidFill>
                    <a:schemeClr val="tx1">
                      <a:lumMod val="50000"/>
                    </a:schemeClr>
                  </a:solidFill>
                  <a:latin typeface="Arial" charset="0"/>
                  <a:cs typeface="Arial" charset="0"/>
                </a:rPr>
                <a:t>listener</a:t>
              </a:r>
            </a:p>
          </p:txBody>
        </p:sp>
        <p:sp>
          <p:nvSpPr>
            <p:cNvPr id="39942" name="Rectangle 41"/>
            <p:cNvSpPr>
              <a:spLocks noChangeArrowheads="1"/>
            </p:cNvSpPr>
            <p:nvPr/>
          </p:nvSpPr>
          <p:spPr bwMode="blackWhite">
            <a:xfrm>
              <a:off x="1219200" y="2209800"/>
              <a:ext cx="4343400" cy="3048000"/>
            </a:xfrm>
            <a:prstGeom prst="rect">
              <a:avLst/>
            </a:prstGeom>
            <a:solidFill>
              <a:srgbClr val="99CCFF"/>
            </a:solidFill>
            <a:ln w="28575">
              <a:solidFill>
                <a:srgbClr val="000000"/>
              </a:solidFill>
              <a:miter lim="800000"/>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a:p>
              <a:pPr algn="ctr" eaLnBrk="0" hangingPunct="0">
                <a:defRPr/>
              </a:pPr>
              <a:endParaRPr lang="en-US" sz="1400" dirty="0">
                <a:solidFill>
                  <a:schemeClr val="tx1">
                    <a:lumMod val="50000"/>
                  </a:schemeClr>
                </a:solidFill>
              </a:endParaRPr>
            </a:p>
          </p:txBody>
        </p:sp>
        <p:sp>
          <p:nvSpPr>
            <p:cNvPr id="39943" name="Rectangle 42"/>
            <p:cNvSpPr>
              <a:spLocks noChangeArrowheads="1"/>
            </p:cNvSpPr>
            <p:nvPr/>
          </p:nvSpPr>
          <p:spPr bwMode="blackWhite">
            <a:xfrm>
              <a:off x="1524000" y="2667000"/>
              <a:ext cx="3733800" cy="1716088"/>
            </a:xfrm>
            <a:prstGeom prst="rect">
              <a:avLst/>
            </a:prstGeom>
            <a:solidFill>
              <a:srgbClr val="99CC00"/>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p:txBody>
        </p:sp>
        <p:sp>
          <p:nvSpPr>
            <p:cNvPr id="39944" name="Text Box 58"/>
            <p:cNvSpPr txBox="1">
              <a:spLocks noChangeArrowheads="1"/>
            </p:cNvSpPr>
            <p:nvPr/>
          </p:nvSpPr>
          <p:spPr bwMode="blackWhite">
            <a:xfrm>
              <a:off x="2743200" y="2286000"/>
              <a:ext cx="12954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Instance</a:t>
              </a:r>
            </a:p>
          </p:txBody>
        </p:sp>
        <p:sp>
          <p:nvSpPr>
            <p:cNvPr id="39945" name="Text Box 63"/>
            <p:cNvSpPr txBox="1">
              <a:spLocks noChangeArrowheads="1"/>
            </p:cNvSpPr>
            <p:nvPr/>
          </p:nvSpPr>
          <p:spPr bwMode="blackWhite">
            <a:xfrm>
              <a:off x="1752600" y="3200400"/>
              <a:ext cx="3276600" cy="668338"/>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Memory Structures</a:t>
              </a:r>
            </a:p>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 (System Global Area)</a:t>
              </a:r>
            </a:p>
          </p:txBody>
        </p:sp>
        <p:sp>
          <p:nvSpPr>
            <p:cNvPr id="39946" name="Oval 71"/>
            <p:cNvSpPr>
              <a:spLocks noChangeArrowheads="1"/>
            </p:cNvSpPr>
            <p:nvPr/>
          </p:nvSpPr>
          <p:spPr bwMode="blackWhite">
            <a:xfrm>
              <a:off x="1524000" y="4800600"/>
              <a:ext cx="7715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i="1" dirty="0">
                <a:solidFill>
                  <a:schemeClr val="tx1">
                    <a:lumMod val="50000"/>
                  </a:schemeClr>
                </a:solidFill>
              </a:endParaRPr>
            </a:p>
          </p:txBody>
        </p:sp>
        <p:sp>
          <p:nvSpPr>
            <p:cNvPr id="39947" name="Oval 74"/>
            <p:cNvSpPr>
              <a:spLocks noChangeArrowheads="1"/>
            </p:cNvSpPr>
            <p:nvPr/>
          </p:nvSpPr>
          <p:spPr bwMode="blackWhite">
            <a:xfrm>
              <a:off x="3352800" y="4800600"/>
              <a:ext cx="81597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a:t>
              </a:r>
            </a:p>
          </p:txBody>
        </p:sp>
        <p:sp>
          <p:nvSpPr>
            <p:cNvPr id="39948" name="Oval 79"/>
            <p:cNvSpPr>
              <a:spLocks noChangeArrowheads="1"/>
            </p:cNvSpPr>
            <p:nvPr/>
          </p:nvSpPr>
          <p:spPr bwMode="blackWhite">
            <a:xfrm>
              <a:off x="2438400" y="4800600"/>
              <a:ext cx="7842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dirty="0">
                <a:solidFill>
                  <a:schemeClr val="tx1">
                    <a:lumMod val="50000"/>
                  </a:schemeClr>
                </a:solidFill>
              </a:endParaRPr>
            </a:p>
          </p:txBody>
        </p:sp>
        <p:sp>
          <p:nvSpPr>
            <p:cNvPr id="39949" name="Text Box 82"/>
            <p:cNvSpPr txBox="1">
              <a:spLocks noChangeArrowheads="1"/>
            </p:cNvSpPr>
            <p:nvPr/>
          </p:nvSpPr>
          <p:spPr bwMode="blackWhite">
            <a:xfrm>
              <a:off x="2247900" y="4495800"/>
              <a:ext cx="22860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Process Structures</a:t>
              </a:r>
            </a:p>
          </p:txBody>
        </p:sp>
        <p:sp>
          <p:nvSpPr>
            <p:cNvPr id="39950" name="Oval 76"/>
            <p:cNvSpPr>
              <a:spLocks noChangeArrowheads="1"/>
            </p:cNvSpPr>
            <p:nvPr/>
          </p:nvSpPr>
          <p:spPr bwMode="blackWhite">
            <a:xfrm>
              <a:off x="4495800" y="46482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b="1" dirty="0">
                  <a:solidFill>
                    <a:schemeClr val="tx1">
                      <a:lumMod val="50000"/>
                    </a:schemeClr>
                  </a:solidFill>
                </a:rPr>
                <a:t>LREG</a:t>
              </a:r>
            </a:p>
          </p:txBody>
        </p:sp>
        <p:sp>
          <p:nvSpPr>
            <p:cNvPr id="39951" name="Line 4"/>
            <p:cNvSpPr>
              <a:spLocks noChangeShapeType="1"/>
            </p:cNvSpPr>
            <p:nvPr/>
          </p:nvSpPr>
          <p:spPr bwMode="auto">
            <a:xfrm>
              <a:off x="5410200" y="4953000"/>
              <a:ext cx="1199388" cy="0"/>
            </a:xfrm>
            <a:prstGeom prst="line">
              <a:avLst/>
            </a:prstGeom>
            <a:noFill/>
            <a:ln w="28575">
              <a:solidFill>
                <a:schemeClr val="tx1"/>
              </a:solidFill>
              <a:round/>
              <a:headEnd type="triangle" w="lg" len="lg"/>
              <a:tailEnd type="triangle" w="lg" len="lg"/>
            </a:ln>
          </p:spPr>
          <p:txBody>
            <a:bodyPr/>
            <a:lstStyle/>
            <a:p>
              <a:pPr>
                <a:defRPr/>
              </a:pPr>
              <a:endParaRPr lang="en-US" dirty="0">
                <a:solidFill>
                  <a:schemeClr val="tx1">
                    <a:lumMod val="50000"/>
                  </a:schemeClr>
                </a:solidFill>
                <a:latin typeface="Arial" charset="0"/>
                <a:cs typeface="Arial" charset="0"/>
              </a:endParaRPr>
            </a:p>
          </p:txBody>
        </p:sp>
      </p:grpSp>
    </p:spTree>
    <p:custDataLst>
      <p:tags r:id="rId1"/>
    </p:custDataLst>
    <p:extLst>
      <p:ext uri="{BB962C8B-B14F-4D97-AF65-F5344CB8AC3E}">
        <p14:creationId xmlns:p14="http://schemas.microsoft.com/office/powerpoint/2010/main" val="1142713675"/>
      </p:ext>
    </p:extLst>
  </p:cSld>
  <p:clrMapOvr>
    <a:masterClrMapping/>
  </p:clrMapOvr>
  <p:transition spd="slow"/>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340374" y="2057400"/>
            <a:ext cx="7508076" cy="3882872"/>
            <a:chOff x="830654" y="1268641"/>
            <a:chExt cx="7482693" cy="3030071"/>
          </a:xfrm>
        </p:grpSpPr>
        <p:sp>
          <p:nvSpPr>
            <p:cNvPr id="17" name="Freeform 1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9938" name="Rectangle 25"/>
          <p:cNvSpPr>
            <a:spLocks noGrp="1" noChangeArrowheads="1"/>
          </p:cNvSpPr>
          <p:nvPr>
            <p:ph type="title"/>
          </p:nvPr>
        </p:nvSpPr>
        <p:spPr/>
        <p:txBody>
          <a:bodyPr/>
          <a:lstStyle/>
          <a:p>
            <a:r>
              <a:rPr lang="en-US" dirty="0"/>
              <a:t>Manageability Monitor </a:t>
            </a:r>
            <a:r>
              <a:rPr lang="en-US" dirty="0" smtClean="0"/>
              <a:t>Process </a:t>
            </a:r>
            <a:r>
              <a:rPr lang="en-US" altLang="en-US" dirty="0" smtClean="0"/>
              <a:t>(MMON)</a:t>
            </a:r>
            <a:endParaRPr lang="en-US" altLang="en-US" dirty="0"/>
          </a:p>
        </p:txBody>
      </p:sp>
      <p:sp>
        <p:nvSpPr>
          <p:cNvPr id="39939" name="Rectangle 26"/>
          <p:cNvSpPr>
            <a:spLocks noGrp="1" noChangeArrowheads="1"/>
          </p:cNvSpPr>
          <p:nvPr>
            <p:ph type="body" idx="1"/>
          </p:nvPr>
        </p:nvSpPr>
        <p:spPr>
          <a:xfrm>
            <a:off x="622138" y="1242485"/>
            <a:ext cx="10944549" cy="357356"/>
          </a:xfrm>
        </p:spPr>
        <p:txBody>
          <a:bodyPr/>
          <a:lstStyle/>
          <a:p>
            <a:r>
              <a:rPr lang="en-US" dirty="0"/>
              <a:t> </a:t>
            </a:r>
            <a:r>
              <a:rPr lang="en-US" dirty="0" smtClean="0"/>
              <a:t>Performs </a:t>
            </a:r>
            <a:r>
              <a:rPr lang="en-US" dirty="0"/>
              <a:t>or schedules many manageability task</a:t>
            </a:r>
            <a:endParaRPr lang="en-US" altLang="en-US" dirty="0"/>
          </a:p>
        </p:txBody>
      </p:sp>
      <p:grpSp>
        <p:nvGrpSpPr>
          <p:cNvPr id="39940" name="Group 14"/>
          <p:cNvGrpSpPr>
            <a:grpSpLocks/>
          </p:cNvGrpSpPr>
          <p:nvPr/>
        </p:nvGrpSpPr>
        <p:grpSpPr bwMode="auto">
          <a:xfrm>
            <a:off x="3922712" y="2286000"/>
            <a:ext cx="4343400" cy="3048000"/>
            <a:chOff x="1219200" y="2209800"/>
            <a:chExt cx="4343400" cy="3048000"/>
          </a:xfrm>
        </p:grpSpPr>
        <p:sp>
          <p:nvSpPr>
            <p:cNvPr id="39942" name="Rectangle 41"/>
            <p:cNvSpPr>
              <a:spLocks noChangeArrowheads="1"/>
            </p:cNvSpPr>
            <p:nvPr/>
          </p:nvSpPr>
          <p:spPr bwMode="blackWhite">
            <a:xfrm>
              <a:off x="1219200" y="2209800"/>
              <a:ext cx="4343400" cy="3048000"/>
            </a:xfrm>
            <a:prstGeom prst="rect">
              <a:avLst/>
            </a:prstGeom>
            <a:solidFill>
              <a:srgbClr val="99CCFF"/>
            </a:solidFill>
            <a:ln w="28575">
              <a:solidFill>
                <a:srgbClr val="000000"/>
              </a:solidFill>
              <a:miter lim="800000"/>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a:p>
              <a:pPr algn="ctr" eaLnBrk="0" hangingPunct="0">
                <a:defRPr/>
              </a:pPr>
              <a:endParaRPr lang="en-US" sz="1400" dirty="0">
                <a:solidFill>
                  <a:schemeClr val="tx1">
                    <a:lumMod val="50000"/>
                  </a:schemeClr>
                </a:solidFill>
              </a:endParaRPr>
            </a:p>
          </p:txBody>
        </p:sp>
        <p:sp>
          <p:nvSpPr>
            <p:cNvPr id="39943" name="Rectangle 42"/>
            <p:cNvSpPr>
              <a:spLocks noChangeArrowheads="1"/>
            </p:cNvSpPr>
            <p:nvPr/>
          </p:nvSpPr>
          <p:spPr bwMode="blackWhite">
            <a:xfrm>
              <a:off x="1524000" y="2667000"/>
              <a:ext cx="3733800" cy="1716088"/>
            </a:xfrm>
            <a:prstGeom prst="rect">
              <a:avLst/>
            </a:prstGeom>
            <a:solidFill>
              <a:srgbClr val="99CC00"/>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a:p>
              <a:pPr algn="ctr" defTabSz="822325" eaLnBrk="0" hangingPunct="0">
                <a:spcBef>
                  <a:spcPct val="50000"/>
                </a:spcBef>
                <a:defRPr/>
              </a:pPr>
              <a:endParaRPr lang="en-US" sz="1400" dirty="0">
                <a:solidFill>
                  <a:schemeClr val="tx1">
                    <a:lumMod val="50000"/>
                  </a:schemeClr>
                </a:solidFill>
              </a:endParaRPr>
            </a:p>
          </p:txBody>
        </p:sp>
        <p:sp>
          <p:nvSpPr>
            <p:cNvPr id="39944" name="Text Box 58"/>
            <p:cNvSpPr txBox="1">
              <a:spLocks noChangeArrowheads="1"/>
            </p:cNvSpPr>
            <p:nvPr/>
          </p:nvSpPr>
          <p:spPr bwMode="blackWhite">
            <a:xfrm>
              <a:off x="2743200" y="2286000"/>
              <a:ext cx="12954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Instance</a:t>
              </a:r>
            </a:p>
          </p:txBody>
        </p:sp>
        <p:sp>
          <p:nvSpPr>
            <p:cNvPr id="39945" name="Text Box 63"/>
            <p:cNvSpPr txBox="1">
              <a:spLocks noChangeArrowheads="1"/>
            </p:cNvSpPr>
            <p:nvPr/>
          </p:nvSpPr>
          <p:spPr bwMode="blackWhite">
            <a:xfrm>
              <a:off x="1752600" y="3200400"/>
              <a:ext cx="3276600" cy="668338"/>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Memory Structures</a:t>
              </a:r>
            </a:p>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 (System Global Area)</a:t>
              </a:r>
            </a:p>
          </p:txBody>
        </p:sp>
        <p:sp>
          <p:nvSpPr>
            <p:cNvPr id="39946" name="Oval 71"/>
            <p:cNvSpPr>
              <a:spLocks noChangeArrowheads="1"/>
            </p:cNvSpPr>
            <p:nvPr/>
          </p:nvSpPr>
          <p:spPr bwMode="blackWhite">
            <a:xfrm>
              <a:off x="1524000" y="4800600"/>
              <a:ext cx="7715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i="1" dirty="0">
                <a:solidFill>
                  <a:schemeClr val="tx1">
                    <a:lumMod val="50000"/>
                  </a:schemeClr>
                </a:solidFill>
              </a:endParaRPr>
            </a:p>
          </p:txBody>
        </p:sp>
        <p:sp>
          <p:nvSpPr>
            <p:cNvPr id="39948" name="Oval 79"/>
            <p:cNvSpPr>
              <a:spLocks noChangeArrowheads="1"/>
            </p:cNvSpPr>
            <p:nvPr/>
          </p:nvSpPr>
          <p:spPr bwMode="blackWhite">
            <a:xfrm>
              <a:off x="2438400" y="4800600"/>
              <a:ext cx="784225" cy="34925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endParaRPr lang="en-US" sz="1200" dirty="0">
                <a:solidFill>
                  <a:schemeClr val="tx1">
                    <a:lumMod val="50000"/>
                  </a:schemeClr>
                </a:solidFill>
              </a:endParaRPr>
            </a:p>
          </p:txBody>
        </p:sp>
        <p:sp>
          <p:nvSpPr>
            <p:cNvPr id="39949" name="Text Box 82"/>
            <p:cNvSpPr txBox="1">
              <a:spLocks noChangeArrowheads="1"/>
            </p:cNvSpPr>
            <p:nvPr/>
          </p:nvSpPr>
          <p:spPr bwMode="blackWhite">
            <a:xfrm>
              <a:off x="1418631" y="4418967"/>
              <a:ext cx="2286000" cy="314325"/>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dirty="0">
                  <a:solidFill>
                    <a:schemeClr val="tx1">
                      <a:lumMod val="50000"/>
                    </a:schemeClr>
                  </a:solidFill>
                  <a:latin typeface="Arial" charset="0"/>
                  <a:cs typeface="Arial" charset="0"/>
                </a:rPr>
                <a:t>Process Structures</a:t>
              </a:r>
            </a:p>
          </p:txBody>
        </p:sp>
        <p:sp>
          <p:nvSpPr>
            <p:cNvPr id="39950" name="Oval 76"/>
            <p:cNvSpPr>
              <a:spLocks noChangeArrowheads="1"/>
            </p:cNvSpPr>
            <p:nvPr/>
          </p:nvSpPr>
          <p:spPr bwMode="blackWhite">
            <a:xfrm>
              <a:off x="4495800" y="46482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b="1" dirty="0" smtClean="0">
                  <a:solidFill>
                    <a:schemeClr val="tx1">
                      <a:lumMod val="50000"/>
                    </a:schemeClr>
                  </a:solidFill>
                </a:rPr>
                <a:t>MMNL</a:t>
              </a:r>
              <a:endParaRPr lang="en-US" sz="1200" b="1" dirty="0">
                <a:solidFill>
                  <a:schemeClr val="tx1">
                    <a:lumMod val="50000"/>
                  </a:schemeClr>
                </a:solidFill>
              </a:endParaRPr>
            </a:p>
          </p:txBody>
        </p:sp>
      </p:grpSp>
      <p:sp>
        <p:nvSpPr>
          <p:cNvPr id="19" name="Oval 76"/>
          <p:cNvSpPr>
            <a:spLocks noChangeArrowheads="1"/>
          </p:cNvSpPr>
          <p:nvPr/>
        </p:nvSpPr>
        <p:spPr bwMode="blackWhite">
          <a:xfrm>
            <a:off x="6224047" y="47244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b="1" dirty="0" smtClean="0">
                <a:solidFill>
                  <a:schemeClr val="tx1">
                    <a:lumMod val="50000"/>
                  </a:schemeClr>
                </a:solidFill>
              </a:rPr>
              <a:t>MMON</a:t>
            </a:r>
            <a:endParaRPr lang="en-US" sz="1200" b="1" dirty="0">
              <a:solidFill>
                <a:schemeClr val="tx1">
                  <a:lumMod val="50000"/>
                </a:schemeClr>
              </a:solidFill>
            </a:endParaRPr>
          </a:p>
        </p:txBody>
      </p:sp>
    </p:spTree>
    <p:custDataLst>
      <p:tags r:id="rId1"/>
    </p:custDataLst>
    <p:extLst>
      <p:ext uri="{BB962C8B-B14F-4D97-AF65-F5344CB8AC3E}">
        <p14:creationId xmlns:p14="http://schemas.microsoft.com/office/powerpoint/2010/main" val="1963136976"/>
      </p:ext>
    </p:extLst>
  </p:cSld>
  <p:clrMapOvr>
    <a:masterClrMapping/>
  </p:clrMapOvr>
  <p:transition spd="slow"/>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1"/>
          <p:cNvSpPr>
            <a:spLocks noGrp="1" noChangeArrowheads="1"/>
          </p:cNvSpPr>
          <p:nvPr>
            <p:ph type="title"/>
          </p:nvPr>
        </p:nvSpPr>
        <p:spPr/>
        <p:txBody>
          <a:bodyPr/>
          <a:lstStyle/>
          <a:p>
            <a:pPr eaLnBrk="1" hangingPunct="1"/>
            <a:r>
              <a:rPr lang="en-US" altLang="en-US" smtClean="0"/>
              <a:t>Archiver Processes (ARC</a:t>
            </a:r>
            <a:r>
              <a:rPr lang="en-US" altLang="en-US" i="1" smtClean="0"/>
              <a:t>n</a:t>
            </a:r>
            <a:r>
              <a:rPr lang="en-US" altLang="en-US" smtClean="0"/>
              <a:t>)</a:t>
            </a:r>
          </a:p>
        </p:txBody>
      </p:sp>
      <p:sp>
        <p:nvSpPr>
          <p:cNvPr id="39939" name="Rectangle 32"/>
          <p:cNvSpPr>
            <a:spLocks noGrp="1" noChangeArrowheads="1"/>
          </p:cNvSpPr>
          <p:nvPr>
            <p:ph type="body" idx="1"/>
          </p:nvPr>
        </p:nvSpPr>
        <p:spPr>
          <a:xfrm>
            <a:off x="622138" y="1242485"/>
            <a:ext cx="10944549" cy="795938"/>
          </a:xfrm>
        </p:spPr>
        <p:txBody>
          <a:bodyPr/>
          <a:lstStyle/>
          <a:p>
            <a:pPr lvl="1" eaLnBrk="1" hangingPunct="1"/>
            <a:r>
              <a:rPr lang="en-US" altLang="en-US" smtClean="0"/>
              <a:t>Copy redo log files to a designated storage device after a log switch has occurred</a:t>
            </a:r>
          </a:p>
          <a:p>
            <a:pPr lvl="1" eaLnBrk="1" hangingPunct="1"/>
            <a:r>
              <a:rPr lang="en-US" altLang="en-US" smtClean="0"/>
              <a:t>Can collect transaction redo data and transmit that data to standby destinations</a:t>
            </a:r>
          </a:p>
        </p:txBody>
      </p:sp>
      <p:sp>
        <p:nvSpPr>
          <p:cNvPr id="39940" name="Line 4"/>
          <p:cNvSpPr>
            <a:spLocks noChangeShapeType="1"/>
          </p:cNvSpPr>
          <p:nvPr/>
        </p:nvSpPr>
        <p:spPr bwMode="auto">
          <a:xfrm>
            <a:off x="4570412" y="4648200"/>
            <a:ext cx="990600" cy="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39941" name="Line 5"/>
          <p:cNvSpPr>
            <a:spLocks noChangeShapeType="1"/>
          </p:cNvSpPr>
          <p:nvPr/>
        </p:nvSpPr>
        <p:spPr bwMode="auto">
          <a:xfrm>
            <a:off x="6780212" y="4648200"/>
            <a:ext cx="1371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2" name="Text Box 6"/>
          <p:cNvSpPr txBox="1">
            <a:spLocks noChangeArrowheads="1"/>
          </p:cNvSpPr>
          <p:nvPr/>
        </p:nvSpPr>
        <p:spPr bwMode="auto">
          <a:xfrm>
            <a:off x="3122612" y="5330825"/>
            <a:ext cx="190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spcBef>
                <a:spcPct val="50000"/>
              </a:spcBef>
            </a:pPr>
            <a:r>
              <a:rPr lang="en-US" altLang="en-US" sz="1200"/>
              <a:t>Archiver process</a:t>
            </a:r>
          </a:p>
        </p:txBody>
      </p:sp>
      <p:sp>
        <p:nvSpPr>
          <p:cNvPr id="39943" name="Text Box 7"/>
          <p:cNvSpPr txBox="1">
            <a:spLocks noChangeArrowheads="1"/>
          </p:cNvSpPr>
          <p:nvPr/>
        </p:nvSpPr>
        <p:spPr bwMode="auto">
          <a:xfrm>
            <a:off x="7720012" y="5330825"/>
            <a:ext cx="1905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spcBef>
                <a:spcPct val="50000"/>
              </a:spcBef>
            </a:pPr>
            <a:r>
              <a:rPr lang="en-US" altLang="en-US" sz="1200"/>
              <a:t>Archive destination </a:t>
            </a:r>
          </a:p>
        </p:txBody>
      </p:sp>
      <p:pic>
        <p:nvPicPr>
          <p:cNvPr id="39944" name="Picture 8" descr="Concept: Safe, Security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3937000"/>
            <a:ext cx="1065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9"/>
          <p:cNvSpPr txBox="1">
            <a:spLocks noChangeArrowheads="1"/>
          </p:cNvSpPr>
          <p:nvPr/>
        </p:nvSpPr>
        <p:spPr bwMode="auto">
          <a:xfrm>
            <a:off x="5292725" y="53308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spcBef>
                <a:spcPct val="50000"/>
              </a:spcBef>
            </a:pPr>
            <a:r>
              <a:rPr lang="en-US" altLang="en-US" sz="1200"/>
              <a:t>Copies of redo log files</a:t>
            </a:r>
          </a:p>
        </p:txBody>
      </p:sp>
      <p:sp>
        <p:nvSpPr>
          <p:cNvPr id="39946" name="Rectangle 10"/>
          <p:cNvSpPr>
            <a:spLocks noChangeArrowheads="1"/>
          </p:cNvSpPr>
          <p:nvPr/>
        </p:nvSpPr>
        <p:spPr bwMode="blackWhite">
          <a:xfrm>
            <a:off x="5467350" y="4038600"/>
            <a:ext cx="1325562" cy="1143000"/>
          </a:xfrm>
          <a:prstGeom prst="rect">
            <a:avLst/>
          </a:prstGeom>
          <a:solidFill>
            <a:srgbClr val="99CC00"/>
          </a:solidFill>
          <a:ln w="28575">
            <a:solidFill>
              <a:schemeClr val="tx1"/>
            </a:solidFill>
            <a:miter lim="800000"/>
            <a:headEnd/>
            <a:tailEnd/>
          </a:ln>
        </p:spPr>
        <p:txBody>
          <a:bodyPr wrap="none" lIns="92075" tIns="46038" rIns="92075" bIns="46038"/>
          <a:lstStyle>
            <a:lvl1pPr defTabSz="1041400" eaLnBrk="0" hangingPunct="0">
              <a:defRPr>
                <a:solidFill>
                  <a:schemeClr val="tx1"/>
                </a:solidFill>
                <a:latin typeface="Arial" panose="020B0604020202020204" pitchFamily="34" charset="0"/>
              </a:defRPr>
            </a:lvl1pPr>
            <a:lvl2pPr marL="742950" indent="-285750" defTabSz="1041400" eaLnBrk="0" hangingPunct="0">
              <a:defRPr>
                <a:solidFill>
                  <a:schemeClr val="tx1"/>
                </a:solidFill>
                <a:latin typeface="Arial" panose="020B0604020202020204" pitchFamily="34" charset="0"/>
              </a:defRPr>
            </a:lvl2pPr>
            <a:lvl3pPr marL="1143000" indent="-228600" defTabSz="1041400" eaLnBrk="0" hangingPunct="0">
              <a:defRPr>
                <a:solidFill>
                  <a:schemeClr val="tx1"/>
                </a:solidFill>
                <a:latin typeface="Arial" panose="020B0604020202020204" pitchFamily="34" charset="0"/>
              </a:defRPr>
            </a:lvl3pPr>
            <a:lvl4pPr marL="1600200" indent="-228600" defTabSz="1041400" eaLnBrk="0" hangingPunct="0">
              <a:defRPr>
                <a:solidFill>
                  <a:schemeClr val="tx1"/>
                </a:solidFill>
                <a:latin typeface="Arial" panose="020B0604020202020204" pitchFamily="34" charset="0"/>
              </a:defRPr>
            </a:lvl4pPr>
            <a:lvl5pPr marL="2057400" indent="-228600" defTabSz="1041400" eaLnBrk="0" hangingPunct="0">
              <a:defRPr>
                <a:solidFill>
                  <a:schemeClr val="tx1"/>
                </a:solidFill>
                <a:latin typeface="Arial" panose="020B0604020202020204" pitchFamily="34" charset="0"/>
              </a:defRPr>
            </a:lvl5pPr>
            <a:lvl6pPr marL="2514600" indent="-228600" algn="ctr" defTabSz="10414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10414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10414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10414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nSpc>
                <a:spcPct val="85000"/>
              </a:lnSpc>
              <a:spcBef>
                <a:spcPct val="50000"/>
              </a:spcBef>
              <a:buClrTx/>
              <a:buFontTx/>
              <a:buNone/>
            </a:pPr>
            <a:endParaRPr lang="en-US" altLang="en-US">
              <a:solidFill>
                <a:schemeClr val="bg2"/>
              </a:solidFill>
            </a:endParaRPr>
          </a:p>
        </p:txBody>
      </p:sp>
      <p:grpSp>
        <p:nvGrpSpPr>
          <p:cNvPr id="39947" name="Group 11"/>
          <p:cNvGrpSpPr>
            <a:grpSpLocks/>
          </p:cNvGrpSpPr>
          <p:nvPr/>
        </p:nvGrpSpPr>
        <p:grpSpPr bwMode="auto">
          <a:xfrm>
            <a:off x="5784850" y="4130675"/>
            <a:ext cx="692150" cy="958850"/>
            <a:chOff x="2593" y="2912"/>
            <a:chExt cx="436" cy="604"/>
          </a:xfrm>
        </p:grpSpPr>
        <p:grpSp>
          <p:nvGrpSpPr>
            <p:cNvPr id="39959" name="Group 12"/>
            <p:cNvGrpSpPr>
              <a:grpSpLocks/>
            </p:cNvGrpSpPr>
            <p:nvPr/>
          </p:nvGrpSpPr>
          <p:grpSpPr bwMode="auto">
            <a:xfrm>
              <a:off x="2593" y="3178"/>
              <a:ext cx="436" cy="338"/>
              <a:chOff x="2128" y="3492"/>
              <a:chExt cx="532" cy="412"/>
            </a:xfrm>
          </p:grpSpPr>
          <p:sp>
            <p:nvSpPr>
              <p:cNvPr id="39964" name="Rectangle 13"/>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65" name="Oval 14"/>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66" name="Oval 15"/>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grpSp>
        <p:grpSp>
          <p:nvGrpSpPr>
            <p:cNvPr id="39960" name="Group 16"/>
            <p:cNvGrpSpPr>
              <a:grpSpLocks/>
            </p:cNvGrpSpPr>
            <p:nvPr/>
          </p:nvGrpSpPr>
          <p:grpSpPr bwMode="auto">
            <a:xfrm>
              <a:off x="2593" y="2912"/>
              <a:ext cx="436" cy="338"/>
              <a:chOff x="2128" y="2685"/>
              <a:chExt cx="532" cy="412"/>
            </a:xfrm>
          </p:grpSpPr>
          <p:sp>
            <p:nvSpPr>
              <p:cNvPr id="39961" name="Rectangle 17"/>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62" name="Oval 18"/>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63" name="Oval 19"/>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grpSp>
      </p:grpSp>
      <p:sp>
        <p:nvSpPr>
          <p:cNvPr id="39948" name="Rectangle 20"/>
          <p:cNvSpPr>
            <a:spLocks noChangeArrowheads="1"/>
          </p:cNvSpPr>
          <p:nvPr/>
        </p:nvSpPr>
        <p:spPr bwMode="auto">
          <a:xfrm>
            <a:off x="5381625" y="3962400"/>
            <a:ext cx="1498600" cy="1295400"/>
          </a:xfrm>
          <a:prstGeom prst="rect">
            <a:avLst/>
          </a:prstGeom>
          <a:noFill/>
          <a:ln w="28575">
            <a:solidFill>
              <a:schemeClr val="tx1"/>
            </a:solidFill>
            <a:prstDash val="dash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49" name="Oval 21"/>
          <p:cNvSpPr>
            <a:spLocks noChangeArrowheads="1"/>
          </p:cNvSpPr>
          <p:nvPr/>
        </p:nvSpPr>
        <p:spPr bwMode="blackWhite">
          <a:xfrm>
            <a:off x="3368676" y="4292600"/>
            <a:ext cx="1412875" cy="7112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a:t>ARC</a:t>
            </a:r>
            <a:r>
              <a:rPr lang="en-US" altLang="en-US" i="1"/>
              <a:t>n</a:t>
            </a:r>
          </a:p>
        </p:txBody>
      </p:sp>
      <p:grpSp>
        <p:nvGrpSpPr>
          <p:cNvPr id="39950" name="Group 22"/>
          <p:cNvGrpSpPr>
            <a:grpSpLocks/>
          </p:cNvGrpSpPr>
          <p:nvPr/>
        </p:nvGrpSpPr>
        <p:grpSpPr bwMode="auto">
          <a:xfrm>
            <a:off x="8380412" y="4495800"/>
            <a:ext cx="361950" cy="501650"/>
            <a:chOff x="2593" y="2912"/>
            <a:chExt cx="436" cy="604"/>
          </a:xfrm>
        </p:grpSpPr>
        <p:grpSp>
          <p:nvGrpSpPr>
            <p:cNvPr id="39951" name="Group 23"/>
            <p:cNvGrpSpPr>
              <a:grpSpLocks/>
            </p:cNvGrpSpPr>
            <p:nvPr/>
          </p:nvGrpSpPr>
          <p:grpSpPr bwMode="auto">
            <a:xfrm>
              <a:off x="2593" y="3178"/>
              <a:ext cx="436" cy="338"/>
              <a:chOff x="2128" y="3492"/>
              <a:chExt cx="532" cy="412"/>
            </a:xfrm>
          </p:grpSpPr>
          <p:sp>
            <p:nvSpPr>
              <p:cNvPr id="39956" name="Rectangle 24"/>
              <p:cNvSpPr>
                <a:spLocks noChangeArrowheads="1"/>
              </p:cNvSpPr>
              <p:nvPr/>
            </p:nvSpPr>
            <p:spPr bwMode="auto">
              <a:xfrm>
                <a:off x="2128" y="3576"/>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57" name="Oval 25"/>
              <p:cNvSpPr>
                <a:spLocks noChangeArrowheads="1"/>
              </p:cNvSpPr>
              <p:nvPr/>
            </p:nvSpPr>
            <p:spPr bwMode="auto">
              <a:xfrm>
                <a:off x="2128" y="3492"/>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58" name="Oval 26"/>
              <p:cNvSpPr>
                <a:spLocks noChangeArrowheads="1"/>
              </p:cNvSpPr>
              <p:nvPr/>
            </p:nvSpPr>
            <p:spPr bwMode="auto">
              <a:xfrm>
                <a:off x="2128" y="3746"/>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grpSp>
        <p:grpSp>
          <p:nvGrpSpPr>
            <p:cNvPr id="39952" name="Group 27"/>
            <p:cNvGrpSpPr>
              <a:grpSpLocks/>
            </p:cNvGrpSpPr>
            <p:nvPr/>
          </p:nvGrpSpPr>
          <p:grpSpPr bwMode="auto">
            <a:xfrm>
              <a:off x="2593" y="2912"/>
              <a:ext cx="436" cy="338"/>
              <a:chOff x="2128" y="2685"/>
              <a:chExt cx="532" cy="412"/>
            </a:xfrm>
          </p:grpSpPr>
          <p:sp>
            <p:nvSpPr>
              <p:cNvPr id="39953" name="Rectangle 28"/>
              <p:cNvSpPr>
                <a:spLocks noChangeArrowheads="1"/>
              </p:cNvSpPr>
              <p:nvPr/>
            </p:nvSpPr>
            <p:spPr bwMode="auto">
              <a:xfrm>
                <a:off x="2128" y="2769"/>
                <a:ext cx="532" cy="246"/>
              </a:xfrm>
              <a:prstGeom prst="rect">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54" name="Oval 29"/>
              <p:cNvSpPr>
                <a:spLocks noChangeArrowheads="1"/>
              </p:cNvSpPr>
              <p:nvPr/>
            </p:nvSpPr>
            <p:spPr bwMode="auto">
              <a:xfrm>
                <a:off x="2128" y="2685"/>
                <a:ext cx="532" cy="158"/>
              </a:xfrm>
              <a:prstGeom prst="ellipse">
                <a:avLst/>
              </a:prstGeom>
              <a:gradFill rotWithShape="0">
                <a:gsLst>
                  <a:gs pos="0">
                    <a:srgbClr val="89E5E5"/>
                  </a:gs>
                  <a:gs pos="100000">
                    <a:srgbClr val="99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sp>
            <p:nvSpPr>
              <p:cNvPr id="39955" name="Oval 30"/>
              <p:cNvSpPr>
                <a:spLocks noChangeArrowheads="1"/>
              </p:cNvSpPr>
              <p:nvPr/>
            </p:nvSpPr>
            <p:spPr bwMode="auto">
              <a:xfrm>
                <a:off x="2128" y="2939"/>
                <a:ext cx="532" cy="158"/>
              </a:xfrm>
              <a:prstGeom prst="ellipse">
                <a:avLst/>
              </a:prstGeom>
              <a:gradFill rotWithShape="0">
                <a:gsLst>
                  <a:gs pos="0">
                    <a:srgbClr val="89E5E5"/>
                  </a:gs>
                  <a:gs pos="50000">
                    <a:srgbClr val="99FFFF"/>
                  </a:gs>
                  <a:gs pos="100000">
                    <a:srgbClr val="89E5E5"/>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endParaRPr lang="en-US" altLang="en-US"/>
              </a:p>
            </p:txBody>
          </p:sp>
        </p:grpSp>
      </p:grpSp>
    </p:spTree>
    <p:custDataLst>
      <p:tags r:id="rId1"/>
    </p:custDataLst>
    <p:extLst>
      <p:ext uri="{BB962C8B-B14F-4D97-AF65-F5344CB8AC3E}">
        <p14:creationId xmlns:p14="http://schemas.microsoft.com/office/powerpoint/2010/main" val="3101650436"/>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2126100" y="1111752"/>
            <a:ext cx="7936625" cy="5016110"/>
            <a:chOff x="830654" y="1268641"/>
            <a:chExt cx="7482693" cy="3030071"/>
          </a:xfrm>
        </p:grpSpPr>
        <p:sp>
          <p:nvSpPr>
            <p:cNvPr id="66" name="Freeform 6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7" name="Rounded Rectangle 6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53250" name="Rectangle 4"/>
          <p:cNvSpPr>
            <a:spLocks noGrp="1" noChangeArrowheads="1"/>
          </p:cNvSpPr>
          <p:nvPr>
            <p:ph type="title"/>
          </p:nvPr>
        </p:nvSpPr>
        <p:spPr/>
        <p:txBody>
          <a:bodyPr/>
          <a:lstStyle/>
          <a:p>
            <a:pPr eaLnBrk="1" hangingPunct="1"/>
            <a:r>
              <a:rPr lang="en-US" altLang="en-US" dirty="0"/>
              <a:t>Interacting with an Oracle Database: Memory, Processes, and Storage</a:t>
            </a:r>
          </a:p>
        </p:txBody>
      </p:sp>
      <p:grpSp>
        <p:nvGrpSpPr>
          <p:cNvPr id="4" name="Group 3"/>
          <p:cNvGrpSpPr/>
          <p:nvPr/>
        </p:nvGrpSpPr>
        <p:grpSpPr>
          <a:xfrm>
            <a:off x="2492230" y="1371600"/>
            <a:ext cx="7204364" cy="4394488"/>
            <a:chOff x="2132012" y="1338263"/>
            <a:chExt cx="7924800" cy="4833937"/>
          </a:xfrm>
        </p:grpSpPr>
        <p:pic>
          <p:nvPicPr>
            <p:cNvPr id="53252" name="Picture 6"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356349" y="4164013"/>
              <a:ext cx="16859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8" descr="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198813" y="3962401"/>
              <a:ext cx="6699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10"/>
            <p:cNvSpPr txBox="1">
              <a:spLocks noChangeArrowheads="1"/>
            </p:cNvSpPr>
            <p:nvPr/>
          </p:nvSpPr>
          <p:spPr bwMode="auto">
            <a:xfrm>
              <a:off x="4418012" y="5867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User</a:t>
              </a:r>
            </a:p>
          </p:txBody>
        </p:sp>
        <p:sp>
          <p:nvSpPr>
            <p:cNvPr id="53255" name="Rectangle 42"/>
            <p:cNvSpPr>
              <a:spLocks noChangeArrowheads="1"/>
            </p:cNvSpPr>
            <p:nvPr/>
          </p:nvSpPr>
          <p:spPr bwMode="blackWhite">
            <a:xfrm>
              <a:off x="3656013" y="2133600"/>
              <a:ext cx="587375" cy="311150"/>
            </a:xfrm>
            <a:prstGeom prst="rect">
              <a:avLst/>
            </a:prstGeom>
            <a:solidFill>
              <a:srgbClr val="99CC00"/>
            </a:solidFill>
            <a:ln w="28575">
              <a:solidFill>
                <a:schemeClr val="bg2"/>
              </a:solidFill>
              <a:miter lim="800000"/>
              <a:headEnd/>
              <a:tailEnd/>
            </a:ln>
          </p:spPr>
          <p:txBody>
            <a:bodyPr wrap="none" lIns="92075" tIns="46038" rIns="92075" bIns="46038" anchor="ctr"/>
            <a:lstStyle/>
            <a:p>
              <a:pPr algn="ctr" defTabSz="822325" eaLnBrk="0" hangingPunct="0">
                <a:spcBef>
                  <a:spcPct val="50000"/>
                </a:spcBef>
                <a:defRPr/>
              </a:pPr>
              <a:r>
                <a:rPr lang="en-US" sz="1400" b="1" dirty="0">
                  <a:solidFill>
                    <a:schemeClr val="tx1">
                      <a:lumMod val="50000"/>
                    </a:schemeClr>
                  </a:solidFill>
                </a:rPr>
                <a:t>PGA</a:t>
              </a:r>
            </a:p>
          </p:txBody>
        </p:sp>
        <p:sp>
          <p:nvSpPr>
            <p:cNvPr id="53256" name="Oval 43"/>
            <p:cNvSpPr>
              <a:spLocks noChangeArrowheads="1"/>
            </p:cNvSpPr>
            <p:nvPr/>
          </p:nvSpPr>
          <p:spPr bwMode="blackWhite">
            <a:xfrm>
              <a:off x="2132012" y="4800600"/>
              <a:ext cx="914400" cy="533400"/>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chemeClr val="tx1">
                      <a:lumMod val="50000"/>
                    </a:schemeClr>
                  </a:solidFill>
                </a:rPr>
                <a:t>User</a:t>
              </a:r>
              <a:br>
                <a:rPr lang="en-US" sz="1200" dirty="0">
                  <a:solidFill>
                    <a:schemeClr val="tx1">
                      <a:lumMod val="50000"/>
                    </a:schemeClr>
                  </a:solidFill>
                </a:rPr>
              </a:br>
              <a:r>
                <a:rPr lang="en-US" sz="1200" dirty="0">
                  <a:solidFill>
                    <a:schemeClr val="tx1">
                      <a:lumMod val="50000"/>
                    </a:schemeClr>
                  </a:solidFill>
                </a:rPr>
                <a:t>process</a:t>
              </a:r>
            </a:p>
          </p:txBody>
        </p:sp>
        <p:sp>
          <p:nvSpPr>
            <p:cNvPr id="53257" name="Oval 45"/>
            <p:cNvSpPr>
              <a:spLocks noChangeArrowheads="1"/>
            </p:cNvSpPr>
            <p:nvPr/>
          </p:nvSpPr>
          <p:spPr bwMode="blackWhite">
            <a:xfrm>
              <a:off x="3122612" y="24384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sp>
          <p:nvSpPr>
            <p:cNvPr id="53258" name="Oval 52"/>
            <p:cNvSpPr>
              <a:spLocks noChangeArrowheads="1"/>
            </p:cNvSpPr>
            <p:nvPr/>
          </p:nvSpPr>
          <p:spPr bwMode="blackWhite">
            <a:xfrm>
              <a:off x="2132012" y="3124200"/>
              <a:ext cx="914400" cy="533400"/>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Listener</a:t>
              </a:r>
            </a:p>
          </p:txBody>
        </p:sp>
        <p:sp>
          <p:nvSpPr>
            <p:cNvPr id="53259" name="Line 53"/>
            <p:cNvSpPr>
              <a:spLocks noChangeShapeType="1"/>
            </p:cNvSpPr>
            <p:nvPr/>
          </p:nvSpPr>
          <p:spPr bwMode="gray">
            <a:xfrm flipH="1">
              <a:off x="2703512" y="3657600"/>
              <a:ext cx="0" cy="1143000"/>
            </a:xfrm>
            <a:prstGeom prst="line">
              <a:avLst/>
            </a:prstGeom>
            <a:noFill/>
            <a:ln w="28575">
              <a:solidFill>
                <a:schemeClr val="tx1"/>
              </a:solidFill>
              <a:prstDash val="dash"/>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53260" name="Line 54"/>
            <p:cNvSpPr>
              <a:spLocks noChangeShapeType="1"/>
            </p:cNvSpPr>
            <p:nvPr/>
          </p:nvSpPr>
          <p:spPr bwMode="gray">
            <a:xfrm>
              <a:off x="2436812" y="3632200"/>
              <a:ext cx="0" cy="1219200"/>
            </a:xfrm>
            <a:prstGeom prst="line">
              <a:avLst/>
            </a:prstGeom>
            <a:noFill/>
            <a:ln w="28575">
              <a:solidFill>
                <a:schemeClr val="tx1"/>
              </a:solidFill>
              <a:prstDash val="dash"/>
              <a:round/>
              <a:headEnd type="triangle" w="lg" len="lg"/>
              <a:tailEnd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53261" name="Group 73"/>
            <p:cNvGrpSpPr>
              <a:grpSpLocks/>
            </p:cNvGrpSpPr>
            <p:nvPr/>
          </p:nvGrpSpPr>
          <p:grpSpPr bwMode="auto">
            <a:xfrm>
              <a:off x="4341812" y="1338263"/>
              <a:ext cx="5715000" cy="2590800"/>
              <a:chOff x="1776" y="768"/>
              <a:chExt cx="3600" cy="1632"/>
            </a:xfrm>
          </p:grpSpPr>
          <p:sp>
            <p:nvSpPr>
              <p:cNvPr id="53272" name="Rectangle 32"/>
              <p:cNvSpPr>
                <a:spLocks noChangeArrowheads="1"/>
              </p:cNvSpPr>
              <p:nvPr/>
            </p:nvSpPr>
            <p:spPr bwMode="blackWhite">
              <a:xfrm>
                <a:off x="1776" y="768"/>
                <a:ext cx="3600" cy="1632"/>
              </a:xfrm>
              <a:prstGeom prst="rect">
                <a:avLst/>
              </a:prstGeom>
              <a:solidFill>
                <a:srgbClr val="99CCFF"/>
              </a:solidFill>
              <a:ln w="28575">
                <a:solidFill>
                  <a:srgbClr val="000000"/>
                </a:solidFill>
                <a:miter lim="800000"/>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a:p>
                <a:pPr algn="ctr" eaLnBrk="0" hangingPunct="0">
                  <a:defRPr/>
                </a:pPr>
                <a:endParaRPr lang="en-US" sz="1400" dirty="0">
                  <a:solidFill>
                    <a:schemeClr val="tx1">
                      <a:lumMod val="50000"/>
                    </a:schemeClr>
                  </a:solidFill>
                </a:endParaRPr>
              </a:p>
            </p:txBody>
          </p:sp>
          <p:sp>
            <p:nvSpPr>
              <p:cNvPr id="53273" name="Oval 33"/>
              <p:cNvSpPr>
                <a:spLocks noChangeArrowheads="1"/>
              </p:cNvSpPr>
              <p:nvPr/>
            </p:nvSpPr>
            <p:spPr bwMode="blackWhite">
              <a:xfrm>
                <a:off x="3524"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PMON</a:t>
                </a:r>
              </a:p>
            </p:txBody>
          </p:sp>
          <p:sp>
            <p:nvSpPr>
              <p:cNvPr id="53274" name="Oval 34"/>
              <p:cNvSpPr>
                <a:spLocks noChangeArrowheads="1"/>
              </p:cNvSpPr>
              <p:nvPr/>
            </p:nvSpPr>
            <p:spPr bwMode="blackWhite">
              <a:xfrm>
                <a:off x="3124"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SMON</a:t>
                </a:r>
              </a:p>
            </p:txBody>
          </p:sp>
          <p:sp>
            <p:nvSpPr>
              <p:cNvPr id="53275" name="Oval 35"/>
              <p:cNvSpPr>
                <a:spLocks noChangeArrowheads="1"/>
              </p:cNvSpPr>
              <p:nvPr/>
            </p:nvSpPr>
            <p:spPr bwMode="blackWhite">
              <a:xfrm>
                <a:off x="476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Others</a:t>
                </a:r>
              </a:p>
            </p:txBody>
          </p:sp>
          <p:sp>
            <p:nvSpPr>
              <p:cNvPr id="53276" name="Text Box 36"/>
              <p:cNvSpPr txBox="1">
                <a:spLocks noChangeArrowheads="1"/>
              </p:cNvSpPr>
              <p:nvPr/>
            </p:nvSpPr>
            <p:spPr bwMode="blackWhite">
              <a:xfrm>
                <a:off x="3360" y="768"/>
                <a:ext cx="624" cy="167"/>
              </a:xfrm>
              <a:prstGeom prst="rect">
                <a:avLst/>
              </a:prstGeom>
              <a:noFill/>
              <a:ln w="28575">
                <a:noFill/>
                <a:miter lim="800000"/>
                <a:headEnd/>
                <a:tailEnd/>
              </a:ln>
            </p:spPr>
            <p:txBody>
              <a:bodyPr lIns="92075" tIns="46038" rIns="92075" bIns="46038">
                <a:spAutoFit/>
              </a:bodyPr>
              <a:lstStyle/>
              <a:p>
                <a:pPr algn="ctr" defTabSz="228600" eaLnBrk="0" hangingPunct="0">
                  <a:lnSpc>
                    <a:spcPct val="80000"/>
                  </a:lnSpc>
                  <a:spcBef>
                    <a:spcPct val="50000"/>
                  </a:spcBef>
                  <a:defRPr/>
                </a:pPr>
                <a:r>
                  <a:rPr lang="en-US" sz="1400" dirty="0">
                    <a:solidFill>
                      <a:schemeClr val="tx1">
                        <a:lumMod val="50000"/>
                      </a:schemeClr>
                    </a:solidFill>
                  </a:rPr>
                  <a:t>Instance</a:t>
                </a:r>
              </a:p>
            </p:txBody>
          </p:sp>
          <p:sp>
            <p:nvSpPr>
              <p:cNvPr id="53277" name="Oval 37"/>
              <p:cNvSpPr>
                <a:spLocks noChangeArrowheads="1"/>
              </p:cNvSpPr>
              <p:nvPr/>
            </p:nvSpPr>
            <p:spPr bwMode="blackWhite">
              <a:xfrm>
                <a:off x="3946"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RECO</a:t>
                </a:r>
              </a:p>
            </p:txBody>
          </p:sp>
          <p:sp>
            <p:nvSpPr>
              <p:cNvPr id="53278" name="Oval 39"/>
              <p:cNvSpPr>
                <a:spLocks noChangeArrowheads="1"/>
              </p:cNvSpPr>
              <p:nvPr/>
            </p:nvSpPr>
            <p:spPr bwMode="blackWhite">
              <a:xfrm>
                <a:off x="19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DBW</a:t>
                </a:r>
                <a:r>
                  <a:rPr lang="en-US" sz="1200" i="1" dirty="0">
                    <a:solidFill>
                      <a:schemeClr val="tx1">
                        <a:lumMod val="50000"/>
                      </a:schemeClr>
                    </a:solidFill>
                  </a:rPr>
                  <a:t>n</a:t>
                </a:r>
              </a:p>
            </p:txBody>
          </p:sp>
          <p:sp>
            <p:nvSpPr>
              <p:cNvPr id="53279" name="Oval 40"/>
              <p:cNvSpPr>
                <a:spLocks noChangeArrowheads="1"/>
              </p:cNvSpPr>
              <p:nvPr/>
            </p:nvSpPr>
            <p:spPr bwMode="blackWhite">
              <a:xfrm>
                <a:off x="27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 LGWR</a:t>
                </a:r>
              </a:p>
            </p:txBody>
          </p:sp>
          <p:sp>
            <p:nvSpPr>
              <p:cNvPr id="53280" name="Oval 41"/>
              <p:cNvSpPr>
                <a:spLocks noChangeArrowheads="1"/>
              </p:cNvSpPr>
              <p:nvPr/>
            </p:nvSpPr>
            <p:spPr bwMode="blackWhite">
              <a:xfrm>
                <a:off x="2312" y="2131"/>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CKPT</a:t>
                </a:r>
              </a:p>
            </p:txBody>
          </p:sp>
          <p:sp>
            <p:nvSpPr>
              <p:cNvPr id="53281" name="AutoShape 58"/>
              <p:cNvSpPr>
                <a:spLocks noChangeArrowheads="1"/>
              </p:cNvSpPr>
              <p:nvPr/>
            </p:nvSpPr>
            <p:spPr bwMode="blackWhite">
              <a:xfrm>
                <a:off x="1920" y="925"/>
                <a:ext cx="3312" cy="1169"/>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p>
                <a:pPr algn="ctr" eaLnBrk="0" hangingPunct="0">
                  <a:defRPr/>
                </a:pPr>
                <a:endParaRPr lang="en-US" sz="1400" dirty="0">
                  <a:solidFill>
                    <a:schemeClr val="tx1">
                      <a:lumMod val="50000"/>
                    </a:schemeClr>
                  </a:solidFill>
                </a:endParaRPr>
              </a:p>
            </p:txBody>
          </p:sp>
          <p:sp>
            <p:nvSpPr>
              <p:cNvPr id="53282" name="Rectangle 59"/>
              <p:cNvSpPr>
                <a:spLocks noChangeArrowheads="1"/>
              </p:cNvSpPr>
              <p:nvPr/>
            </p:nvSpPr>
            <p:spPr bwMode="blackWhite">
              <a:xfrm>
                <a:off x="2008" y="1636"/>
                <a:ext cx="935" cy="392"/>
              </a:xfrm>
              <a:prstGeom prst="rect">
                <a:avLst/>
              </a:prstGeom>
              <a:solidFill>
                <a:schemeClr val="accent1"/>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3" name="Rectangle 60"/>
              <p:cNvSpPr>
                <a:spLocks noChangeArrowheads="1"/>
              </p:cNvSpPr>
              <p:nvPr/>
            </p:nvSpPr>
            <p:spPr bwMode="blackWhite">
              <a:xfrm>
                <a:off x="3031" y="1636"/>
                <a:ext cx="596" cy="392"/>
              </a:xfrm>
              <a:prstGeom prst="rect">
                <a:avLst/>
              </a:prstGeom>
              <a:solidFill>
                <a:srgbClr val="FFCCCC"/>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4" name="Rectangle 61"/>
              <p:cNvSpPr>
                <a:spLocks noChangeArrowheads="1"/>
              </p:cNvSpPr>
              <p:nvPr/>
            </p:nvSpPr>
            <p:spPr bwMode="blackWhite">
              <a:xfrm>
                <a:off x="2008" y="998"/>
                <a:ext cx="920" cy="596"/>
              </a:xfrm>
              <a:prstGeom prst="rect">
                <a:avLst/>
              </a:prstGeom>
              <a:solidFill>
                <a:srgbClr val="CC99FF"/>
              </a:solidFill>
              <a:ln w="28575">
                <a:solidFill>
                  <a:schemeClr val="tx1"/>
                </a:solidFill>
                <a:miter lim="800000"/>
                <a:headEnd/>
                <a:tailEnd/>
              </a:ln>
            </p:spPr>
            <p:txBody>
              <a:bodyPr wrap="none" lIns="92075" tIns="46038" rIns="92075" bIns="46038" anchor="ctr"/>
              <a:lstStyle/>
              <a:p>
                <a:pPr algn="ctr">
                  <a:defRPr/>
                </a:pPr>
                <a:endParaRPr lang="en-US" dirty="0">
                  <a:solidFill>
                    <a:schemeClr val="tx1">
                      <a:lumMod val="50000"/>
                    </a:schemeClr>
                  </a:solidFill>
                  <a:latin typeface="Arial" charset="0"/>
                  <a:cs typeface="Arial" charset="0"/>
                </a:endParaRPr>
              </a:p>
            </p:txBody>
          </p:sp>
          <p:sp>
            <p:nvSpPr>
              <p:cNvPr id="53285" name="Text Box 62"/>
              <p:cNvSpPr txBox="1">
                <a:spLocks noChangeArrowheads="1"/>
              </p:cNvSpPr>
              <p:nvPr/>
            </p:nvSpPr>
            <p:spPr bwMode="gray">
              <a:xfrm>
                <a:off x="2055" y="1199"/>
                <a:ext cx="826" cy="194"/>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Shared pool</a:t>
                </a:r>
              </a:p>
            </p:txBody>
          </p:sp>
          <p:sp>
            <p:nvSpPr>
              <p:cNvPr id="53286" name="Rectangle 63"/>
              <p:cNvSpPr>
                <a:spLocks noChangeArrowheads="1"/>
              </p:cNvSpPr>
              <p:nvPr/>
            </p:nvSpPr>
            <p:spPr bwMode="blackWhite">
              <a:xfrm>
                <a:off x="3038" y="990"/>
                <a:ext cx="1282" cy="597"/>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Database</a:t>
                </a:r>
                <a:br>
                  <a:rPr lang="en-US" sz="1400" dirty="0">
                    <a:solidFill>
                      <a:schemeClr val="tx1">
                        <a:lumMod val="50000"/>
                      </a:schemeClr>
                    </a:solidFill>
                  </a:rPr>
                </a:br>
                <a:r>
                  <a:rPr lang="en-US" sz="1400" dirty="0">
                    <a:solidFill>
                      <a:schemeClr val="tx1">
                        <a:lumMod val="50000"/>
                      </a:schemeClr>
                    </a:solidFill>
                  </a:rPr>
                  <a:t>buffer</a:t>
                </a:r>
                <a:br>
                  <a:rPr lang="en-US" sz="1400" dirty="0">
                    <a:solidFill>
                      <a:schemeClr val="tx1">
                        <a:lumMod val="50000"/>
                      </a:schemeClr>
                    </a:solidFill>
                  </a:rPr>
                </a:br>
                <a:r>
                  <a:rPr lang="en-US" sz="1400" dirty="0">
                    <a:solidFill>
                      <a:schemeClr val="tx1">
                        <a:lumMod val="50000"/>
                      </a:schemeClr>
                    </a:solidFill>
                  </a:rPr>
                  <a:t>cache</a:t>
                </a:r>
              </a:p>
            </p:txBody>
          </p:sp>
          <p:sp>
            <p:nvSpPr>
              <p:cNvPr id="53287" name="Rectangle 65"/>
              <p:cNvSpPr>
                <a:spLocks noChangeArrowheads="1"/>
              </p:cNvSpPr>
              <p:nvPr/>
            </p:nvSpPr>
            <p:spPr bwMode="blackWhite">
              <a:xfrm>
                <a:off x="3690" y="1629"/>
                <a:ext cx="611" cy="392"/>
              </a:xfrm>
              <a:prstGeom prst="rect">
                <a:avLst/>
              </a:prstGeom>
              <a:solidFill>
                <a:srgbClr val="FFCCCC"/>
              </a:solidFill>
              <a:ln w="28575">
                <a:solidFill>
                  <a:schemeClr val="tx1"/>
                </a:solidFill>
                <a:miter lim="800000"/>
                <a:headEnd/>
                <a:tailEnd/>
              </a:ln>
            </p:spPr>
            <p:txBody>
              <a:bodyPr wrap="none" lIns="92075" tIns="46038" rIns="92075" bIns="46038" anchor="ctr"/>
              <a:lstStyle/>
              <a:p>
                <a:pPr algn="ctr" defTabSz="228600" eaLnBrk="0" hangingPunct="0">
                  <a:lnSpc>
                    <a:spcPct val="80000"/>
                  </a:lnSpc>
                  <a:spcBef>
                    <a:spcPct val="40000"/>
                  </a:spcBef>
                  <a:defRPr/>
                </a:pPr>
                <a:endParaRPr lang="en-US" sz="1400" dirty="0">
                  <a:solidFill>
                    <a:schemeClr val="tx1">
                      <a:lumMod val="50000"/>
                    </a:schemeClr>
                  </a:solidFill>
                  <a:sym typeface="Wingdings" pitchFamily="2" charset="2"/>
                </a:endParaRPr>
              </a:p>
            </p:txBody>
          </p:sp>
          <p:sp>
            <p:nvSpPr>
              <p:cNvPr id="53288" name="Text Box 66"/>
              <p:cNvSpPr txBox="1">
                <a:spLocks noChangeArrowheads="1"/>
              </p:cNvSpPr>
              <p:nvPr/>
            </p:nvSpPr>
            <p:spPr bwMode="gray">
              <a:xfrm>
                <a:off x="3694" y="1660"/>
                <a:ext cx="603" cy="330"/>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Streams pool</a:t>
                </a:r>
              </a:p>
            </p:txBody>
          </p:sp>
          <p:sp>
            <p:nvSpPr>
              <p:cNvPr id="53289" name="Text Box 67"/>
              <p:cNvSpPr txBox="1">
                <a:spLocks noChangeArrowheads="1"/>
              </p:cNvSpPr>
              <p:nvPr/>
            </p:nvSpPr>
            <p:spPr bwMode="gray">
              <a:xfrm>
                <a:off x="2100" y="1736"/>
                <a:ext cx="751" cy="192"/>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bg1"/>
                    </a:solidFill>
                  </a:rPr>
                  <a:t>Large pool</a:t>
                </a:r>
              </a:p>
            </p:txBody>
          </p:sp>
          <p:sp>
            <p:nvSpPr>
              <p:cNvPr id="53290" name="Text Box 68"/>
              <p:cNvSpPr txBox="1">
                <a:spLocks noChangeArrowheads="1"/>
              </p:cNvSpPr>
              <p:nvPr/>
            </p:nvSpPr>
            <p:spPr bwMode="gray">
              <a:xfrm>
                <a:off x="2987" y="1735"/>
                <a:ext cx="683" cy="194"/>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tx1">
                        <a:lumMod val="50000"/>
                      </a:schemeClr>
                    </a:solidFill>
                  </a:rPr>
                  <a:t>Java pool</a:t>
                </a:r>
              </a:p>
            </p:txBody>
          </p:sp>
          <p:sp>
            <p:nvSpPr>
              <p:cNvPr id="53291" name="Oval 72"/>
              <p:cNvSpPr>
                <a:spLocks noChangeArrowheads="1"/>
              </p:cNvSpPr>
              <p:nvPr/>
            </p:nvSpPr>
            <p:spPr bwMode="blackWhite">
              <a:xfrm>
                <a:off x="4359" y="2130"/>
                <a:ext cx="374" cy="173"/>
              </a:xfrm>
              <a:prstGeom prst="ellipse">
                <a:avLst/>
              </a:prstGeom>
              <a:solidFill>
                <a:srgbClr val="FFFF99"/>
              </a:solidFill>
              <a:ln w="28575">
                <a:solidFill>
                  <a:schemeClr val="bg2"/>
                </a:solidFill>
                <a:round/>
                <a:headEnd/>
                <a:tailEnd/>
              </a:ln>
            </p:spPr>
            <p:txBody>
              <a:bodyPr wrap="none" lIns="92075" tIns="46038" rIns="92075" bIns="46038" anchor="ctr"/>
              <a:lstStyle/>
              <a:p>
                <a:pPr algn="ctr" defTabSz="822325">
                  <a:defRPr/>
                </a:pPr>
                <a:r>
                  <a:rPr lang="en-US" sz="1200" dirty="0">
                    <a:solidFill>
                      <a:schemeClr val="tx1">
                        <a:lumMod val="50000"/>
                      </a:schemeClr>
                    </a:solidFill>
                  </a:rPr>
                  <a:t>ARCn</a:t>
                </a:r>
              </a:p>
            </p:txBody>
          </p:sp>
        </p:grpSp>
        <p:sp>
          <p:nvSpPr>
            <p:cNvPr id="53262" name="Freeform 76"/>
            <p:cNvSpPr>
              <a:spLocks/>
            </p:cNvSpPr>
            <p:nvPr/>
          </p:nvSpPr>
          <p:spPr bwMode="auto">
            <a:xfrm>
              <a:off x="2894012" y="2971800"/>
              <a:ext cx="685800" cy="1905000"/>
            </a:xfrm>
            <a:custGeom>
              <a:avLst/>
              <a:gdLst>
                <a:gd name="T0" fmla="*/ 0 w 432"/>
                <a:gd name="T1" fmla="*/ 2147483647 h 1200"/>
                <a:gd name="T2" fmla="*/ 0 w 432"/>
                <a:gd name="T3" fmla="*/ 2147483647 h 1200"/>
                <a:gd name="T4" fmla="*/ 2147483647 w 432"/>
                <a:gd name="T5" fmla="*/ 2147483647 h 1200"/>
                <a:gd name="T6" fmla="*/ 2147483647 w 432"/>
                <a:gd name="T7" fmla="*/ 0 h 1200"/>
                <a:gd name="T8" fmla="*/ 0 60000 65536"/>
                <a:gd name="T9" fmla="*/ 0 60000 65536"/>
                <a:gd name="T10" fmla="*/ 0 60000 65536"/>
                <a:gd name="T11" fmla="*/ 0 60000 65536"/>
                <a:gd name="T12" fmla="*/ 0 w 432"/>
                <a:gd name="T13" fmla="*/ 0 h 1200"/>
                <a:gd name="T14" fmla="*/ 432 w 432"/>
                <a:gd name="T15" fmla="*/ 1200 h 1200"/>
              </a:gdLst>
              <a:ahLst/>
              <a:cxnLst>
                <a:cxn ang="T8">
                  <a:pos x="T0" y="T1"/>
                </a:cxn>
                <a:cxn ang="T9">
                  <a:pos x="T2" y="T3"/>
                </a:cxn>
                <a:cxn ang="T10">
                  <a:pos x="T4" y="T5"/>
                </a:cxn>
                <a:cxn ang="T11">
                  <a:pos x="T6" y="T7"/>
                </a:cxn>
              </a:cxnLst>
              <a:rect l="T12" t="T13" r="T14" b="T15"/>
              <a:pathLst>
                <a:path w="432" h="1200">
                  <a:moveTo>
                    <a:pt x="0" y="1200"/>
                  </a:moveTo>
                  <a:lnTo>
                    <a:pt x="0" y="576"/>
                  </a:lnTo>
                  <a:lnTo>
                    <a:pt x="432" y="576"/>
                  </a:lnTo>
                  <a:lnTo>
                    <a:pt x="432" y="0"/>
                  </a:lnTo>
                </a:path>
              </a:pathLst>
            </a:custGeom>
            <a:noFill/>
            <a:ln w="28575" cap="flat" cmpd="sng">
              <a:solidFill>
                <a:schemeClr val="tx1"/>
              </a:solidFill>
              <a:prstDash val="solid"/>
              <a:round/>
              <a:headEnd type="triangl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3" name="Freeform 77"/>
            <p:cNvSpPr>
              <a:spLocks/>
            </p:cNvSpPr>
            <p:nvPr/>
          </p:nvSpPr>
          <p:spPr bwMode="gray">
            <a:xfrm>
              <a:off x="2360612" y="2590800"/>
              <a:ext cx="762000" cy="533400"/>
            </a:xfrm>
            <a:custGeom>
              <a:avLst/>
              <a:gdLst>
                <a:gd name="T0" fmla="*/ 0 w 480"/>
                <a:gd name="T1" fmla="*/ 2147483647 h 336"/>
                <a:gd name="T2" fmla="*/ 0 w 480"/>
                <a:gd name="T3" fmla="*/ 0 h 336"/>
                <a:gd name="T4" fmla="*/ 2147483647 w 480"/>
                <a:gd name="T5" fmla="*/ 0 h 336"/>
                <a:gd name="T6" fmla="*/ 0 60000 65536"/>
                <a:gd name="T7" fmla="*/ 0 60000 65536"/>
                <a:gd name="T8" fmla="*/ 0 60000 65536"/>
                <a:gd name="T9" fmla="*/ 0 w 480"/>
                <a:gd name="T10" fmla="*/ 0 h 336"/>
                <a:gd name="T11" fmla="*/ 480 w 480"/>
                <a:gd name="T12" fmla="*/ 336 h 336"/>
              </a:gdLst>
              <a:ahLst/>
              <a:cxnLst>
                <a:cxn ang="T6">
                  <a:pos x="T0" y="T1"/>
                </a:cxn>
                <a:cxn ang="T7">
                  <a:pos x="T2" y="T3"/>
                </a:cxn>
                <a:cxn ang="T8">
                  <a:pos x="T4" y="T5"/>
                </a:cxn>
              </a:cxnLst>
              <a:rect l="T9" t="T10" r="T11" b="T12"/>
              <a:pathLst>
                <a:path w="480" h="336">
                  <a:moveTo>
                    <a:pt x="0" y="336"/>
                  </a:moveTo>
                  <a:lnTo>
                    <a:pt x="0" y="0"/>
                  </a:lnTo>
                  <a:lnTo>
                    <a:pt x="480" y="0"/>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4" name="Freeform 78"/>
            <p:cNvSpPr>
              <a:spLocks/>
            </p:cNvSpPr>
            <p:nvPr/>
          </p:nvSpPr>
          <p:spPr bwMode="gray">
            <a:xfrm>
              <a:off x="2741612" y="2819400"/>
              <a:ext cx="381000" cy="304800"/>
            </a:xfrm>
            <a:custGeom>
              <a:avLst/>
              <a:gdLst>
                <a:gd name="T0" fmla="*/ 2147483647 w 240"/>
                <a:gd name="T1" fmla="*/ 0 h 192"/>
                <a:gd name="T2" fmla="*/ 0 w 240"/>
                <a:gd name="T3" fmla="*/ 0 h 192"/>
                <a:gd name="T4" fmla="*/ 0 w 240"/>
                <a:gd name="T5" fmla="*/ 2147483647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0" y="0"/>
                  </a:lnTo>
                  <a:lnTo>
                    <a:pt x="0" y="192"/>
                  </a:lnTo>
                </a:path>
              </a:pathLst>
            </a:custGeom>
            <a:noFill/>
            <a:ln w="28575" cap="flat" cmpd="sng">
              <a:solidFill>
                <a:schemeClr val="tx1"/>
              </a:solidFill>
              <a:prstDash val="dash"/>
              <a:round/>
              <a:headEnd type="none"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3265" name="Freeform 79"/>
            <p:cNvSpPr>
              <a:spLocks/>
            </p:cNvSpPr>
            <p:nvPr/>
          </p:nvSpPr>
          <p:spPr bwMode="auto">
            <a:xfrm>
              <a:off x="5408612" y="3945731"/>
              <a:ext cx="954087" cy="638175"/>
            </a:xfrm>
            <a:custGeom>
              <a:avLst/>
              <a:gdLst>
                <a:gd name="T0" fmla="*/ 2147483647 w 338"/>
                <a:gd name="T1" fmla="*/ 0 h 384"/>
                <a:gd name="T2" fmla="*/ 0 w 338"/>
                <a:gd name="T3" fmla="*/ 2147483647 h 384"/>
                <a:gd name="T4" fmla="*/ 2147483647 w 338"/>
                <a:gd name="T5" fmla="*/ 2147483647 h 384"/>
                <a:gd name="T6" fmla="*/ 0 60000 65536"/>
                <a:gd name="T7" fmla="*/ 0 60000 65536"/>
                <a:gd name="T8" fmla="*/ 0 60000 65536"/>
                <a:gd name="T9" fmla="*/ 0 w 338"/>
                <a:gd name="T10" fmla="*/ 0 h 384"/>
                <a:gd name="T11" fmla="*/ 338 w 338"/>
                <a:gd name="T12" fmla="*/ 384 h 384"/>
              </a:gdLst>
              <a:ahLst/>
              <a:cxnLst>
                <a:cxn ang="T6">
                  <a:pos x="T0" y="T1"/>
                </a:cxn>
                <a:cxn ang="T7">
                  <a:pos x="T2" y="T3"/>
                </a:cxn>
                <a:cxn ang="T8">
                  <a:pos x="T4" y="T5"/>
                </a:cxn>
              </a:cxnLst>
              <a:rect l="T9" t="T10" r="T11" b="T12"/>
              <a:pathLst>
                <a:path w="338" h="384">
                  <a:moveTo>
                    <a:pt x="2" y="0"/>
                  </a:moveTo>
                  <a:lnTo>
                    <a:pt x="0" y="384"/>
                  </a:lnTo>
                  <a:lnTo>
                    <a:pt x="338" y="384"/>
                  </a:lnTo>
                </a:path>
              </a:pathLst>
            </a:custGeom>
            <a:noFill/>
            <a:ln w="28575" cap="flat" cmpd="sng">
              <a:solidFill>
                <a:schemeClr val="tx1"/>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3266" name="Freeform 80"/>
            <p:cNvSpPr>
              <a:spLocks/>
            </p:cNvSpPr>
            <p:nvPr/>
          </p:nvSpPr>
          <p:spPr bwMode="auto">
            <a:xfrm>
              <a:off x="8042274" y="3929064"/>
              <a:ext cx="942392" cy="671512"/>
            </a:xfrm>
            <a:custGeom>
              <a:avLst/>
              <a:gdLst>
                <a:gd name="T0" fmla="*/ 0 w 528"/>
                <a:gd name="T1" fmla="*/ 2147483647 h 432"/>
                <a:gd name="T2" fmla="*/ 2147483647 w 528"/>
                <a:gd name="T3" fmla="*/ 2147483647 h 432"/>
                <a:gd name="T4" fmla="*/ 2147483647 w 528"/>
                <a:gd name="T5" fmla="*/ 0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432"/>
                  </a:moveTo>
                  <a:lnTo>
                    <a:pt x="528" y="432"/>
                  </a:lnTo>
                  <a:lnTo>
                    <a:pt x="528" y="0"/>
                  </a:lnTo>
                </a:path>
              </a:pathLst>
            </a:custGeom>
            <a:noFill/>
            <a:ln w="28575" cap="flat" cmpd="sng">
              <a:solidFill>
                <a:schemeClr val="tx1"/>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dirty="0"/>
            </a:p>
          </p:txBody>
        </p:sp>
        <p:grpSp>
          <p:nvGrpSpPr>
            <p:cNvPr id="3" name="Group 129"/>
            <p:cNvGrpSpPr>
              <a:grpSpLocks/>
            </p:cNvGrpSpPr>
            <p:nvPr/>
          </p:nvGrpSpPr>
          <p:grpSpPr bwMode="auto">
            <a:xfrm>
              <a:off x="8456613" y="1676400"/>
              <a:ext cx="1295395" cy="1033553"/>
              <a:chOff x="3168" y="2680"/>
              <a:chExt cx="1283" cy="1001"/>
            </a:xfrm>
            <a:solidFill>
              <a:srgbClr val="FFFF99"/>
            </a:solidFill>
          </p:grpSpPr>
          <p:sp>
            <p:nvSpPr>
              <p:cNvPr id="4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4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3" name="Freeform 101"/>
              <p:cNvSpPr>
                <a:spLocks/>
              </p:cNvSpPr>
              <p:nvPr/>
            </p:nvSpPr>
            <p:spPr bwMode="blackWhite">
              <a:xfrm>
                <a:off x="4259" y="3305"/>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sm" len="sm"/>
                <a:tailEnd type="triangle" w="lg" len="lg"/>
              </a:ln>
              <a:effectLst/>
            </p:spPr>
            <p:txBody>
              <a:bodyPr/>
              <a:lstStyle/>
              <a:p>
                <a:pPr algn="ctr">
                  <a:defRPr/>
                </a:pPr>
                <a:endParaRPr lang="en-US" dirty="0">
                  <a:latin typeface="Arial" charset="0"/>
                  <a:cs typeface="Arial" charset="0"/>
                </a:endParaRPr>
              </a:p>
            </p:txBody>
          </p:sp>
          <p:sp>
            <p:nvSpPr>
              <p:cNvPr id="64" name="Freeform 102"/>
              <p:cNvSpPr>
                <a:spLocks/>
              </p:cNvSpPr>
              <p:nvPr/>
            </p:nvSpPr>
            <p:spPr bwMode="blackWhite">
              <a:xfrm>
                <a:off x="3168" y="2722"/>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lg" len="lg"/>
              </a:ln>
              <a:effectLst/>
            </p:spPr>
            <p:txBody>
              <a:bodyPr/>
              <a:lstStyle/>
              <a:p>
                <a:pPr algn="ctr">
                  <a:defRPr/>
                </a:pPr>
                <a:endParaRPr lang="en-US" dirty="0">
                  <a:latin typeface="Arial" charset="0"/>
                  <a:cs typeface="Arial" charset="0"/>
                </a:endParaRPr>
              </a:p>
            </p:txBody>
          </p:sp>
        </p:grpSp>
        <p:sp>
          <p:nvSpPr>
            <p:cNvPr id="53268" name="Text Box 46"/>
            <p:cNvSpPr txBox="1">
              <a:spLocks noChangeArrowheads="1"/>
            </p:cNvSpPr>
            <p:nvPr/>
          </p:nvSpPr>
          <p:spPr bwMode="gray">
            <a:xfrm>
              <a:off x="8643111" y="1980691"/>
              <a:ext cx="944629" cy="44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rPr>
                <a:t>Redo log buffer</a:t>
              </a:r>
            </a:p>
          </p:txBody>
        </p:sp>
        <p:sp>
          <p:nvSpPr>
            <p:cNvPr id="53269" name="Rectangle 110"/>
            <p:cNvSpPr>
              <a:spLocks noChangeArrowheads="1"/>
            </p:cNvSpPr>
            <p:nvPr/>
          </p:nvSpPr>
          <p:spPr bwMode="blackWhite">
            <a:xfrm>
              <a:off x="8647112" y="2743200"/>
              <a:ext cx="1028700" cy="6096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53270" name="Text Box 118"/>
            <p:cNvSpPr txBox="1">
              <a:spLocks noChangeArrowheads="1"/>
            </p:cNvSpPr>
            <p:nvPr/>
          </p:nvSpPr>
          <p:spPr bwMode="gray">
            <a:xfrm>
              <a:off x="8575507" y="2895600"/>
              <a:ext cx="117871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7011" y="4557890"/>
              <a:ext cx="1181100" cy="1495425"/>
            </a:xfrm>
            <a:prstGeom prst="rect">
              <a:avLst/>
            </a:prstGeom>
          </p:spPr>
        </p:pic>
      </p:grpSp>
    </p:spTree>
    <p:custDataLst>
      <p:tags r:id="rId1"/>
    </p:custDataLst>
    <p:extLst>
      <p:ext uri="{BB962C8B-B14F-4D97-AF65-F5344CB8AC3E}">
        <p14:creationId xmlns:p14="http://schemas.microsoft.com/office/powerpoint/2010/main" val="1461574675"/>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680521"/>
          </a:xfrm>
        </p:spPr>
        <p:txBody>
          <a:bodyPr/>
          <a:lstStyle/>
          <a:p>
            <a:r>
              <a:rPr lang="en-US" dirty="0"/>
              <a:t>In this lesson, you should have learned how to configure and monitor memory components for optimal performance.</a:t>
            </a:r>
          </a:p>
        </p:txBody>
      </p:sp>
    </p:spTree>
    <p:custDataLst>
      <p:tags r:id="rId1"/>
    </p:custDataLst>
    <p:extLst>
      <p:ext uri="{BB962C8B-B14F-4D97-AF65-F5344CB8AC3E}">
        <p14:creationId xmlns:p14="http://schemas.microsoft.com/office/powerpoint/2010/main" val="3580932976"/>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795938"/>
          </a:xfrm>
        </p:spPr>
        <p:txBody>
          <a:bodyPr/>
          <a:lstStyle/>
          <a:p>
            <a:pPr lvl="1"/>
            <a:r>
              <a:rPr lang="en-US" dirty="0" smtClean="0"/>
              <a:t>Examining </a:t>
            </a:r>
            <a:r>
              <a:rPr lang="en-US" dirty="0"/>
              <a:t>the Database Background </a:t>
            </a:r>
            <a:r>
              <a:rPr lang="en-US" dirty="0" smtClean="0"/>
              <a:t>Processes</a:t>
            </a:r>
          </a:p>
          <a:p>
            <a:pPr lvl="1"/>
            <a:r>
              <a:rPr lang="en-US" dirty="0"/>
              <a:t>Identifying the Database </a:t>
            </a:r>
            <a:r>
              <a:rPr lang="en-US" dirty="0" smtClean="0"/>
              <a:t>Foreground Server </a:t>
            </a:r>
            <a:r>
              <a:rPr lang="en-US" dirty="0"/>
              <a:t>Processes</a:t>
            </a:r>
          </a:p>
        </p:txBody>
      </p:sp>
    </p:spTree>
    <p:custDataLst>
      <p:tags r:id="rId1"/>
    </p:custDataLst>
    <p:extLst>
      <p:ext uri="{BB962C8B-B14F-4D97-AF65-F5344CB8AC3E}">
        <p14:creationId xmlns:p14="http://schemas.microsoft.com/office/powerpoint/2010/main" val="3780933904"/>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32. Managing </a:t>
            </a:r>
            <a:r>
              <a:rPr lang="en-US" dirty="0"/>
              <a:t>Memory</a:t>
            </a:r>
          </a:p>
        </p:txBody>
      </p:sp>
      <p:sp>
        <p:nvSpPr>
          <p:cNvPr id="3" name="Subtitle 2"/>
          <p:cNvSpPr>
            <a:spLocks noGrp="1"/>
          </p:cNvSpPr>
          <p:nvPr>
            <p:ph type="subTitle" idx="1"/>
          </p:nvPr>
        </p:nvSpPr>
        <p:spPr/>
        <p:txBody>
          <a:bodyPr/>
          <a:lstStyle/>
          <a:p>
            <a:r>
              <a:rPr lang="en-US" dirty="0" smtClean="0"/>
              <a:t> </a:t>
            </a:r>
            <a:endParaRPr lang="en-US" dirty="0"/>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4058824946"/>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680521"/>
          </a:xfrm>
        </p:spPr>
        <p:txBody>
          <a:bodyPr/>
          <a:lstStyle/>
          <a:p>
            <a:r>
              <a:rPr lang="en-US" dirty="0"/>
              <a:t>After completing this lesson, you should be able to configure and monitor memory components for optimal performance.</a:t>
            </a:r>
          </a:p>
        </p:txBody>
      </p:sp>
    </p:spTree>
    <p:custDataLst>
      <p:tags r:id="rId1"/>
    </p:custDataLst>
    <p:extLst>
      <p:ext uri="{BB962C8B-B14F-4D97-AF65-F5344CB8AC3E}">
        <p14:creationId xmlns:p14="http://schemas.microsoft.com/office/powerpoint/2010/main" val="1940048015"/>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989485" y="914400"/>
            <a:ext cx="8209854" cy="5108491"/>
            <a:chOff x="830654" y="1268641"/>
            <a:chExt cx="7482693" cy="3021738"/>
          </a:xfrm>
        </p:grpSpPr>
        <p:sp>
          <p:nvSpPr>
            <p:cNvPr id="52" name="Freeform 5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3" name="Rounded Rectangle 5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180"/>
          <p:cNvSpPr>
            <a:spLocks noGrp="1" noChangeArrowheads="1"/>
          </p:cNvSpPr>
          <p:nvPr>
            <p:ph type="title"/>
          </p:nvPr>
        </p:nvSpPr>
        <p:spPr/>
        <p:txBody>
          <a:bodyPr/>
          <a:lstStyle/>
          <a:p>
            <a:pPr eaLnBrk="1" hangingPunct="1"/>
            <a:r>
              <a:rPr lang="en-US" altLang="en-US" dirty="0"/>
              <a:t>Managing Memory Components</a:t>
            </a:r>
            <a:endParaRPr lang="en-US" altLang="en-US" dirty="0">
              <a:solidFill>
                <a:srgbClr val="0000FF"/>
              </a:solidFill>
            </a:endParaRPr>
          </a:p>
        </p:txBody>
      </p:sp>
      <p:grpSp>
        <p:nvGrpSpPr>
          <p:cNvPr id="16387" name="Group 49"/>
          <p:cNvGrpSpPr>
            <a:grpSpLocks/>
          </p:cNvGrpSpPr>
          <p:nvPr/>
        </p:nvGrpSpPr>
        <p:grpSpPr bwMode="auto">
          <a:xfrm>
            <a:off x="2436812" y="1202919"/>
            <a:ext cx="7315200" cy="4410364"/>
            <a:chOff x="914400" y="1309688"/>
            <a:chExt cx="7315200" cy="4850844"/>
          </a:xfrm>
        </p:grpSpPr>
        <p:sp>
          <p:nvSpPr>
            <p:cNvPr id="9220" name="Oval 107"/>
            <p:cNvSpPr>
              <a:spLocks noChangeArrowheads="1"/>
            </p:cNvSpPr>
            <p:nvPr/>
          </p:nvSpPr>
          <p:spPr bwMode="blackWhite">
            <a:xfrm>
              <a:off x="1162050" y="2514462"/>
              <a:ext cx="1279525" cy="731754"/>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1</a:t>
              </a:r>
            </a:p>
          </p:txBody>
        </p:sp>
        <p:sp>
          <p:nvSpPr>
            <p:cNvPr id="16389" name="AutoShape 108"/>
            <p:cNvSpPr>
              <a:spLocks noChangeArrowheads="1"/>
            </p:cNvSpPr>
            <p:nvPr/>
          </p:nvSpPr>
          <p:spPr bwMode="blackWhite">
            <a:xfrm>
              <a:off x="914400"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390" name="Rectangle 109"/>
            <p:cNvSpPr>
              <a:spLocks noChangeArrowheads="1"/>
            </p:cNvSpPr>
            <p:nvPr/>
          </p:nvSpPr>
          <p:spPr bwMode="blackWhite">
            <a:xfrm>
              <a:off x="1066800"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1" name="Rectangle 110"/>
            <p:cNvSpPr>
              <a:spLocks noChangeArrowheads="1"/>
            </p:cNvSpPr>
            <p:nvPr/>
          </p:nvSpPr>
          <p:spPr bwMode="blackWhite">
            <a:xfrm>
              <a:off x="2841625"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2" name="Rectangle 111"/>
            <p:cNvSpPr>
              <a:spLocks noChangeArrowheads="1"/>
            </p:cNvSpPr>
            <p:nvPr/>
          </p:nvSpPr>
          <p:spPr bwMode="blackWhite">
            <a:xfrm>
              <a:off x="1066800" y="3868738"/>
              <a:ext cx="15843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3" name="Text Box 112"/>
            <p:cNvSpPr txBox="1">
              <a:spLocks noChangeArrowheads="1"/>
            </p:cNvSpPr>
            <p:nvPr/>
          </p:nvSpPr>
          <p:spPr bwMode="gray">
            <a:xfrm>
              <a:off x="1219200"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9226" name="Rectangle 113"/>
            <p:cNvSpPr>
              <a:spLocks noChangeArrowheads="1"/>
            </p:cNvSpPr>
            <p:nvPr/>
          </p:nvSpPr>
          <p:spPr bwMode="blackWhite">
            <a:xfrm>
              <a:off x="2819400" y="3854158"/>
              <a:ext cx="2286000" cy="1044455"/>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6395" name="Rectangle 115"/>
            <p:cNvSpPr>
              <a:spLocks noChangeArrowheads="1"/>
            </p:cNvSpPr>
            <p:nvPr/>
          </p:nvSpPr>
          <p:spPr bwMode="blackWhite">
            <a:xfrm>
              <a:off x="3927475" y="4983338"/>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6396" name="Text Box 116"/>
            <p:cNvSpPr txBox="1">
              <a:spLocks noChangeArrowheads="1"/>
            </p:cNvSpPr>
            <p:nvPr/>
          </p:nvSpPr>
          <p:spPr bwMode="gray">
            <a:xfrm>
              <a:off x="3935412" y="5053340"/>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6397" name="Text Box 117"/>
            <p:cNvSpPr txBox="1">
              <a:spLocks noChangeArrowheads="1"/>
            </p:cNvSpPr>
            <p:nvPr/>
          </p:nvSpPr>
          <p:spPr bwMode="gray">
            <a:xfrm>
              <a:off x="1231900" y="51435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6398" name="Text Box 118"/>
            <p:cNvSpPr txBox="1">
              <a:spLocks noChangeArrowheads="1"/>
            </p:cNvSpPr>
            <p:nvPr/>
          </p:nvSpPr>
          <p:spPr bwMode="gray">
            <a:xfrm>
              <a:off x="2811463"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399" name="AutoShape 119"/>
            <p:cNvSpPr>
              <a:spLocks noChangeArrowheads="1"/>
            </p:cNvSpPr>
            <p:nvPr/>
          </p:nvSpPr>
          <p:spPr bwMode="blackWhite">
            <a:xfrm>
              <a:off x="2228850" y="1690688"/>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0" name="Text Box 125"/>
            <p:cNvSpPr txBox="1">
              <a:spLocks noChangeArrowheads="1"/>
            </p:cNvSpPr>
            <p:nvPr/>
          </p:nvSpPr>
          <p:spPr bwMode="gray">
            <a:xfrm>
              <a:off x="2381250" y="1766888"/>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16401" name="Text Box 126"/>
            <p:cNvSpPr txBox="1">
              <a:spLocks noChangeArrowheads="1"/>
            </p:cNvSpPr>
            <p:nvPr/>
          </p:nvSpPr>
          <p:spPr bwMode="auto">
            <a:xfrm>
              <a:off x="2307365" y="5791200"/>
              <a:ext cx="2929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6402" name="Text Box 127"/>
            <p:cNvSpPr txBox="1">
              <a:spLocks noChangeArrowheads="1"/>
            </p:cNvSpPr>
            <p:nvPr/>
          </p:nvSpPr>
          <p:spPr bwMode="auto">
            <a:xfrm>
              <a:off x="1887706" y="1309688"/>
              <a:ext cx="3044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Program Global Area (PGA)</a:t>
              </a:r>
            </a:p>
          </p:txBody>
        </p:sp>
        <p:sp>
          <p:nvSpPr>
            <p:cNvPr id="9235" name="Oval 133"/>
            <p:cNvSpPr>
              <a:spLocks noChangeArrowheads="1"/>
            </p:cNvSpPr>
            <p:nvPr/>
          </p:nvSpPr>
          <p:spPr bwMode="blackWhite">
            <a:xfrm>
              <a:off x="4876800" y="2544621"/>
              <a:ext cx="1279525" cy="731753"/>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2</a:t>
              </a:r>
            </a:p>
          </p:txBody>
        </p:sp>
        <p:sp>
          <p:nvSpPr>
            <p:cNvPr id="16404" name="Line 171"/>
            <p:cNvSpPr>
              <a:spLocks noChangeShapeType="1"/>
            </p:cNvSpPr>
            <p:nvPr/>
          </p:nvSpPr>
          <p:spPr bwMode="gray">
            <a:xfrm>
              <a:off x="180181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9237" name="Rectangle 172"/>
            <p:cNvSpPr>
              <a:spLocks noChangeArrowheads="1"/>
            </p:cNvSpPr>
            <p:nvPr/>
          </p:nvSpPr>
          <p:spPr bwMode="blackWhite">
            <a:xfrm>
              <a:off x="3448050" y="1752549"/>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6406" name="AutoShape 173"/>
            <p:cNvSpPr>
              <a:spLocks noChangeArrowheads="1"/>
            </p:cNvSpPr>
            <p:nvPr/>
          </p:nvSpPr>
          <p:spPr bwMode="blackWhite">
            <a:xfrm>
              <a:off x="5867400" y="1689100"/>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7" name="Text Box 174"/>
            <p:cNvSpPr txBox="1">
              <a:spLocks noChangeArrowheads="1"/>
            </p:cNvSpPr>
            <p:nvPr/>
          </p:nvSpPr>
          <p:spPr bwMode="gray">
            <a:xfrm>
              <a:off x="6019800" y="1765300"/>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9240" name="Rectangle 175"/>
            <p:cNvSpPr>
              <a:spLocks noChangeArrowheads="1"/>
            </p:cNvSpPr>
            <p:nvPr/>
          </p:nvSpPr>
          <p:spPr bwMode="blackWhite">
            <a:xfrm>
              <a:off x="7086600" y="1750962"/>
              <a:ext cx="962025" cy="990486"/>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6409" name="Line 176"/>
            <p:cNvSpPr>
              <a:spLocks noChangeShapeType="1"/>
            </p:cNvSpPr>
            <p:nvPr/>
          </p:nvSpPr>
          <p:spPr bwMode="gray">
            <a:xfrm>
              <a:off x="5516563" y="3263900"/>
              <a:ext cx="0" cy="45720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6410" name="Text Box 177"/>
            <p:cNvSpPr txBox="1">
              <a:spLocks noChangeArrowheads="1"/>
            </p:cNvSpPr>
            <p:nvPr/>
          </p:nvSpPr>
          <p:spPr bwMode="auto">
            <a:xfrm>
              <a:off x="6708775" y="1309688"/>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PGA</a:t>
              </a:r>
            </a:p>
          </p:txBody>
        </p:sp>
        <p:sp>
          <p:nvSpPr>
            <p:cNvPr id="16411" name="Rectangle 110"/>
            <p:cNvSpPr>
              <a:spLocks noChangeArrowheads="1"/>
            </p:cNvSpPr>
            <p:nvPr/>
          </p:nvSpPr>
          <p:spPr bwMode="blackWhite">
            <a:xfrm>
              <a:off x="5330914" y="4964288"/>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12" name="Text Box 118"/>
            <p:cNvSpPr txBox="1">
              <a:spLocks noChangeArrowheads="1"/>
            </p:cNvSpPr>
            <p:nvPr/>
          </p:nvSpPr>
          <p:spPr bwMode="gray">
            <a:xfrm>
              <a:off x="5309483" y="5154788"/>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nvGrpSpPr>
            <p:cNvPr id="3" name="Group 129"/>
            <p:cNvGrpSpPr>
              <a:grpSpLocks/>
            </p:cNvGrpSpPr>
            <p:nvPr/>
          </p:nvGrpSpPr>
          <p:grpSpPr bwMode="auto">
            <a:xfrm>
              <a:off x="5181600" y="3886198"/>
              <a:ext cx="1295395" cy="1066593"/>
              <a:chOff x="3168" y="2680"/>
              <a:chExt cx="1283" cy="1033"/>
            </a:xfrm>
            <a:solidFill>
              <a:srgbClr val="FFFF99"/>
            </a:solidFill>
          </p:grpSpPr>
          <p:sp>
            <p:nvSpPr>
              <p:cNvPr id="30"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1"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2"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3"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4"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5"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6"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7"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8"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Freeform 101"/>
              <p:cNvSpPr>
                <a:spLocks/>
              </p:cNvSpPr>
              <p:nvPr/>
            </p:nvSpPr>
            <p:spPr bwMode="blackWhite">
              <a:xfrm>
                <a:off x="4259" y="3337"/>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49"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6414" name="Text Box 46"/>
            <p:cNvSpPr txBox="1">
              <a:spLocks noChangeArrowheads="1"/>
            </p:cNvSpPr>
            <p:nvPr/>
          </p:nvSpPr>
          <p:spPr bwMode="gray">
            <a:xfrm>
              <a:off x="5257800" y="4161187"/>
              <a:ext cx="1143000"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dirty="0"/>
                <a:t>Redo log buffer</a:t>
              </a:r>
            </a:p>
          </p:txBody>
        </p:sp>
      </p:grpSp>
    </p:spTree>
    <p:custDataLst>
      <p:tags r:id="rId1"/>
    </p:custDataLst>
    <p:extLst>
      <p:ext uri="{BB962C8B-B14F-4D97-AF65-F5344CB8AC3E}">
        <p14:creationId xmlns:p14="http://schemas.microsoft.com/office/powerpoint/2010/main" val="2362170831"/>
      </p:ext>
    </p:extLst>
  </p:cSld>
  <p:clrMapOvr>
    <a:masterClrMapping/>
  </p:clrMapOvr>
  <p:transition spd="slow"/>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24032882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901120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Using the </a:t>
            </a:r>
            <a:r>
              <a:rPr lang="en-US" dirty="0">
                <a:solidFill>
                  <a:schemeClr val="bg2">
                    <a:lumMod val="10000"/>
                  </a:schemeClr>
                </a:solidFill>
                <a:latin typeface="Courier New" panose="02070309020205020404" pitchFamily="49" charset="0"/>
                <a:cs typeface="Courier New" panose="02070309020205020404" pitchFamily="49" charset="0"/>
              </a:rPr>
              <a:t>ENABLE PLUGGABLE DATABASE</a:t>
            </a:r>
            <a:r>
              <a:rPr lang="en-US" dirty="0">
                <a:solidFill>
                  <a:schemeClr val="bg2">
                    <a:lumMod val="10000"/>
                  </a:schemeClr>
                </a:solidFill>
                <a:cs typeface="Courier New" pitchFamily="49" charset="0"/>
              </a:rPr>
              <a:t> Clause</a:t>
            </a:r>
            <a:endParaRPr lang="en-US" dirty="0"/>
          </a:p>
        </p:txBody>
      </p:sp>
      <p:sp>
        <p:nvSpPr>
          <p:cNvPr id="3" name="Content Placeholder 2"/>
          <p:cNvSpPr>
            <a:spLocks noGrp="1"/>
          </p:cNvSpPr>
          <p:nvPr>
            <p:ph idx="1"/>
          </p:nvPr>
        </p:nvSpPr>
        <p:spPr>
          <a:xfrm>
            <a:off x="622138" y="1242485"/>
            <a:ext cx="10944549" cy="4612367"/>
          </a:xfrm>
        </p:spPr>
        <p:txBody>
          <a:bodyPr/>
          <a:lstStyle/>
          <a:p>
            <a:pPr marL="117475" indent="-460375">
              <a:defRPr/>
            </a:pPr>
            <a:r>
              <a:rPr lang="en-US" dirty="0"/>
              <a:t>Without </a:t>
            </a:r>
            <a:r>
              <a:rPr lang="en-US" b="1" dirty="0">
                <a:solidFill>
                  <a:schemeClr val="accent2"/>
                </a:solidFill>
                <a:latin typeface="Courier New" pitchFamily="49" charset="0"/>
                <a:cs typeface="Courier New" pitchFamily="49" charset="0"/>
              </a:rPr>
              <a:t>SEED</a:t>
            </a:r>
            <a:r>
              <a:rPr lang="en-US" dirty="0"/>
              <a:t> </a:t>
            </a:r>
            <a:r>
              <a:rPr lang="en-US" b="1" dirty="0">
                <a:solidFill>
                  <a:schemeClr val="accent2"/>
                </a:solidFill>
                <a:latin typeface="Courier New" pitchFamily="49" charset="0"/>
                <a:cs typeface="Courier New" pitchFamily="49" charset="0"/>
              </a:rPr>
              <a:t>FILE_NAME_CONVERT</a:t>
            </a:r>
            <a:r>
              <a:rPr lang="en-US" dirty="0">
                <a:cs typeface="Courier New" pitchFamily="49" charset="0"/>
              </a:rPr>
              <a:t>:</a:t>
            </a:r>
          </a:p>
          <a:p>
            <a:pPr marL="403225" indent="-288925">
              <a:buClr>
                <a:schemeClr val="accent1"/>
              </a:buClr>
              <a:buFont typeface="Arial" panose="020B0604020202020204" pitchFamily="34" charset="0"/>
              <a:buChar char="•"/>
              <a:defRPr/>
            </a:pPr>
            <a:r>
              <a:rPr lang="fr-FR" dirty="0"/>
              <a:t>OMF: </a:t>
            </a:r>
            <a:r>
              <a:rPr lang="en-US" b="1" dirty="0">
                <a:solidFill>
                  <a:schemeClr val="accent2"/>
                </a:solidFill>
                <a:latin typeface="Courier New" pitchFamily="49" charset="0"/>
                <a:cs typeface="Courier New" pitchFamily="49" charset="0"/>
              </a:rPr>
              <a:t>DB_CREATE_FILE_DEST=</a:t>
            </a:r>
            <a:r>
              <a:rPr lang="fr-FR" sz="2000" b="1" dirty="0">
                <a:latin typeface="Courier New" pitchFamily="49" charset="0"/>
                <a:cs typeface="Courier New" pitchFamily="49" charset="0"/>
              </a:rPr>
              <a:t>'</a:t>
            </a:r>
            <a:r>
              <a:rPr lang="fr-FR" sz="2000" dirty="0">
                <a:latin typeface="Courier New" pitchFamily="49" charset="0"/>
                <a:cs typeface="Courier New" pitchFamily="49" charset="0"/>
              </a:rPr>
              <a:t>/u02/app/oradata</a:t>
            </a:r>
            <a:r>
              <a:rPr lang="fr-FR" sz="2000" b="1" dirty="0">
                <a:latin typeface="Courier New" pitchFamily="49" charset="0"/>
                <a:cs typeface="Courier New" pitchFamily="49" charset="0"/>
              </a:rPr>
              <a:t>'</a:t>
            </a:r>
            <a:endParaRPr lang="en-US" sz="2000"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576072" indent="-460375">
              <a:buClr>
                <a:schemeClr val="accent1"/>
              </a:buClr>
              <a:buFont typeface="Arial" panose="020B0604020202020204" pitchFamily="34" charset="0"/>
              <a:buChar char="•"/>
              <a:defRPr/>
            </a:pPr>
            <a:endParaRPr lang="en-US" dirty="0"/>
          </a:p>
          <a:p>
            <a:pPr marL="403225" indent="-288925">
              <a:buClr>
                <a:schemeClr val="accent1"/>
              </a:buClr>
              <a:buFont typeface="Arial" panose="020B0604020202020204" pitchFamily="34" charset="0"/>
              <a:buChar char="•"/>
              <a:defRPr/>
            </a:pPr>
            <a:r>
              <a:rPr lang="en-US" dirty="0"/>
              <a:t>Or initialization parameter: </a:t>
            </a:r>
            <a:r>
              <a:rPr lang="en-US" b="1" dirty="0">
                <a:solidFill>
                  <a:schemeClr val="accent2"/>
                </a:solidFill>
                <a:latin typeface="Courier New" pitchFamily="49" charset="0"/>
                <a:cs typeface="Courier New" pitchFamily="49" charset="0"/>
              </a:rPr>
              <a:t>PDB_FILE_NAME_CONVERT = </a:t>
            </a:r>
            <a:br>
              <a:rPr lang="en-US" b="1" dirty="0">
                <a:solidFill>
                  <a:schemeClr val="accent2"/>
                </a:solidFill>
                <a:latin typeface="Courier New" pitchFamily="49" charset="0"/>
                <a:cs typeface="Courier New" pitchFamily="49" charset="0"/>
              </a:rPr>
            </a:br>
            <a:r>
              <a:rPr lang="fr-FR" sz="2000" b="1" dirty="0">
                <a:latin typeface="Courier New" pitchFamily="49" charset="0"/>
                <a:cs typeface="Courier New" pitchFamily="49" charset="0"/>
              </a:rPr>
              <a:t>'</a:t>
            </a:r>
            <a:r>
              <a:rPr lang="fr-FR" sz="2000" dirty="0">
                <a:latin typeface="Courier New" pitchFamily="49" charset="0"/>
                <a:cs typeface="Courier New" pitchFamily="49" charset="0"/>
              </a:rPr>
              <a:t>/u02/app/oradata/CDB2</a:t>
            </a:r>
            <a:r>
              <a:rPr lang="fr-FR" sz="2000" b="1" dirty="0">
                <a:latin typeface="Courier New" pitchFamily="49" charset="0"/>
                <a:cs typeface="Courier New" pitchFamily="49" charset="0"/>
              </a:rPr>
              <a:t>'</a:t>
            </a:r>
            <a:r>
              <a:rPr lang="fr-FR" sz="2000" dirty="0"/>
              <a:t>,</a:t>
            </a:r>
            <a:r>
              <a:rPr lang="fr-FR" sz="2000" b="1" dirty="0">
                <a:latin typeface="Courier New" pitchFamily="49" charset="0"/>
                <a:cs typeface="Courier New" pitchFamily="49" charset="0"/>
              </a:rPr>
              <a:t>'</a:t>
            </a:r>
            <a:r>
              <a:rPr lang="fr-FR" sz="2000" dirty="0">
                <a:latin typeface="Courier New" pitchFamily="49" charset="0"/>
                <a:cs typeface="Courier New" pitchFamily="49" charset="0"/>
              </a:rPr>
              <a:t>/u02/app/oradata/seed</a:t>
            </a:r>
            <a:r>
              <a:rPr lang="fr-FR" sz="2000" b="1" dirty="0">
                <a:latin typeface="Courier New" pitchFamily="49" charset="0"/>
                <a:cs typeface="Courier New" pitchFamily="49" charset="0"/>
              </a:rPr>
              <a:t>'</a:t>
            </a:r>
            <a:endParaRPr lang="fr-FR" sz="2000" dirty="0"/>
          </a:p>
        </p:txBody>
      </p:sp>
      <p:sp>
        <p:nvSpPr>
          <p:cNvPr id="5" name="Content Placeholder 2"/>
          <p:cNvSpPr txBox="1">
            <a:spLocks/>
          </p:cNvSpPr>
          <p:nvPr/>
        </p:nvSpPr>
        <p:spPr bwMode="gray">
          <a:xfrm>
            <a:off x="731520" y="2176274"/>
            <a:ext cx="10750394" cy="2836902"/>
          </a:xfrm>
          <a:prstGeom prst="round2DiagRect">
            <a:avLst>
              <a:gd name="adj1" fmla="val 9845"/>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a:defRPr/>
            </a:pPr>
            <a:r>
              <a:rPr lang="en-US" b="1" dirty="0">
                <a:solidFill>
                  <a:schemeClr val="tx1">
                    <a:lumMod val="50000"/>
                  </a:schemeClr>
                </a:solidFill>
                <a:latin typeface="Courier New" pitchFamily="49" charset="0"/>
                <a:cs typeface="Arial" charset="0"/>
              </a:rPr>
              <a:t>SQL&gt; CONNECT / AS SYSDBA</a:t>
            </a:r>
          </a:p>
          <a:p>
            <a:pPr>
              <a:defRPr/>
            </a:pPr>
            <a:r>
              <a:rPr lang="en-US" b="1" dirty="0">
                <a:solidFill>
                  <a:schemeClr val="tx1">
                    <a:lumMod val="50000"/>
                  </a:schemeClr>
                </a:solidFill>
                <a:latin typeface="Courier New" pitchFamily="49" charset="0"/>
                <a:cs typeface="Arial" charset="0"/>
              </a:rPr>
              <a:t>SQL&gt; STARTUP NOMOUNT</a:t>
            </a:r>
          </a:p>
          <a:p>
            <a:pPr>
              <a:defRPr/>
            </a:pPr>
            <a:r>
              <a:rPr lang="en-US" b="1" dirty="0">
                <a:solidFill>
                  <a:schemeClr val="tx1">
                    <a:lumMod val="50000"/>
                  </a:schemeClr>
                </a:solidFill>
                <a:latin typeface="Courier New" pitchFamily="49" charset="0"/>
                <a:cs typeface="Arial" charset="0"/>
              </a:rPr>
              <a:t>SQL&gt; </a:t>
            </a:r>
            <a:r>
              <a:rPr lang="fr-FR" b="1" dirty="0">
                <a:solidFill>
                  <a:schemeClr val="tx1">
                    <a:lumMod val="50000"/>
                  </a:schemeClr>
                </a:solidFill>
                <a:latin typeface="Courier New" pitchFamily="49" charset="0"/>
                <a:cs typeface="Courier New" pitchFamily="49" charset="0"/>
              </a:rPr>
              <a:t>CREATE DATABASE cdb2  </a:t>
            </a:r>
          </a:p>
          <a:p>
            <a:pPr>
              <a:defRPr/>
            </a:pPr>
            <a:r>
              <a:rPr lang="fr-FR" b="1" dirty="0">
                <a:solidFill>
                  <a:schemeClr val="tx1">
                    <a:lumMod val="50000"/>
                  </a:schemeClr>
                </a:solidFill>
                <a:latin typeface="Courier New" pitchFamily="49" charset="0"/>
                <a:cs typeface="Courier New" pitchFamily="49" charset="0"/>
              </a:rPr>
              <a:t>      USER SYS IDENTIFIED BY p1 USER SYSTEM IDENTIFIED BY p2</a:t>
            </a:r>
          </a:p>
          <a:p>
            <a:pPr>
              <a:defRPr/>
            </a:pPr>
            <a:r>
              <a:rPr lang="fr-FR" b="1" dirty="0">
                <a:solidFill>
                  <a:schemeClr val="tx1">
                    <a:lumMod val="50000"/>
                  </a:schemeClr>
                </a:solidFill>
                <a:latin typeface="Courier New" pitchFamily="49" charset="0"/>
                <a:cs typeface="Courier New" pitchFamily="49" charset="0"/>
              </a:rPr>
              <a:t>      EXTENT MANAGEMENT LOCAL </a:t>
            </a:r>
          </a:p>
          <a:p>
            <a:pPr>
              <a:defRPr/>
            </a:pPr>
            <a:r>
              <a:rPr lang="fr-FR" b="1" dirty="0">
                <a:solidFill>
                  <a:schemeClr val="tx1">
                    <a:lumMod val="50000"/>
                  </a:schemeClr>
                </a:solidFill>
                <a:latin typeface="Courier New" pitchFamily="49" charset="0"/>
                <a:cs typeface="Courier New" pitchFamily="49" charset="0"/>
              </a:rPr>
              <a:t>      DEFAULT TEMPORARY TABLESPACE temp</a:t>
            </a:r>
          </a:p>
          <a:p>
            <a:pPr>
              <a:defRPr/>
            </a:pPr>
            <a:r>
              <a:rPr lang="fr-FR" b="1" dirty="0">
                <a:solidFill>
                  <a:schemeClr val="tx1">
                    <a:lumMod val="50000"/>
                  </a:schemeClr>
                </a:solidFill>
                <a:latin typeface="Courier New" pitchFamily="49" charset="0"/>
                <a:cs typeface="Courier New" pitchFamily="49" charset="0"/>
              </a:rPr>
              <a:t>      UNDO TABLESPACE undotbs</a:t>
            </a:r>
          </a:p>
          <a:p>
            <a:pPr>
              <a:defRPr/>
            </a:pPr>
            <a:r>
              <a:rPr lang="fr-FR" b="1" dirty="0">
                <a:solidFill>
                  <a:schemeClr val="tx1">
                    <a:lumMod val="50000"/>
                  </a:schemeClr>
                </a:solidFill>
                <a:latin typeface="Courier New" pitchFamily="49" charset="0"/>
                <a:cs typeface="Courier New" pitchFamily="49" charset="0"/>
              </a:rPr>
              <a:t>      DEFAULT TABLESPACE users</a:t>
            </a:r>
          </a:p>
          <a:p>
            <a:pPr>
              <a:defRPr/>
            </a:pPr>
            <a:r>
              <a:rPr lang="fr-FR" b="1" dirty="0">
                <a:latin typeface="Courier New" pitchFamily="49" charset="0"/>
                <a:cs typeface="Courier New" pitchFamily="49" charset="0"/>
              </a:rPr>
              <a:t>      </a:t>
            </a:r>
            <a:r>
              <a:rPr lang="fr-FR" b="1" dirty="0">
                <a:solidFill>
                  <a:srgbClr val="FF0000"/>
                </a:solidFill>
                <a:latin typeface="Courier New" pitchFamily="49" charset="0"/>
                <a:cs typeface="Courier New" pitchFamily="49" charset="0"/>
              </a:rPr>
              <a:t>ENABLE PLUGGABLE DATABASE</a:t>
            </a:r>
            <a:r>
              <a:rPr lang="fr-FR" b="1" dirty="0">
                <a:latin typeface="Courier New" pitchFamily="49" charset="0"/>
                <a:cs typeface="Courier New" pitchFamily="49" charset="0"/>
              </a:rPr>
              <a:t>;</a:t>
            </a:r>
            <a:r>
              <a:rPr lang="en-US" b="1" dirty="0">
                <a:latin typeface="Courier New" pitchFamily="49" charset="0"/>
                <a:cs typeface="Arial" charset="0"/>
              </a:rPr>
              <a:t>     </a:t>
            </a:r>
          </a:p>
        </p:txBody>
      </p:sp>
    </p:spTree>
    <p:custDataLst>
      <p:tags r:id="rId1"/>
    </p:custDataLst>
    <p:extLst>
      <p:ext uri="{BB962C8B-B14F-4D97-AF65-F5344CB8AC3E}">
        <p14:creationId xmlns:p14="http://schemas.microsoft.com/office/powerpoint/2010/main" val="1149353474"/>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4945416" y="1371600"/>
            <a:ext cx="6559196" cy="4698275"/>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1279" name="Rectangle 61"/>
          <p:cNvSpPr>
            <a:spLocks noGrp="1" noChangeArrowheads="1"/>
          </p:cNvSpPr>
          <p:nvPr>
            <p:ph type="title"/>
          </p:nvPr>
        </p:nvSpPr>
        <p:spPr/>
        <p:txBody>
          <a:bodyPr/>
          <a:lstStyle/>
          <a:p>
            <a:pPr eaLnBrk="1" hangingPunct="1"/>
            <a:r>
              <a:rPr lang="en-US" altLang="en-US" dirty="0"/>
              <a:t>Shared Pool</a:t>
            </a:r>
          </a:p>
        </p:txBody>
      </p:sp>
      <p:sp>
        <p:nvSpPr>
          <p:cNvPr id="11280" name="Rectangle 62"/>
          <p:cNvSpPr>
            <a:spLocks noGrp="1" noChangeArrowheads="1"/>
          </p:cNvSpPr>
          <p:nvPr>
            <p:ph type="body" idx="1"/>
          </p:nvPr>
        </p:nvSpPr>
        <p:spPr>
          <a:xfrm>
            <a:off x="622138" y="1242485"/>
            <a:ext cx="10944549" cy="2244026"/>
          </a:xfrm>
        </p:spPr>
        <p:txBody>
          <a:bodyPr/>
          <a:lstStyle/>
          <a:p>
            <a:pPr lvl="1" eaLnBrk="1" hangingPunct="1"/>
            <a:r>
              <a:rPr lang="en-US" altLang="en-US" dirty="0"/>
              <a:t>Is a portion of the SGA </a:t>
            </a:r>
          </a:p>
          <a:p>
            <a:pPr lvl="1" eaLnBrk="1" hangingPunct="1"/>
            <a:r>
              <a:rPr lang="en-US" altLang="en-US" dirty="0"/>
              <a:t>Contains:</a:t>
            </a:r>
          </a:p>
          <a:p>
            <a:pPr lvl="2" eaLnBrk="1" hangingPunct="1"/>
            <a:r>
              <a:rPr lang="en-US" altLang="en-US" dirty="0"/>
              <a:t>Library cache</a:t>
            </a:r>
          </a:p>
          <a:p>
            <a:pPr lvl="3" eaLnBrk="1" hangingPunct="1"/>
            <a:r>
              <a:rPr lang="en-US" altLang="en-US" dirty="0"/>
              <a:t>Shared SQL area</a:t>
            </a:r>
          </a:p>
          <a:p>
            <a:pPr lvl="2" eaLnBrk="1" hangingPunct="1"/>
            <a:r>
              <a:rPr lang="en-US" altLang="en-US" dirty="0"/>
              <a:t>Data dictionary cache</a:t>
            </a:r>
          </a:p>
          <a:p>
            <a:pPr lvl="2" eaLnBrk="1" hangingPunct="1"/>
            <a:r>
              <a:rPr lang="en-US" altLang="en-US" dirty="0"/>
              <a:t>Server result cache</a:t>
            </a:r>
          </a:p>
        </p:txBody>
      </p:sp>
      <p:grpSp>
        <p:nvGrpSpPr>
          <p:cNvPr id="3" name="Group 2"/>
          <p:cNvGrpSpPr/>
          <p:nvPr/>
        </p:nvGrpSpPr>
        <p:grpSpPr>
          <a:xfrm>
            <a:off x="5332412" y="1676401"/>
            <a:ext cx="5797550" cy="4179888"/>
            <a:chOff x="3960812" y="1981200"/>
            <a:chExt cx="5797550" cy="4179888"/>
          </a:xfrm>
        </p:grpSpPr>
        <p:sp>
          <p:nvSpPr>
            <p:cNvPr id="11266" name="AutoShape 31"/>
            <p:cNvSpPr>
              <a:spLocks noChangeArrowheads="1"/>
            </p:cNvSpPr>
            <p:nvPr/>
          </p:nvSpPr>
          <p:spPr bwMode="blackWhite">
            <a:xfrm>
              <a:off x="3960812"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grpSp>
          <p:nvGrpSpPr>
            <p:cNvPr id="2" name="Group 129"/>
            <p:cNvGrpSpPr>
              <a:grpSpLocks/>
            </p:cNvGrpSpPr>
            <p:nvPr/>
          </p:nvGrpSpPr>
          <p:grpSpPr bwMode="auto">
            <a:xfrm>
              <a:off x="8228010" y="3886199"/>
              <a:ext cx="1328713" cy="1016000"/>
              <a:chOff x="3168" y="2680"/>
              <a:chExt cx="1316" cy="984"/>
            </a:xfrm>
            <a:solidFill>
              <a:srgbClr val="FFFF99"/>
            </a:solidFill>
          </p:grpSpPr>
          <p:sp>
            <p:nvSpPr>
              <p:cNvPr id="3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Freeform 101"/>
              <p:cNvSpPr>
                <a:spLocks/>
              </p:cNvSpPr>
              <p:nvPr/>
            </p:nvSpPr>
            <p:spPr bwMode="blackWhite">
              <a:xfrm>
                <a:off x="4292" y="3236"/>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4"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sm" len="sm"/>
              </a:ln>
              <a:effectLst/>
            </p:spPr>
            <p:txBody>
              <a:bodyPr/>
              <a:lstStyle/>
              <a:p>
                <a:pPr algn="ctr">
                  <a:defRPr/>
                </a:pPr>
                <a:endParaRPr lang="en-US" dirty="0">
                  <a:latin typeface="Arial" charset="0"/>
                  <a:cs typeface="Arial" charset="0"/>
                </a:endParaRPr>
              </a:p>
            </p:txBody>
          </p:sp>
        </p:grpSp>
        <p:sp>
          <p:nvSpPr>
            <p:cNvPr id="11268" name="Text Box 46"/>
            <p:cNvSpPr txBox="1">
              <a:spLocks noChangeArrowheads="1"/>
            </p:cNvSpPr>
            <p:nvPr/>
          </p:nvSpPr>
          <p:spPr bwMode="gray">
            <a:xfrm>
              <a:off x="8304212" y="4343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dirty="0">
                  <a:solidFill>
                    <a:srgbClr val="000000"/>
                  </a:solidFill>
                </a:rPr>
                <a:t>Redo log </a:t>
              </a:r>
              <a:br>
                <a:rPr lang="en-US" altLang="en-US" sz="1000" dirty="0">
                  <a:solidFill>
                    <a:srgbClr val="000000"/>
                  </a:solidFill>
                </a:rPr>
              </a:br>
              <a:r>
                <a:rPr lang="en-US" altLang="en-US" sz="1000" dirty="0">
                  <a:solidFill>
                    <a:srgbClr val="000000"/>
                  </a:solidFill>
                </a:rPr>
                <a:t>buffer</a:t>
              </a:r>
            </a:p>
          </p:txBody>
        </p:sp>
        <p:sp>
          <p:nvSpPr>
            <p:cNvPr id="11269" name="Rectangle 32"/>
            <p:cNvSpPr>
              <a:spLocks noChangeArrowheads="1"/>
            </p:cNvSpPr>
            <p:nvPr/>
          </p:nvSpPr>
          <p:spPr bwMode="blackWhite">
            <a:xfrm>
              <a:off x="4113212"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0" name="Rectangle 33"/>
            <p:cNvSpPr>
              <a:spLocks noChangeArrowheads="1"/>
            </p:cNvSpPr>
            <p:nvPr/>
          </p:nvSpPr>
          <p:spPr bwMode="blackWhite">
            <a:xfrm>
              <a:off x="5888037"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1" name="Rectangle 34"/>
            <p:cNvSpPr>
              <a:spLocks noChangeArrowheads="1"/>
            </p:cNvSpPr>
            <p:nvPr/>
          </p:nvSpPr>
          <p:spPr bwMode="blackWhite">
            <a:xfrm>
              <a:off x="4113213" y="3868738"/>
              <a:ext cx="1281113"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72" name="Text Box 35"/>
            <p:cNvSpPr txBox="1">
              <a:spLocks noChangeArrowheads="1"/>
            </p:cNvSpPr>
            <p:nvPr/>
          </p:nvSpPr>
          <p:spPr bwMode="gray">
            <a:xfrm>
              <a:off x="4113212"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1273" name="Rectangle 36"/>
            <p:cNvSpPr>
              <a:spLocks noChangeArrowheads="1"/>
            </p:cNvSpPr>
            <p:nvPr/>
          </p:nvSpPr>
          <p:spPr bwMode="blackWhite">
            <a:xfrm>
              <a:off x="5865812" y="3854451"/>
              <a:ext cx="2286000" cy="1044575"/>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400" dirty="0">
                  <a:solidFill>
                    <a:schemeClr val="bg2"/>
                  </a:solidFill>
                </a:rPr>
                <a:t>Database</a:t>
              </a:r>
              <a:br>
                <a:rPr lang="en-US" altLang="en-US" sz="1400" dirty="0">
                  <a:solidFill>
                    <a:schemeClr val="bg2"/>
                  </a:solidFill>
                </a:rPr>
              </a:br>
              <a:r>
                <a:rPr lang="en-US" altLang="en-US" sz="1400" dirty="0">
                  <a:solidFill>
                    <a:schemeClr val="bg2"/>
                  </a:solidFill>
                </a:rPr>
                <a:t>buffer</a:t>
              </a:r>
              <a:br>
                <a:rPr lang="en-US" altLang="en-US" sz="1400" dirty="0">
                  <a:solidFill>
                    <a:schemeClr val="bg2"/>
                  </a:solidFill>
                </a:rPr>
              </a:br>
              <a:r>
                <a:rPr lang="en-US" altLang="en-US" sz="1400" dirty="0">
                  <a:solidFill>
                    <a:schemeClr val="bg2"/>
                  </a:solidFill>
                </a:rPr>
                <a:t>cache</a:t>
              </a:r>
            </a:p>
          </p:txBody>
        </p:sp>
        <p:sp>
          <p:nvSpPr>
            <p:cNvPr id="11274" name="Rectangle 38"/>
            <p:cNvSpPr>
              <a:spLocks noChangeArrowheads="1"/>
            </p:cNvSpPr>
            <p:nvPr/>
          </p:nvSpPr>
          <p:spPr bwMode="blackWhite">
            <a:xfrm>
              <a:off x="6992938"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1275" name="Text Box 39"/>
            <p:cNvSpPr txBox="1">
              <a:spLocks noChangeArrowheads="1"/>
            </p:cNvSpPr>
            <p:nvPr/>
          </p:nvSpPr>
          <p:spPr bwMode="gray">
            <a:xfrm>
              <a:off x="6954837" y="506095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1276" name="Text Box 40"/>
            <p:cNvSpPr txBox="1">
              <a:spLocks noChangeArrowheads="1"/>
            </p:cNvSpPr>
            <p:nvPr/>
          </p:nvSpPr>
          <p:spPr bwMode="gray">
            <a:xfrm>
              <a:off x="4278312" y="5161844"/>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1277" name="Text Box 41"/>
            <p:cNvSpPr txBox="1">
              <a:spLocks noChangeArrowheads="1"/>
            </p:cNvSpPr>
            <p:nvPr/>
          </p:nvSpPr>
          <p:spPr bwMode="gray">
            <a:xfrm>
              <a:off x="5857875"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1278" name="Text Box 42"/>
            <p:cNvSpPr txBox="1">
              <a:spLocks noChangeArrowheads="1"/>
            </p:cNvSpPr>
            <p:nvPr/>
          </p:nvSpPr>
          <p:spPr bwMode="auto">
            <a:xfrm>
              <a:off x="5394326" y="5791200"/>
              <a:ext cx="293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1281" name="AutoShape 59"/>
            <p:cNvSpPr>
              <a:spLocks noChangeArrowheads="1"/>
            </p:cNvSpPr>
            <p:nvPr/>
          </p:nvSpPr>
          <p:spPr bwMode="gray">
            <a:xfrm flipV="1">
              <a:off x="5383213" y="4264026"/>
              <a:ext cx="4251325" cy="639763"/>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2" name="Freeform 49"/>
            <p:cNvSpPr>
              <a:spLocks/>
            </p:cNvSpPr>
            <p:nvPr/>
          </p:nvSpPr>
          <p:spPr bwMode="blackWhite">
            <a:xfrm>
              <a:off x="5341939" y="1981200"/>
              <a:ext cx="1409699" cy="2921000"/>
            </a:xfrm>
            <a:custGeom>
              <a:avLst/>
              <a:gdLst>
                <a:gd name="T0" fmla="*/ 2147483647 w 861"/>
                <a:gd name="T1" fmla="*/ 0 h 1851"/>
                <a:gd name="T2" fmla="*/ 0 w 861"/>
                <a:gd name="T3" fmla="*/ 2147483647 h 1851"/>
                <a:gd name="T4" fmla="*/ 2147483647 w 861"/>
                <a:gd name="T5" fmla="*/ 2147483647 h 1851"/>
                <a:gd name="T6" fmla="*/ 2147483647 w 861"/>
                <a:gd name="T7" fmla="*/ 2147483647 h 1851"/>
                <a:gd name="T8" fmla="*/ 2147483647 w 861"/>
                <a:gd name="T9" fmla="*/ 0 h 1851"/>
                <a:gd name="T10" fmla="*/ 0 60000 65536"/>
                <a:gd name="T11" fmla="*/ 0 60000 65536"/>
                <a:gd name="T12" fmla="*/ 0 60000 65536"/>
                <a:gd name="T13" fmla="*/ 0 60000 65536"/>
                <a:gd name="T14" fmla="*/ 0 60000 65536"/>
                <a:gd name="T15" fmla="*/ 0 w 861"/>
                <a:gd name="T16" fmla="*/ 0 h 1851"/>
                <a:gd name="T17" fmla="*/ 861 w 861"/>
                <a:gd name="T18" fmla="*/ 1851 h 1851"/>
              </a:gdLst>
              <a:ahLst/>
              <a:cxnLst>
                <a:cxn ang="T10">
                  <a:pos x="T0" y="T1"/>
                </a:cxn>
                <a:cxn ang="T11">
                  <a:pos x="T2" y="T3"/>
                </a:cxn>
                <a:cxn ang="T12">
                  <a:pos x="T4" y="T5"/>
                </a:cxn>
                <a:cxn ang="T13">
                  <a:pos x="T6" y="T7"/>
                </a:cxn>
                <a:cxn ang="T14">
                  <a:pos x="T8" y="T9"/>
                </a:cxn>
              </a:cxnLst>
              <a:rect l="T15" t="T16" r="T17" b="T18"/>
              <a:pathLst>
                <a:path w="861" h="1851">
                  <a:moveTo>
                    <a:pt x="861" y="0"/>
                  </a:moveTo>
                  <a:lnTo>
                    <a:pt x="0" y="1200"/>
                  </a:lnTo>
                  <a:lnTo>
                    <a:pt x="3" y="1851"/>
                  </a:lnTo>
                  <a:lnTo>
                    <a:pt x="849" y="1443"/>
                  </a:lnTo>
                  <a:lnTo>
                    <a:pt x="861"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nvGrpSpPr>
            <p:cNvPr id="11283" name="Group 60"/>
            <p:cNvGrpSpPr>
              <a:grpSpLocks/>
            </p:cNvGrpSpPr>
            <p:nvPr/>
          </p:nvGrpSpPr>
          <p:grpSpPr bwMode="auto">
            <a:xfrm>
              <a:off x="6704012" y="1981200"/>
              <a:ext cx="3054350" cy="2286000"/>
              <a:chOff x="4008" y="384"/>
              <a:chExt cx="1924" cy="1440"/>
            </a:xfrm>
          </p:grpSpPr>
          <p:sp>
            <p:nvSpPr>
              <p:cNvPr id="11292" name="Rectangle 14"/>
              <p:cNvSpPr>
                <a:spLocks noChangeArrowheads="1"/>
              </p:cNvSpPr>
              <p:nvPr/>
            </p:nvSpPr>
            <p:spPr bwMode="blackWhite">
              <a:xfrm>
                <a:off x="4032" y="384"/>
                <a:ext cx="1900" cy="144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3" name="Rectangle 15"/>
              <p:cNvSpPr>
                <a:spLocks noChangeArrowheads="1"/>
              </p:cNvSpPr>
              <p:nvPr/>
            </p:nvSpPr>
            <p:spPr bwMode="blackWhite">
              <a:xfrm>
                <a:off x="4104" y="480"/>
                <a:ext cx="672" cy="1288"/>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4" name="Rectangle 16"/>
              <p:cNvSpPr>
                <a:spLocks noChangeArrowheads="1"/>
              </p:cNvSpPr>
              <p:nvPr/>
            </p:nvSpPr>
            <p:spPr bwMode="blackWhite">
              <a:xfrm>
                <a:off x="4160" y="520"/>
                <a:ext cx="576" cy="480"/>
              </a:xfrm>
              <a:prstGeom prst="rect">
                <a:avLst/>
              </a:prstGeom>
              <a:gradFill rotWithShape="0">
                <a:gsLst>
                  <a:gs pos="0">
                    <a:srgbClr val="A3A3CC"/>
                  </a:gs>
                  <a:gs pos="100000">
                    <a:srgbClr val="CCCCFF"/>
                  </a:gs>
                </a:gsLst>
                <a:lin ang="18900000" scaled="1"/>
              </a:gradFill>
              <a:ln w="28575">
                <a:solidFill>
                  <a:schemeClr val="tx1"/>
                </a:solidFill>
                <a:prstDash val="sysDot"/>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5" name="Text Box 17"/>
              <p:cNvSpPr txBox="1">
                <a:spLocks noChangeArrowheads="1"/>
              </p:cNvSpPr>
              <p:nvPr/>
            </p:nvSpPr>
            <p:spPr bwMode="gray">
              <a:xfrm>
                <a:off x="4046" y="576"/>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a:t>
                </a:r>
                <a:br>
                  <a:rPr lang="en-US" altLang="en-US" sz="1400" dirty="0">
                    <a:solidFill>
                      <a:srgbClr val="000000"/>
                    </a:solidFill>
                  </a:rPr>
                </a:br>
                <a:r>
                  <a:rPr lang="en-US" altLang="en-US" sz="1400" dirty="0">
                    <a:solidFill>
                      <a:srgbClr val="000000"/>
                    </a:solidFill>
                  </a:rPr>
                  <a:t>SQL Area</a:t>
                </a:r>
              </a:p>
            </p:txBody>
          </p:sp>
          <p:sp>
            <p:nvSpPr>
              <p:cNvPr id="11296" name="Text Box 18"/>
              <p:cNvSpPr txBox="1">
                <a:spLocks noChangeArrowheads="1"/>
              </p:cNvSpPr>
              <p:nvPr/>
            </p:nvSpPr>
            <p:spPr bwMode="gray">
              <a:xfrm>
                <a:off x="4008" y="1440"/>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Library Cache</a:t>
                </a:r>
              </a:p>
            </p:txBody>
          </p:sp>
          <p:sp>
            <p:nvSpPr>
              <p:cNvPr id="11297" name="Rectangle 19"/>
              <p:cNvSpPr>
                <a:spLocks noChangeArrowheads="1"/>
              </p:cNvSpPr>
              <p:nvPr/>
            </p:nvSpPr>
            <p:spPr bwMode="blackWhite">
              <a:xfrm>
                <a:off x="4824" y="480"/>
                <a:ext cx="1056" cy="288"/>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1298" name="Text Box 20"/>
              <p:cNvSpPr txBox="1">
                <a:spLocks noChangeArrowheads="1"/>
              </p:cNvSpPr>
              <p:nvPr/>
            </p:nvSpPr>
            <p:spPr bwMode="gray">
              <a:xfrm>
                <a:off x="4872" y="472"/>
                <a:ext cx="10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Data Dictionary Cache</a:t>
                </a:r>
              </a:p>
            </p:txBody>
          </p:sp>
        </p:grpSp>
        <p:sp>
          <p:nvSpPr>
            <p:cNvPr id="11284" name="Rectangle 19"/>
            <p:cNvSpPr>
              <a:spLocks noChangeArrowheads="1"/>
            </p:cNvSpPr>
            <p:nvPr/>
          </p:nvSpPr>
          <p:spPr bwMode="blackWhite">
            <a:xfrm>
              <a:off x="7999412" y="26670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5" name="Text Box 20"/>
            <p:cNvSpPr txBox="1">
              <a:spLocks noChangeArrowheads="1"/>
            </p:cNvSpPr>
            <p:nvPr/>
          </p:nvSpPr>
          <p:spPr bwMode="gray">
            <a:xfrm>
              <a:off x="8075612" y="2644776"/>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Server Result Cache</a:t>
              </a:r>
            </a:p>
          </p:txBody>
        </p:sp>
        <p:sp>
          <p:nvSpPr>
            <p:cNvPr id="11286" name="Rectangle 19"/>
            <p:cNvSpPr>
              <a:spLocks noChangeArrowheads="1"/>
            </p:cNvSpPr>
            <p:nvPr/>
          </p:nvSpPr>
          <p:spPr bwMode="blackWhite">
            <a:xfrm>
              <a:off x="7999412" y="32004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7" name="Text Box 20"/>
            <p:cNvSpPr txBox="1">
              <a:spLocks noChangeArrowheads="1"/>
            </p:cNvSpPr>
            <p:nvPr/>
          </p:nvSpPr>
          <p:spPr bwMode="gray">
            <a:xfrm>
              <a:off x="8075612" y="3273426"/>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Other</a:t>
              </a:r>
            </a:p>
          </p:txBody>
        </p:sp>
        <p:sp>
          <p:nvSpPr>
            <p:cNvPr id="11288" name="Rectangle 19"/>
            <p:cNvSpPr>
              <a:spLocks noChangeArrowheads="1"/>
            </p:cNvSpPr>
            <p:nvPr/>
          </p:nvSpPr>
          <p:spPr bwMode="blackWhite">
            <a:xfrm>
              <a:off x="7999412" y="3733800"/>
              <a:ext cx="1676400" cy="457200"/>
            </a:xfrm>
            <a:prstGeom prst="rect">
              <a:avLst/>
            </a:prstGeom>
            <a:solidFill>
              <a:srgbClr val="FF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89" name="Text Box 20"/>
            <p:cNvSpPr txBox="1">
              <a:spLocks noChangeArrowheads="1"/>
            </p:cNvSpPr>
            <p:nvPr/>
          </p:nvSpPr>
          <p:spPr bwMode="gray">
            <a:xfrm>
              <a:off x="8075612" y="3806826"/>
              <a:ext cx="160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Reserved Pool</a:t>
              </a:r>
            </a:p>
          </p:txBody>
        </p:sp>
        <p:sp>
          <p:nvSpPr>
            <p:cNvPr id="11290" name="Rectangle 110"/>
            <p:cNvSpPr>
              <a:spLocks noChangeArrowheads="1"/>
            </p:cNvSpPr>
            <p:nvPr/>
          </p:nvSpPr>
          <p:spPr bwMode="blackWhite">
            <a:xfrm>
              <a:off x="8342312"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1291" name="Text Box 118"/>
            <p:cNvSpPr txBox="1">
              <a:spLocks noChangeArrowheads="1"/>
            </p:cNvSpPr>
            <p:nvPr/>
          </p:nvSpPr>
          <p:spPr bwMode="gray">
            <a:xfrm>
              <a:off x="8322028" y="5136444"/>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spTree>
    <p:custDataLst>
      <p:tags r:id="rId1"/>
    </p:custDataLst>
    <p:extLst>
      <p:ext uri="{BB962C8B-B14F-4D97-AF65-F5344CB8AC3E}">
        <p14:creationId xmlns:p14="http://schemas.microsoft.com/office/powerpoint/2010/main" val="75795484"/>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1027"/>
          <p:cNvSpPr>
            <a:spLocks noGrp="1" noChangeArrowheads="1"/>
          </p:cNvSpPr>
          <p:nvPr>
            <p:ph type="body" idx="1"/>
          </p:nvPr>
        </p:nvSpPr>
        <p:spPr>
          <a:xfrm>
            <a:off x="622138" y="1242485"/>
            <a:ext cx="10944549" cy="357356"/>
          </a:xfrm>
        </p:spPr>
        <p:txBody>
          <a:bodyPr/>
          <a:lstStyle/>
          <a:p>
            <a:pPr eaLnBrk="1" hangingPunct="1"/>
            <a:endParaRPr lang="en-US" altLang="en-US" dirty="0"/>
          </a:p>
        </p:txBody>
      </p:sp>
      <p:sp>
        <p:nvSpPr>
          <p:cNvPr id="12291" name="Title 3"/>
          <p:cNvSpPr>
            <a:spLocks noGrp="1"/>
          </p:cNvSpPr>
          <p:nvPr>
            <p:ph type="title"/>
          </p:nvPr>
        </p:nvSpPr>
        <p:spPr/>
        <p:txBody>
          <a:bodyPr/>
          <a:lstStyle/>
          <a:p>
            <a:pPr eaLnBrk="1" hangingPunct="1"/>
            <a:endParaRPr lang="en-US" altLang="en-US" dirty="0"/>
          </a:p>
        </p:txBody>
      </p:sp>
    </p:spTree>
    <p:custDataLst>
      <p:tags r:id="rId1"/>
    </p:custDataLst>
    <p:extLst>
      <p:ext uri="{BB962C8B-B14F-4D97-AF65-F5344CB8AC3E}">
        <p14:creationId xmlns:p14="http://schemas.microsoft.com/office/powerpoint/2010/main" val="259212800"/>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1729269" y="2734615"/>
            <a:ext cx="8730287" cy="3208985"/>
            <a:chOff x="830654" y="1268641"/>
            <a:chExt cx="7482693" cy="3030071"/>
          </a:xfrm>
        </p:grpSpPr>
        <p:sp>
          <p:nvSpPr>
            <p:cNvPr id="87" name="Freeform 8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8" name="Rounded Rectangle 8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3329" name="Rectangle 79"/>
          <p:cNvSpPr>
            <a:spLocks noGrp="1" noChangeArrowheads="1"/>
          </p:cNvSpPr>
          <p:nvPr>
            <p:ph type="title"/>
          </p:nvPr>
        </p:nvSpPr>
        <p:spPr/>
        <p:txBody>
          <a:bodyPr/>
          <a:lstStyle/>
          <a:p>
            <a:pPr eaLnBrk="1" hangingPunct="1"/>
            <a:r>
              <a:rPr lang="en-US" altLang="en-US" dirty="0"/>
              <a:t>Database Buffer Cache</a:t>
            </a:r>
            <a:endParaRPr lang="en-US" altLang="en-US" dirty="0">
              <a:solidFill>
                <a:srgbClr val="FF0000"/>
              </a:solidFill>
            </a:endParaRPr>
          </a:p>
        </p:txBody>
      </p:sp>
      <p:sp>
        <p:nvSpPr>
          <p:cNvPr id="13330" name="Rectangle 80"/>
          <p:cNvSpPr>
            <a:spLocks noGrp="1" noChangeArrowheads="1"/>
          </p:cNvSpPr>
          <p:nvPr>
            <p:ph type="body" idx="1"/>
          </p:nvPr>
        </p:nvSpPr>
        <p:spPr>
          <a:xfrm>
            <a:off x="622138" y="1242485"/>
            <a:ext cx="10944549" cy="1234519"/>
          </a:xfrm>
        </p:spPr>
        <p:txBody>
          <a:bodyPr/>
          <a:lstStyle/>
          <a:p>
            <a:pPr lvl="1" eaLnBrk="1" hangingPunct="1"/>
            <a:r>
              <a:rPr lang="en-US" altLang="en-US" dirty="0"/>
              <a:t>Is part of the SGA </a:t>
            </a:r>
          </a:p>
          <a:p>
            <a:pPr lvl="1" eaLnBrk="1" hangingPunct="1"/>
            <a:r>
              <a:rPr lang="en-US" altLang="en-US" dirty="0"/>
              <a:t>Holds copies of data blocks that are read from data files</a:t>
            </a:r>
          </a:p>
          <a:p>
            <a:pPr lvl="1" eaLnBrk="1" hangingPunct="1"/>
            <a:r>
              <a:rPr lang="en-US" altLang="en-US" dirty="0"/>
              <a:t>Is shared by all concurrent users</a:t>
            </a:r>
          </a:p>
        </p:txBody>
      </p:sp>
      <p:grpSp>
        <p:nvGrpSpPr>
          <p:cNvPr id="2" name="Group 1"/>
          <p:cNvGrpSpPr/>
          <p:nvPr/>
        </p:nvGrpSpPr>
        <p:grpSpPr>
          <a:xfrm>
            <a:off x="2551112" y="3059112"/>
            <a:ext cx="7086600" cy="2655888"/>
            <a:chOff x="2589212" y="3505200"/>
            <a:chExt cx="7086600" cy="2655888"/>
          </a:xfrm>
        </p:grpSpPr>
        <p:sp>
          <p:nvSpPr>
            <p:cNvPr id="13314" name="AutoShape 63"/>
            <p:cNvSpPr>
              <a:spLocks noChangeArrowheads="1"/>
            </p:cNvSpPr>
            <p:nvPr/>
          </p:nvSpPr>
          <p:spPr bwMode="blackWhite">
            <a:xfrm>
              <a:off x="3960812"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3315" name="Rectangle 64"/>
            <p:cNvSpPr>
              <a:spLocks noChangeArrowheads="1"/>
            </p:cNvSpPr>
            <p:nvPr/>
          </p:nvSpPr>
          <p:spPr bwMode="blackWhite">
            <a:xfrm>
              <a:off x="4113212"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6" name="Rectangle 68"/>
            <p:cNvSpPr>
              <a:spLocks noChangeArrowheads="1"/>
            </p:cNvSpPr>
            <p:nvPr/>
          </p:nvSpPr>
          <p:spPr bwMode="blackWhite">
            <a:xfrm>
              <a:off x="2589212" y="3505200"/>
              <a:ext cx="3276600" cy="1752600"/>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1400" dirty="0">
                <a:solidFill>
                  <a:schemeClr val="bg2"/>
                </a:solidFill>
              </a:endParaRPr>
            </a:p>
          </p:txBody>
        </p:sp>
        <p:sp>
          <p:nvSpPr>
            <p:cNvPr id="13317" name="Rectangle 65"/>
            <p:cNvSpPr>
              <a:spLocks noChangeArrowheads="1"/>
            </p:cNvSpPr>
            <p:nvPr/>
          </p:nvSpPr>
          <p:spPr bwMode="blackWhite">
            <a:xfrm>
              <a:off x="5888037"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8" name="Rectangle 66"/>
            <p:cNvSpPr>
              <a:spLocks noChangeArrowheads="1"/>
            </p:cNvSpPr>
            <p:nvPr/>
          </p:nvSpPr>
          <p:spPr bwMode="blackWhite">
            <a:xfrm>
              <a:off x="4113213" y="3868738"/>
              <a:ext cx="12795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19" name="Text Box 67"/>
            <p:cNvSpPr txBox="1">
              <a:spLocks noChangeArrowheads="1"/>
            </p:cNvSpPr>
            <p:nvPr/>
          </p:nvSpPr>
          <p:spPr bwMode="gray">
            <a:xfrm>
              <a:off x="4113212" y="42243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Shared pool</a:t>
              </a:r>
            </a:p>
          </p:txBody>
        </p:sp>
        <p:sp>
          <p:nvSpPr>
            <p:cNvPr id="13320" name="Rectangle 68"/>
            <p:cNvSpPr>
              <a:spLocks noChangeArrowheads="1"/>
            </p:cNvSpPr>
            <p:nvPr/>
          </p:nvSpPr>
          <p:spPr bwMode="blackWhite">
            <a:xfrm>
              <a:off x="6686550" y="3854451"/>
              <a:ext cx="1465262" cy="1044575"/>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3321" name="Rectangle 70"/>
            <p:cNvSpPr>
              <a:spLocks noChangeArrowheads="1"/>
            </p:cNvSpPr>
            <p:nvPr/>
          </p:nvSpPr>
          <p:spPr bwMode="blackWhite">
            <a:xfrm>
              <a:off x="6992938"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3322" name="Text Box 71"/>
            <p:cNvSpPr txBox="1">
              <a:spLocks noChangeArrowheads="1"/>
            </p:cNvSpPr>
            <p:nvPr/>
          </p:nvSpPr>
          <p:spPr bwMode="gray">
            <a:xfrm>
              <a:off x="6954837" y="506095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3323" name="Text Box 72"/>
            <p:cNvSpPr txBox="1">
              <a:spLocks noChangeArrowheads="1"/>
            </p:cNvSpPr>
            <p:nvPr/>
          </p:nvSpPr>
          <p:spPr bwMode="gray">
            <a:xfrm>
              <a:off x="4278312" y="5200650"/>
              <a:ext cx="1295400" cy="304800"/>
            </a:xfrm>
            <a:prstGeom prst="rect">
              <a:avLst/>
            </a:prstGeom>
            <a:noFill/>
            <a:ln w="28575">
              <a:noFill/>
              <a:miter lim="800000"/>
              <a:headEnd type="none" w="sm" len="sm"/>
              <a:tailEnd type="none" w="sm" len="sm"/>
            </a:ln>
          </p:spPr>
          <p:txBody>
            <a:bodyPr>
              <a:spAutoFit/>
            </a:bodyPr>
            <a:lstStyle/>
            <a:p>
              <a:pPr algn="ctr" defTabSz="228600">
                <a:defRPr/>
              </a:pPr>
              <a:r>
                <a:rPr lang="en-US" sz="1400" dirty="0">
                  <a:solidFill>
                    <a:schemeClr val="bg1"/>
                  </a:solidFill>
                </a:rPr>
                <a:t>Large pool</a:t>
              </a:r>
            </a:p>
          </p:txBody>
        </p:sp>
        <p:sp>
          <p:nvSpPr>
            <p:cNvPr id="13324" name="Text Box 73"/>
            <p:cNvSpPr txBox="1">
              <a:spLocks noChangeArrowheads="1"/>
            </p:cNvSpPr>
            <p:nvPr/>
          </p:nvSpPr>
          <p:spPr bwMode="gray">
            <a:xfrm>
              <a:off x="5857875"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3325" name="Text Box 74"/>
            <p:cNvSpPr txBox="1">
              <a:spLocks noChangeArrowheads="1"/>
            </p:cNvSpPr>
            <p:nvPr/>
          </p:nvSpPr>
          <p:spPr bwMode="auto">
            <a:xfrm>
              <a:off x="5332412" y="5791200"/>
              <a:ext cx="292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3326" name="Text Box 75"/>
            <p:cNvSpPr txBox="1">
              <a:spLocks noChangeArrowheads="1"/>
            </p:cNvSpPr>
            <p:nvPr/>
          </p:nvSpPr>
          <p:spPr bwMode="gray">
            <a:xfrm>
              <a:off x="2724150" y="3578226"/>
              <a:ext cx="1143000" cy="3079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Keep pool</a:t>
              </a:r>
            </a:p>
          </p:txBody>
        </p:sp>
        <p:sp>
          <p:nvSpPr>
            <p:cNvPr id="13327" name="Text Box 76"/>
            <p:cNvSpPr txBox="1">
              <a:spLocks noChangeArrowheads="1"/>
            </p:cNvSpPr>
            <p:nvPr/>
          </p:nvSpPr>
          <p:spPr bwMode="gray">
            <a:xfrm>
              <a:off x="2724150" y="3962401"/>
              <a:ext cx="1143000" cy="5238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Recycle pool</a:t>
              </a:r>
            </a:p>
          </p:txBody>
        </p:sp>
        <p:sp>
          <p:nvSpPr>
            <p:cNvPr id="13328" name="Text Box 77"/>
            <p:cNvSpPr txBox="1">
              <a:spLocks noChangeArrowheads="1"/>
            </p:cNvSpPr>
            <p:nvPr/>
          </p:nvSpPr>
          <p:spPr bwMode="gray">
            <a:xfrm>
              <a:off x="2724150" y="4572001"/>
              <a:ext cx="1143000" cy="523875"/>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nK buffer cache</a:t>
              </a:r>
            </a:p>
          </p:txBody>
        </p:sp>
        <p:sp>
          <p:nvSpPr>
            <p:cNvPr id="13331" name="Freeform 21"/>
            <p:cNvSpPr>
              <a:spLocks/>
            </p:cNvSpPr>
            <p:nvPr/>
          </p:nvSpPr>
          <p:spPr bwMode="blackWhite">
            <a:xfrm>
              <a:off x="5865812" y="3505200"/>
              <a:ext cx="820738" cy="1752600"/>
            </a:xfrm>
            <a:custGeom>
              <a:avLst/>
              <a:gdLst>
                <a:gd name="T0" fmla="*/ 2147483647 w 504"/>
                <a:gd name="T1" fmla="*/ 2147483647 h 1017"/>
                <a:gd name="T2" fmla="*/ 0 w 504"/>
                <a:gd name="T3" fmla="*/ 0 h 1017"/>
                <a:gd name="T4" fmla="*/ 2147483647 w 504"/>
                <a:gd name="T5" fmla="*/ 2147483647 h 1017"/>
                <a:gd name="T6" fmla="*/ 2147483647 w 504"/>
                <a:gd name="T7" fmla="*/ 2147483647 h 1017"/>
                <a:gd name="T8" fmla="*/ 2147483647 w 504"/>
                <a:gd name="T9" fmla="*/ 2147483647 h 1017"/>
                <a:gd name="T10" fmla="*/ 0 60000 65536"/>
                <a:gd name="T11" fmla="*/ 0 60000 65536"/>
                <a:gd name="T12" fmla="*/ 0 60000 65536"/>
                <a:gd name="T13" fmla="*/ 0 60000 65536"/>
                <a:gd name="T14" fmla="*/ 0 60000 65536"/>
                <a:gd name="T15" fmla="*/ 0 w 504"/>
                <a:gd name="T16" fmla="*/ 0 h 1017"/>
                <a:gd name="T17" fmla="*/ 504 w 504"/>
                <a:gd name="T18" fmla="*/ 1017 h 1017"/>
              </a:gdLst>
              <a:ahLst/>
              <a:cxnLst>
                <a:cxn ang="T10">
                  <a:pos x="T0" y="T1"/>
                </a:cxn>
                <a:cxn ang="T11">
                  <a:pos x="T2" y="T3"/>
                </a:cxn>
                <a:cxn ang="T12">
                  <a:pos x="T4" y="T5"/>
                </a:cxn>
                <a:cxn ang="T13">
                  <a:pos x="T6" y="T7"/>
                </a:cxn>
                <a:cxn ang="T14">
                  <a:pos x="T8" y="T9"/>
                </a:cxn>
              </a:cxnLst>
              <a:rect l="T15" t="T16" r="T17" b="T18"/>
              <a:pathLst>
                <a:path w="504" h="1017">
                  <a:moveTo>
                    <a:pt x="504" y="194"/>
                  </a:moveTo>
                  <a:lnTo>
                    <a:pt x="0" y="0"/>
                  </a:lnTo>
                  <a:lnTo>
                    <a:pt x="3" y="1017"/>
                  </a:lnTo>
                  <a:lnTo>
                    <a:pt x="501" y="852"/>
                  </a:lnTo>
                  <a:lnTo>
                    <a:pt x="504" y="194"/>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3332" name="Rectangle 22"/>
            <p:cNvSpPr>
              <a:spLocks noChangeArrowheads="1"/>
            </p:cNvSpPr>
            <p:nvPr/>
          </p:nvSpPr>
          <p:spPr bwMode="blackWhite">
            <a:xfrm>
              <a:off x="3944938" y="3552826"/>
              <a:ext cx="1947863" cy="1604963"/>
            </a:xfrm>
            <a:prstGeom prst="rect">
              <a:avLst/>
            </a:prstGeom>
            <a:solidFill>
              <a:srgbClr val="FFCC99"/>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grpSp>
          <p:nvGrpSpPr>
            <p:cNvPr id="13333" name="Group 23"/>
            <p:cNvGrpSpPr>
              <a:grpSpLocks/>
            </p:cNvGrpSpPr>
            <p:nvPr/>
          </p:nvGrpSpPr>
          <p:grpSpPr bwMode="auto">
            <a:xfrm>
              <a:off x="3943351" y="3552826"/>
              <a:ext cx="1951037" cy="1604963"/>
              <a:chOff x="781" y="2013"/>
              <a:chExt cx="1073" cy="1059"/>
            </a:xfrm>
          </p:grpSpPr>
          <p:sp>
            <p:nvSpPr>
              <p:cNvPr id="13338" name="Line 24"/>
              <p:cNvSpPr>
                <a:spLocks noChangeShapeType="1"/>
              </p:cNvSpPr>
              <p:nvPr/>
            </p:nvSpPr>
            <p:spPr bwMode="blackWhite">
              <a:xfrm>
                <a:off x="782" y="2013"/>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39" name="Line 25"/>
              <p:cNvSpPr>
                <a:spLocks noChangeShapeType="1"/>
              </p:cNvSpPr>
              <p:nvPr/>
            </p:nvSpPr>
            <p:spPr bwMode="blackWhite">
              <a:xfrm>
                <a:off x="889"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0" name="Line 26"/>
              <p:cNvSpPr>
                <a:spLocks noChangeShapeType="1"/>
              </p:cNvSpPr>
              <p:nvPr/>
            </p:nvSpPr>
            <p:spPr bwMode="blackWhite">
              <a:xfrm>
                <a:off x="996"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1" name="Line 27"/>
              <p:cNvSpPr>
                <a:spLocks noChangeShapeType="1"/>
              </p:cNvSpPr>
              <p:nvPr/>
            </p:nvSpPr>
            <p:spPr bwMode="blackWhite">
              <a:xfrm>
                <a:off x="1103"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2" name="Line 28"/>
              <p:cNvSpPr>
                <a:spLocks noChangeShapeType="1"/>
              </p:cNvSpPr>
              <p:nvPr/>
            </p:nvSpPr>
            <p:spPr bwMode="blackWhite">
              <a:xfrm>
                <a:off x="1210"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3" name="Line 29"/>
              <p:cNvSpPr>
                <a:spLocks noChangeShapeType="1"/>
              </p:cNvSpPr>
              <p:nvPr/>
            </p:nvSpPr>
            <p:spPr bwMode="blackWhite">
              <a:xfrm>
                <a:off x="1318"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4" name="Line 30"/>
              <p:cNvSpPr>
                <a:spLocks noChangeShapeType="1"/>
              </p:cNvSpPr>
              <p:nvPr/>
            </p:nvSpPr>
            <p:spPr bwMode="blackWhite">
              <a:xfrm>
                <a:off x="1425"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5" name="Line 31"/>
              <p:cNvSpPr>
                <a:spLocks noChangeShapeType="1"/>
              </p:cNvSpPr>
              <p:nvPr/>
            </p:nvSpPr>
            <p:spPr bwMode="blackWhite">
              <a:xfrm>
                <a:off x="1532"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6" name="Line 32"/>
              <p:cNvSpPr>
                <a:spLocks noChangeShapeType="1"/>
              </p:cNvSpPr>
              <p:nvPr/>
            </p:nvSpPr>
            <p:spPr bwMode="blackWhite">
              <a:xfrm>
                <a:off x="1639"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7" name="Line 33"/>
              <p:cNvSpPr>
                <a:spLocks noChangeShapeType="1"/>
              </p:cNvSpPr>
              <p:nvPr/>
            </p:nvSpPr>
            <p:spPr bwMode="blackWhite">
              <a:xfrm>
                <a:off x="1746" y="2013"/>
                <a:ext cx="0" cy="10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8" name="Line 34"/>
              <p:cNvSpPr>
                <a:spLocks noChangeShapeType="1"/>
              </p:cNvSpPr>
              <p:nvPr/>
            </p:nvSpPr>
            <p:spPr bwMode="blackWhite">
              <a:xfrm>
                <a:off x="1854" y="2013"/>
                <a:ext cx="0" cy="1059"/>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49" name="Line 35"/>
              <p:cNvSpPr>
                <a:spLocks noChangeShapeType="1"/>
              </p:cNvSpPr>
              <p:nvPr/>
            </p:nvSpPr>
            <p:spPr bwMode="blackWhite">
              <a:xfrm>
                <a:off x="781" y="2190"/>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0" name="Line 36"/>
              <p:cNvSpPr>
                <a:spLocks noChangeShapeType="1"/>
              </p:cNvSpPr>
              <p:nvPr/>
            </p:nvSpPr>
            <p:spPr bwMode="blackWhite">
              <a:xfrm>
                <a:off x="781" y="236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1" name="Line 37"/>
              <p:cNvSpPr>
                <a:spLocks noChangeShapeType="1"/>
              </p:cNvSpPr>
              <p:nvPr/>
            </p:nvSpPr>
            <p:spPr bwMode="blackWhite">
              <a:xfrm>
                <a:off x="781" y="2543"/>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2" name="Line 38"/>
              <p:cNvSpPr>
                <a:spLocks noChangeShapeType="1"/>
              </p:cNvSpPr>
              <p:nvPr/>
            </p:nvSpPr>
            <p:spPr bwMode="blackWhite">
              <a:xfrm>
                <a:off x="781" y="2719"/>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3" name="Line 39"/>
              <p:cNvSpPr>
                <a:spLocks noChangeShapeType="1"/>
              </p:cNvSpPr>
              <p:nvPr/>
            </p:nvSpPr>
            <p:spPr bwMode="blackWhite">
              <a:xfrm>
                <a:off x="781" y="2896"/>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4" name="Line 40"/>
              <p:cNvSpPr>
                <a:spLocks noChangeShapeType="1"/>
              </p:cNvSpPr>
              <p:nvPr/>
            </p:nvSpPr>
            <p:spPr bwMode="blackWhite">
              <a:xfrm>
                <a:off x="781" y="3072"/>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5" name="Line 41"/>
              <p:cNvSpPr>
                <a:spLocks noChangeShapeType="1"/>
              </p:cNvSpPr>
              <p:nvPr/>
            </p:nvSpPr>
            <p:spPr bwMode="blackWhite">
              <a:xfrm>
                <a:off x="781" y="210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6" name="Line 42"/>
              <p:cNvSpPr>
                <a:spLocks noChangeShapeType="1"/>
              </p:cNvSpPr>
              <p:nvPr/>
            </p:nvSpPr>
            <p:spPr bwMode="blackWhite">
              <a:xfrm>
                <a:off x="781" y="2278"/>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7" name="Line 43"/>
              <p:cNvSpPr>
                <a:spLocks noChangeShapeType="1"/>
              </p:cNvSpPr>
              <p:nvPr/>
            </p:nvSpPr>
            <p:spPr bwMode="blackWhite">
              <a:xfrm>
                <a:off x="781" y="2454"/>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8" name="Line 44"/>
              <p:cNvSpPr>
                <a:spLocks noChangeShapeType="1"/>
              </p:cNvSpPr>
              <p:nvPr/>
            </p:nvSpPr>
            <p:spPr bwMode="blackWhite">
              <a:xfrm>
                <a:off x="781" y="2631"/>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59" name="Line 45"/>
              <p:cNvSpPr>
                <a:spLocks noChangeShapeType="1"/>
              </p:cNvSpPr>
              <p:nvPr/>
            </p:nvSpPr>
            <p:spPr bwMode="blackWhite">
              <a:xfrm>
                <a:off x="781" y="2807"/>
                <a:ext cx="106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0" name="Line 46"/>
              <p:cNvSpPr>
                <a:spLocks noChangeShapeType="1"/>
              </p:cNvSpPr>
              <p:nvPr/>
            </p:nvSpPr>
            <p:spPr bwMode="blackWhite">
              <a:xfrm>
                <a:off x="781" y="2984"/>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1" name="Line 47"/>
              <p:cNvSpPr>
                <a:spLocks noChangeShapeType="1"/>
              </p:cNvSpPr>
              <p:nvPr/>
            </p:nvSpPr>
            <p:spPr bwMode="blackWhite">
              <a:xfrm>
                <a:off x="781" y="2013"/>
                <a:ext cx="1067"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US" dirty="0"/>
              </a:p>
            </p:txBody>
          </p:sp>
          <p:sp>
            <p:nvSpPr>
              <p:cNvPr id="13362" name="Rectangle 48"/>
              <p:cNvSpPr>
                <a:spLocks noChangeArrowheads="1"/>
              </p:cNvSpPr>
              <p:nvPr/>
            </p:nvSpPr>
            <p:spPr bwMode="blackWhite">
              <a:xfrm>
                <a:off x="789" y="254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3" name="Rectangle 49"/>
              <p:cNvSpPr>
                <a:spLocks noChangeArrowheads="1"/>
              </p:cNvSpPr>
              <p:nvPr/>
            </p:nvSpPr>
            <p:spPr bwMode="blackWhite">
              <a:xfrm>
                <a:off x="1109" y="2454"/>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4" name="Rectangle 50"/>
              <p:cNvSpPr>
                <a:spLocks noChangeArrowheads="1"/>
              </p:cNvSpPr>
              <p:nvPr/>
            </p:nvSpPr>
            <p:spPr bwMode="blackWhite">
              <a:xfrm>
                <a:off x="1112" y="2366"/>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5" name="Rectangle 51"/>
              <p:cNvSpPr>
                <a:spLocks noChangeArrowheads="1"/>
              </p:cNvSpPr>
              <p:nvPr/>
            </p:nvSpPr>
            <p:spPr bwMode="blackWhite">
              <a:xfrm>
                <a:off x="1007" y="2366"/>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6" name="Rectangle 52"/>
              <p:cNvSpPr>
                <a:spLocks noChangeArrowheads="1"/>
              </p:cNvSpPr>
              <p:nvPr/>
            </p:nvSpPr>
            <p:spPr bwMode="blackWhite">
              <a:xfrm>
                <a:off x="1433" y="2190"/>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7" name="Rectangle 53"/>
              <p:cNvSpPr>
                <a:spLocks noChangeArrowheads="1"/>
              </p:cNvSpPr>
              <p:nvPr/>
            </p:nvSpPr>
            <p:spPr bwMode="blackWhite">
              <a:xfrm>
                <a:off x="1433" y="2101"/>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8" name="Rectangle 54"/>
              <p:cNvSpPr>
                <a:spLocks noChangeArrowheads="1"/>
              </p:cNvSpPr>
              <p:nvPr/>
            </p:nvSpPr>
            <p:spPr bwMode="blackWhite">
              <a:xfrm>
                <a:off x="1325" y="2101"/>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69" name="Rectangle 55"/>
              <p:cNvSpPr>
                <a:spLocks noChangeArrowheads="1"/>
              </p:cNvSpPr>
              <p:nvPr/>
            </p:nvSpPr>
            <p:spPr bwMode="blackWhite">
              <a:xfrm>
                <a:off x="1642" y="2454"/>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0" name="Rectangle 56"/>
              <p:cNvSpPr>
                <a:spLocks noChangeArrowheads="1"/>
              </p:cNvSpPr>
              <p:nvPr/>
            </p:nvSpPr>
            <p:spPr bwMode="blackWhite">
              <a:xfrm>
                <a:off x="1752" y="2543"/>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1" name="Rectangle 57"/>
              <p:cNvSpPr>
                <a:spLocks noChangeArrowheads="1"/>
              </p:cNvSpPr>
              <p:nvPr/>
            </p:nvSpPr>
            <p:spPr bwMode="blackWhite">
              <a:xfrm>
                <a:off x="1531" y="262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2" name="Rectangle 58"/>
              <p:cNvSpPr>
                <a:spLocks noChangeArrowheads="1"/>
              </p:cNvSpPr>
              <p:nvPr/>
            </p:nvSpPr>
            <p:spPr bwMode="blackWhite">
              <a:xfrm>
                <a:off x="1432" y="2628"/>
                <a:ext cx="94" cy="88"/>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3" name="Rectangle 59"/>
              <p:cNvSpPr>
                <a:spLocks noChangeArrowheads="1"/>
              </p:cNvSpPr>
              <p:nvPr/>
            </p:nvSpPr>
            <p:spPr bwMode="blackWhite">
              <a:xfrm>
                <a:off x="1106"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4" name="Rectangle 60"/>
              <p:cNvSpPr>
                <a:spLocks noChangeArrowheads="1"/>
              </p:cNvSpPr>
              <p:nvPr/>
            </p:nvSpPr>
            <p:spPr bwMode="blackWhite">
              <a:xfrm>
                <a:off x="1002" y="2807"/>
                <a:ext cx="93"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5" name="Rectangle 61"/>
              <p:cNvSpPr>
                <a:spLocks noChangeArrowheads="1"/>
              </p:cNvSpPr>
              <p:nvPr/>
            </p:nvSpPr>
            <p:spPr bwMode="blackWhite">
              <a:xfrm>
                <a:off x="1217"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sp>
            <p:nvSpPr>
              <p:cNvPr id="13376" name="Rectangle 62"/>
              <p:cNvSpPr>
                <a:spLocks noChangeArrowheads="1"/>
              </p:cNvSpPr>
              <p:nvPr/>
            </p:nvSpPr>
            <p:spPr bwMode="blackWhite">
              <a:xfrm>
                <a:off x="1534" y="2807"/>
                <a:ext cx="94" cy="89"/>
              </a:xfrm>
              <a:prstGeom prst="rect">
                <a:avLst/>
              </a:prstGeom>
              <a:solidFill>
                <a:srgbClr val="FF0000"/>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olidFill>
                    <a:srgbClr val="FF0066"/>
                  </a:solidFill>
                </a:endParaRPr>
              </a:p>
            </p:txBody>
          </p:sp>
        </p:grpSp>
        <p:sp>
          <p:nvSpPr>
            <p:cNvPr id="13334" name="Rectangle 110"/>
            <p:cNvSpPr>
              <a:spLocks noChangeArrowheads="1"/>
            </p:cNvSpPr>
            <p:nvPr/>
          </p:nvSpPr>
          <p:spPr bwMode="blackWhite">
            <a:xfrm>
              <a:off x="8342312"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3335" name="Text Box 118"/>
            <p:cNvSpPr txBox="1">
              <a:spLocks noChangeArrowheads="1"/>
            </p:cNvSpPr>
            <p:nvPr/>
          </p:nvSpPr>
          <p:spPr bwMode="gray">
            <a:xfrm>
              <a:off x="8299450" y="518160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nvGrpSpPr>
            <p:cNvPr id="3" name="Group 129"/>
            <p:cNvGrpSpPr>
              <a:grpSpLocks/>
            </p:cNvGrpSpPr>
            <p:nvPr/>
          </p:nvGrpSpPr>
          <p:grpSpPr bwMode="auto">
            <a:xfrm>
              <a:off x="8239122" y="3886199"/>
              <a:ext cx="1325686" cy="1016000"/>
              <a:chOff x="3179" y="2680"/>
              <a:chExt cx="1313" cy="984"/>
            </a:xfrm>
            <a:solidFill>
              <a:srgbClr val="FFFF99"/>
            </a:solidFill>
          </p:grpSpPr>
          <p:sp>
            <p:nvSpPr>
              <p:cNvPr id="65"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66"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67"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8"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9"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0"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1"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2"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3"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4"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5"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6"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7"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8"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9"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0"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1"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2"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83" name="Freeform 101"/>
              <p:cNvSpPr>
                <a:spLocks/>
              </p:cNvSpPr>
              <p:nvPr/>
            </p:nvSpPr>
            <p:spPr bwMode="blackWhite">
              <a:xfrm>
                <a:off x="4300" y="3236"/>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84" name="Freeform 102"/>
              <p:cNvSpPr>
                <a:spLocks/>
              </p:cNvSpPr>
              <p:nvPr/>
            </p:nvSpPr>
            <p:spPr bwMode="blackWhite">
              <a:xfrm>
                <a:off x="3179" y="2680"/>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3337" name="Text Box 46"/>
            <p:cNvSpPr txBox="1">
              <a:spLocks noChangeArrowheads="1"/>
            </p:cNvSpPr>
            <p:nvPr/>
          </p:nvSpPr>
          <p:spPr bwMode="gray">
            <a:xfrm>
              <a:off x="8329612" y="4186238"/>
              <a:ext cx="1143000" cy="461962"/>
            </a:xfrm>
            <a:prstGeom prst="rect">
              <a:avLst/>
            </a:prstGeom>
            <a:noFill/>
            <a:ln w="28575">
              <a:noFill/>
              <a:miter lim="800000"/>
              <a:headEnd type="none" w="sm" len="sm"/>
              <a:tailEnd type="none" w="sm" len="sm"/>
            </a:ln>
          </p:spPr>
          <p:txBody>
            <a:bodyPr>
              <a:spAutoFit/>
            </a:bodyPr>
            <a:lstStyle/>
            <a:p>
              <a:pPr algn="ctr" defTabSz="228600">
                <a:defRPr/>
              </a:pPr>
              <a:r>
                <a:rPr lang="en-US" sz="1200" dirty="0">
                  <a:solidFill>
                    <a:srgbClr val="000000"/>
                  </a:solidFill>
                </a:rPr>
                <a:t>Redo log buffer</a:t>
              </a:r>
            </a:p>
          </p:txBody>
        </p:sp>
      </p:grpSp>
    </p:spTree>
    <p:custDataLst>
      <p:tags r:id="rId1"/>
    </p:custDataLst>
    <p:extLst>
      <p:ext uri="{BB962C8B-B14F-4D97-AF65-F5344CB8AC3E}">
        <p14:creationId xmlns:p14="http://schemas.microsoft.com/office/powerpoint/2010/main" val="2146065928"/>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2126100" y="2887015"/>
            <a:ext cx="7936625" cy="3208985"/>
            <a:chOff x="830654" y="1268641"/>
            <a:chExt cx="7482693" cy="3030071"/>
          </a:xfrm>
        </p:grpSpPr>
        <p:sp>
          <p:nvSpPr>
            <p:cNvPr id="82" name="Freeform 81"/>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3" name="Rounded Rectangle 8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4338" name="Rectangle 55"/>
          <p:cNvSpPr>
            <a:spLocks noGrp="1" noChangeArrowheads="1"/>
          </p:cNvSpPr>
          <p:nvPr>
            <p:ph type="title"/>
          </p:nvPr>
        </p:nvSpPr>
        <p:spPr/>
        <p:txBody>
          <a:bodyPr/>
          <a:lstStyle/>
          <a:p>
            <a:pPr eaLnBrk="1" hangingPunct="1"/>
            <a:r>
              <a:rPr lang="en-US" altLang="en-US" dirty="0"/>
              <a:t>Redo Log Buffer</a:t>
            </a:r>
            <a:endParaRPr lang="en-US" altLang="en-US" dirty="0">
              <a:solidFill>
                <a:srgbClr val="0000FF"/>
              </a:solidFill>
            </a:endParaRPr>
          </a:p>
        </p:txBody>
      </p:sp>
      <p:sp>
        <p:nvSpPr>
          <p:cNvPr id="14339" name="Rectangle 56"/>
          <p:cNvSpPr>
            <a:spLocks noGrp="1" noChangeArrowheads="1"/>
          </p:cNvSpPr>
          <p:nvPr>
            <p:ph type="body" idx="1"/>
          </p:nvPr>
        </p:nvSpPr>
        <p:spPr>
          <a:xfrm>
            <a:off x="622138" y="1242485"/>
            <a:ext cx="10944549" cy="1557685"/>
          </a:xfrm>
        </p:spPr>
        <p:txBody>
          <a:bodyPr/>
          <a:lstStyle/>
          <a:p>
            <a:pPr lvl="1" eaLnBrk="1" hangingPunct="1"/>
            <a:r>
              <a:rPr lang="en-US" altLang="en-US" dirty="0"/>
              <a:t>Is a circular buffer in the SGA </a:t>
            </a:r>
          </a:p>
          <a:p>
            <a:pPr lvl="1" eaLnBrk="1" hangingPunct="1"/>
            <a:r>
              <a:rPr lang="en-US" altLang="en-US" dirty="0"/>
              <a:t>Holds information about changes made to the database</a:t>
            </a:r>
          </a:p>
          <a:p>
            <a:pPr lvl="1" eaLnBrk="1" hangingPunct="1"/>
            <a:r>
              <a:rPr lang="en-US" altLang="en-US" dirty="0"/>
              <a:t>Contains redo entries that have the information to redo changes made by operations such as DML and DDL</a:t>
            </a:r>
          </a:p>
        </p:txBody>
      </p:sp>
      <p:grpSp>
        <p:nvGrpSpPr>
          <p:cNvPr id="14340" name="Group 80"/>
          <p:cNvGrpSpPr>
            <a:grpSpLocks/>
          </p:cNvGrpSpPr>
          <p:nvPr/>
        </p:nvGrpSpPr>
        <p:grpSpPr bwMode="auto">
          <a:xfrm>
            <a:off x="2779712" y="3352800"/>
            <a:ext cx="6629400" cy="2428875"/>
            <a:chOff x="1752614" y="3733800"/>
            <a:chExt cx="6629386" cy="2428875"/>
          </a:xfrm>
        </p:grpSpPr>
        <p:sp>
          <p:nvSpPr>
            <p:cNvPr id="14341" name="AutoShape 38"/>
            <p:cNvSpPr>
              <a:spLocks noChangeArrowheads="1"/>
            </p:cNvSpPr>
            <p:nvPr/>
          </p:nvSpPr>
          <p:spPr bwMode="blackWhite">
            <a:xfrm>
              <a:off x="2667000" y="3733800"/>
              <a:ext cx="5715000" cy="20447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grpSp>
          <p:nvGrpSpPr>
            <p:cNvPr id="3" name="Group 129"/>
            <p:cNvGrpSpPr>
              <a:grpSpLocks/>
            </p:cNvGrpSpPr>
            <p:nvPr/>
          </p:nvGrpSpPr>
          <p:grpSpPr bwMode="auto">
            <a:xfrm>
              <a:off x="6934199" y="3886199"/>
              <a:ext cx="1362031" cy="1016000"/>
              <a:chOff x="3168" y="2680"/>
              <a:chExt cx="1349" cy="984"/>
            </a:xfrm>
            <a:solidFill>
              <a:srgbClr val="FFFF99"/>
            </a:solidFill>
          </p:grpSpPr>
          <p:sp>
            <p:nvSpPr>
              <p:cNvPr id="38"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9"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0"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Freeform 101"/>
              <p:cNvSpPr>
                <a:spLocks/>
              </p:cNvSpPr>
              <p:nvPr/>
            </p:nvSpPr>
            <p:spPr bwMode="blackWhite">
              <a:xfrm>
                <a:off x="4325" y="3258"/>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8"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sm" len="sm"/>
                <a:tailEnd type="triangle" w="sm" len="sm"/>
              </a:ln>
              <a:effectLst/>
            </p:spPr>
            <p:txBody>
              <a:bodyPr/>
              <a:lstStyle/>
              <a:p>
                <a:pPr algn="ctr">
                  <a:defRPr/>
                </a:pPr>
                <a:endParaRPr lang="en-US" dirty="0">
                  <a:latin typeface="Arial" charset="0"/>
                  <a:cs typeface="Arial" charset="0"/>
                </a:endParaRPr>
              </a:p>
            </p:txBody>
          </p:sp>
        </p:grpSp>
        <p:sp>
          <p:nvSpPr>
            <p:cNvPr id="14343" name="Rectangle 39"/>
            <p:cNvSpPr>
              <a:spLocks noChangeArrowheads="1"/>
            </p:cNvSpPr>
            <p:nvPr/>
          </p:nvSpPr>
          <p:spPr bwMode="blackWhite">
            <a:xfrm>
              <a:off x="2819400" y="4984750"/>
              <a:ext cx="1612900" cy="6858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4" name="Rectangle 40"/>
            <p:cNvSpPr>
              <a:spLocks noChangeArrowheads="1"/>
            </p:cNvSpPr>
            <p:nvPr/>
          </p:nvSpPr>
          <p:spPr bwMode="blackWhite">
            <a:xfrm>
              <a:off x="4594225" y="4984750"/>
              <a:ext cx="1028700"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5" name="Rectangle 41"/>
            <p:cNvSpPr>
              <a:spLocks noChangeArrowheads="1"/>
            </p:cNvSpPr>
            <p:nvPr/>
          </p:nvSpPr>
          <p:spPr bwMode="blackWhite">
            <a:xfrm>
              <a:off x="2819400" y="3868738"/>
              <a:ext cx="1279525" cy="1041400"/>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46" name="Text Box 42"/>
            <p:cNvSpPr txBox="1">
              <a:spLocks noChangeArrowheads="1"/>
            </p:cNvSpPr>
            <p:nvPr/>
          </p:nvSpPr>
          <p:spPr bwMode="gray">
            <a:xfrm>
              <a:off x="2819400" y="40386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4347" name="Rectangle 43"/>
            <p:cNvSpPr>
              <a:spLocks noChangeArrowheads="1"/>
            </p:cNvSpPr>
            <p:nvPr/>
          </p:nvSpPr>
          <p:spPr bwMode="blackWhite">
            <a:xfrm>
              <a:off x="4267200" y="3854450"/>
              <a:ext cx="2590800" cy="1044575"/>
            </a:xfrm>
            <a:prstGeom prst="rect">
              <a:avLst/>
            </a:prstGeom>
            <a:solidFill>
              <a:srgbClr val="FFCC99"/>
            </a:solidFill>
            <a:ln w="28575">
              <a:solidFill>
                <a:schemeClr val="tx1"/>
              </a:solidFill>
              <a:miter lim="800000"/>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1400" dirty="0">
                  <a:solidFill>
                    <a:schemeClr val="bg2"/>
                  </a:solidFill>
                </a:rPr>
                <a:t>Database</a:t>
              </a:r>
              <a:br>
                <a:rPr lang="en-US" altLang="en-US" sz="1400" dirty="0">
                  <a:solidFill>
                    <a:schemeClr val="bg2"/>
                  </a:solidFill>
                </a:rPr>
              </a:br>
              <a:r>
                <a:rPr lang="en-US" altLang="en-US" sz="1400" dirty="0">
                  <a:solidFill>
                    <a:schemeClr val="bg2"/>
                  </a:solidFill>
                </a:rPr>
                <a:t>buffer</a:t>
              </a:r>
              <a:br>
                <a:rPr lang="en-US" altLang="en-US" sz="1400" dirty="0">
                  <a:solidFill>
                    <a:schemeClr val="bg2"/>
                  </a:solidFill>
                </a:rPr>
              </a:br>
              <a:r>
                <a:rPr lang="en-US" altLang="en-US" sz="1400" dirty="0">
                  <a:solidFill>
                    <a:schemeClr val="bg2"/>
                  </a:solidFill>
                </a:rPr>
                <a:t>cache</a:t>
              </a:r>
            </a:p>
          </p:txBody>
        </p:sp>
        <p:sp>
          <p:nvSpPr>
            <p:cNvPr id="14348" name="Rectangle 45"/>
            <p:cNvSpPr>
              <a:spLocks noChangeArrowheads="1"/>
            </p:cNvSpPr>
            <p:nvPr/>
          </p:nvSpPr>
          <p:spPr bwMode="blackWhite">
            <a:xfrm>
              <a:off x="5699125" y="4972050"/>
              <a:ext cx="1158875" cy="68580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4349" name="Text Box 46"/>
            <p:cNvSpPr txBox="1">
              <a:spLocks noChangeArrowheads="1"/>
            </p:cNvSpPr>
            <p:nvPr/>
          </p:nvSpPr>
          <p:spPr bwMode="gray">
            <a:xfrm>
              <a:off x="5748113" y="5191582"/>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4350" name="Text Box 47"/>
            <p:cNvSpPr txBox="1">
              <a:spLocks noChangeArrowheads="1"/>
            </p:cNvSpPr>
            <p:nvPr/>
          </p:nvSpPr>
          <p:spPr bwMode="gray">
            <a:xfrm>
              <a:off x="2984500" y="520065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Large pool</a:t>
              </a:r>
            </a:p>
          </p:txBody>
        </p:sp>
        <p:sp>
          <p:nvSpPr>
            <p:cNvPr id="14351" name="Text Box 48"/>
            <p:cNvSpPr txBox="1">
              <a:spLocks noChangeArrowheads="1"/>
            </p:cNvSpPr>
            <p:nvPr/>
          </p:nvSpPr>
          <p:spPr bwMode="gray">
            <a:xfrm>
              <a:off x="4564063" y="514985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Java pool</a:t>
              </a:r>
            </a:p>
          </p:txBody>
        </p:sp>
        <p:sp>
          <p:nvSpPr>
            <p:cNvPr id="14352" name="Text Box 49"/>
            <p:cNvSpPr txBox="1">
              <a:spLocks noChangeArrowheads="1"/>
            </p:cNvSpPr>
            <p:nvPr/>
          </p:nvSpPr>
          <p:spPr bwMode="auto">
            <a:xfrm>
              <a:off x="4101242" y="5791200"/>
              <a:ext cx="2929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4353" name="AutoShape 54"/>
            <p:cNvSpPr>
              <a:spLocks noChangeArrowheads="1"/>
            </p:cNvSpPr>
            <p:nvPr/>
          </p:nvSpPr>
          <p:spPr bwMode="gray">
            <a:xfrm flipH="1">
              <a:off x="2352673" y="3851275"/>
              <a:ext cx="4697642" cy="639763"/>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54" name="Freeform 37"/>
            <p:cNvSpPr>
              <a:spLocks/>
            </p:cNvSpPr>
            <p:nvPr/>
          </p:nvSpPr>
          <p:spPr bwMode="blackWhite">
            <a:xfrm>
              <a:off x="3571874" y="3857625"/>
              <a:ext cx="3502673" cy="2305050"/>
            </a:xfrm>
            <a:custGeom>
              <a:avLst/>
              <a:gdLst>
                <a:gd name="T0" fmla="*/ 2147483647 w 2280"/>
                <a:gd name="T1" fmla="*/ 0 h 1452"/>
                <a:gd name="T2" fmla="*/ 0 w 2280"/>
                <a:gd name="T3" fmla="*/ 2147483647 h 1452"/>
                <a:gd name="T4" fmla="*/ 0 w 2280"/>
                <a:gd name="T5" fmla="*/ 2147483647 h 1452"/>
                <a:gd name="T6" fmla="*/ 2147483647 w 2280"/>
                <a:gd name="T7" fmla="*/ 2147483647 h 1452"/>
                <a:gd name="T8" fmla="*/ 2147483647 w 2280"/>
                <a:gd name="T9" fmla="*/ 0 h 1452"/>
                <a:gd name="T10" fmla="*/ 0 60000 65536"/>
                <a:gd name="T11" fmla="*/ 0 60000 65536"/>
                <a:gd name="T12" fmla="*/ 0 60000 65536"/>
                <a:gd name="T13" fmla="*/ 0 60000 65536"/>
                <a:gd name="T14" fmla="*/ 0 60000 65536"/>
                <a:gd name="T15" fmla="*/ 0 w 2280"/>
                <a:gd name="T16" fmla="*/ 0 h 1452"/>
                <a:gd name="T17" fmla="*/ 2280 w 2280"/>
                <a:gd name="T18" fmla="*/ 1452 h 1452"/>
              </a:gdLst>
              <a:ahLst/>
              <a:cxnLst>
                <a:cxn ang="T10">
                  <a:pos x="T0" y="T1"/>
                </a:cxn>
                <a:cxn ang="T11">
                  <a:pos x="T2" y="T3"/>
                </a:cxn>
                <a:cxn ang="T12">
                  <a:pos x="T4" y="T5"/>
                </a:cxn>
                <a:cxn ang="T13">
                  <a:pos x="T6" y="T7"/>
                </a:cxn>
                <a:cxn ang="T14">
                  <a:pos x="T8" y="T9"/>
                </a:cxn>
              </a:cxnLst>
              <a:rect l="T15" t="T16" r="T17" b="T18"/>
              <a:pathLst>
                <a:path w="2280" h="1452">
                  <a:moveTo>
                    <a:pt x="2280" y="0"/>
                  </a:moveTo>
                  <a:lnTo>
                    <a:pt x="0" y="396"/>
                  </a:lnTo>
                  <a:lnTo>
                    <a:pt x="0" y="1452"/>
                  </a:lnTo>
                  <a:lnTo>
                    <a:pt x="2274" y="648"/>
                  </a:lnTo>
                  <a:lnTo>
                    <a:pt x="2280"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4355" name="Text Box 46"/>
            <p:cNvSpPr txBox="1">
              <a:spLocks noChangeArrowheads="1"/>
            </p:cNvSpPr>
            <p:nvPr/>
          </p:nvSpPr>
          <p:spPr bwMode="gray">
            <a:xfrm>
              <a:off x="7010400" y="4180116"/>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Redo log buffer</a:t>
              </a:r>
            </a:p>
          </p:txBody>
        </p:sp>
        <p:grpSp>
          <p:nvGrpSpPr>
            <p:cNvPr id="4" name="Group 129"/>
            <p:cNvGrpSpPr>
              <a:grpSpLocks/>
            </p:cNvGrpSpPr>
            <p:nvPr/>
          </p:nvGrpSpPr>
          <p:grpSpPr bwMode="auto">
            <a:xfrm>
              <a:off x="1752614" y="4572000"/>
              <a:ext cx="1752595" cy="1524000"/>
              <a:chOff x="3168" y="2680"/>
              <a:chExt cx="1283" cy="984"/>
            </a:xfrm>
            <a:solidFill>
              <a:srgbClr val="FFFF99"/>
            </a:solidFill>
          </p:grpSpPr>
          <p:sp>
            <p:nvSpPr>
              <p:cNvPr id="61"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62"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63"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4"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5"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6"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7"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8"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69"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0"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1"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2"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3"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4"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5"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6"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7"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8"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79" name="Freeform 101"/>
              <p:cNvSpPr>
                <a:spLocks/>
              </p:cNvSpPr>
              <p:nvPr/>
            </p:nvSpPr>
            <p:spPr bwMode="blackWhite">
              <a:xfrm>
                <a:off x="4259" y="3192"/>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80" name="Freeform 102"/>
              <p:cNvSpPr>
                <a:spLocks/>
              </p:cNvSpPr>
              <p:nvPr/>
            </p:nvSpPr>
            <p:spPr bwMode="blackWhite">
              <a:xfrm>
                <a:off x="3168" y="2856"/>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4357" name="Text Box 46"/>
            <p:cNvSpPr txBox="1">
              <a:spLocks noChangeArrowheads="1"/>
            </p:cNvSpPr>
            <p:nvPr/>
          </p:nvSpPr>
          <p:spPr bwMode="gray">
            <a:xfrm>
              <a:off x="1882775" y="5072063"/>
              <a:ext cx="1546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Redo log</a:t>
              </a:r>
            </a:p>
            <a:p>
              <a:pPr algn="ctr" eaLnBrk="1" hangingPunct="1"/>
              <a:r>
                <a:rPr lang="en-US" altLang="en-US" sz="1400" dirty="0">
                  <a:solidFill>
                    <a:srgbClr val="000000"/>
                  </a:solidFill>
                </a:rPr>
                <a:t>buffer</a:t>
              </a:r>
            </a:p>
          </p:txBody>
        </p:sp>
        <p:sp>
          <p:nvSpPr>
            <p:cNvPr id="14358" name="Rectangle 110"/>
            <p:cNvSpPr>
              <a:spLocks noChangeArrowheads="1"/>
            </p:cNvSpPr>
            <p:nvPr/>
          </p:nvSpPr>
          <p:spPr bwMode="blackWhite">
            <a:xfrm>
              <a:off x="7124700" y="49530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4359" name="Text Box 118"/>
            <p:cNvSpPr txBox="1">
              <a:spLocks noChangeArrowheads="1"/>
            </p:cNvSpPr>
            <p:nvPr/>
          </p:nvSpPr>
          <p:spPr bwMode="gray">
            <a:xfrm>
              <a:off x="7081838" y="5181600"/>
              <a:ext cx="1071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grpSp>
    </p:spTree>
    <p:custDataLst>
      <p:tags r:id="rId1"/>
    </p:custDataLst>
    <p:extLst>
      <p:ext uri="{BB962C8B-B14F-4D97-AF65-F5344CB8AC3E}">
        <p14:creationId xmlns:p14="http://schemas.microsoft.com/office/powerpoint/2010/main" val="69455608"/>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005856" y="3125119"/>
            <a:ext cx="8177113" cy="2917259"/>
            <a:chOff x="830654" y="1268641"/>
            <a:chExt cx="7482693" cy="3030071"/>
          </a:xfrm>
        </p:grpSpPr>
        <p:sp>
          <p:nvSpPr>
            <p:cNvPr id="58" name="Freeform 5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9" name="Rounded Rectangle 5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5362" name="Rectangle 56"/>
          <p:cNvSpPr>
            <a:spLocks noGrp="1" noChangeArrowheads="1"/>
          </p:cNvSpPr>
          <p:nvPr>
            <p:ph type="title"/>
          </p:nvPr>
        </p:nvSpPr>
        <p:spPr/>
        <p:txBody>
          <a:bodyPr/>
          <a:lstStyle/>
          <a:p>
            <a:pPr eaLnBrk="1" hangingPunct="1"/>
            <a:r>
              <a:rPr lang="en-US" altLang="en-US" dirty="0"/>
              <a:t>Large Pool</a:t>
            </a:r>
          </a:p>
        </p:txBody>
      </p:sp>
      <p:sp>
        <p:nvSpPr>
          <p:cNvPr id="15363" name="Rectangle 57"/>
          <p:cNvSpPr>
            <a:spLocks noGrp="1" noChangeArrowheads="1"/>
          </p:cNvSpPr>
          <p:nvPr>
            <p:ph type="body" idx="1"/>
          </p:nvPr>
        </p:nvSpPr>
        <p:spPr>
          <a:xfrm>
            <a:off x="622138" y="1242485"/>
            <a:ext cx="10944549" cy="2111682"/>
          </a:xfrm>
        </p:spPr>
        <p:txBody>
          <a:bodyPr/>
          <a:lstStyle/>
          <a:p>
            <a:pPr eaLnBrk="1" hangingPunct="1"/>
            <a:r>
              <a:rPr lang="en-US" altLang="en-US" dirty="0"/>
              <a:t>Provides large memory allocations for:</a:t>
            </a:r>
          </a:p>
          <a:p>
            <a:pPr lvl="1" eaLnBrk="1" hangingPunct="1"/>
            <a:r>
              <a:rPr lang="en-US" altLang="en-US" dirty="0"/>
              <a:t>Session memory for the shared server and the Oracle XA interface</a:t>
            </a:r>
          </a:p>
          <a:p>
            <a:pPr lvl="1" eaLnBrk="1" hangingPunct="1"/>
            <a:r>
              <a:rPr lang="en-US" altLang="en-US" dirty="0"/>
              <a:t>I/O server processes</a:t>
            </a:r>
          </a:p>
          <a:p>
            <a:pPr lvl="1" eaLnBrk="1" hangingPunct="1"/>
            <a:r>
              <a:rPr lang="en-US" altLang="en-US" dirty="0"/>
              <a:t>Oracle Database backup and restore operations</a:t>
            </a:r>
          </a:p>
          <a:p>
            <a:pPr eaLnBrk="1" hangingPunct="1"/>
            <a:endParaRPr lang="en-US" altLang="en-US" dirty="0"/>
          </a:p>
        </p:txBody>
      </p:sp>
      <p:grpSp>
        <p:nvGrpSpPr>
          <p:cNvPr id="15364" name="Group 55"/>
          <p:cNvGrpSpPr>
            <a:grpSpLocks/>
          </p:cNvGrpSpPr>
          <p:nvPr/>
        </p:nvGrpSpPr>
        <p:grpSpPr bwMode="auto">
          <a:xfrm>
            <a:off x="2320131" y="3429000"/>
            <a:ext cx="7548562" cy="2427287"/>
            <a:chOff x="838200" y="3824288"/>
            <a:chExt cx="7548563" cy="2427287"/>
          </a:xfrm>
        </p:grpSpPr>
        <p:grpSp>
          <p:nvGrpSpPr>
            <p:cNvPr id="15365" name="Group 35"/>
            <p:cNvGrpSpPr>
              <a:grpSpLocks/>
            </p:cNvGrpSpPr>
            <p:nvPr/>
          </p:nvGrpSpPr>
          <p:grpSpPr bwMode="auto">
            <a:xfrm>
              <a:off x="838200" y="3824288"/>
              <a:ext cx="5715000" cy="2427287"/>
              <a:chOff x="576" y="2352"/>
              <a:chExt cx="3600" cy="1529"/>
            </a:xfrm>
          </p:grpSpPr>
          <p:sp>
            <p:nvSpPr>
              <p:cNvPr id="15405" name="AutoShape 36"/>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5406" name="Rectangle 37"/>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7" name="Rectangle 38"/>
              <p:cNvSpPr>
                <a:spLocks noChangeArrowheads="1"/>
              </p:cNvSpPr>
              <p:nvPr/>
            </p:nvSpPr>
            <p:spPr bwMode="blackWhite">
              <a:xfrm>
                <a:off x="1790"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8" name="Rectangle 39"/>
              <p:cNvSpPr>
                <a:spLocks noChangeArrowheads="1"/>
              </p:cNvSpPr>
              <p:nvPr/>
            </p:nvSpPr>
            <p:spPr bwMode="blackWhite">
              <a:xfrm>
                <a:off x="672" y="2437"/>
                <a:ext cx="806"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9" name="Text Box 40"/>
              <p:cNvSpPr txBox="1">
                <a:spLocks noChangeArrowheads="1"/>
              </p:cNvSpPr>
              <p:nvPr/>
            </p:nvSpPr>
            <p:spPr bwMode="gray">
              <a:xfrm>
                <a:off x="672"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5410" name="Rectangle 41"/>
              <p:cNvSpPr>
                <a:spLocks noChangeArrowheads="1"/>
              </p:cNvSpPr>
              <p:nvPr/>
            </p:nvSpPr>
            <p:spPr bwMode="blackWhite">
              <a:xfrm>
                <a:off x="1765" y="2428"/>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a:p>
                <a:pPr algn="ctr" defTabSz="822325" eaLnBrk="0" hangingPunct="0">
                  <a:spcBef>
                    <a:spcPct val="50000"/>
                  </a:spcBef>
                  <a:defRPr/>
                </a:pPr>
                <a:endParaRPr lang="en-US" sz="1400" dirty="0">
                  <a:solidFill>
                    <a:srgbClr val="000000"/>
                  </a:solidFill>
                </a:endParaRPr>
              </a:p>
            </p:txBody>
          </p:sp>
          <p:sp>
            <p:nvSpPr>
              <p:cNvPr id="15411" name="Rectangle 43"/>
              <p:cNvSpPr>
                <a:spLocks noChangeArrowheads="1"/>
              </p:cNvSpPr>
              <p:nvPr/>
            </p:nvSpPr>
            <p:spPr bwMode="blackWhite">
              <a:xfrm>
                <a:off x="2486"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5412" name="Text Box 44"/>
              <p:cNvSpPr txBox="1">
                <a:spLocks noChangeArrowheads="1"/>
              </p:cNvSpPr>
              <p:nvPr/>
            </p:nvSpPr>
            <p:spPr bwMode="gray">
              <a:xfrm>
                <a:off x="2462" y="3188"/>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Streams pool</a:t>
                </a:r>
              </a:p>
            </p:txBody>
          </p:sp>
          <p:sp>
            <p:nvSpPr>
              <p:cNvPr id="15413" name="Text Box 45"/>
              <p:cNvSpPr txBox="1">
                <a:spLocks noChangeArrowheads="1"/>
              </p:cNvSpPr>
              <p:nvPr/>
            </p:nvSpPr>
            <p:spPr bwMode="gray">
              <a:xfrm>
                <a:off x="776" y="3255"/>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5414" name="Text Box 46"/>
              <p:cNvSpPr txBox="1">
                <a:spLocks noChangeArrowheads="1"/>
              </p:cNvSpPr>
              <p:nvPr/>
            </p:nvSpPr>
            <p:spPr bwMode="gray">
              <a:xfrm>
                <a:off x="1771" y="3244"/>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Java pool</a:t>
                </a:r>
              </a:p>
            </p:txBody>
          </p:sp>
          <p:sp>
            <p:nvSpPr>
              <p:cNvPr id="15415" name="Text Box 47"/>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5416" name="Text Box 49"/>
              <p:cNvSpPr txBox="1">
                <a:spLocks noChangeArrowheads="1"/>
              </p:cNvSpPr>
              <p:nvPr/>
            </p:nvSpPr>
            <p:spPr bwMode="gray">
              <a:xfrm>
                <a:off x="3312" y="2832"/>
                <a:ext cx="720" cy="33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RECYCLE buffer pool</a:t>
                </a:r>
              </a:p>
            </p:txBody>
          </p:sp>
        </p:grpSp>
        <p:sp>
          <p:nvSpPr>
            <p:cNvPr id="15366" name="Rectangle 110"/>
            <p:cNvSpPr>
              <a:spLocks noChangeArrowheads="1"/>
            </p:cNvSpPr>
            <p:nvPr/>
          </p:nvSpPr>
          <p:spPr bwMode="blackWhite">
            <a:xfrm>
              <a:off x="5300663" y="50292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7" name="Text Box 118"/>
            <p:cNvSpPr txBox="1">
              <a:spLocks noChangeArrowheads="1"/>
            </p:cNvSpPr>
            <p:nvPr/>
          </p:nvSpPr>
          <p:spPr bwMode="gray">
            <a:xfrm>
              <a:off x="5257800" y="52578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Fixed SGA</a:t>
              </a:r>
            </a:p>
          </p:txBody>
        </p:sp>
        <p:sp>
          <p:nvSpPr>
            <p:cNvPr id="15368" name="Oval 82"/>
            <p:cNvSpPr>
              <a:spLocks noChangeArrowheads="1"/>
            </p:cNvSpPr>
            <p:nvPr/>
          </p:nvSpPr>
          <p:spPr bwMode="blackWhite">
            <a:xfrm>
              <a:off x="5189538" y="3886200"/>
              <a:ext cx="1146175" cy="1016000"/>
            </a:xfrm>
            <a:prstGeom prst="ellipse">
              <a:avLst/>
            </a:prstGeom>
            <a:solidFill>
              <a:srgbClr val="FFFF99"/>
            </a:solidFill>
            <a:ln w="28575">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69" name="Oval 83"/>
            <p:cNvSpPr>
              <a:spLocks noChangeArrowheads="1"/>
            </p:cNvSpPr>
            <p:nvPr/>
          </p:nvSpPr>
          <p:spPr bwMode="blackWhite">
            <a:xfrm>
              <a:off x="5414963" y="4108450"/>
              <a:ext cx="687387" cy="587375"/>
            </a:xfrm>
            <a:prstGeom prst="ellipse">
              <a:avLst/>
            </a:prstGeom>
            <a:solidFill>
              <a:srgbClr val="FFFF99"/>
            </a:solidFill>
            <a:ln w="28575">
              <a:solidFill>
                <a:schemeClr val="tx1"/>
              </a:solidFill>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5370" name="Line 84"/>
            <p:cNvSpPr>
              <a:spLocks noChangeShapeType="1"/>
            </p:cNvSpPr>
            <p:nvPr/>
          </p:nvSpPr>
          <p:spPr bwMode="blackWhite">
            <a:xfrm>
              <a:off x="5762625" y="3894138"/>
              <a:ext cx="0" cy="2317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1" name="Line 85"/>
            <p:cNvSpPr>
              <a:spLocks noChangeShapeType="1"/>
            </p:cNvSpPr>
            <p:nvPr/>
          </p:nvSpPr>
          <p:spPr bwMode="blackWhite">
            <a:xfrm>
              <a:off x="5770563" y="4695825"/>
              <a:ext cx="0" cy="19843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2" name="Line 86"/>
            <p:cNvSpPr>
              <a:spLocks noChangeShapeType="1"/>
            </p:cNvSpPr>
            <p:nvPr/>
          </p:nvSpPr>
          <p:spPr bwMode="blackWhite">
            <a:xfrm>
              <a:off x="6102350" y="4414838"/>
              <a:ext cx="233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3" name="Line 87"/>
            <p:cNvSpPr>
              <a:spLocks noChangeShapeType="1"/>
            </p:cNvSpPr>
            <p:nvPr/>
          </p:nvSpPr>
          <p:spPr bwMode="blackWhite">
            <a:xfrm flipH="1">
              <a:off x="5197475" y="4414838"/>
              <a:ext cx="2174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4" name="Line 88"/>
            <p:cNvSpPr>
              <a:spLocks noChangeShapeType="1"/>
            </p:cNvSpPr>
            <p:nvPr/>
          </p:nvSpPr>
          <p:spPr bwMode="blackWhite">
            <a:xfrm>
              <a:off x="5341938" y="4051300"/>
              <a:ext cx="153987" cy="1571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5" name="Line 89"/>
            <p:cNvSpPr>
              <a:spLocks noChangeShapeType="1"/>
            </p:cNvSpPr>
            <p:nvPr/>
          </p:nvSpPr>
          <p:spPr bwMode="blackWhite">
            <a:xfrm>
              <a:off x="6029325" y="4587875"/>
              <a:ext cx="146050" cy="14922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6" name="Line 90"/>
            <p:cNvSpPr>
              <a:spLocks noChangeShapeType="1"/>
            </p:cNvSpPr>
            <p:nvPr/>
          </p:nvSpPr>
          <p:spPr bwMode="blackWhite">
            <a:xfrm flipH="1">
              <a:off x="6013450" y="4043363"/>
              <a:ext cx="161925" cy="1651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7" name="Line 91"/>
            <p:cNvSpPr>
              <a:spLocks noChangeShapeType="1"/>
            </p:cNvSpPr>
            <p:nvPr/>
          </p:nvSpPr>
          <p:spPr bwMode="blackWhite">
            <a:xfrm flipV="1">
              <a:off x="5367338" y="4613275"/>
              <a:ext cx="152400" cy="15716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8" name="Line 92"/>
            <p:cNvSpPr>
              <a:spLocks noChangeShapeType="1"/>
            </p:cNvSpPr>
            <p:nvPr/>
          </p:nvSpPr>
          <p:spPr bwMode="blackWhite">
            <a:xfrm>
              <a:off x="5561013" y="3927475"/>
              <a:ext cx="73025" cy="2143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79" name="Line 93"/>
            <p:cNvSpPr>
              <a:spLocks noChangeShapeType="1"/>
            </p:cNvSpPr>
            <p:nvPr/>
          </p:nvSpPr>
          <p:spPr bwMode="blackWhite">
            <a:xfrm flipH="1">
              <a:off x="5908675" y="3935413"/>
              <a:ext cx="80963" cy="206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0" name="Line 94"/>
            <p:cNvSpPr>
              <a:spLocks noChangeShapeType="1"/>
            </p:cNvSpPr>
            <p:nvPr/>
          </p:nvSpPr>
          <p:spPr bwMode="blackWhite">
            <a:xfrm flipV="1">
              <a:off x="6086475" y="4216400"/>
              <a:ext cx="209550" cy="825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1" name="Line 95"/>
            <p:cNvSpPr>
              <a:spLocks noChangeShapeType="1"/>
            </p:cNvSpPr>
            <p:nvPr/>
          </p:nvSpPr>
          <p:spPr bwMode="blackWhite">
            <a:xfrm>
              <a:off x="6076950" y="4505325"/>
              <a:ext cx="203200" cy="10795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2" name="Line 96"/>
            <p:cNvSpPr>
              <a:spLocks noChangeShapeType="1"/>
            </p:cNvSpPr>
            <p:nvPr/>
          </p:nvSpPr>
          <p:spPr bwMode="blackWhite">
            <a:xfrm>
              <a:off x="5916613" y="4654550"/>
              <a:ext cx="73025" cy="206375"/>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3" name="Line 97"/>
            <p:cNvSpPr>
              <a:spLocks noChangeShapeType="1"/>
            </p:cNvSpPr>
            <p:nvPr/>
          </p:nvSpPr>
          <p:spPr bwMode="blackWhite">
            <a:xfrm flipH="1">
              <a:off x="5561013" y="4679950"/>
              <a:ext cx="73025" cy="188913"/>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4" name="Line 98"/>
            <p:cNvSpPr>
              <a:spLocks noChangeShapeType="1"/>
            </p:cNvSpPr>
            <p:nvPr/>
          </p:nvSpPr>
          <p:spPr bwMode="blackWhite">
            <a:xfrm flipH="1">
              <a:off x="5237163" y="4513263"/>
              <a:ext cx="203200" cy="10001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5" name="Line 99"/>
            <p:cNvSpPr>
              <a:spLocks noChangeShapeType="1"/>
            </p:cNvSpPr>
            <p:nvPr/>
          </p:nvSpPr>
          <p:spPr bwMode="blackWhite">
            <a:xfrm flipH="1" flipV="1">
              <a:off x="5229225" y="4216400"/>
              <a:ext cx="201613" cy="904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15386" name="Freeform 101"/>
            <p:cNvSpPr>
              <a:spLocks/>
            </p:cNvSpPr>
            <p:nvPr/>
          </p:nvSpPr>
          <p:spPr bwMode="blackWhite">
            <a:xfrm>
              <a:off x="6207125" y="4414838"/>
              <a:ext cx="193675" cy="388937"/>
            </a:xfrm>
            <a:custGeom>
              <a:avLst/>
              <a:gdLst>
                <a:gd name="T0" fmla="*/ 2147483647 w 192"/>
                <a:gd name="T1" fmla="*/ 0 h 376"/>
                <a:gd name="T2" fmla="*/ 2147483647 w 192"/>
                <a:gd name="T3" fmla="*/ 2147483647 h 376"/>
                <a:gd name="T4" fmla="*/ 2147483647 w 192"/>
                <a:gd name="T5" fmla="*/ 2147483647 h 376"/>
                <a:gd name="T6" fmla="*/ 2147483647 w 192"/>
                <a:gd name="T7" fmla="*/ 2147483647 h 376"/>
                <a:gd name="T8" fmla="*/ 2147483647 w 192"/>
                <a:gd name="T9" fmla="*/ 2147483647 h 376"/>
                <a:gd name="T10" fmla="*/ 0 w 192"/>
                <a:gd name="T11" fmla="*/ 2147483647 h 376"/>
                <a:gd name="T12" fmla="*/ 0 60000 65536"/>
                <a:gd name="T13" fmla="*/ 0 60000 65536"/>
                <a:gd name="T14" fmla="*/ 0 60000 65536"/>
                <a:gd name="T15" fmla="*/ 0 60000 65536"/>
                <a:gd name="T16" fmla="*/ 0 60000 65536"/>
                <a:gd name="T17" fmla="*/ 0 60000 65536"/>
                <a:gd name="T18" fmla="*/ 0 w 192"/>
                <a:gd name="T19" fmla="*/ 0 h 376"/>
                <a:gd name="T20" fmla="*/ 192 w 192"/>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solidFill>
              <a:srgbClr val="FFFF99"/>
            </a:solidFill>
            <a:ln w="28575" cap="flat" cmpd="sng">
              <a:solidFill>
                <a:schemeClr val="tx1"/>
              </a:solidFill>
              <a:prstDash val="sysDot"/>
              <a:round/>
              <a:headEnd type="none" w="sm" len="sm"/>
              <a:tailEnd type="triangle" w="sm" len="sm"/>
            </a:ln>
          </p:spPr>
          <p:txBody>
            <a:bodyPr/>
            <a:lstStyle/>
            <a:p>
              <a:endParaRPr lang="en-US" dirty="0"/>
            </a:p>
          </p:txBody>
        </p:sp>
        <p:sp>
          <p:nvSpPr>
            <p:cNvPr id="15387" name="Freeform 102"/>
            <p:cNvSpPr>
              <a:spLocks/>
            </p:cNvSpPr>
            <p:nvPr/>
          </p:nvSpPr>
          <p:spPr bwMode="blackWhite">
            <a:xfrm>
              <a:off x="5094111" y="3973688"/>
              <a:ext cx="115888" cy="339725"/>
            </a:xfrm>
            <a:custGeom>
              <a:avLst/>
              <a:gdLst>
                <a:gd name="T0" fmla="*/ 2147483647 w 115"/>
                <a:gd name="T1" fmla="*/ 2147483647 h 328"/>
                <a:gd name="T2" fmla="*/ 2147483647 w 115"/>
                <a:gd name="T3" fmla="*/ 2147483647 h 328"/>
                <a:gd name="T4" fmla="*/ 2147483647 w 115"/>
                <a:gd name="T5" fmla="*/ 2147483647 h 328"/>
                <a:gd name="T6" fmla="*/ 2147483647 w 115"/>
                <a:gd name="T7" fmla="*/ 2147483647 h 328"/>
                <a:gd name="T8" fmla="*/ 2147483647 w 115"/>
                <a:gd name="T9" fmla="*/ 0 h 328"/>
                <a:gd name="T10" fmla="*/ 0 60000 65536"/>
                <a:gd name="T11" fmla="*/ 0 60000 65536"/>
                <a:gd name="T12" fmla="*/ 0 60000 65536"/>
                <a:gd name="T13" fmla="*/ 0 60000 65536"/>
                <a:gd name="T14" fmla="*/ 0 60000 65536"/>
                <a:gd name="T15" fmla="*/ 0 w 115"/>
                <a:gd name="T16" fmla="*/ 0 h 328"/>
                <a:gd name="T17" fmla="*/ 115 w 115"/>
                <a:gd name="T18" fmla="*/ 328 h 328"/>
              </a:gdLst>
              <a:ahLst/>
              <a:cxnLst>
                <a:cxn ang="T10">
                  <a:pos x="T0" y="T1"/>
                </a:cxn>
                <a:cxn ang="T11">
                  <a:pos x="T2" y="T3"/>
                </a:cxn>
                <a:cxn ang="T12">
                  <a:pos x="T4" y="T5"/>
                </a:cxn>
                <a:cxn ang="T13">
                  <a:pos x="T6" y="T7"/>
                </a:cxn>
                <a:cxn ang="T14">
                  <a:pos x="T8" y="T9"/>
                </a:cxn>
              </a:cxnLst>
              <a:rect l="T15" t="T16" r="T17" b="T18"/>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5388" name="Text Box 46"/>
            <p:cNvSpPr txBox="1">
              <a:spLocks noChangeArrowheads="1"/>
            </p:cNvSpPr>
            <p:nvPr/>
          </p:nvSpPr>
          <p:spPr bwMode="gray">
            <a:xfrm>
              <a:off x="5210175" y="4110567"/>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900" b="1" dirty="0">
                  <a:solidFill>
                    <a:srgbClr val="000000"/>
                  </a:solidFill>
                </a:rPr>
                <a:t>Redo log </a:t>
              </a:r>
            </a:p>
            <a:p>
              <a:pPr algn="ctr" eaLnBrk="1" hangingPunct="1"/>
              <a:r>
                <a:rPr lang="en-US" altLang="en-US" sz="900" b="1" dirty="0">
                  <a:solidFill>
                    <a:srgbClr val="000000"/>
                  </a:solidFill>
                </a:rPr>
                <a:t>buffer</a:t>
              </a:r>
            </a:p>
          </p:txBody>
        </p:sp>
        <p:sp>
          <p:nvSpPr>
            <p:cNvPr id="15389" name="Text Box 4"/>
            <p:cNvSpPr txBox="1">
              <a:spLocks noChangeArrowheads="1"/>
            </p:cNvSpPr>
            <p:nvPr/>
          </p:nvSpPr>
          <p:spPr bwMode="gray">
            <a:xfrm>
              <a:off x="6553200" y="56388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Large pool</a:t>
              </a:r>
            </a:p>
          </p:txBody>
        </p:sp>
        <p:sp>
          <p:nvSpPr>
            <p:cNvPr id="15390" name="Rectangle 5"/>
            <p:cNvSpPr>
              <a:spLocks noChangeArrowheads="1"/>
            </p:cNvSpPr>
            <p:nvPr/>
          </p:nvSpPr>
          <p:spPr bwMode="blackWhite">
            <a:xfrm>
              <a:off x="4808538" y="4419600"/>
              <a:ext cx="3578225" cy="1143000"/>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1" name="Rectangle 6"/>
            <p:cNvSpPr>
              <a:spLocks noChangeArrowheads="1"/>
            </p:cNvSpPr>
            <p:nvPr/>
          </p:nvSpPr>
          <p:spPr bwMode="blackWhite">
            <a:xfrm>
              <a:off x="4914900" y="4478338"/>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2" name="Rectangle 7"/>
            <p:cNvSpPr>
              <a:spLocks noChangeArrowheads="1"/>
            </p:cNvSpPr>
            <p:nvPr/>
          </p:nvSpPr>
          <p:spPr bwMode="blackWhite">
            <a:xfrm>
              <a:off x="4914900" y="50292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3" name="Rectangle 8"/>
            <p:cNvSpPr>
              <a:spLocks noChangeArrowheads="1"/>
            </p:cNvSpPr>
            <p:nvPr/>
          </p:nvSpPr>
          <p:spPr bwMode="blackWhite">
            <a:xfrm>
              <a:off x="6029325" y="44958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4" name="Rectangle 9"/>
            <p:cNvSpPr>
              <a:spLocks noChangeArrowheads="1"/>
            </p:cNvSpPr>
            <p:nvPr/>
          </p:nvSpPr>
          <p:spPr bwMode="blackWhite">
            <a:xfrm>
              <a:off x="6007100" y="5029200"/>
              <a:ext cx="1004888"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395" name="Text Box 10"/>
            <p:cNvSpPr txBox="1">
              <a:spLocks noChangeArrowheads="1"/>
            </p:cNvSpPr>
            <p:nvPr/>
          </p:nvSpPr>
          <p:spPr bwMode="gray">
            <a:xfrm>
              <a:off x="4800600" y="4554538"/>
              <a:ext cx="121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I/O buffer</a:t>
              </a:r>
            </a:p>
          </p:txBody>
        </p:sp>
        <p:sp>
          <p:nvSpPr>
            <p:cNvPr id="15396" name="Text Box 11"/>
            <p:cNvSpPr txBox="1">
              <a:spLocks noChangeArrowheads="1"/>
            </p:cNvSpPr>
            <p:nvPr/>
          </p:nvSpPr>
          <p:spPr bwMode="gray">
            <a:xfrm>
              <a:off x="4800600" y="4973638"/>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Response queue</a:t>
              </a:r>
            </a:p>
          </p:txBody>
        </p:sp>
        <p:sp>
          <p:nvSpPr>
            <p:cNvPr id="15397" name="Text Box 12"/>
            <p:cNvSpPr txBox="1">
              <a:spLocks noChangeArrowheads="1"/>
            </p:cNvSpPr>
            <p:nvPr/>
          </p:nvSpPr>
          <p:spPr bwMode="gray">
            <a:xfrm>
              <a:off x="5892800" y="4973638"/>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Request queue</a:t>
              </a:r>
            </a:p>
          </p:txBody>
        </p:sp>
        <p:sp>
          <p:nvSpPr>
            <p:cNvPr id="15398" name="Text Box 13"/>
            <p:cNvSpPr txBox="1">
              <a:spLocks noChangeArrowheads="1"/>
            </p:cNvSpPr>
            <p:nvPr/>
          </p:nvSpPr>
          <p:spPr bwMode="gray">
            <a:xfrm>
              <a:off x="5892800" y="4448175"/>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Free memory</a:t>
              </a:r>
            </a:p>
          </p:txBody>
        </p:sp>
        <p:sp>
          <p:nvSpPr>
            <p:cNvPr id="15399" name="Rectangle 51"/>
            <p:cNvSpPr>
              <a:spLocks noChangeArrowheads="1"/>
            </p:cNvSpPr>
            <p:nvPr/>
          </p:nvSpPr>
          <p:spPr bwMode="blackWhite">
            <a:xfrm>
              <a:off x="7158038" y="4495800"/>
              <a:ext cx="1004887"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0" name="Rectangle 52"/>
            <p:cNvSpPr>
              <a:spLocks noChangeArrowheads="1"/>
            </p:cNvSpPr>
            <p:nvPr/>
          </p:nvSpPr>
          <p:spPr bwMode="blackWhite">
            <a:xfrm>
              <a:off x="7158038" y="5029200"/>
              <a:ext cx="1004887" cy="457200"/>
            </a:xfrm>
            <a:prstGeom prst="rect">
              <a:avLst/>
            </a:prstGeom>
            <a:solidFill>
              <a:srgbClr val="99CC00"/>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1" name="Text Box 53"/>
            <p:cNvSpPr txBox="1">
              <a:spLocks noChangeArrowheads="1"/>
            </p:cNvSpPr>
            <p:nvPr/>
          </p:nvSpPr>
          <p:spPr bwMode="gray">
            <a:xfrm>
              <a:off x="7019925" y="4467225"/>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Parallel Query</a:t>
              </a:r>
            </a:p>
          </p:txBody>
        </p:sp>
        <p:sp>
          <p:nvSpPr>
            <p:cNvPr id="15402" name="Text Box 54"/>
            <p:cNvSpPr txBox="1">
              <a:spLocks noChangeArrowheads="1"/>
            </p:cNvSpPr>
            <p:nvPr/>
          </p:nvSpPr>
          <p:spPr bwMode="gray">
            <a:xfrm>
              <a:off x="7019925" y="4997450"/>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Advanced Queuing</a:t>
              </a:r>
            </a:p>
          </p:txBody>
        </p:sp>
        <p:sp>
          <p:nvSpPr>
            <p:cNvPr id="15403" name="AutoShape 55"/>
            <p:cNvSpPr>
              <a:spLocks noChangeArrowheads="1"/>
            </p:cNvSpPr>
            <p:nvPr/>
          </p:nvSpPr>
          <p:spPr bwMode="gray">
            <a:xfrm flipV="1">
              <a:off x="2613025" y="5568949"/>
              <a:ext cx="5590912" cy="177271"/>
            </a:xfrm>
            <a:prstGeom prst="triangle">
              <a:avLst>
                <a:gd name="adj" fmla="val 0"/>
              </a:avLst>
            </a:prstGeom>
            <a:solidFill>
              <a:srgbClr val="CCFFFF"/>
            </a:solidFill>
            <a:ln w="2857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5404" name="Freeform 24"/>
            <p:cNvSpPr>
              <a:spLocks/>
            </p:cNvSpPr>
            <p:nvPr/>
          </p:nvSpPr>
          <p:spPr bwMode="blackWhite">
            <a:xfrm>
              <a:off x="2600325" y="4414838"/>
              <a:ext cx="2205038" cy="1347787"/>
            </a:xfrm>
            <a:custGeom>
              <a:avLst/>
              <a:gdLst>
                <a:gd name="T0" fmla="*/ 2147483647 w 1389"/>
                <a:gd name="T1" fmla="*/ 0 h 831"/>
                <a:gd name="T2" fmla="*/ 0 w 1389"/>
                <a:gd name="T3" fmla="*/ 2147483647 h 831"/>
                <a:gd name="T4" fmla="*/ 2147483647 w 1389"/>
                <a:gd name="T5" fmla="*/ 2147483647 h 831"/>
                <a:gd name="T6" fmla="*/ 2147483647 w 1389"/>
                <a:gd name="T7" fmla="*/ 2147483647 h 831"/>
                <a:gd name="T8" fmla="*/ 2147483647 w 1389"/>
                <a:gd name="T9" fmla="*/ 0 h 831"/>
                <a:gd name="T10" fmla="*/ 0 60000 65536"/>
                <a:gd name="T11" fmla="*/ 0 60000 65536"/>
                <a:gd name="T12" fmla="*/ 0 60000 65536"/>
                <a:gd name="T13" fmla="*/ 0 60000 65536"/>
                <a:gd name="T14" fmla="*/ 0 60000 65536"/>
                <a:gd name="T15" fmla="*/ 0 w 1389"/>
                <a:gd name="T16" fmla="*/ 0 h 831"/>
                <a:gd name="T17" fmla="*/ 1389 w 1389"/>
                <a:gd name="T18" fmla="*/ 831 h 831"/>
              </a:gdLst>
              <a:ahLst/>
              <a:cxnLst>
                <a:cxn ang="T10">
                  <a:pos x="T0" y="T1"/>
                </a:cxn>
                <a:cxn ang="T11">
                  <a:pos x="T2" y="T3"/>
                </a:cxn>
                <a:cxn ang="T12">
                  <a:pos x="T4" y="T5"/>
                </a:cxn>
                <a:cxn ang="T13">
                  <a:pos x="T6" y="T7"/>
                </a:cxn>
                <a:cxn ang="T14">
                  <a:pos x="T8" y="T9"/>
                </a:cxn>
              </a:cxnLst>
              <a:rect l="T15" t="T16" r="T17" b="T18"/>
              <a:pathLst>
                <a:path w="1389" h="831">
                  <a:moveTo>
                    <a:pt x="1389" y="0"/>
                  </a:moveTo>
                  <a:lnTo>
                    <a:pt x="0" y="411"/>
                  </a:lnTo>
                  <a:lnTo>
                    <a:pt x="3" y="831"/>
                  </a:lnTo>
                  <a:lnTo>
                    <a:pt x="1389" y="711"/>
                  </a:lnTo>
                  <a:lnTo>
                    <a:pt x="1389"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spTree>
    <p:custDataLst>
      <p:tags r:id="rId1"/>
    </p:custDataLst>
    <p:extLst>
      <p:ext uri="{BB962C8B-B14F-4D97-AF65-F5344CB8AC3E}">
        <p14:creationId xmlns:p14="http://schemas.microsoft.com/office/powerpoint/2010/main" val="3694538932"/>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486855" y="2317044"/>
            <a:ext cx="7215114" cy="3208985"/>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6386" name="Rectangle 36"/>
          <p:cNvSpPr>
            <a:spLocks noGrp="1" noChangeArrowheads="1"/>
          </p:cNvSpPr>
          <p:nvPr>
            <p:ph type="title"/>
          </p:nvPr>
        </p:nvSpPr>
        <p:spPr/>
        <p:txBody>
          <a:bodyPr/>
          <a:lstStyle/>
          <a:p>
            <a:pPr eaLnBrk="1" hangingPunct="1"/>
            <a:r>
              <a:rPr lang="en-US" altLang="en-US" dirty="0"/>
              <a:t>Java Pool</a:t>
            </a:r>
          </a:p>
        </p:txBody>
      </p:sp>
      <p:sp>
        <p:nvSpPr>
          <p:cNvPr id="16387" name="Rectangle 37"/>
          <p:cNvSpPr>
            <a:spLocks noGrp="1" noChangeArrowheads="1"/>
          </p:cNvSpPr>
          <p:nvPr>
            <p:ph type="body" idx="1"/>
          </p:nvPr>
        </p:nvSpPr>
        <p:spPr>
          <a:xfrm>
            <a:off x="622138" y="1242485"/>
            <a:ext cx="10944549" cy="357356"/>
          </a:xfrm>
        </p:spPr>
        <p:txBody>
          <a:bodyPr/>
          <a:lstStyle/>
          <a:p>
            <a:pPr eaLnBrk="1" hangingPunct="1"/>
            <a:r>
              <a:rPr lang="en-US" altLang="en-US" dirty="0"/>
              <a:t>Java pool memory is used to store all session-specific Java code and data in the JVM.</a:t>
            </a:r>
          </a:p>
        </p:txBody>
      </p:sp>
      <p:grpSp>
        <p:nvGrpSpPr>
          <p:cNvPr id="16388" name="Group 55"/>
          <p:cNvGrpSpPr>
            <a:grpSpLocks/>
          </p:cNvGrpSpPr>
          <p:nvPr/>
        </p:nvGrpSpPr>
        <p:grpSpPr bwMode="auto">
          <a:xfrm>
            <a:off x="3217862" y="2743200"/>
            <a:ext cx="5753100" cy="2427288"/>
            <a:chOff x="1714500" y="3810000"/>
            <a:chExt cx="5753100" cy="2427288"/>
          </a:xfrm>
        </p:grpSpPr>
        <p:grpSp>
          <p:nvGrpSpPr>
            <p:cNvPr id="16389" name="Group 13"/>
            <p:cNvGrpSpPr>
              <a:grpSpLocks/>
            </p:cNvGrpSpPr>
            <p:nvPr/>
          </p:nvGrpSpPr>
          <p:grpSpPr bwMode="auto">
            <a:xfrm>
              <a:off x="1752600" y="3810000"/>
              <a:ext cx="5715000" cy="2427288"/>
              <a:chOff x="576" y="2352"/>
              <a:chExt cx="3600" cy="1529"/>
            </a:xfrm>
          </p:grpSpPr>
          <p:sp>
            <p:nvSpPr>
              <p:cNvPr id="16399" name="AutoShape 14"/>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6400" name="Rectangle 15"/>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1" name="Rectangle 16"/>
              <p:cNvSpPr>
                <a:spLocks noChangeArrowheads="1"/>
              </p:cNvSpPr>
              <p:nvPr/>
            </p:nvSpPr>
            <p:spPr bwMode="blackWhite">
              <a:xfrm>
                <a:off x="1790"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402" name="Rectangle 17"/>
              <p:cNvSpPr>
                <a:spLocks noChangeArrowheads="1"/>
              </p:cNvSpPr>
              <p:nvPr/>
            </p:nvSpPr>
            <p:spPr bwMode="blackWhite">
              <a:xfrm>
                <a:off x="672" y="2437"/>
                <a:ext cx="806"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6403" name="Text Box 18"/>
              <p:cNvSpPr txBox="1">
                <a:spLocks noChangeArrowheads="1"/>
              </p:cNvSpPr>
              <p:nvPr/>
            </p:nvSpPr>
            <p:spPr bwMode="gray">
              <a:xfrm>
                <a:off x="672"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6404" name="Rectangle 19"/>
              <p:cNvSpPr>
                <a:spLocks noChangeArrowheads="1"/>
              </p:cNvSpPr>
              <p:nvPr/>
            </p:nvSpPr>
            <p:spPr bwMode="blackWhite">
              <a:xfrm>
                <a:off x="1621" y="2428"/>
                <a:ext cx="1595"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chemeClr val="tx1">
                        <a:lumMod val="50000"/>
                      </a:schemeClr>
                    </a:solidFill>
                  </a:rPr>
                  <a:t>Database</a:t>
                </a:r>
                <a:br>
                  <a:rPr lang="en-US" sz="1400" dirty="0">
                    <a:solidFill>
                      <a:schemeClr val="tx1">
                        <a:lumMod val="50000"/>
                      </a:schemeClr>
                    </a:solidFill>
                  </a:rPr>
                </a:br>
                <a:r>
                  <a:rPr lang="en-US" sz="1400" dirty="0">
                    <a:solidFill>
                      <a:schemeClr val="tx1">
                        <a:lumMod val="50000"/>
                      </a:schemeClr>
                    </a:solidFill>
                  </a:rPr>
                  <a:t>buffer</a:t>
                </a:r>
                <a:br>
                  <a:rPr lang="en-US" sz="1400" dirty="0">
                    <a:solidFill>
                      <a:schemeClr val="tx1">
                        <a:lumMod val="50000"/>
                      </a:schemeClr>
                    </a:solidFill>
                  </a:rPr>
                </a:br>
                <a:r>
                  <a:rPr lang="en-US" sz="1400" dirty="0">
                    <a:solidFill>
                      <a:schemeClr val="tx1">
                        <a:lumMod val="50000"/>
                      </a:schemeClr>
                    </a:solidFill>
                  </a:rPr>
                  <a:t>cache</a:t>
                </a:r>
              </a:p>
            </p:txBody>
          </p:sp>
          <p:sp>
            <p:nvSpPr>
              <p:cNvPr id="16405" name="Rectangle 21"/>
              <p:cNvSpPr>
                <a:spLocks noChangeArrowheads="1"/>
              </p:cNvSpPr>
              <p:nvPr/>
            </p:nvSpPr>
            <p:spPr bwMode="blackWhite">
              <a:xfrm>
                <a:off x="2486"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6406" name="Text Box 22"/>
              <p:cNvSpPr txBox="1">
                <a:spLocks noChangeArrowheads="1"/>
              </p:cNvSpPr>
              <p:nvPr/>
            </p:nvSpPr>
            <p:spPr bwMode="gray">
              <a:xfrm>
                <a:off x="2497" y="3195"/>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6407" name="Text Box 23"/>
              <p:cNvSpPr txBox="1">
                <a:spLocks noChangeArrowheads="1"/>
              </p:cNvSpPr>
              <p:nvPr/>
            </p:nvSpPr>
            <p:spPr bwMode="gray">
              <a:xfrm>
                <a:off x="776" y="3276"/>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t>Large pool</a:t>
                </a:r>
              </a:p>
            </p:txBody>
          </p:sp>
          <p:sp>
            <p:nvSpPr>
              <p:cNvPr id="16408" name="Text Box 24"/>
              <p:cNvSpPr txBox="1">
                <a:spLocks noChangeArrowheads="1"/>
              </p:cNvSpPr>
              <p:nvPr/>
            </p:nvSpPr>
            <p:spPr bwMode="gray">
              <a:xfrm>
                <a:off x="1764" y="3265"/>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409" name="Text Box 25"/>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grpSp>
        <p:grpSp>
          <p:nvGrpSpPr>
            <p:cNvPr id="16390" name="Group 30"/>
            <p:cNvGrpSpPr>
              <a:grpSpLocks/>
            </p:cNvGrpSpPr>
            <p:nvPr/>
          </p:nvGrpSpPr>
          <p:grpSpPr bwMode="auto">
            <a:xfrm>
              <a:off x="1714500" y="4724400"/>
              <a:ext cx="1333500" cy="1409700"/>
              <a:chOff x="240" y="2784"/>
              <a:chExt cx="840" cy="888"/>
            </a:xfrm>
          </p:grpSpPr>
          <p:sp>
            <p:nvSpPr>
              <p:cNvPr id="16396" name="Text Box 5"/>
              <p:cNvSpPr txBox="1">
                <a:spLocks noChangeArrowheads="1"/>
              </p:cNvSpPr>
              <p:nvPr/>
            </p:nvSpPr>
            <p:spPr bwMode="gray">
              <a:xfrm>
                <a:off x="240" y="3480"/>
                <a:ext cx="8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6397" name="Rectangle 7"/>
              <p:cNvSpPr>
                <a:spLocks noChangeArrowheads="1"/>
              </p:cNvSpPr>
              <p:nvPr/>
            </p:nvSpPr>
            <p:spPr bwMode="blackWhite">
              <a:xfrm>
                <a:off x="304" y="2784"/>
                <a:ext cx="720" cy="720"/>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pic>
            <p:nvPicPr>
              <p:cNvPr id="16398" name="Picture 8" descr="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 y="2784"/>
                <a:ext cx="561"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1" name="Freeform 33"/>
            <p:cNvSpPr>
              <a:spLocks/>
            </p:cNvSpPr>
            <p:nvPr/>
          </p:nvSpPr>
          <p:spPr bwMode="blackWhite">
            <a:xfrm>
              <a:off x="2955925" y="4730044"/>
              <a:ext cx="720725" cy="1140178"/>
            </a:xfrm>
            <a:custGeom>
              <a:avLst/>
              <a:gdLst>
                <a:gd name="T0" fmla="*/ 2147483647 w 454"/>
                <a:gd name="T1" fmla="*/ 2147483647 h 722"/>
                <a:gd name="T2" fmla="*/ 0 w 454"/>
                <a:gd name="T3" fmla="*/ 0 h 722"/>
                <a:gd name="T4" fmla="*/ 0 w 454"/>
                <a:gd name="T5" fmla="*/ 2147483647 h 722"/>
                <a:gd name="T6" fmla="*/ 2147483647 w 454"/>
                <a:gd name="T7" fmla="*/ 2147483647 h 722"/>
                <a:gd name="T8" fmla="*/ 2147483647 w 454"/>
                <a:gd name="T9" fmla="*/ 2147483647 h 722"/>
                <a:gd name="T10" fmla="*/ 0 60000 65536"/>
                <a:gd name="T11" fmla="*/ 0 60000 65536"/>
                <a:gd name="T12" fmla="*/ 0 60000 65536"/>
                <a:gd name="T13" fmla="*/ 0 60000 65536"/>
                <a:gd name="T14" fmla="*/ 0 60000 65536"/>
                <a:gd name="T15" fmla="*/ 0 w 454"/>
                <a:gd name="T16" fmla="*/ 0 h 722"/>
                <a:gd name="T17" fmla="*/ 454 w 454"/>
                <a:gd name="T18" fmla="*/ 722 h 722"/>
              </a:gdLst>
              <a:ahLst/>
              <a:cxnLst>
                <a:cxn ang="T10">
                  <a:pos x="T0" y="T1"/>
                </a:cxn>
                <a:cxn ang="T11">
                  <a:pos x="T2" y="T3"/>
                </a:cxn>
                <a:cxn ang="T12">
                  <a:pos x="T4" y="T5"/>
                </a:cxn>
                <a:cxn ang="T13">
                  <a:pos x="T6" y="T7"/>
                </a:cxn>
                <a:cxn ang="T14">
                  <a:pos x="T8" y="T9"/>
                </a:cxn>
              </a:cxnLst>
              <a:rect l="T15" t="T16" r="T17" b="T18"/>
              <a:pathLst>
                <a:path w="454" h="722">
                  <a:moveTo>
                    <a:pt x="454" y="214"/>
                  </a:moveTo>
                  <a:lnTo>
                    <a:pt x="0" y="0"/>
                  </a:lnTo>
                  <a:lnTo>
                    <a:pt x="0" y="722"/>
                  </a:lnTo>
                  <a:lnTo>
                    <a:pt x="452" y="644"/>
                  </a:lnTo>
                  <a:lnTo>
                    <a:pt x="454" y="214"/>
                  </a:lnTo>
                  <a:close/>
                </a:path>
              </a:pathLst>
            </a:custGeom>
            <a:solidFill>
              <a:srgbClr val="CCFFFF"/>
            </a:solidFill>
            <a:ln w="28575" cap="flat" cmpd="sng">
              <a:solidFill>
                <a:schemeClr val="tx1"/>
              </a:solidFill>
              <a:prstDash val="solid"/>
              <a:round/>
              <a:headEnd/>
              <a:tailEnd/>
            </a:ln>
          </p:spPr>
          <p:txBody>
            <a:bodyPr wrap="none" lIns="92075" tIns="46038" rIns="92075" bIns="46038" anchor="ctr"/>
            <a:lstStyle/>
            <a:p>
              <a:endParaRPr lang="en-US" dirty="0"/>
            </a:p>
          </p:txBody>
        </p:sp>
        <p:grpSp>
          <p:nvGrpSpPr>
            <p:cNvPr id="5" name="Group 129"/>
            <p:cNvGrpSpPr>
              <a:grpSpLocks/>
            </p:cNvGrpSpPr>
            <p:nvPr/>
          </p:nvGrpSpPr>
          <p:grpSpPr bwMode="auto">
            <a:xfrm>
              <a:off x="6096000" y="3886199"/>
              <a:ext cx="1295395" cy="1016000"/>
              <a:chOff x="3168" y="2680"/>
              <a:chExt cx="1283" cy="984"/>
            </a:xfrm>
            <a:solidFill>
              <a:srgbClr val="FFFF99"/>
            </a:solidFill>
          </p:grpSpPr>
          <p:sp>
            <p:nvSpPr>
              <p:cNvPr id="36"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7"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8"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Freeform 101"/>
              <p:cNvSpPr>
                <a:spLocks/>
              </p:cNvSpPr>
              <p:nvPr/>
            </p:nvSpPr>
            <p:spPr bwMode="blackWhite">
              <a:xfrm>
                <a:off x="4259" y="3263"/>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5"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no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6393" name="Rectangle 110"/>
            <p:cNvSpPr>
              <a:spLocks noChangeArrowheads="1"/>
            </p:cNvSpPr>
            <p:nvPr/>
          </p:nvSpPr>
          <p:spPr bwMode="blackWhite">
            <a:xfrm>
              <a:off x="6215063" y="50292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6394" name="Text Box 118"/>
            <p:cNvSpPr txBox="1">
              <a:spLocks noChangeArrowheads="1"/>
            </p:cNvSpPr>
            <p:nvPr/>
          </p:nvSpPr>
          <p:spPr bwMode="gray">
            <a:xfrm>
              <a:off x="6172200" y="52578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sp>
          <p:nvSpPr>
            <p:cNvPr id="16395" name="Text Box 46"/>
            <p:cNvSpPr txBox="1">
              <a:spLocks noChangeArrowheads="1"/>
            </p:cNvSpPr>
            <p:nvPr/>
          </p:nvSpPr>
          <p:spPr bwMode="gray">
            <a:xfrm>
              <a:off x="6184900" y="4205288"/>
              <a:ext cx="114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solidFill>
                    <a:srgbClr val="000000"/>
                  </a:solidFill>
                </a:rPr>
                <a:t>Redo log buffer</a:t>
              </a:r>
            </a:p>
          </p:txBody>
        </p:sp>
      </p:grpSp>
    </p:spTree>
    <p:custDataLst>
      <p:tags r:id="rId1"/>
    </p:custDataLst>
    <p:extLst>
      <p:ext uri="{BB962C8B-B14F-4D97-AF65-F5344CB8AC3E}">
        <p14:creationId xmlns:p14="http://schemas.microsoft.com/office/powerpoint/2010/main" val="579871389"/>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486855" y="2804278"/>
            <a:ext cx="7215114" cy="2917259"/>
            <a:chOff x="830654" y="1268641"/>
            <a:chExt cx="7482693" cy="3030071"/>
          </a:xfrm>
        </p:grpSpPr>
        <p:sp>
          <p:nvSpPr>
            <p:cNvPr id="57" name="Freeform 5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58" name="Rounded Rectangle 5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7410" name="Rectangle 36"/>
          <p:cNvSpPr>
            <a:spLocks noGrp="1" noChangeArrowheads="1"/>
          </p:cNvSpPr>
          <p:nvPr>
            <p:ph type="title"/>
          </p:nvPr>
        </p:nvSpPr>
        <p:spPr/>
        <p:txBody>
          <a:bodyPr/>
          <a:lstStyle/>
          <a:p>
            <a:pPr eaLnBrk="1" hangingPunct="1"/>
            <a:r>
              <a:rPr lang="en-US" altLang="en-US" dirty="0"/>
              <a:t>Streams Pool</a:t>
            </a:r>
          </a:p>
        </p:txBody>
      </p:sp>
      <p:sp>
        <p:nvSpPr>
          <p:cNvPr id="17411" name="Rectangle 37"/>
          <p:cNvSpPr>
            <a:spLocks noGrp="1" noChangeArrowheads="1"/>
          </p:cNvSpPr>
          <p:nvPr>
            <p:ph type="body" idx="1"/>
          </p:nvPr>
        </p:nvSpPr>
        <p:spPr>
          <a:xfrm>
            <a:off x="622138" y="1242485"/>
            <a:ext cx="10944549" cy="1234519"/>
          </a:xfrm>
        </p:spPr>
        <p:txBody>
          <a:bodyPr/>
          <a:lstStyle/>
          <a:p>
            <a:pPr eaLnBrk="1" hangingPunct="1"/>
            <a:r>
              <a:rPr lang="en-US" altLang="en-US" dirty="0"/>
              <a:t>Streams pool memory is used exclusively by Oracle Streams to:</a:t>
            </a:r>
          </a:p>
          <a:p>
            <a:pPr lvl="1" eaLnBrk="1" hangingPunct="1"/>
            <a:r>
              <a:rPr lang="en-US" altLang="en-US" dirty="0"/>
              <a:t> Store buffered queue messages</a:t>
            </a:r>
          </a:p>
          <a:p>
            <a:pPr lvl="1" eaLnBrk="1" hangingPunct="1"/>
            <a:r>
              <a:rPr lang="en-US" altLang="en-US" dirty="0"/>
              <a:t> Provide memory for Oracle Streams processes</a:t>
            </a:r>
          </a:p>
        </p:txBody>
      </p:sp>
      <p:grpSp>
        <p:nvGrpSpPr>
          <p:cNvPr id="17412" name="Group 55"/>
          <p:cNvGrpSpPr>
            <a:grpSpLocks/>
          </p:cNvGrpSpPr>
          <p:nvPr/>
        </p:nvGrpSpPr>
        <p:grpSpPr bwMode="auto">
          <a:xfrm>
            <a:off x="2970212" y="3059112"/>
            <a:ext cx="6248400" cy="2427288"/>
            <a:chOff x="1752600" y="3810000"/>
            <a:chExt cx="6248400" cy="2427288"/>
          </a:xfrm>
        </p:grpSpPr>
        <p:grpSp>
          <p:nvGrpSpPr>
            <p:cNvPr id="17413" name="Group 13"/>
            <p:cNvGrpSpPr>
              <a:grpSpLocks/>
            </p:cNvGrpSpPr>
            <p:nvPr/>
          </p:nvGrpSpPr>
          <p:grpSpPr bwMode="auto">
            <a:xfrm>
              <a:off x="1752600" y="3810000"/>
              <a:ext cx="5715000" cy="2427288"/>
              <a:chOff x="576" y="2352"/>
              <a:chExt cx="3600" cy="1529"/>
            </a:xfrm>
          </p:grpSpPr>
          <p:sp>
            <p:nvSpPr>
              <p:cNvPr id="17426" name="AutoShape 14"/>
              <p:cNvSpPr>
                <a:spLocks noChangeArrowheads="1"/>
              </p:cNvSpPr>
              <p:nvPr/>
            </p:nvSpPr>
            <p:spPr bwMode="blackWhite">
              <a:xfrm>
                <a:off x="576" y="2352"/>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7427" name="Rectangle 15"/>
              <p:cNvSpPr>
                <a:spLocks noChangeArrowheads="1"/>
              </p:cNvSpPr>
              <p:nvPr/>
            </p:nvSpPr>
            <p:spPr bwMode="blackWhite">
              <a:xfrm>
                <a:off x="672" y="3140"/>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chemeClr val="bg1"/>
                  </a:solidFill>
                </a:endParaRPr>
              </a:p>
            </p:txBody>
          </p:sp>
          <p:sp>
            <p:nvSpPr>
              <p:cNvPr id="17428" name="Rectangle 16"/>
              <p:cNvSpPr>
                <a:spLocks noChangeArrowheads="1"/>
              </p:cNvSpPr>
              <p:nvPr/>
            </p:nvSpPr>
            <p:spPr bwMode="blackWhite">
              <a:xfrm>
                <a:off x="1785" y="3140"/>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7429" name="Rectangle 17"/>
              <p:cNvSpPr>
                <a:spLocks noChangeArrowheads="1"/>
              </p:cNvSpPr>
              <p:nvPr/>
            </p:nvSpPr>
            <p:spPr bwMode="blackWhite">
              <a:xfrm>
                <a:off x="672" y="2437"/>
                <a:ext cx="1008"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000000"/>
                  </a:solidFill>
                </a:endParaRPr>
              </a:p>
            </p:txBody>
          </p:sp>
          <p:sp>
            <p:nvSpPr>
              <p:cNvPr id="17430" name="Text Box 18"/>
              <p:cNvSpPr txBox="1">
                <a:spLocks noChangeArrowheads="1"/>
              </p:cNvSpPr>
              <p:nvPr/>
            </p:nvSpPr>
            <p:spPr bwMode="gray">
              <a:xfrm>
                <a:off x="768" y="2661"/>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7431" name="Rectangle 19"/>
              <p:cNvSpPr>
                <a:spLocks noChangeArrowheads="1"/>
              </p:cNvSpPr>
              <p:nvPr/>
            </p:nvSpPr>
            <p:spPr bwMode="blackWhite">
              <a:xfrm>
                <a:off x="1813" y="2428"/>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7432" name="Rectangle 21"/>
              <p:cNvSpPr>
                <a:spLocks noChangeArrowheads="1"/>
              </p:cNvSpPr>
              <p:nvPr/>
            </p:nvSpPr>
            <p:spPr bwMode="blackWhite">
              <a:xfrm>
                <a:off x="2474" y="3139"/>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7433" name="Text Box 22"/>
              <p:cNvSpPr txBox="1">
                <a:spLocks noChangeArrowheads="1"/>
              </p:cNvSpPr>
              <p:nvPr/>
            </p:nvSpPr>
            <p:spPr bwMode="gray">
              <a:xfrm>
                <a:off x="2479" y="319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7434" name="Text Box 23"/>
              <p:cNvSpPr txBox="1">
                <a:spLocks noChangeArrowheads="1"/>
              </p:cNvSpPr>
              <p:nvPr/>
            </p:nvSpPr>
            <p:spPr bwMode="gray">
              <a:xfrm>
                <a:off x="772" y="326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7435" name="Text Box 24"/>
              <p:cNvSpPr txBox="1">
                <a:spLocks noChangeArrowheads="1"/>
              </p:cNvSpPr>
              <p:nvPr/>
            </p:nvSpPr>
            <p:spPr bwMode="gray">
              <a:xfrm>
                <a:off x="1771" y="3260"/>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sp>
            <p:nvSpPr>
              <p:cNvPr id="17436" name="Text Box 25"/>
              <p:cNvSpPr txBox="1">
                <a:spLocks noChangeArrowheads="1"/>
              </p:cNvSpPr>
              <p:nvPr/>
            </p:nvSpPr>
            <p:spPr bwMode="auto">
              <a:xfrm>
                <a:off x="1479" y="3648"/>
                <a:ext cx="18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7437" name="Text Box 28"/>
              <p:cNvSpPr txBox="1">
                <a:spLocks noChangeArrowheads="1"/>
              </p:cNvSpPr>
              <p:nvPr/>
            </p:nvSpPr>
            <p:spPr bwMode="gray">
              <a:xfrm>
                <a:off x="3312" y="3216"/>
                <a:ext cx="720" cy="33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t>nK buffer cache</a:t>
                </a:r>
              </a:p>
            </p:txBody>
          </p:sp>
        </p:grpSp>
        <p:grpSp>
          <p:nvGrpSpPr>
            <p:cNvPr id="4" name="Group 129"/>
            <p:cNvGrpSpPr>
              <a:grpSpLocks/>
            </p:cNvGrpSpPr>
            <p:nvPr/>
          </p:nvGrpSpPr>
          <p:grpSpPr bwMode="auto">
            <a:xfrm>
              <a:off x="6096001" y="3886199"/>
              <a:ext cx="1371120" cy="1016000"/>
              <a:chOff x="3168" y="2680"/>
              <a:chExt cx="1358" cy="984"/>
            </a:xfrm>
            <a:solidFill>
              <a:srgbClr val="FFFF99"/>
            </a:solidFill>
          </p:grpSpPr>
          <p:sp>
            <p:nvSpPr>
              <p:cNvPr id="36"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37"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38"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39"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0"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1"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Freeform 101"/>
              <p:cNvSpPr>
                <a:spLocks/>
              </p:cNvSpPr>
              <p:nvPr/>
            </p:nvSpPr>
            <p:spPr bwMode="blackWhite">
              <a:xfrm>
                <a:off x="4334" y="3190"/>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grp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5" name="Freeform 102"/>
              <p:cNvSpPr>
                <a:spLocks/>
              </p:cNvSpPr>
              <p:nvPr/>
            </p:nvSpPr>
            <p:spPr bwMode="blackWhite">
              <a:xfrm>
                <a:off x="3168" y="2754"/>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7415" name="Text Box 46"/>
            <p:cNvSpPr txBox="1">
              <a:spLocks noChangeArrowheads="1"/>
            </p:cNvSpPr>
            <p:nvPr/>
          </p:nvSpPr>
          <p:spPr bwMode="gray">
            <a:xfrm>
              <a:off x="6184900" y="4205288"/>
              <a:ext cx="114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solidFill>
                    <a:srgbClr val="000000"/>
                  </a:solidFill>
                </a:rPr>
                <a:t>Redo log buffer</a:t>
              </a:r>
            </a:p>
          </p:txBody>
        </p:sp>
        <p:grpSp>
          <p:nvGrpSpPr>
            <p:cNvPr id="17416" name="Group 34"/>
            <p:cNvGrpSpPr>
              <a:grpSpLocks/>
            </p:cNvGrpSpPr>
            <p:nvPr/>
          </p:nvGrpSpPr>
          <p:grpSpPr bwMode="auto">
            <a:xfrm>
              <a:off x="6692900" y="4762500"/>
              <a:ext cx="1308100" cy="1409700"/>
              <a:chOff x="4216" y="3000"/>
              <a:chExt cx="824" cy="888"/>
            </a:xfrm>
          </p:grpSpPr>
          <p:grpSp>
            <p:nvGrpSpPr>
              <p:cNvPr id="17418" name="Group 31"/>
              <p:cNvGrpSpPr>
                <a:grpSpLocks/>
              </p:cNvGrpSpPr>
              <p:nvPr/>
            </p:nvGrpSpPr>
            <p:grpSpPr bwMode="auto">
              <a:xfrm>
                <a:off x="4216" y="3000"/>
                <a:ext cx="824" cy="888"/>
                <a:chOff x="4648" y="2784"/>
                <a:chExt cx="824" cy="888"/>
              </a:xfrm>
            </p:grpSpPr>
            <p:grpSp>
              <p:nvGrpSpPr>
                <p:cNvPr id="17422" name="Group 29"/>
                <p:cNvGrpSpPr>
                  <a:grpSpLocks/>
                </p:cNvGrpSpPr>
                <p:nvPr/>
              </p:nvGrpSpPr>
              <p:grpSpPr bwMode="auto">
                <a:xfrm>
                  <a:off x="4648" y="2784"/>
                  <a:ext cx="824" cy="888"/>
                  <a:chOff x="4648" y="2784"/>
                  <a:chExt cx="824" cy="888"/>
                </a:xfrm>
              </p:grpSpPr>
              <p:sp>
                <p:nvSpPr>
                  <p:cNvPr id="17424" name="Rectangle 2"/>
                  <p:cNvSpPr>
                    <a:spLocks noChangeArrowheads="1"/>
                  </p:cNvSpPr>
                  <p:nvPr/>
                </p:nvSpPr>
                <p:spPr bwMode="blackWhite">
                  <a:xfrm>
                    <a:off x="4708" y="2784"/>
                    <a:ext cx="720" cy="720"/>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7425" name="Text Box 6"/>
                  <p:cNvSpPr txBox="1">
                    <a:spLocks noChangeArrowheads="1"/>
                  </p:cNvSpPr>
                  <p:nvPr/>
                </p:nvSpPr>
                <p:spPr bwMode="gray">
                  <a:xfrm>
                    <a:off x="4648" y="3480"/>
                    <a:ext cx="8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grpSp>
            <p:pic>
              <p:nvPicPr>
                <p:cNvPr id="17423" name="Picture 9" descr="str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 y="2898"/>
                  <a:ext cx="696"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9" name="AutoShape 10"/>
              <p:cNvSpPr>
                <a:spLocks noChangeArrowheads="1"/>
              </p:cNvSpPr>
              <p:nvPr/>
            </p:nvSpPr>
            <p:spPr bwMode="auto">
              <a:xfrm>
                <a:off x="4400"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400 h 21600"/>
                  <a:gd name="T14" fmla="*/ 14850 w 21600"/>
                  <a:gd name="T15" fmla="*/ 16200 h 21600"/>
                </a:gdLst>
                <a:ahLst/>
                <a:cxnLst>
                  <a:cxn ang="T8">
                    <a:pos x="T0" y="T1"/>
                  </a:cxn>
                  <a:cxn ang="T9">
                    <a:pos x="T2" y="T3"/>
                  </a:cxn>
                  <a:cxn ang="T10">
                    <a:pos x="T4" y="T5"/>
                  </a:cxn>
                  <a:cxn ang="T11">
                    <a:pos x="T6" y="T7"/>
                  </a:cxn>
                </a:cxnLst>
                <a:rect l="T12" t="T13" r="T14" b="T15"/>
                <a:pathLst>
                  <a:path w="21600" h="21600">
                    <a:moveTo>
                      <a:pt x="8031" y="0"/>
                    </a:moveTo>
                    <a:lnTo>
                      <a:pt x="8031" y="5400"/>
                    </a:lnTo>
                    <a:lnTo>
                      <a:pt x="3375" y="5400"/>
                    </a:lnTo>
                    <a:lnTo>
                      <a:pt x="3375" y="16200"/>
                    </a:lnTo>
                    <a:lnTo>
                      <a:pt x="8031" y="16200"/>
                    </a:lnTo>
                    <a:lnTo>
                      <a:pt x="8031"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33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sp>
            <p:nvSpPr>
              <p:cNvPr id="17420" name="AutoShape 11"/>
              <p:cNvSpPr>
                <a:spLocks noChangeArrowheads="1"/>
              </p:cNvSpPr>
              <p:nvPr/>
            </p:nvSpPr>
            <p:spPr bwMode="auto">
              <a:xfrm>
                <a:off x="4752"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100 h 21600"/>
                  <a:gd name="T14" fmla="*/ 14700 w 21600"/>
                  <a:gd name="T15" fmla="*/ 16500 h 21600"/>
                </a:gdLst>
                <a:ahLst/>
                <a:cxnLst>
                  <a:cxn ang="T8">
                    <a:pos x="T0" y="T1"/>
                  </a:cxn>
                  <a:cxn ang="T9">
                    <a:pos x="T2" y="T3"/>
                  </a:cxn>
                  <a:cxn ang="T10">
                    <a:pos x="T4" y="T5"/>
                  </a:cxn>
                  <a:cxn ang="T11">
                    <a:pos x="T6" y="T7"/>
                  </a:cxn>
                </a:cxnLst>
                <a:rect l="T12" t="T13" r="T14" b="T15"/>
                <a:pathLst>
                  <a:path w="21600" h="21600">
                    <a:moveTo>
                      <a:pt x="8554" y="0"/>
                    </a:moveTo>
                    <a:lnTo>
                      <a:pt x="8554" y="5026"/>
                    </a:lnTo>
                    <a:lnTo>
                      <a:pt x="3375" y="5026"/>
                    </a:lnTo>
                    <a:lnTo>
                      <a:pt x="3375" y="16574"/>
                    </a:lnTo>
                    <a:lnTo>
                      <a:pt x="8554" y="16574"/>
                    </a:lnTo>
                    <a:lnTo>
                      <a:pt x="8554" y="21600"/>
                    </a:lnTo>
                    <a:lnTo>
                      <a:pt x="21600" y="10800"/>
                    </a:lnTo>
                    <a:close/>
                  </a:path>
                  <a:path w="21600" h="21600">
                    <a:moveTo>
                      <a:pt x="1350" y="5026"/>
                    </a:moveTo>
                    <a:lnTo>
                      <a:pt x="1350" y="16574"/>
                    </a:lnTo>
                    <a:lnTo>
                      <a:pt x="2700" y="16574"/>
                    </a:lnTo>
                    <a:lnTo>
                      <a:pt x="2700" y="5026"/>
                    </a:lnTo>
                    <a:close/>
                  </a:path>
                  <a:path w="21600" h="21600">
                    <a:moveTo>
                      <a:pt x="0" y="5026"/>
                    </a:moveTo>
                    <a:lnTo>
                      <a:pt x="0" y="16574"/>
                    </a:lnTo>
                    <a:lnTo>
                      <a:pt x="675" y="16574"/>
                    </a:lnTo>
                    <a:lnTo>
                      <a:pt x="675" y="5026"/>
                    </a:lnTo>
                    <a:close/>
                  </a:path>
                </a:pathLst>
              </a:custGeom>
              <a:solidFill>
                <a:srgbClr val="00FF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sp>
            <p:nvSpPr>
              <p:cNvPr id="17421" name="AutoShape 12"/>
              <p:cNvSpPr>
                <a:spLocks noChangeArrowheads="1"/>
              </p:cNvSpPr>
              <p:nvPr/>
            </p:nvSpPr>
            <p:spPr bwMode="auto">
              <a:xfrm>
                <a:off x="4576" y="3264"/>
                <a:ext cx="144"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00 w 21600"/>
                  <a:gd name="T13" fmla="*/ 5100 h 21600"/>
                  <a:gd name="T14" fmla="*/ 14100 w 21600"/>
                  <a:gd name="T15" fmla="*/ 16500 h 21600"/>
                </a:gdLst>
                <a:ahLst/>
                <a:cxnLst>
                  <a:cxn ang="T8">
                    <a:pos x="T0" y="T1"/>
                  </a:cxn>
                  <a:cxn ang="T9">
                    <a:pos x="T2" y="T3"/>
                  </a:cxn>
                  <a:cxn ang="T10">
                    <a:pos x="T4" y="T5"/>
                  </a:cxn>
                  <a:cxn ang="T11">
                    <a:pos x="T6" y="T7"/>
                  </a:cxn>
                </a:cxnLst>
                <a:rect l="T12" t="T13" r="T14" b="T15"/>
                <a:pathLst>
                  <a:path w="21600" h="21600">
                    <a:moveTo>
                      <a:pt x="7699" y="0"/>
                    </a:moveTo>
                    <a:lnTo>
                      <a:pt x="7699" y="5026"/>
                    </a:lnTo>
                    <a:lnTo>
                      <a:pt x="3375" y="5026"/>
                    </a:lnTo>
                    <a:lnTo>
                      <a:pt x="3375" y="16574"/>
                    </a:lnTo>
                    <a:lnTo>
                      <a:pt x="7699" y="16574"/>
                    </a:lnTo>
                    <a:lnTo>
                      <a:pt x="7699" y="21600"/>
                    </a:lnTo>
                    <a:lnTo>
                      <a:pt x="21600" y="10800"/>
                    </a:lnTo>
                    <a:close/>
                  </a:path>
                  <a:path w="21600" h="21600">
                    <a:moveTo>
                      <a:pt x="1350" y="5026"/>
                    </a:moveTo>
                    <a:lnTo>
                      <a:pt x="1350" y="16574"/>
                    </a:lnTo>
                    <a:lnTo>
                      <a:pt x="2700" y="16574"/>
                    </a:lnTo>
                    <a:lnTo>
                      <a:pt x="2700" y="5026"/>
                    </a:lnTo>
                    <a:close/>
                  </a:path>
                  <a:path w="21600" h="21600">
                    <a:moveTo>
                      <a:pt x="0" y="5026"/>
                    </a:moveTo>
                    <a:lnTo>
                      <a:pt x="0" y="16574"/>
                    </a:lnTo>
                    <a:lnTo>
                      <a:pt x="675" y="16574"/>
                    </a:lnTo>
                    <a:lnTo>
                      <a:pt x="675" y="5026"/>
                    </a:lnTo>
                    <a:close/>
                  </a:path>
                </a:pathLst>
              </a:custGeom>
              <a:solidFill>
                <a:srgbClr val="FFFF00"/>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p>
                <a:endParaRPr lang="en-US" dirty="0"/>
              </a:p>
            </p:txBody>
          </p:sp>
        </p:grpSp>
        <p:sp>
          <p:nvSpPr>
            <p:cNvPr id="17417" name="Freeform 32"/>
            <p:cNvSpPr>
              <a:spLocks/>
            </p:cNvSpPr>
            <p:nvPr/>
          </p:nvSpPr>
          <p:spPr bwMode="blackWhite">
            <a:xfrm>
              <a:off x="5930900" y="4773789"/>
              <a:ext cx="860425" cy="1136650"/>
            </a:xfrm>
            <a:custGeom>
              <a:avLst/>
              <a:gdLst>
                <a:gd name="T0" fmla="*/ 2147483647 w 542"/>
                <a:gd name="T1" fmla="*/ 0 h 716"/>
                <a:gd name="T2" fmla="*/ 2147483647 w 542"/>
                <a:gd name="T3" fmla="*/ 2147483647 h 716"/>
                <a:gd name="T4" fmla="*/ 0 w 542"/>
                <a:gd name="T5" fmla="*/ 2147483647 h 716"/>
                <a:gd name="T6" fmla="*/ 2147483647 w 542"/>
                <a:gd name="T7" fmla="*/ 2147483647 h 716"/>
                <a:gd name="T8" fmla="*/ 2147483647 w 542"/>
                <a:gd name="T9" fmla="*/ 0 h 716"/>
                <a:gd name="T10" fmla="*/ 0 60000 65536"/>
                <a:gd name="T11" fmla="*/ 0 60000 65536"/>
                <a:gd name="T12" fmla="*/ 0 60000 65536"/>
                <a:gd name="T13" fmla="*/ 0 60000 65536"/>
                <a:gd name="T14" fmla="*/ 0 60000 65536"/>
                <a:gd name="T15" fmla="*/ 0 w 542"/>
                <a:gd name="T16" fmla="*/ 0 h 716"/>
                <a:gd name="T17" fmla="*/ 542 w 542"/>
                <a:gd name="T18" fmla="*/ 716 h 716"/>
              </a:gdLst>
              <a:ahLst/>
              <a:cxnLst>
                <a:cxn ang="T10">
                  <a:pos x="T0" y="T1"/>
                </a:cxn>
                <a:cxn ang="T11">
                  <a:pos x="T2" y="T3"/>
                </a:cxn>
                <a:cxn ang="T12">
                  <a:pos x="T4" y="T5"/>
                </a:cxn>
                <a:cxn ang="T13">
                  <a:pos x="T6" y="T7"/>
                </a:cxn>
                <a:cxn ang="T14">
                  <a:pos x="T8" y="T9"/>
                </a:cxn>
              </a:cxnLst>
              <a:rect l="T15" t="T16" r="T17" b="T18"/>
              <a:pathLst>
                <a:path w="542" h="716">
                  <a:moveTo>
                    <a:pt x="542" y="0"/>
                  </a:moveTo>
                  <a:lnTo>
                    <a:pt x="4" y="178"/>
                  </a:lnTo>
                  <a:lnTo>
                    <a:pt x="0" y="608"/>
                  </a:lnTo>
                  <a:lnTo>
                    <a:pt x="540" y="716"/>
                  </a:lnTo>
                  <a:lnTo>
                    <a:pt x="542"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grpSp>
    </p:spTree>
    <p:custDataLst>
      <p:tags r:id="rId1"/>
    </p:custDataLst>
    <p:extLst>
      <p:ext uri="{BB962C8B-B14F-4D97-AF65-F5344CB8AC3E}">
        <p14:creationId xmlns:p14="http://schemas.microsoft.com/office/powerpoint/2010/main" val="2243744784"/>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729269" y="854692"/>
            <a:ext cx="8730287" cy="5208495"/>
            <a:chOff x="830654" y="1268641"/>
            <a:chExt cx="7482693" cy="3023518"/>
          </a:xfrm>
        </p:grpSpPr>
        <p:sp>
          <p:nvSpPr>
            <p:cNvPr id="60" name="Freeform 59"/>
            <p:cNvSpPr/>
            <p:nvPr/>
          </p:nvSpPr>
          <p:spPr bwMode="auto">
            <a:xfrm>
              <a:off x="1005948" y="4246440"/>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61" name="Rounded Rectangle 60"/>
            <p:cNvSpPr/>
            <p:nvPr/>
          </p:nvSpPr>
          <p:spPr bwMode="auto">
            <a:xfrm>
              <a:off x="830654" y="1268641"/>
              <a:ext cx="7482693" cy="3000214"/>
            </a:xfrm>
            <a:prstGeom prst="roundRect">
              <a:avLst>
                <a:gd name="adj" fmla="val 7454"/>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1026"/>
          <p:cNvSpPr>
            <a:spLocks noGrp="1" noChangeArrowheads="1"/>
          </p:cNvSpPr>
          <p:nvPr>
            <p:ph type="title"/>
          </p:nvPr>
        </p:nvSpPr>
        <p:spPr/>
        <p:txBody>
          <a:bodyPr/>
          <a:lstStyle/>
          <a:p>
            <a:pPr eaLnBrk="1" hangingPunct="1"/>
            <a:r>
              <a:rPr lang="en-US" altLang="en-US" dirty="0"/>
              <a:t>Program Global Area (PGA)</a:t>
            </a:r>
            <a:endParaRPr lang="en-US" altLang="en-US" dirty="0">
              <a:solidFill>
                <a:srgbClr val="FF0000"/>
              </a:solidFill>
            </a:endParaRPr>
          </a:p>
        </p:txBody>
      </p:sp>
      <p:grpSp>
        <p:nvGrpSpPr>
          <p:cNvPr id="18435" name="Group 58"/>
          <p:cNvGrpSpPr>
            <a:grpSpLocks/>
          </p:cNvGrpSpPr>
          <p:nvPr/>
        </p:nvGrpSpPr>
        <p:grpSpPr bwMode="auto">
          <a:xfrm>
            <a:off x="2322512" y="967581"/>
            <a:ext cx="7543800" cy="4922838"/>
            <a:chOff x="914400" y="1404938"/>
            <a:chExt cx="7543800" cy="4922282"/>
          </a:xfrm>
        </p:grpSpPr>
        <p:sp>
          <p:nvSpPr>
            <p:cNvPr id="18436" name="Oval 1028"/>
            <p:cNvSpPr>
              <a:spLocks noChangeArrowheads="1"/>
            </p:cNvSpPr>
            <p:nvPr/>
          </p:nvSpPr>
          <p:spPr bwMode="blackWhite">
            <a:xfrm>
              <a:off x="1162050" y="2624000"/>
              <a:ext cx="1279525" cy="731754"/>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Server</a:t>
              </a:r>
              <a:br>
                <a:rPr lang="en-US" sz="1400" dirty="0">
                  <a:solidFill>
                    <a:srgbClr val="000000"/>
                  </a:solidFill>
                </a:rPr>
              </a:br>
              <a:r>
                <a:rPr lang="en-US" sz="1400" dirty="0">
                  <a:solidFill>
                    <a:srgbClr val="000000"/>
                  </a:solidFill>
                </a:rPr>
                <a:t>process 1</a:t>
              </a:r>
            </a:p>
          </p:txBody>
        </p:sp>
        <p:sp>
          <p:nvSpPr>
            <p:cNvPr id="18437" name="AutoShape 1040"/>
            <p:cNvSpPr>
              <a:spLocks noChangeArrowheads="1"/>
            </p:cNvSpPr>
            <p:nvPr/>
          </p:nvSpPr>
          <p:spPr bwMode="blackWhite">
            <a:xfrm>
              <a:off x="2228850" y="1919288"/>
              <a:ext cx="2362200" cy="1130300"/>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38" name="Text Box 1041"/>
            <p:cNvSpPr txBox="1">
              <a:spLocks noChangeArrowheads="1"/>
            </p:cNvSpPr>
            <p:nvPr/>
          </p:nvSpPr>
          <p:spPr bwMode="gray">
            <a:xfrm>
              <a:off x="2381250" y="1995488"/>
              <a:ext cx="914400" cy="97155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Stack</a:t>
              </a:r>
            </a:p>
            <a:p>
              <a:pPr algn="ctr" eaLnBrk="1" hangingPunct="1">
                <a:spcBef>
                  <a:spcPct val="50000"/>
                </a:spcBef>
              </a:pPr>
              <a:r>
                <a:rPr lang="en-US" altLang="en-US" sz="1400" dirty="0">
                  <a:solidFill>
                    <a:srgbClr val="000000"/>
                  </a:solidFill>
                </a:rPr>
                <a:t>Space</a:t>
              </a:r>
            </a:p>
            <a:p>
              <a:pPr algn="ctr" eaLnBrk="1" hangingPunct="1">
                <a:spcBef>
                  <a:spcPct val="50000"/>
                </a:spcBef>
              </a:pPr>
              <a:endParaRPr lang="en-US" altLang="en-US" sz="1400" dirty="0">
                <a:solidFill>
                  <a:srgbClr val="000000"/>
                </a:solidFill>
              </a:endParaRPr>
            </a:p>
          </p:txBody>
        </p:sp>
        <p:sp>
          <p:nvSpPr>
            <p:cNvPr id="18439" name="Text Box 1042"/>
            <p:cNvSpPr txBox="1">
              <a:spLocks noChangeArrowheads="1"/>
            </p:cNvSpPr>
            <p:nvPr/>
          </p:nvSpPr>
          <p:spPr bwMode="auto">
            <a:xfrm>
              <a:off x="2348639" y="5957888"/>
              <a:ext cx="2929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System Global Area (SGA)</a:t>
              </a:r>
            </a:p>
          </p:txBody>
        </p:sp>
        <p:sp>
          <p:nvSpPr>
            <p:cNvPr id="18440" name="Text Box 1043"/>
            <p:cNvSpPr txBox="1">
              <a:spLocks noChangeArrowheads="1"/>
            </p:cNvSpPr>
            <p:nvPr/>
          </p:nvSpPr>
          <p:spPr bwMode="auto">
            <a:xfrm>
              <a:off x="2400300" y="1524000"/>
              <a:ext cx="679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PGA</a:t>
              </a:r>
            </a:p>
          </p:txBody>
        </p:sp>
        <p:grpSp>
          <p:nvGrpSpPr>
            <p:cNvPr id="18441" name="Group 1074"/>
            <p:cNvGrpSpPr>
              <a:grpSpLocks/>
            </p:cNvGrpSpPr>
            <p:nvPr/>
          </p:nvGrpSpPr>
          <p:grpSpPr bwMode="auto">
            <a:xfrm>
              <a:off x="914400" y="3900488"/>
              <a:ext cx="5715000" cy="2044700"/>
              <a:chOff x="576" y="2457"/>
              <a:chExt cx="3600" cy="1288"/>
            </a:xfrm>
          </p:grpSpPr>
          <p:sp>
            <p:nvSpPr>
              <p:cNvPr id="18461" name="AutoShape 1029"/>
              <p:cNvSpPr>
                <a:spLocks noChangeArrowheads="1"/>
              </p:cNvSpPr>
              <p:nvPr/>
            </p:nvSpPr>
            <p:spPr bwMode="blackWhite">
              <a:xfrm>
                <a:off x="576" y="2457"/>
                <a:ext cx="3600" cy="1288"/>
              </a:xfrm>
              <a:prstGeom prst="roundRect">
                <a:avLst>
                  <a:gd name="adj" fmla="val 12495"/>
                </a:avLst>
              </a:prstGeom>
              <a:solidFill>
                <a:srgbClr val="99CC00"/>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62" name="Rectangle 1030"/>
              <p:cNvSpPr>
                <a:spLocks noChangeArrowheads="1"/>
              </p:cNvSpPr>
              <p:nvPr/>
            </p:nvSpPr>
            <p:spPr bwMode="blackWhite">
              <a:xfrm>
                <a:off x="672" y="3245"/>
                <a:ext cx="1016" cy="432"/>
              </a:xfrm>
              <a:prstGeom prst="rect">
                <a:avLst/>
              </a:prstGeom>
              <a:solidFill>
                <a:schemeClr val="accent1"/>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3" name="Rectangle 1031"/>
              <p:cNvSpPr>
                <a:spLocks noChangeArrowheads="1"/>
              </p:cNvSpPr>
              <p:nvPr/>
            </p:nvSpPr>
            <p:spPr bwMode="blackWhite">
              <a:xfrm>
                <a:off x="1790" y="3245"/>
                <a:ext cx="648"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4" name="Rectangle 1032"/>
              <p:cNvSpPr>
                <a:spLocks noChangeArrowheads="1"/>
              </p:cNvSpPr>
              <p:nvPr/>
            </p:nvSpPr>
            <p:spPr bwMode="blackWhite">
              <a:xfrm>
                <a:off x="672" y="2542"/>
                <a:ext cx="1008" cy="656"/>
              </a:xfrm>
              <a:prstGeom prst="rect">
                <a:avLst/>
              </a:prstGeom>
              <a:solidFill>
                <a:srgbClr val="CC99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65" name="Text Box 1033"/>
              <p:cNvSpPr txBox="1">
                <a:spLocks noChangeArrowheads="1"/>
              </p:cNvSpPr>
              <p:nvPr/>
            </p:nvSpPr>
            <p:spPr bwMode="gray">
              <a:xfrm>
                <a:off x="768" y="2774"/>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Shared pool</a:t>
                </a:r>
              </a:p>
            </p:txBody>
          </p:sp>
          <p:sp>
            <p:nvSpPr>
              <p:cNvPr id="18466" name="Rectangle 1034"/>
              <p:cNvSpPr>
                <a:spLocks noChangeArrowheads="1"/>
              </p:cNvSpPr>
              <p:nvPr/>
            </p:nvSpPr>
            <p:spPr bwMode="blackWhite">
              <a:xfrm>
                <a:off x="1813" y="2533"/>
                <a:ext cx="1403" cy="658"/>
              </a:xfrm>
              <a:prstGeom prst="rect">
                <a:avLst/>
              </a:prstGeom>
              <a:solidFill>
                <a:srgbClr val="FFCC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Database</a:t>
                </a:r>
                <a:br>
                  <a:rPr lang="en-US" sz="1400" dirty="0">
                    <a:solidFill>
                      <a:srgbClr val="000000"/>
                    </a:solidFill>
                  </a:rPr>
                </a:br>
                <a:r>
                  <a:rPr lang="en-US" sz="1400" dirty="0">
                    <a:solidFill>
                      <a:srgbClr val="000000"/>
                    </a:solidFill>
                  </a:rPr>
                  <a:t>buffer</a:t>
                </a:r>
                <a:br>
                  <a:rPr lang="en-US" sz="1400" dirty="0">
                    <a:solidFill>
                      <a:srgbClr val="000000"/>
                    </a:solidFill>
                  </a:rPr>
                </a:br>
                <a:r>
                  <a:rPr lang="en-US" sz="1400" dirty="0">
                    <a:solidFill>
                      <a:srgbClr val="000000"/>
                    </a:solidFill>
                  </a:rPr>
                  <a:t>cache</a:t>
                </a:r>
              </a:p>
            </p:txBody>
          </p:sp>
          <p:sp>
            <p:nvSpPr>
              <p:cNvPr id="18467" name="Rectangle 1036"/>
              <p:cNvSpPr>
                <a:spLocks noChangeArrowheads="1"/>
              </p:cNvSpPr>
              <p:nvPr/>
            </p:nvSpPr>
            <p:spPr bwMode="blackWhite">
              <a:xfrm>
                <a:off x="2486" y="3237"/>
                <a:ext cx="730" cy="432"/>
              </a:xfrm>
              <a:prstGeom prst="rect">
                <a:avLst/>
              </a:prstGeom>
              <a:solidFill>
                <a:srgbClr val="FFCCCC"/>
              </a:solidFill>
              <a:ln w="28575">
                <a:solidFill>
                  <a:schemeClr val="tx1"/>
                </a:solidFill>
                <a:miter lim="800000"/>
                <a:headEnd/>
                <a:tailEnd/>
              </a:ln>
            </p:spPr>
            <p:txBody>
              <a:bodyPr wrap="none" lIns="92075" tIns="46038" rIns="92075" bIns="46038"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40000"/>
                  </a:spcBef>
                </a:pPr>
                <a:endParaRPr lang="en-US" altLang="en-US" sz="1400" dirty="0">
                  <a:sym typeface="Wingdings" panose="05000000000000000000" pitchFamily="2" charset="2"/>
                </a:endParaRPr>
              </a:p>
            </p:txBody>
          </p:sp>
          <p:sp>
            <p:nvSpPr>
              <p:cNvPr id="18468" name="Text Box 1037"/>
              <p:cNvSpPr txBox="1">
                <a:spLocks noChangeArrowheads="1"/>
              </p:cNvSpPr>
              <p:nvPr/>
            </p:nvSpPr>
            <p:spPr bwMode="gray">
              <a:xfrm>
                <a:off x="2462" y="3293"/>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Streams pool</a:t>
                </a:r>
              </a:p>
            </p:txBody>
          </p:sp>
          <p:sp>
            <p:nvSpPr>
              <p:cNvPr id="18469" name="Text Box 1038"/>
              <p:cNvSpPr txBox="1">
                <a:spLocks noChangeArrowheads="1"/>
              </p:cNvSpPr>
              <p:nvPr/>
            </p:nvSpPr>
            <p:spPr bwMode="gray">
              <a:xfrm>
                <a:off x="772" y="3365"/>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chemeClr val="bg1"/>
                    </a:solidFill>
                  </a:rPr>
                  <a:t>Large pool</a:t>
                </a:r>
              </a:p>
            </p:txBody>
          </p:sp>
          <p:sp>
            <p:nvSpPr>
              <p:cNvPr id="18470" name="Text Box 1039"/>
              <p:cNvSpPr txBox="1">
                <a:spLocks noChangeArrowheads="1"/>
              </p:cNvSpPr>
              <p:nvPr/>
            </p:nvSpPr>
            <p:spPr bwMode="gray">
              <a:xfrm>
                <a:off x="1771" y="3349"/>
                <a:ext cx="6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Java pool</a:t>
                </a:r>
              </a:p>
            </p:txBody>
          </p:sp>
        </p:grpSp>
        <p:sp>
          <p:nvSpPr>
            <p:cNvPr id="18442" name="Line 1048"/>
            <p:cNvSpPr>
              <a:spLocks noChangeShapeType="1"/>
            </p:cNvSpPr>
            <p:nvPr/>
          </p:nvSpPr>
          <p:spPr bwMode="gray">
            <a:xfrm>
              <a:off x="1828095" y="3352051"/>
              <a:ext cx="0" cy="507111"/>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43" name="Rectangle 1049"/>
            <p:cNvSpPr>
              <a:spLocks noChangeArrowheads="1"/>
            </p:cNvSpPr>
            <p:nvPr/>
          </p:nvSpPr>
          <p:spPr bwMode="blackWhite">
            <a:xfrm>
              <a:off x="3448050" y="1981136"/>
              <a:ext cx="962025" cy="990488"/>
            </a:xfrm>
            <a:prstGeom prst="rect">
              <a:avLst/>
            </a:prstGeom>
            <a:solidFill>
              <a:srgbClr val="FFFF99"/>
            </a:solidFill>
            <a:ln w="28575">
              <a:solidFill>
                <a:schemeClr val="tx1"/>
              </a:solidFill>
              <a:miter lim="800000"/>
              <a:headEnd/>
              <a:tailEnd/>
            </a:ln>
          </p:spPr>
          <p:txBody>
            <a:bodyPr wrap="none" lIns="92075" tIns="46038" rIns="92075" bIns="46038" anchor="ctr"/>
            <a:lstStyle/>
            <a:p>
              <a:pPr algn="ctr" defTabSz="822325" eaLnBrk="0" hangingPunct="0">
                <a:spcBef>
                  <a:spcPct val="50000"/>
                </a:spcBef>
                <a:defRPr/>
              </a:pPr>
              <a:r>
                <a:rPr lang="en-US" sz="1400" dirty="0">
                  <a:solidFill>
                    <a:srgbClr val="000000"/>
                  </a:solidFill>
                </a:rPr>
                <a:t>User</a:t>
              </a:r>
            </a:p>
            <a:p>
              <a:pPr algn="ctr" defTabSz="822325" eaLnBrk="0" hangingPunct="0">
                <a:spcBef>
                  <a:spcPct val="50000"/>
                </a:spcBef>
                <a:defRPr/>
              </a:pPr>
              <a:r>
                <a:rPr lang="en-US" sz="1400" dirty="0">
                  <a:solidFill>
                    <a:srgbClr val="000000"/>
                  </a:solidFill>
                </a:rPr>
                <a:t>Global</a:t>
              </a:r>
            </a:p>
            <a:p>
              <a:pPr algn="ctr" defTabSz="822325" eaLnBrk="0" hangingPunct="0">
                <a:spcBef>
                  <a:spcPct val="50000"/>
                </a:spcBef>
                <a:defRPr/>
              </a:pPr>
              <a:r>
                <a:rPr lang="en-US" sz="1400" dirty="0">
                  <a:solidFill>
                    <a:srgbClr val="000000"/>
                  </a:solidFill>
                </a:rPr>
                <a:t>Area</a:t>
              </a:r>
            </a:p>
          </p:txBody>
        </p:sp>
        <p:sp>
          <p:nvSpPr>
            <p:cNvPr id="18444" name="Freeform 1056"/>
            <p:cNvSpPr>
              <a:spLocks/>
            </p:cNvSpPr>
            <p:nvPr/>
          </p:nvSpPr>
          <p:spPr bwMode="blackWhite">
            <a:xfrm>
              <a:off x="4405313" y="1447800"/>
              <a:ext cx="595312" cy="1547813"/>
            </a:xfrm>
            <a:custGeom>
              <a:avLst/>
              <a:gdLst>
                <a:gd name="T0" fmla="*/ 2147483647 w 375"/>
                <a:gd name="T1" fmla="*/ 0 h 975"/>
                <a:gd name="T2" fmla="*/ 0 w 375"/>
                <a:gd name="T3" fmla="*/ 2147483647 h 975"/>
                <a:gd name="T4" fmla="*/ 2147483647 w 375"/>
                <a:gd name="T5" fmla="*/ 2147483647 h 975"/>
                <a:gd name="T6" fmla="*/ 2147483647 w 375"/>
                <a:gd name="T7" fmla="*/ 2147483647 h 975"/>
                <a:gd name="T8" fmla="*/ 2147483647 w 375"/>
                <a:gd name="T9" fmla="*/ 0 h 975"/>
                <a:gd name="T10" fmla="*/ 0 60000 65536"/>
                <a:gd name="T11" fmla="*/ 0 60000 65536"/>
                <a:gd name="T12" fmla="*/ 0 60000 65536"/>
                <a:gd name="T13" fmla="*/ 0 60000 65536"/>
                <a:gd name="T14" fmla="*/ 0 60000 65536"/>
                <a:gd name="T15" fmla="*/ 0 w 375"/>
                <a:gd name="T16" fmla="*/ 0 h 975"/>
                <a:gd name="T17" fmla="*/ 375 w 375"/>
                <a:gd name="T18" fmla="*/ 975 h 975"/>
              </a:gdLst>
              <a:ahLst/>
              <a:cxnLst>
                <a:cxn ang="T10">
                  <a:pos x="T0" y="T1"/>
                </a:cxn>
                <a:cxn ang="T11">
                  <a:pos x="T2" y="T3"/>
                </a:cxn>
                <a:cxn ang="T12">
                  <a:pos x="T4" y="T5"/>
                </a:cxn>
                <a:cxn ang="T13">
                  <a:pos x="T6" y="T7"/>
                </a:cxn>
                <a:cxn ang="T14">
                  <a:pos x="T8" y="T9"/>
                </a:cxn>
              </a:cxnLst>
              <a:rect l="T15" t="T16" r="T17" b="T18"/>
              <a:pathLst>
                <a:path w="375" h="975">
                  <a:moveTo>
                    <a:pt x="339" y="0"/>
                  </a:moveTo>
                  <a:lnTo>
                    <a:pt x="0" y="336"/>
                  </a:lnTo>
                  <a:lnTo>
                    <a:pt x="6" y="954"/>
                  </a:lnTo>
                  <a:lnTo>
                    <a:pt x="375" y="975"/>
                  </a:lnTo>
                  <a:lnTo>
                    <a:pt x="339" y="0"/>
                  </a:lnTo>
                  <a:close/>
                </a:path>
              </a:pathLst>
            </a:custGeom>
            <a:solidFill>
              <a:srgbClr val="99CCFF"/>
            </a:solidFill>
            <a:ln w="28575" cap="flat" cmpd="sng">
              <a:solidFill>
                <a:schemeClr val="tx1"/>
              </a:solidFill>
              <a:prstDash val="solid"/>
              <a:round/>
              <a:headEnd/>
              <a:tailEnd/>
            </a:ln>
          </p:spPr>
          <p:txBody>
            <a:bodyPr wrap="none" lIns="92075" tIns="46038" rIns="92075" bIns="46038" anchor="ctr"/>
            <a:lstStyle/>
            <a:p>
              <a:endParaRPr lang="en-US" dirty="0"/>
            </a:p>
          </p:txBody>
        </p:sp>
        <p:sp>
          <p:nvSpPr>
            <p:cNvPr id="18445" name="AutoShape 1057"/>
            <p:cNvSpPr>
              <a:spLocks noChangeArrowheads="1"/>
            </p:cNvSpPr>
            <p:nvPr/>
          </p:nvSpPr>
          <p:spPr bwMode="blackWhite">
            <a:xfrm>
              <a:off x="4876800" y="1404938"/>
              <a:ext cx="3581400" cy="1600200"/>
            </a:xfrm>
            <a:prstGeom prst="roundRect">
              <a:avLst>
                <a:gd name="adj" fmla="val 12495"/>
              </a:avLst>
            </a:prstGeom>
            <a:solidFill>
              <a:srgbClr val="FFFF99"/>
            </a:solidFill>
            <a:ln w="28575">
              <a:solidFill>
                <a:srgbClr val="000000"/>
              </a:solidFill>
              <a:round/>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400" dirty="0"/>
            </a:p>
          </p:txBody>
        </p:sp>
        <p:sp>
          <p:nvSpPr>
            <p:cNvPr id="18446" name="Text Box 1058"/>
            <p:cNvSpPr txBox="1">
              <a:spLocks noChangeArrowheads="1"/>
            </p:cNvSpPr>
            <p:nvPr/>
          </p:nvSpPr>
          <p:spPr bwMode="gray">
            <a:xfrm>
              <a:off x="4986867" y="2372076"/>
              <a:ext cx="1371600" cy="523220"/>
            </a:xfrm>
            <a:prstGeom prst="rect">
              <a:avLst/>
            </a:prstGeom>
            <a:solidFill>
              <a:srgbClr val="00FF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User Session Data</a:t>
              </a:r>
            </a:p>
          </p:txBody>
        </p:sp>
        <p:sp>
          <p:nvSpPr>
            <p:cNvPr id="18447" name="Text Box 1059"/>
            <p:cNvSpPr txBox="1">
              <a:spLocks noChangeArrowheads="1"/>
            </p:cNvSpPr>
            <p:nvPr/>
          </p:nvSpPr>
          <p:spPr bwMode="gray">
            <a:xfrm>
              <a:off x="4986867" y="1524000"/>
              <a:ext cx="1371600" cy="652463"/>
            </a:xfrm>
            <a:prstGeom prst="rect">
              <a:avLst/>
            </a:prstGeom>
            <a:solidFill>
              <a:srgbClr val="00FF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Cursor </a:t>
              </a:r>
            </a:p>
            <a:p>
              <a:pPr algn="ctr" eaLnBrk="1" hangingPunct="1">
                <a:spcBef>
                  <a:spcPct val="50000"/>
                </a:spcBef>
              </a:pPr>
              <a:r>
                <a:rPr lang="en-US" altLang="en-US" sz="1400" dirty="0">
                  <a:solidFill>
                    <a:srgbClr val="000000"/>
                  </a:solidFill>
                </a:rPr>
                <a:t>State </a:t>
              </a:r>
            </a:p>
          </p:txBody>
        </p:sp>
        <p:sp>
          <p:nvSpPr>
            <p:cNvPr id="18448" name="Text Box 1060"/>
            <p:cNvSpPr txBox="1">
              <a:spLocks noChangeArrowheads="1"/>
            </p:cNvSpPr>
            <p:nvPr/>
          </p:nvSpPr>
          <p:spPr bwMode="gray">
            <a:xfrm>
              <a:off x="6434667" y="1524000"/>
              <a:ext cx="914400" cy="52322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Sort Area</a:t>
              </a:r>
            </a:p>
          </p:txBody>
        </p:sp>
        <p:sp>
          <p:nvSpPr>
            <p:cNvPr id="18449" name="Text Box 1061"/>
            <p:cNvSpPr txBox="1">
              <a:spLocks noChangeArrowheads="1"/>
            </p:cNvSpPr>
            <p:nvPr/>
          </p:nvSpPr>
          <p:spPr bwMode="gray">
            <a:xfrm>
              <a:off x="7425267" y="1524000"/>
              <a:ext cx="914400" cy="523220"/>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Hash Area</a:t>
              </a:r>
            </a:p>
          </p:txBody>
        </p:sp>
        <p:sp>
          <p:nvSpPr>
            <p:cNvPr id="18450" name="Text Box 1062"/>
            <p:cNvSpPr txBox="1">
              <a:spLocks noChangeArrowheads="1"/>
            </p:cNvSpPr>
            <p:nvPr/>
          </p:nvSpPr>
          <p:spPr bwMode="gray">
            <a:xfrm>
              <a:off x="6434667" y="2166938"/>
              <a:ext cx="1905000" cy="30777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Create Bitmap Area</a:t>
              </a:r>
            </a:p>
          </p:txBody>
        </p:sp>
        <p:sp>
          <p:nvSpPr>
            <p:cNvPr id="18451" name="Text Box 1063"/>
            <p:cNvSpPr txBox="1">
              <a:spLocks noChangeArrowheads="1"/>
            </p:cNvSpPr>
            <p:nvPr/>
          </p:nvSpPr>
          <p:spPr bwMode="auto">
            <a:xfrm>
              <a:off x="6688927" y="3113088"/>
              <a:ext cx="13731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SQL </a:t>
              </a:r>
            </a:p>
            <a:p>
              <a:pPr algn="ctr" eaLnBrk="1" hangingPunct="1"/>
              <a:r>
                <a:rPr lang="en-US" altLang="en-US" dirty="0">
                  <a:solidFill>
                    <a:srgbClr val="000000"/>
                  </a:solidFill>
                </a:rPr>
                <a:t>Work Areas</a:t>
              </a:r>
            </a:p>
          </p:txBody>
        </p:sp>
        <p:sp>
          <p:nvSpPr>
            <p:cNvPr id="18452" name="Line 1069"/>
            <p:cNvSpPr>
              <a:spLocks noChangeShapeType="1"/>
            </p:cNvSpPr>
            <p:nvPr/>
          </p:nvSpPr>
          <p:spPr bwMode="gray">
            <a:xfrm>
              <a:off x="6343650" y="3505200"/>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8453" name="Line 1070"/>
            <p:cNvSpPr>
              <a:spLocks noChangeShapeType="1"/>
            </p:cNvSpPr>
            <p:nvPr/>
          </p:nvSpPr>
          <p:spPr bwMode="gray">
            <a:xfrm>
              <a:off x="8229600" y="3505200"/>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8454" name="Text Box 1071"/>
            <p:cNvSpPr txBox="1">
              <a:spLocks noChangeArrowheads="1"/>
            </p:cNvSpPr>
            <p:nvPr/>
          </p:nvSpPr>
          <p:spPr bwMode="gray">
            <a:xfrm>
              <a:off x="6434667" y="2590800"/>
              <a:ext cx="1905000" cy="30777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Bitmap Merge Area</a:t>
              </a:r>
            </a:p>
          </p:txBody>
        </p:sp>
        <p:sp>
          <p:nvSpPr>
            <p:cNvPr id="18455" name="Line 1072"/>
            <p:cNvSpPr>
              <a:spLocks noChangeShapeType="1"/>
            </p:cNvSpPr>
            <p:nvPr/>
          </p:nvSpPr>
          <p:spPr bwMode="gray">
            <a:xfrm flipV="1">
              <a:off x="6348413" y="3048000"/>
              <a:ext cx="0" cy="4572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8456" name="Line 1073"/>
            <p:cNvSpPr>
              <a:spLocks noChangeShapeType="1"/>
            </p:cNvSpPr>
            <p:nvPr/>
          </p:nvSpPr>
          <p:spPr bwMode="gray">
            <a:xfrm flipV="1">
              <a:off x="8305800" y="3048000"/>
              <a:ext cx="0" cy="457200"/>
            </a:xfrm>
            <a:prstGeom prst="line">
              <a:avLst/>
            </a:prstGeom>
            <a:noFill/>
            <a:ln w="28575">
              <a:solidFill>
                <a:schemeClr val="tx1"/>
              </a:solidFill>
              <a:round/>
              <a:headEnd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4" name="Group 129"/>
            <p:cNvGrpSpPr>
              <a:grpSpLocks/>
            </p:cNvGrpSpPr>
            <p:nvPr/>
          </p:nvGrpSpPr>
          <p:grpSpPr bwMode="auto">
            <a:xfrm>
              <a:off x="5257805" y="4013200"/>
              <a:ext cx="1314580" cy="1016000"/>
              <a:chOff x="3168" y="2680"/>
              <a:chExt cx="1302" cy="984"/>
            </a:xfrm>
            <a:solidFill>
              <a:srgbClr val="FFFF99"/>
            </a:solidFill>
          </p:grpSpPr>
          <p:sp>
            <p:nvSpPr>
              <p:cNvPr id="39" name="Oval 82"/>
              <p:cNvSpPr>
                <a:spLocks noChangeArrowheads="1"/>
              </p:cNvSpPr>
              <p:nvPr/>
            </p:nvSpPr>
            <p:spPr bwMode="blackWhite">
              <a:xfrm>
                <a:off x="3251" y="2680"/>
                <a:ext cx="1136" cy="984"/>
              </a:xfrm>
              <a:prstGeom prst="ellipse">
                <a:avLst/>
              </a:prstGeom>
              <a:grpFill/>
              <a:ln w="28575">
                <a:solidFill>
                  <a:schemeClr val="tx1"/>
                </a:solidFill>
                <a:round/>
                <a:headEnd type="none" w="sm" len="sm"/>
                <a:tailEnd type="none" w="sm" len="sm"/>
              </a:ln>
              <a:effectLst/>
            </p:spPr>
            <p:txBody>
              <a:bodyPr wrap="none" anchor="ctr"/>
              <a:lstStyle/>
              <a:p>
                <a:pPr algn="ctr">
                  <a:defRPr/>
                </a:pPr>
                <a:endParaRPr lang="en-US" dirty="0">
                  <a:latin typeface="Arial" charset="0"/>
                  <a:cs typeface="Arial" charset="0"/>
                </a:endParaRPr>
              </a:p>
            </p:txBody>
          </p:sp>
          <p:sp>
            <p:nvSpPr>
              <p:cNvPr id="40" name="Oval 83"/>
              <p:cNvSpPr>
                <a:spLocks noChangeArrowheads="1"/>
              </p:cNvSpPr>
              <p:nvPr/>
            </p:nvSpPr>
            <p:spPr bwMode="blackWhite">
              <a:xfrm>
                <a:off x="3475" y="2896"/>
                <a:ext cx="680" cy="568"/>
              </a:xfrm>
              <a:prstGeom prst="ellipse">
                <a:avLst/>
              </a:prstGeom>
              <a:grpFill/>
              <a:ln w="28575">
                <a:solidFill>
                  <a:schemeClr val="tx1"/>
                </a:solidFill>
                <a:round/>
                <a:headEnd type="none" w="sm" len="sm"/>
                <a:tailEnd type="none" w="sm" len="sm"/>
              </a:ln>
              <a:effectLst/>
            </p:spPr>
            <p:txBody>
              <a:bodyPr wrap="none" anchor="ctr"/>
              <a:lstStyle/>
              <a:p>
                <a:pPr algn="ctr" defTabSz="228600">
                  <a:defRPr/>
                </a:pPr>
                <a:endParaRPr lang="en-US" b="1" dirty="0">
                  <a:latin typeface="Arial" charset="0"/>
                  <a:cs typeface="Arial" charset="0"/>
                </a:endParaRPr>
              </a:p>
            </p:txBody>
          </p:sp>
          <p:sp>
            <p:nvSpPr>
              <p:cNvPr id="41" name="Line 84"/>
              <p:cNvSpPr>
                <a:spLocks noChangeShapeType="1"/>
              </p:cNvSpPr>
              <p:nvPr/>
            </p:nvSpPr>
            <p:spPr bwMode="blackWhite">
              <a:xfrm>
                <a:off x="3819" y="2688"/>
                <a:ext cx="0" cy="22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2" name="Line 85"/>
              <p:cNvSpPr>
                <a:spLocks noChangeShapeType="1"/>
              </p:cNvSpPr>
              <p:nvPr/>
            </p:nvSpPr>
            <p:spPr bwMode="blackWhite">
              <a:xfrm>
                <a:off x="3827" y="3464"/>
                <a:ext cx="0" cy="19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3" name="Line 86"/>
              <p:cNvSpPr>
                <a:spLocks noChangeShapeType="1"/>
              </p:cNvSpPr>
              <p:nvPr/>
            </p:nvSpPr>
            <p:spPr bwMode="blackWhite">
              <a:xfrm>
                <a:off x="4155" y="3192"/>
                <a:ext cx="232"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4" name="Line 87"/>
              <p:cNvSpPr>
                <a:spLocks noChangeShapeType="1"/>
              </p:cNvSpPr>
              <p:nvPr/>
            </p:nvSpPr>
            <p:spPr bwMode="blackWhite">
              <a:xfrm flipH="1">
                <a:off x="3259" y="3192"/>
                <a:ext cx="216" cy="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5" name="Line 88"/>
              <p:cNvSpPr>
                <a:spLocks noChangeShapeType="1"/>
              </p:cNvSpPr>
              <p:nvPr/>
            </p:nvSpPr>
            <p:spPr bwMode="blackWhite">
              <a:xfrm>
                <a:off x="3403" y="2840"/>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6" name="Line 89"/>
              <p:cNvSpPr>
                <a:spLocks noChangeShapeType="1"/>
              </p:cNvSpPr>
              <p:nvPr/>
            </p:nvSpPr>
            <p:spPr bwMode="blackWhite">
              <a:xfrm>
                <a:off x="4083" y="3360"/>
                <a:ext cx="144" cy="14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7" name="Line 90"/>
              <p:cNvSpPr>
                <a:spLocks noChangeShapeType="1"/>
              </p:cNvSpPr>
              <p:nvPr/>
            </p:nvSpPr>
            <p:spPr bwMode="blackWhite">
              <a:xfrm flipH="1">
                <a:off x="4067" y="2832"/>
                <a:ext cx="160" cy="16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8" name="Line 91"/>
              <p:cNvSpPr>
                <a:spLocks noChangeShapeType="1"/>
              </p:cNvSpPr>
              <p:nvPr/>
            </p:nvSpPr>
            <p:spPr bwMode="blackWhite">
              <a:xfrm flipV="1">
                <a:off x="3427" y="3384"/>
                <a:ext cx="152" cy="152"/>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49" name="Line 92"/>
              <p:cNvSpPr>
                <a:spLocks noChangeShapeType="1"/>
              </p:cNvSpPr>
              <p:nvPr/>
            </p:nvSpPr>
            <p:spPr bwMode="blackWhite">
              <a:xfrm>
                <a:off x="3619" y="2720"/>
                <a:ext cx="72" cy="20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0" name="Line 93"/>
              <p:cNvSpPr>
                <a:spLocks noChangeShapeType="1"/>
              </p:cNvSpPr>
              <p:nvPr/>
            </p:nvSpPr>
            <p:spPr bwMode="blackWhite">
              <a:xfrm flipH="1">
                <a:off x="3963" y="2728"/>
                <a:ext cx="80"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1" name="Line 94"/>
              <p:cNvSpPr>
                <a:spLocks noChangeShapeType="1"/>
              </p:cNvSpPr>
              <p:nvPr/>
            </p:nvSpPr>
            <p:spPr bwMode="blackWhite">
              <a:xfrm flipV="1">
                <a:off x="4139" y="3000"/>
                <a:ext cx="208" cy="8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2" name="Line 95"/>
              <p:cNvSpPr>
                <a:spLocks noChangeShapeType="1"/>
              </p:cNvSpPr>
              <p:nvPr/>
            </p:nvSpPr>
            <p:spPr bwMode="blackWhite">
              <a:xfrm>
                <a:off x="4131" y="3280"/>
                <a:ext cx="200" cy="10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3" name="Line 96"/>
              <p:cNvSpPr>
                <a:spLocks noChangeShapeType="1"/>
              </p:cNvSpPr>
              <p:nvPr/>
            </p:nvSpPr>
            <p:spPr bwMode="blackWhite">
              <a:xfrm>
                <a:off x="3971" y="3424"/>
                <a:ext cx="72" cy="200"/>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4" name="Line 97"/>
              <p:cNvSpPr>
                <a:spLocks noChangeShapeType="1"/>
              </p:cNvSpPr>
              <p:nvPr/>
            </p:nvSpPr>
            <p:spPr bwMode="blackWhite">
              <a:xfrm flipH="1">
                <a:off x="3619" y="3448"/>
                <a:ext cx="72" cy="184"/>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5" name="Line 98"/>
              <p:cNvSpPr>
                <a:spLocks noChangeShapeType="1"/>
              </p:cNvSpPr>
              <p:nvPr/>
            </p:nvSpPr>
            <p:spPr bwMode="blackWhite">
              <a:xfrm flipH="1">
                <a:off x="3299" y="3288"/>
                <a:ext cx="200" cy="96"/>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6" name="Line 99"/>
              <p:cNvSpPr>
                <a:spLocks noChangeShapeType="1"/>
              </p:cNvSpPr>
              <p:nvPr/>
            </p:nvSpPr>
            <p:spPr bwMode="blackWhite">
              <a:xfrm flipH="1" flipV="1">
                <a:off x="3291" y="3000"/>
                <a:ext cx="200" cy="88"/>
              </a:xfrm>
              <a:prstGeom prst="line">
                <a:avLst/>
              </a:prstGeom>
              <a:grpFill/>
              <a:ln w="28575">
                <a:solidFill>
                  <a:schemeClr val="tx1"/>
                </a:solidFill>
                <a:round/>
                <a:headEnd type="none" w="sm" len="sm"/>
                <a:tailEnd type="none" w="sm" len="sm"/>
              </a:ln>
              <a:effectLst/>
            </p:spPr>
            <p:txBody>
              <a:bodyPr/>
              <a:lstStyle/>
              <a:p>
                <a:pPr algn="ctr">
                  <a:defRPr/>
                </a:pPr>
                <a:endParaRPr lang="en-US" dirty="0">
                  <a:latin typeface="Arial" charset="0"/>
                  <a:cs typeface="Arial" charset="0"/>
                </a:endParaRPr>
              </a:p>
            </p:txBody>
          </p:sp>
          <p:sp>
            <p:nvSpPr>
              <p:cNvPr id="57" name="Freeform 101"/>
              <p:cNvSpPr>
                <a:spLocks/>
              </p:cNvSpPr>
              <p:nvPr/>
            </p:nvSpPr>
            <p:spPr bwMode="blackWhite">
              <a:xfrm>
                <a:off x="4278" y="3287"/>
                <a:ext cx="192" cy="376"/>
              </a:xfrm>
              <a:custGeom>
                <a:avLst/>
                <a:gdLst/>
                <a:ahLst/>
                <a:cxnLst>
                  <a:cxn ang="0">
                    <a:pos x="192" y="0"/>
                  </a:cxn>
                  <a:cxn ang="0">
                    <a:pos x="184" y="56"/>
                  </a:cxn>
                  <a:cxn ang="0">
                    <a:pos x="160" y="144"/>
                  </a:cxn>
                  <a:cxn ang="0">
                    <a:pos x="120" y="224"/>
                  </a:cxn>
                  <a:cxn ang="0">
                    <a:pos x="64" y="312"/>
                  </a:cxn>
                  <a:cxn ang="0">
                    <a:pos x="0" y="376"/>
                  </a:cxn>
                </a:cxnLst>
                <a:rect l="0" t="0" r="r" b="b"/>
                <a:pathLst>
                  <a:path w="192" h="376">
                    <a:moveTo>
                      <a:pt x="192" y="0"/>
                    </a:moveTo>
                    <a:cubicBezTo>
                      <a:pt x="190" y="16"/>
                      <a:pt x="189" y="32"/>
                      <a:pt x="184" y="56"/>
                    </a:cubicBezTo>
                    <a:cubicBezTo>
                      <a:pt x="179" y="80"/>
                      <a:pt x="171" y="116"/>
                      <a:pt x="160" y="144"/>
                    </a:cubicBezTo>
                    <a:cubicBezTo>
                      <a:pt x="149" y="172"/>
                      <a:pt x="136" y="196"/>
                      <a:pt x="120" y="224"/>
                    </a:cubicBezTo>
                    <a:cubicBezTo>
                      <a:pt x="104" y="252"/>
                      <a:pt x="84" y="287"/>
                      <a:pt x="64" y="312"/>
                    </a:cubicBezTo>
                    <a:cubicBezTo>
                      <a:pt x="44" y="337"/>
                      <a:pt x="22" y="356"/>
                      <a:pt x="0" y="376"/>
                    </a:cubicBezTo>
                  </a:path>
                </a:pathLst>
              </a:custGeom>
              <a:noFill/>
              <a:ln w="28575" cap="flat" cmpd="sng">
                <a:solidFill>
                  <a:schemeClr val="tx1"/>
                </a:solidFill>
                <a:prstDash val="sysDot"/>
                <a:round/>
                <a:headEnd type="none" w="med" len="med"/>
                <a:tailEnd type="triangle" w="lg" len="lg"/>
              </a:ln>
              <a:effectLst/>
            </p:spPr>
            <p:txBody>
              <a:bodyPr/>
              <a:lstStyle/>
              <a:p>
                <a:pPr algn="ctr">
                  <a:defRPr/>
                </a:pPr>
                <a:endParaRPr lang="en-US" dirty="0">
                  <a:latin typeface="Arial" charset="0"/>
                  <a:cs typeface="Arial" charset="0"/>
                </a:endParaRPr>
              </a:p>
            </p:txBody>
          </p:sp>
          <p:sp>
            <p:nvSpPr>
              <p:cNvPr id="58" name="Freeform 102"/>
              <p:cNvSpPr>
                <a:spLocks/>
              </p:cNvSpPr>
              <p:nvPr/>
            </p:nvSpPr>
            <p:spPr bwMode="blackWhite">
              <a:xfrm>
                <a:off x="3168" y="2737"/>
                <a:ext cx="115" cy="328"/>
              </a:xfrm>
              <a:custGeom>
                <a:avLst/>
                <a:gdLst/>
                <a:ahLst/>
                <a:cxnLst>
                  <a:cxn ang="0">
                    <a:pos x="3" y="328"/>
                  </a:cxn>
                  <a:cxn ang="0">
                    <a:pos x="3" y="248"/>
                  </a:cxn>
                  <a:cxn ang="0">
                    <a:pos x="19" y="168"/>
                  </a:cxn>
                  <a:cxn ang="0">
                    <a:pos x="67" y="72"/>
                  </a:cxn>
                  <a:cxn ang="0">
                    <a:pos x="115" y="0"/>
                  </a:cxn>
                </a:cxnLst>
                <a:rect l="0" t="0" r="r" b="b"/>
                <a:pathLst>
                  <a:path w="115" h="328">
                    <a:moveTo>
                      <a:pt x="3" y="328"/>
                    </a:moveTo>
                    <a:cubicBezTo>
                      <a:pt x="1" y="301"/>
                      <a:pt x="0" y="275"/>
                      <a:pt x="3" y="248"/>
                    </a:cubicBezTo>
                    <a:cubicBezTo>
                      <a:pt x="6" y="221"/>
                      <a:pt x="8" y="197"/>
                      <a:pt x="19" y="168"/>
                    </a:cubicBezTo>
                    <a:cubicBezTo>
                      <a:pt x="30" y="139"/>
                      <a:pt x="51" y="100"/>
                      <a:pt x="67" y="72"/>
                    </a:cubicBezTo>
                    <a:cubicBezTo>
                      <a:pt x="83" y="44"/>
                      <a:pt x="99" y="22"/>
                      <a:pt x="115" y="0"/>
                    </a:cubicBezTo>
                  </a:path>
                </a:pathLst>
              </a:custGeom>
              <a:grpFill/>
              <a:ln w="28575" cap="flat" cmpd="sng">
                <a:solidFill>
                  <a:schemeClr val="tx1"/>
                </a:solidFill>
                <a:prstDash val="solid"/>
                <a:round/>
                <a:headEnd type="none" w="med" len="med"/>
                <a:tailEnd type="triangle" w="lg" len="lg"/>
              </a:ln>
              <a:effectLst/>
            </p:spPr>
            <p:txBody>
              <a:bodyPr/>
              <a:lstStyle/>
              <a:p>
                <a:pPr algn="ctr">
                  <a:defRPr/>
                </a:pPr>
                <a:endParaRPr lang="en-US" dirty="0">
                  <a:latin typeface="Arial" charset="0"/>
                  <a:cs typeface="Arial" charset="0"/>
                </a:endParaRPr>
              </a:p>
            </p:txBody>
          </p:sp>
        </p:grpSp>
        <p:sp>
          <p:nvSpPr>
            <p:cNvPr id="18458" name="Rectangle 110"/>
            <p:cNvSpPr>
              <a:spLocks noChangeArrowheads="1"/>
            </p:cNvSpPr>
            <p:nvPr/>
          </p:nvSpPr>
          <p:spPr bwMode="blackWhite">
            <a:xfrm>
              <a:off x="5376863" y="5105400"/>
              <a:ext cx="1028700" cy="685800"/>
            </a:xfrm>
            <a:prstGeom prst="rect">
              <a:avLst/>
            </a:prstGeom>
            <a:solidFill>
              <a:srgbClr val="99CCFF"/>
            </a:solidFill>
            <a:ln w="28575">
              <a:solidFill>
                <a:schemeClr val="tx1"/>
              </a:solidFill>
              <a:miter lim="800000"/>
              <a:headEnd/>
              <a:tailEnd/>
            </a:ln>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p>
          </p:txBody>
        </p:sp>
        <p:sp>
          <p:nvSpPr>
            <p:cNvPr id="18459" name="Text Box 118"/>
            <p:cNvSpPr txBox="1">
              <a:spLocks noChangeArrowheads="1"/>
            </p:cNvSpPr>
            <p:nvPr/>
          </p:nvSpPr>
          <p:spPr bwMode="gray">
            <a:xfrm>
              <a:off x="5334000" y="5334000"/>
              <a:ext cx="107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Fixed SGA</a:t>
              </a:r>
            </a:p>
          </p:txBody>
        </p:sp>
        <p:sp>
          <p:nvSpPr>
            <p:cNvPr id="18460" name="Text Box 46"/>
            <p:cNvSpPr txBox="1">
              <a:spLocks noChangeArrowheads="1"/>
            </p:cNvSpPr>
            <p:nvPr/>
          </p:nvSpPr>
          <p:spPr bwMode="gray">
            <a:xfrm>
              <a:off x="5345113" y="4324350"/>
              <a:ext cx="1143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100" b="1" dirty="0"/>
                <a:t>Redo log buffer</a:t>
              </a:r>
            </a:p>
          </p:txBody>
        </p:sp>
      </p:grpSp>
    </p:spTree>
    <p:custDataLst>
      <p:tags r:id="rId1"/>
    </p:custDataLst>
    <p:extLst>
      <p:ext uri="{BB962C8B-B14F-4D97-AF65-F5344CB8AC3E}">
        <p14:creationId xmlns:p14="http://schemas.microsoft.com/office/powerpoint/2010/main" val="3857069379"/>
      </p:ext>
    </p:extLst>
  </p:cSld>
  <p:clrMapOvr>
    <a:masterClrMapping/>
  </p:clrMapOvr>
  <p:transition spd="slow"/>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title"/>
          </p:nvPr>
        </p:nvSpPr>
        <p:spPr/>
        <p:txBody>
          <a:bodyPr/>
          <a:lstStyle/>
          <a:p>
            <a:pPr eaLnBrk="1" hangingPunct="1"/>
            <a:r>
              <a:rPr lang="en-US" altLang="en-US" smtClean="0"/>
              <a:t>Managing Memory Components</a:t>
            </a:r>
          </a:p>
        </p:txBody>
      </p:sp>
      <p:sp>
        <p:nvSpPr>
          <p:cNvPr id="48131" name="Rectangle 6"/>
          <p:cNvSpPr>
            <a:spLocks noGrp="1" noChangeArrowheads="1"/>
          </p:cNvSpPr>
          <p:nvPr>
            <p:ph type="body" idx="1"/>
          </p:nvPr>
        </p:nvSpPr>
        <p:spPr>
          <a:xfrm>
            <a:off x="622138" y="1140885"/>
            <a:ext cx="9663274" cy="4336744"/>
          </a:xfrm>
        </p:spPr>
        <p:txBody>
          <a:bodyPr/>
          <a:lstStyle/>
          <a:p>
            <a:pPr lvl="1" eaLnBrk="1" hangingPunct="1"/>
            <a:r>
              <a:rPr lang="en-US" altLang="en-US" dirty="0" smtClean="0"/>
              <a:t>Automatic Memory Management (AMM) enables you to specify total memory allocated to instance (including both SGA and PGA)</a:t>
            </a:r>
          </a:p>
          <a:p>
            <a:pPr lvl="1" eaLnBrk="1" hangingPunct="1"/>
            <a:r>
              <a:rPr lang="en-US" altLang="en-US" dirty="0" smtClean="0"/>
              <a:t>Automatic Shared Memory Management (ASMM):</a:t>
            </a:r>
          </a:p>
          <a:p>
            <a:pPr lvl="2" eaLnBrk="1" hangingPunct="1"/>
            <a:r>
              <a:rPr lang="en-US" altLang="en-US" dirty="0" smtClean="0"/>
              <a:t>Enables you to specify total SGA memory through one initialization parameter</a:t>
            </a:r>
          </a:p>
          <a:p>
            <a:pPr lvl="2" eaLnBrk="1" hangingPunct="1"/>
            <a:r>
              <a:rPr lang="en-US" altLang="en-US" dirty="0" smtClean="0"/>
              <a:t>Enables the Oracle server to manage the amount of memory allocated to the shared pool, Java pool, buffer cache, streams pool, and large pool</a:t>
            </a:r>
          </a:p>
          <a:p>
            <a:pPr lvl="1" eaLnBrk="1" hangingPunct="1"/>
            <a:r>
              <a:rPr lang="en-US" altLang="en-US" dirty="0" smtClean="0"/>
              <a:t>Manually setting shared memory management:</a:t>
            </a:r>
          </a:p>
          <a:p>
            <a:pPr lvl="2" eaLnBrk="1" hangingPunct="1"/>
            <a:r>
              <a:rPr lang="en-US" altLang="en-US" dirty="0" smtClean="0"/>
              <a:t>Sizes the components through multiple individual initialization parameters</a:t>
            </a:r>
          </a:p>
          <a:p>
            <a:pPr lvl="2" eaLnBrk="1" hangingPunct="1"/>
            <a:r>
              <a:rPr lang="en-US" altLang="en-US" dirty="0" smtClean="0"/>
              <a:t>Uses the appropriate Memory Advisor to make recommendations</a:t>
            </a:r>
          </a:p>
        </p:txBody>
      </p:sp>
    </p:spTree>
    <p:custDataLst>
      <p:tags r:id="rId1"/>
    </p:custDataLst>
    <p:extLst>
      <p:ext uri="{BB962C8B-B14F-4D97-AF65-F5344CB8AC3E}">
        <p14:creationId xmlns:p14="http://schemas.microsoft.com/office/powerpoint/2010/main" val="3219199260"/>
      </p:ext>
    </p:extLst>
  </p:cSld>
  <p:clrMapOvr>
    <a:masterClrMapping/>
  </p:clrMapOvr>
  <p:transition spd="slow"/>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098"/>
          <p:cNvSpPr>
            <a:spLocks noGrp="1" noChangeArrowheads="1"/>
          </p:cNvSpPr>
          <p:nvPr>
            <p:ph type="title"/>
          </p:nvPr>
        </p:nvSpPr>
        <p:spPr>
          <a:noFill/>
        </p:spPr>
        <p:txBody>
          <a:bodyPr/>
          <a:lstStyle/>
          <a:p>
            <a:pPr eaLnBrk="1" hangingPunct="1"/>
            <a:r>
              <a:rPr lang="en-US" altLang="en-US" smtClean="0"/>
              <a:t>Efficient Memory Usage: Guidelines</a:t>
            </a:r>
          </a:p>
        </p:txBody>
      </p:sp>
      <p:sp>
        <p:nvSpPr>
          <p:cNvPr id="50179" name="Rectangle 4099"/>
          <p:cNvSpPr>
            <a:spLocks noGrp="1" noChangeArrowheads="1"/>
          </p:cNvSpPr>
          <p:nvPr>
            <p:ph type="body" idx="1"/>
          </p:nvPr>
        </p:nvSpPr>
        <p:spPr>
          <a:xfrm>
            <a:off x="622138" y="1219200"/>
            <a:ext cx="8763000" cy="1979612"/>
          </a:xfrm>
        </p:spPr>
        <p:txBody>
          <a:bodyPr/>
          <a:lstStyle/>
          <a:p>
            <a:pPr lvl="1" eaLnBrk="1" hangingPunct="1"/>
            <a:r>
              <a:rPr lang="en-US" altLang="en-US" dirty="0" smtClean="0"/>
              <a:t>Fit the SGA into physical memory.</a:t>
            </a:r>
          </a:p>
          <a:p>
            <a:pPr lvl="1" eaLnBrk="1" hangingPunct="1"/>
            <a:r>
              <a:rPr lang="en-US" altLang="en-US" dirty="0" smtClean="0"/>
              <a:t>Use the Memory Advisors.</a:t>
            </a:r>
          </a:p>
          <a:p>
            <a:pPr lvl="1" eaLnBrk="1" hangingPunct="1"/>
            <a:r>
              <a:rPr lang="en-US" altLang="en-US" dirty="0" smtClean="0"/>
              <a:t>Tune for the most efficient use of memory</a:t>
            </a:r>
          </a:p>
          <a:p>
            <a:pPr lvl="2" eaLnBrk="1" hangingPunct="1"/>
            <a:r>
              <a:rPr lang="en-US" altLang="en-US" dirty="0" smtClean="0"/>
              <a:t>Reduce overall physical I/O</a:t>
            </a:r>
          </a:p>
          <a:p>
            <a:pPr lvl="2" eaLnBrk="1" hangingPunct="1"/>
            <a:r>
              <a:rPr lang="en-US" altLang="en-US" dirty="0" smtClean="0"/>
              <a:t>Reduce the total memory needs</a:t>
            </a:r>
          </a:p>
        </p:txBody>
      </p:sp>
    </p:spTree>
    <p:extLst>
      <p:ext uri="{BB962C8B-B14F-4D97-AF65-F5344CB8AC3E}">
        <p14:creationId xmlns:p14="http://schemas.microsoft.com/office/powerpoint/2010/main" val="1383433327"/>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952007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49154" name="Rectangle 30"/>
          <p:cNvSpPr>
            <a:spLocks noGrp="1" noChangeArrowheads="1"/>
          </p:cNvSpPr>
          <p:nvPr>
            <p:ph type="title"/>
          </p:nvPr>
        </p:nvSpPr>
        <p:spPr/>
        <p:txBody>
          <a:bodyPr/>
          <a:lstStyle/>
          <a:p>
            <a:pPr eaLnBrk="1" hangingPunct="1"/>
            <a:r>
              <a:rPr lang="en-US" altLang="en-US" dirty="0"/>
              <a:t>Oracle Multitenant Container Database: Introduction </a:t>
            </a:r>
          </a:p>
        </p:txBody>
      </p:sp>
      <p:sp>
        <p:nvSpPr>
          <p:cNvPr id="49155" name="Content Placeholder 3"/>
          <p:cNvSpPr>
            <a:spLocks noGrp="1"/>
          </p:cNvSpPr>
          <p:nvPr>
            <p:ph idx="1"/>
          </p:nvPr>
        </p:nvSpPr>
        <p:spPr>
          <a:xfrm>
            <a:off x="622138" y="1124560"/>
            <a:ext cx="10944549" cy="4971440"/>
          </a:xfrm>
        </p:spPr>
        <p:txBody>
          <a:bodyPr/>
          <a:lstStyle/>
          <a:p>
            <a:pPr lvl="1"/>
            <a:r>
              <a:rPr lang="en-US" altLang="en-US" dirty="0"/>
              <a:t>C</a:t>
            </a:r>
            <a:r>
              <a:rPr lang="en-US" altLang="en-US" i="1" dirty="0"/>
              <a:t>ontainer</a:t>
            </a:r>
            <a:r>
              <a:rPr lang="en-US" altLang="en-US" dirty="0"/>
              <a:t>: A logical collection of data or metadata within the multitenant architecture</a:t>
            </a:r>
          </a:p>
          <a:p>
            <a:pPr lvl="1"/>
            <a:r>
              <a:rPr lang="en-US" altLang="en-US" i="1" dirty="0"/>
              <a:t>Pluggable database (PDB)</a:t>
            </a:r>
            <a:r>
              <a:rPr lang="en-US" altLang="en-US" dirty="0"/>
              <a:t>: A portable collection of schemas, schema objects, and nonschema objects</a:t>
            </a:r>
          </a:p>
          <a:p>
            <a:pPr lvl="1"/>
            <a:r>
              <a:rPr lang="en-US" altLang="en-US" dirty="0"/>
              <a:t>Containers in a </a:t>
            </a:r>
            <a:r>
              <a:rPr lang="en-US" altLang="en-US" i="1" dirty="0"/>
              <a:t>multitenant</a:t>
            </a:r>
            <a:r>
              <a:rPr lang="en-US" altLang="en-US" dirty="0"/>
              <a:t> </a:t>
            </a:r>
            <a:r>
              <a:rPr lang="en-US" altLang="en-US" i="1" dirty="0"/>
              <a:t>container database (CDB)</a:t>
            </a:r>
            <a:r>
              <a:rPr lang="en-US" altLang="en-US" dirty="0"/>
              <a:t>:</a:t>
            </a:r>
          </a:p>
          <a:p>
            <a:pPr lvl="2"/>
            <a:r>
              <a:rPr lang="en-US" altLang="en-US" dirty="0"/>
              <a:t>CDB root container (also known as the </a:t>
            </a:r>
            <a:r>
              <a:rPr lang="en-US" altLang="en-US" i="1" dirty="0"/>
              <a:t>root</a:t>
            </a:r>
            <a:r>
              <a:rPr lang="en-US" altLang="en-US" dirty="0"/>
              <a:t>)</a:t>
            </a:r>
          </a:p>
          <a:p>
            <a:pPr lvl="2"/>
            <a:r>
              <a:rPr lang="en-US" altLang="en-US" dirty="0"/>
              <a:t>System container (includes the root and all PDBs)</a:t>
            </a:r>
          </a:p>
          <a:p>
            <a:pPr lvl="2"/>
            <a:r>
              <a:rPr lang="en-US" altLang="en-US" dirty="0"/>
              <a:t>Application containers</a:t>
            </a:r>
          </a:p>
          <a:p>
            <a:pPr lvl="2"/>
            <a:r>
              <a:rPr lang="en-US" altLang="en-US" dirty="0"/>
              <a:t>Root PDB</a:t>
            </a:r>
          </a:p>
          <a:p>
            <a:pPr lvl="2"/>
            <a:r>
              <a:rPr lang="en-US" altLang="en-US" dirty="0"/>
              <a:t>User-created PDBs</a:t>
            </a:r>
          </a:p>
          <a:p>
            <a:pPr lvl="1" eaLnBrk="1" hangingPunct="1"/>
            <a:r>
              <a:rPr lang="en-US" altLang="en-US" dirty="0"/>
              <a:t>All pluggable databases share:</a:t>
            </a:r>
          </a:p>
          <a:p>
            <a:pPr lvl="2" eaLnBrk="1" hangingPunct="1"/>
            <a:r>
              <a:rPr lang="en-US" altLang="en-US" dirty="0"/>
              <a:t>Background processes</a:t>
            </a:r>
          </a:p>
          <a:p>
            <a:pPr lvl="2"/>
            <a:r>
              <a:rPr lang="en-US" altLang="en-US" dirty="0"/>
              <a:t>Shared memory management and some memory structures</a:t>
            </a:r>
          </a:p>
          <a:p>
            <a:pPr lvl="2"/>
            <a:r>
              <a:rPr lang="en-US" altLang="en-US" dirty="0"/>
              <a:t>Some of the Oracle metadata</a:t>
            </a:r>
          </a:p>
        </p:txBody>
      </p:sp>
    </p:spTree>
    <p:custDataLst>
      <p:tags r:id="rId1"/>
    </p:custDataLst>
    <p:extLst>
      <p:ext uri="{BB962C8B-B14F-4D97-AF65-F5344CB8AC3E}">
        <p14:creationId xmlns:p14="http://schemas.microsoft.com/office/powerpoint/2010/main" val="16772515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79550" y="264585"/>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altLang="es-MX" dirty="0"/>
              <a:t>Summary</a:t>
            </a:r>
            <a:endParaRPr lang="en-US" dirty="0"/>
          </a:p>
        </p:txBody>
      </p:sp>
      <p:sp>
        <p:nvSpPr>
          <p:cNvPr id="3" name="Content Placeholder 2"/>
          <p:cNvSpPr>
            <a:spLocks noGrp="1"/>
          </p:cNvSpPr>
          <p:nvPr>
            <p:ph idx="1"/>
          </p:nvPr>
        </p:nvSpPr>
        <p:spPr/>
        <p:txBody>
          <a:bodyPr/>
          <a:lstStyle/>
          <a:p>
            <a:r>
              <a:rPr lang="en-US" altLang="en-US" dirty="0"/>
              <a:t>In this lesson, you should have learned how to create a CDB by using the </a:t>
            </a:r>
            <a:r>
              <a:rPr lang="en-US" altLang="en-US" dirty="0">
                <a:latin typeface="Courier New" panose="02070309020205020404" pitchFamily="49" charset="0"/>
                <a:cs typeface="Courier New" panose="02070309020205020404" pitchFamily="49" charset="0"/>
              </a:rPr>
              <a:t>CREATE</a:t>
            </a:r>
            <a:r>
              <a:rPr lang="en-US" altLang="en-US" dirty="0"/>
              <a:t> </a:t>
            </a:r>
            <a:r>
              <a:rPr lang="en-US" altLang="en-US" dirty="0">
                <a:latin typeface="Courier New" panose="02070309020205020404" pitchFamily="49" charset="0"/>
                <a:cs typeface="Courier New" panose="02070309020205020404" pitchFamily="49" charset="0"/>
              </a:rPr>
              <a:t>DATABASE</a:t>
            </a:r>
            <a:r>
              <a:rPr lang="en-US" altLang="en-US" dirty="0"/>
              <a:t> command.</a:t>
            </a:r>
          </a:p>
        </p:txBody>
      </p:sp>
    </p:spTree>
    <p:custDataLst>
      <p:tags r:id="rId1"/>
    </p:custDataLst>
    <p:extLst>
      <p:ext uri="{BB962C8B-B14F-4D97-AF65-F5344CB8AC3E}">
        <p14:creationId xmlns:p14="http://schemas.microsoft.com/office/powerpoint/2010/main" val="1518644269"/>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endParaRPr lang="en-US" altLang="en-US" smtClean="0"/>
          </a:p>
        </p:txBody>
      </p:sp>
    </p:spTree>
    <p:extLst>
      <p:ext uri="{BB962C8B-B14F-4D97-AF65-F5344CB8AC3E}">
        <p14:creationId xmlns:p14="http://schemas.microsoft.com/office/powerpoint/2010/main" val="2563389749"/>
      </p:ext>
    </p:extLst>
  </p:cSld>
  <p:clrMapOvr>
    <a:masterClrMapping/>
  </p:clrMapOvr>
  <p:transition spd="slow"/>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578993" y="2209800"/>
            <a:ext cx="9030839" cy="3701267"/>
            <a:chOff x="830654" y="1268641"/>
            <a:chExt cx="7482693" cy="3021738"/>
          </a:xfrm>
        </p:grpSpPr>
        <p:sp>
          <p:nvSpPr>
            <p:cNvPr id="26" name="Freeform 25"/>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7" name="Rounded Rectangle 2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7410" name="Rectangle 2050"/>
          <p:cNvSpPr>
            <a:spLocks noGrp="1" noChangeArrowheads="1"/>
          </p:cNvSpPr>
          <p:nvPr>
            <p:ph type="title"/>
          </p:nvPr>
        </p:nvSpPr>
        <p:spPr>
          <a:noFill/>
        </p:spPr>
        <p:txBody>
          <a:bodyPr/>
          <a:lstStyle/>
          <a:p>
            <a:pPr eaLnBrk="1" hangingPunct="1"/>
            <a:r>
              <a:rPr lang="en-US" altLang="en-US" dirty="0"/>
              <a:t>Automatic Memory Management</a:t>
            </a:r>
          </a:p>
        </p:txBody>
      </p:sp>
      <p:grpSp>
        <p:nvGrpSpPr>
          <p:cNvPr id="2" name="Group 1"/>
          <p:cNvGrpSpPr/>
          <p:nvPr/>
        </p:nvGrpSpPr>
        <p:grpSpPr>
          <a:xfrm>
            <a:off x="1951502" y="2364649"/>
            <a:ext cx="8286022" cy="3127572"/>
            <a:chOff x="2052838" y="2055988"/>
            <a:chExt cx="8286022" cy="3784362"/>
          </a:xfrm>
        </p:grpSpPr>
        <p:sp>
          <p:nvSpPr>
            <p:cNvPr id="17411" name="Rectangle 2052"/>
            <p:cNvSpPr>
              <a:spLocks noChangeArrowheads="1"/>
            </p:cNvSpPr>
            <p:nvPr/>
          </p:nvSpPr>
          <p:spPr bwMode="blackWhite">
            <a:xfrm>
              <a:off x="3505200" y="2411413"/>
              <a:ext cx="1370012" cy="3428937"/>
            </a:xfrm>
            <a:prstGeom prst="rect">
              <a:avLst/>
            </a:prstGeom>
            <a:solidFill>
              <a:srgbClr val="CCCC00"/>
            </a:solidFill>
            <a:ln>
              <a:noFill/>
            </a:ln>
            <a:extLst>
              <a:ext uri="{91240B29-F687-4F45-9708-019B960494DF}">
                <a14:hiddenLine xmlns:a14="http://schemas.microsoft.com/office/drawing/2010/main" w="38100" cap="rnd">
                  <a:solidFill>
                    <a:srgbClr val="000000"/>
                  </a:solidFill>
                  <a:prstDash val="sysDot"/>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12" name="Text Box 2053"/>
            <p:cNvSpPr txBox="1">
              <a:spLocks noChangeArrowheads="1"/>
            </p:cNvSpPr>
            <p:nvPr/>
          </p:nvSpPr>
          <p:spPr bwMode="auto">
            <a:xfrm>
              <a:off x="3980877" y="2055988"/>
              <a:ext cx="499624"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600" b="1" dirty="0">
                  <a:solidFill>
                    <a:srgbClr val="000000"/>
                  </a:solidFill>
                </a:rPr>
                <a:t>11</a:t>
              </a:r>
              <a:r>
                <a:rPr lang="en-US" altLang="en-US" sz="1600" b="1" dirty="0">
                  <a:solidFill>
                    <a:srgbClr val="000000"/>
                  </a:solidFill>
                  <a:latin typeface="Times New Roman" panose="02020603050405020304" pitchFamily="18" charset="0"/>
                </a:rPr>
                <a:t>g</a:t>
              </a:r>
            </a:p>
          </p:txBody>
        </p:sp>
        <p:sp>
          <p:nvSpPr>
            <p:cNvPr id="17413" name="Line 2054"/>
            <p:cNvSpPr>
              <a:spLocks noChangeShapeType="1"/>
            </p:cNvSpPr>
            <p:nvPr/>
          </p:nvSpPr>
          <p:spPr bwMode="blackWhite">
            <a:xfrm>
              <a:off x="2208213" y="3821113"/>
              <a:ext cx="1198563" cy="4762"/>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14" name="Text Box 2058"/>
            <p:cNvSpPr txBox="1">
              <a:spLocks noChangeArrowheads="1"/>
            </p:cNvSpPr>
            <p:nvPr/>
          </p:nvSpPr>
          <p:spPr bwMode="blackWhite">
            <a:xfrm>
              <a:off x="2055813" y="2436814"/>
              <a:ext cx="1274763" cy="63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Memory</a:t>
              </a:r>
              <a:br>
                <a:rPr lang="en-US" altLang="en-US" sz="1400" b="1" dirty="0">
                  <a:solidFill>
                    <a:srgbClr val="000000"/>
                  </a:solidFill>
                </a:rPr>
              </a:br>
              <a:r>
                <a:rPr lang="en-US" altLang="en-US" sz="1400" b="1" dirty="0">
                  <a:solidFill>
                    <a:srgbClr val="000000"/>
                  </a:solidFill>
                </a:rPr>
                <a:t>Max Target</a:t>
              </a:r>
            </a:p>
          </p:txBody>
        </p:sp>
        <p:sp>
          <p:nvSpPr>
            <p:cNvPr id="17415" name="Text Box 2059"/>
            <p:cNvSpPr txBox="1">
              <a:spLocks noChangeArrowheads="1"/>
            </p:cNvSpPr>
            <p:nvPr/>
          </p:nvSpPr>
          <p:spPr bwMode="auto">
            <a:xfrm>
              <a:off x="4894263" y="3641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640 MB</a:t>
              </a:r>
            </a:p>
          </p:txBody>
        </p:sp>
        <p:sp>
          <p:nvSpPr>
            <p:cNvPr id="17416" name="Text Box 2060"/>
            <p:cNvSpPr txBox="1">
              <a:spLocks noChangeArrowheads="1"/>
            </p:cNvSpPr>
            <p:nvPr/>
          </p:nvSpPr>
          <p:spPr bwMode="auto">
            <a:xfrm>
              <a:off x="4864630" y="2205039"/>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1000 MB</a:t>
              </a:r>
            </a:p>
          </p:txBody>
        </p:sp>
        <p:sp>
          <p:nvSpPr>
            <p:cNvPr id="28682" name="Text Box 2061"/>
            <p:cNvSpPr txBox="1">
              <a:spLocks noChangeArrowheads="1"/>
            </p:cNvSpPr>
            <p:nvPr/>
          </p:nvSpPr>
          <p:spPr bwMode="auto">
            <a:xfrm>
              <a:off x="4926013" y="4318001"/>
              <a:ext cx="2803525" cy="646113"/>
            </a:xfrm>
            <a:prstGeom prst="rect">
              <a:avLst/>
            </a:prstGeom>
            <a:solidFill>
              <a:schemeClr val="accent1"/>
            </a:solidFill>
            <a:ln w="28575">
              <a:solidFill>
                <a:schemeClr val="tx1"/>
              </a:solidFill>
              <a:miter lim="800000"/>
              <a:headEnd/>
              <a:tailEnd/>
            </a:ln>
          </p:spPr>
          <p:txBody>
            <a:bodyPr wrap="none">
              <a:spAutoFit/>
            </a:bodyPr>
            <a:lstStyle/>
            <a:p>
              <a:pPr algn="ctr" defTabSz="228600">
                <a:spcBef>
                  <a:spcPct val="50000"/>
                </a:spcBef>
                <a:defRPr/>
              </a:pPr>
              <a:r>
                <a:rPr lang="en-US" b="1" dirty="0">
                  <a:solidFill>
                    <a:schemeClr val="bg1"/>
                  </a:solidFill>
                  <a:latin typeface="Courier New" pitchFamily="49" charset="0"/>
                  <a:cs typeface="Arial" charset="0"/>
                </a:rPr>
                <a:t>ALTER SYSTEM SET </a:t>
              </a:r>
              <a:br>
                <a:rPr lang="en-US" b="1" dirty="0">
                  <a:solidFill>
                    <a:schemeClr val="bg1"/>
                  </a:solidFill>
                  <a:latin typeface="Courier New" pitchFamily="49" charset="0"/>
                  <a:cs typeface="Arial" charset="0"/>
                </a:rPr>
              </a:br>
              <a:r>
                <a:rPr lang="en-US" b="1" dirty="0">
                  <a:solidFill>
                    <a:schemeClr val="bg1"/>
                  </a:solidFill>
                  <a:latin typeface="Courier New" pitchFamily="49" charset="0"/>
                  <a:cs typeface="Arial" charset="0"/>
                </a:rPr>
                <a:t>MEMORY_TARGET=800M;</a:t>
              </a:r>
            </a:p>
          </p:txBody>
        </p:sp>
        <p:sp>
          <p:nvSpPr>
            <p:cNvPr id="17418" name="Rectangle 2062"/>
            <p:cNvSpPr>
              <a:spLocks noChangeArrowheads="1"/>
            </p:cNvSpPr>
            <p:nvPr/>
          </p:nvSpPr>
          <p:spPr bwMode="blackWhite">
            <a:xfrm>
              <a:off x="7810500" y="2411413"/>
              <a:ext cx="1408112" cy="3379787"/>
            </a:xfrm>
            <a:prstGeom prst="rect">
              <a:avLst/>
            </a:prstGeom>
            <a:solidFill>
              <a:srgbClr val="CCCC00"/>
            </a:solidFill>
            <a:ln w="28575" cap="rnd">
              <a:solidFill>
                <a:schemeClr val="tx1"/>
              </a:solidFill>
              <a:prstDash val="sysDot"/>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19" name="Text Box 2063"/>
            <p:cNvSpPr txBox="1">
              <a:spLocks noChangeArrowheads="1"/>
            </p:cNvSpPr>
            <p:nvPr/>
          </p:nvSpPr>
          <p:spPr bwMode="auto">
            <a:xfrm>
              <a:off x="8286177" y="2055988"/>
              <a:ext cx="499624" cy="4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600" b="1" dirty="0">
                  <a:solidFill>
                    <a:srgbClr val="000000"/>
                  </a:solidFill>
                </a:rPr>
                <a:t>11</a:t>
              </a:r>
              <a:r>
                <a:rPr lang="en-US" altLang="en-US" sz="1600" b="1" dirty="0">
                  <a:solidFill>
                    <a:srgbClr val="000000"/>
                  </a:solidFill>
                  <a:latin typeface="Times New Roman" panose="02020603050405020304" pitchFamily="18" charset="0"/>
                </a:rPr>
                <a:t>g</a:t>
              </a:r>
            </a:p>
          </p:txBody>
        </p:sp>
        <p:sp>
          <p:nvSpPr>
            <p:cNvPr id="17420" name="Line 2064"/>
            <p:cNvSpPr>
              <a:spLocks noChangeShapeType="1"/>
            </p:cNvSpPr>
            <p:nvPr/>
          </p:nvSpPr>
          <p:spPr bwMode="blackWhite">
            <a:xfrm>
              <a:off x="6475413" y="3287714"/>
              <a:ext cx="1235075" cy="3175"/>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21" name="Text Box 2068"/>
            <p:cNvSpPr txBox="1">
              <a:spLocks noChangeArrowheads="1"/>
            </p:cNvSpPr>
            <p:nvPr/>
          </p:nvSpPr>
          <p:spPr bwMode="blackWhite">
            <a:xfrm>
              <a:off x="6399213" y="2436814"/>
              <a:ext cx="1236663" cy="63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Memory</a:t>
              </a:r>
              <a:br>
                <a:rPr lang="en-US" altLang="en-US" sz="1400" b="1" dirty="0">
                  <a:solidFill>
                    <a:srgbClr val="000000"/>
                  </a:solidFill>
                </a:rPr>
              </a:br>
              <a:r>
                <a:rPr lang="en-US" altLang="en-US" sz="1400" b="1" dirty="0">
                  <a:solidFill>
                    <a:srgbClr val="000000"/>
                  </a:solidFill>
                </a:rPr>
                <a:t>Max Target</a:t>
              </a:r>
            </a:p>
          </p:txBody>
        </p:sp>
        <p:sp>
          <p:nvSpPr>
            <p:cNvPr id="17422" name="Text Box 2069"/>
            <p:cNvSpPr txBox="1">
              <a:spLocks noChangeArrowheads="1"/>
            </p:cNvSpPr>
            <p:nvPr/>
          </p:nvSpPr>
          <p:spPr bwMode="auto">
            <a:xfrm>
              <a:off x="9225140" y="3095978"/>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800 MB</a:t>
              </a:r>
            </a:p>
          </p:txBody>
        </p:sp>
        <p:sp>
          <p:nvSpPr>
            <p:cNvPr id="17423" name="Text Box 2070"/>
            <p:cNvSpPr txBox="1">
              <a:spLocks noChangeArrowheads="1"/>
            </p:cNvSpPr>
            <p:nvPr/>
          </p:nvSpPr>
          <p:spPr bwMode="auto">
            <a:xfrm>
              <a:off x="9218085" y="2195514"/>
              <a:ext cx="112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b="1" dirty="0">
                  <a:solidFill>
                    <a:srgbClr val="000099"/>
                  </a:solidFill>
                </a:rPr>
                <a:t>1000 MB</a:t>
              </a:r>
            </a:p>
          </p:txBody>
        </p:sp>
        <p:sp>
          <p:nvSpPr>
            <p:cNvPr id="17424" name="Rectangle 2072"/>
            <p:cNvSpPr>
              <a:spLocks noChangeArrowheads="1"/>
            </p:cNvSpPr>
            <p:nvPr/>
          </p:nvSpPr>
          <p:spPr bwMode="blackWhite">
            <a:xfrm>
              <a:off x="3492500" y="2398713"/>
              <a:ext cx="1370012" cy="1485900"/>
            </a:xfrm>
            <a:prstGeom prst="rect">
              <a:avLst/>
            </a:prstGeom>
            <a:noFill/>
            <a:ln w="28575">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7425" name="Rectangle 2056"/>
            <p:cNvSpPr>
              <a:spLocks noChangeArrowheads="1"/>
            </p:cNvSpPr>
            <p:nvPr/>
          </p:nvSpPr>
          <p:spPr bwMode="blackWhite">
            <a:xfrm>
              <a:off x="3479800" y="3821113"/>
              <a:ext cx="1384300" cy="2019237"/>
            </a:xfrm>
            <a:prstGeom prst="rect">
              <a:avLst/>
            </a:prstGeom>
            <a:solidFill>
              <a:srgbClr val="FFFF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26" name="Rectangle 2073"/>
            <p:cNvSpPr>
              <a:spLocks noChangeArrowheads="1"/>
            </p:cNvSpPr>
            <p:nvPr/>
          </p:nvSpPr>
          <p:spPr bwMode="blackWhite">
            <a:xfrm>
              <a:off x="7823200" y="2398713"/>
              <a:ext cx="1370012" cy="901700"/>
            </a:xfrm>
            <a:prstGeom prst="rect">
              <a:avLst/>
            </a:prstGeom>
            <a:noFill/>
            <a:ln w="3810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17427" name="Rectangle 2066"/>
            <p:cNvSpPr>
              <a:spLocks noChangeArrowheads="1"/>
            </p:cNvSpPr>
            <p:nvPr/>
          </p:nvSpPr>
          <p:spPr bwMode="blackWhite">
            <a:xfrm>
              <a:off x="7804150" y="3295651"/>
              <a:ext cx="1408112" cy="2495549"/>
            </a:xfrm>
            <a:prstGeom prst="rect">
              <a:avLst/>
            </a:prstGeom>
            <a:solidFill>
              <a:srgbClr val="FFFF00"/>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7428" name="Line 2074"/>
            <p:cNvSpPr>
              <a:spLocks noChangeShapeType="1"/>
            </p:cNvSpPr>
            <p:nvPr/>
          </p:nvSpPr>
          <p:spPr bwMode="blackWhite">
            <a:xfrm>
              <a:off x="2208213" y="2411413"/>
              <a:ext cx="1198563" cy="4762"/>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29" name="Line 2078"/>
            <p:cNvSpPr>
              <a:spLocks noChangeShapeType="1"/>
            </p:cNvSpPr>
            <p:nvPr/>
          </p:nvSpPr>
          <p:spPr bwMode="blackWhite">
            <a:xfrm>
              <a:off x="6475413" y="2411414"/>
              <a:ext cx="1235075" cy="3175"/>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7430" name="Text Box 2055"/>
            <p:cNvSpPr txBox="1">
              <a:spLocks noChangeArrowheads="1"/>
            </p:cNvSpPr>
            <p:nvPr/>
          </p:nvSpPr>
          <p:spPr bwMode="blackWhite">
            <a:xfrm>
              <a:off x="2052838" y="3817938"/>
              <a:ext cx="1455335"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Memory Target</a:t>
              </a:r>
            </a:p>
          </p:txBody>
        </p:sp>
        <p:sp>
          <p:nvSpPr>
            <p:cNvPr id="17431" name="Text Box 2065"/>
            <p:cNvSpPr txBox="1">
              <a:spLocks noChangeArrowheads="1"/>
            </p:cNvSpPr>
            <p:nvPr/>
          </p:nvSpPr>
          <p:spPr bwMode="blackWhite">
            <a:xfrm>
              <a:off x="6351788" y="3281363"/>
              <a:ext cx="1455335" cy="37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Memory Target</a:t>
              </a:r>
            </a:p>
          </p:txBody>
        </p:sp>
      </p:grpSp>
      <p:sp>
        <p:nvSpPr>
          <p:cNvPr id="24" name="Content Placeholder 8"/>
          <p:cNvSpPr>
            <a:spLocks noGrp="1"/>
          </p:cNvSpPr>
          <p:nvPr>
            <p:ph idx="1"/>
          </p:nvPr>
        </p:nvSpPr>
        <p:spPr>
          <a:xfrm>
            <a:off x="622138" y="1242485"/>
            <a:ext cx="10944549" cy="680521"/>
          </a:xfrm>
        </p:spPr>
        <p:txBody>
          <a:bodyPr/>
          <a:lstStyle/>
          <a:p>
            <a:r>
              <a:rPr lang="en-US" dirty="0"/>
              <a:t>With Automatic Memory Management, the database server can size the SGA and PGA automatically according to your workload.</a:t>
            </a:r>
          </a:p>
        </p:txBody>
      </p:sp>
    </p:spTree>
    <p:custDataLst>
      <p:tags r:id="rId1"/>
    </p:custDataLst>
    <p:extLst>
      <p:ext uri="{BB962C8B-B14F-4D97-AF65-F5344CB8AC3E}">
        <p14:creationId xmlns:p14="http://schemas.microsoft.com/office/powerpoint/2010/main" val="1027745169"/>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Automatic Memory Management</a:t>
            </a:r>
          </a:p>
        </p:txBody>
      </p:sp>
      <p:graphicFrame>
        <p:nvGraphicFramePr>
          <p:cNvPr id="3" name="Group 465"/>
          <p:cNvGraphicFramePr>
            <a:graphicFrameLocks noGrp="1"/>
          </p:cNvGraphicFramePr>
          <p:nvPr>
            <p:extLst/>
          </p:nvPr>
        </p:nvGraphicFramePr>
        <p:xfrm>
          <a:off x="1525897" y="1600200"/>
          <a:ext cx="9140515" cy="2522855"/>
        </p:xfrm>
        <a:graphic>
          <a:graphicData uri="http://schemas.openxmlformats.org/drawingml/2006/table">
            <a:tbl>
              <a:tblPr firstRow="1" firstCol="1" bandRow="1">
                <a:tableStyleId>{5FD0F851-EC5A-4D38-B0AD-8093EC10F338}</a:tableStyleId>
              </a:tblPr>
              <a:tblGrid>
                <a:gridCol w="4572097">
                  <a:extLst>
                    <a:ext uri="{9D8B030D-6E8A-4147-A177-3AD203B41FA5}">
                      <a16:colId xmlns="" xmlns:a16="http://schemas.microsoft.com/office/drawing/2014/main" val="20000"/>
                    </a:ext>
                  </a:extLst>
                </a:gridCol>
                <a:gridCol w="4568418">
                  <a:extLst>
                    <a:ext uri="{9D8B030D-6E8A-4147-A177-3AD203B41FA5}">
                      <a16:colId xmlns="" xmlns:a16="http://schemas.microsoft.com/office/drawing/2014/main" val="20001"/>
                    </a:ext>
                  </a:extLst>
                </a:gridCol>
              </a:tblGrid>
              <a:tr h="51117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View</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mn-lt"/>
                        </a:rPr>
                        <a:t>Description</a:t>
                      </a: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0"/>
                  </a:ext>
                </a:extLst>
              </a:tr>
              <a:tr h="48101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V$MEMORY_DYNAMIC_COMPONENTS</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Shows the current sizes of all dynamically tuned memory components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1"/>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V$MEMORY_RESIZE_OPS</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Shows a circular history buffer of the last 800 memory resize requests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tc>
                <a:extLst>
                  <a:ext uri="{0D108BD9-81ED-4DB2-BD59-A6C34878D82A}">
                    <a16:rowId xmlns="" xmlns:a16="http://schemas.microsoft.com/office/drawing/2014/main" val="10002"/>
                  </a:ext>
                </a:extLst>
              </a:tr>
              <a:tr h="47942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V$MEMORY_TARGET_ADVICE</a:t>
                      </a:r>
                      <a:endParaRPr kumimoji="0" lang="en-US" sz="1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Provides tuning advice for the MEMORY_TARGET initialization parameter</a:t>
                      </a:r>
                    </a:p>
                  </a:txBody>
                  <a:tcPr marL="121888" marR="121888" marT="91440" marB="91440" horzOverflow="overflow">
                    <a:solidFill>
                      <a:schemeClr val="accent6">
                        <a:lumMod val="20000"/>
                        <a:lumOff val="8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11473083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362660" y="2651988"/>
            <a:ext cx="7463504" cy="3489168"/>
            <a:chOff x="830654" y="1268641"/>
            <a:chExt cx="7482693" cy="3021738"/>
          </a:xfrm>
        </p:grpSpPr>
        <p:sp>
          <p:nvSpPr>
            <p:cNvPr id="32" name="Freeform 31"/>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3" name="Rounded Rectangle 32"/>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8434" name="Rectangle 2"/>
          <p:cNvSpPr>
            <a:spLocks noGrp="1" noChangeArrowheads="1"/>
          </p:cNvSpPr>
          <p:nvPr>
            <p:ph type="title"/>
          </p:nvPr>
        </p:nvSpPr>
        <p:spPr>
          <a:noFill/>
        </p:spPr>
        <p:txBody>
          <a:bodyPr/>
          <a:lstStyle/>
          <a:p>
            <a:pPr eaLnBrk="1" hangingPunct="1"/>
            <a:r>
              <a:rPr lang="en-US" altLang="en-US" dirty="0"/>
              <a:t>Automatic Shared Memory Management</a:t>
            </a:r>
          </a:p>
        </p:txBody>
      </p:sp>
      <p:grpSp>
        <p:nvGrpSpPr>
          <p:cNvPr id="2" name="Group 1"/>
          <p:cNvGrpSpPr/>
          <p:nvPr/>
        </p:nvGrpSpPr>
        <p:grpSpPr>
          <a:xfrm>
            <a:off x="2801360" y="2900580"/>
            <a:ext cx="5893955" cy="3147580"/>
            <a:chOff x="2506662" y="2743201"/>
            <a:chExt cx="6483351" cy="3462338"/>
          </a:xfrm>
        </p:grpSpPr>
        <p:sp>
          <p:nvSpPr>
            <p:cNvPr id="18435" name="Line 20"/>
            <p:cNvSpPr>
              <a:spLocks noChangeShapeType="1"/>
            </p:cNvSpPr>
            <p:nvPr/>
          </p:nvSpPr>
          <p:spPr bwMode="blackWhite">
            <a:xfrm>
              <a:off x="5776912" y="4419600"/>
              <a:ext cx="1181100" cy="0"/>
            </a:xfrm>
            <a:prstGeom prst="line">
              <a:avLst/>
            </a:prstGeom>
            <a:noFill/>
            <a:ln w="28575">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18436" name="Text Box 21"/>
            <p:cNvSpPr txBox="1">
              <a:spLocks noChangeArrowheads="1"/>
            </p:cNvSpPr>
            <p:nvPr/>
          </p:nvSpPr>
          <p:spPr bwMode="auto">
            <a:xfrm>
              <a:off x="4270374" y="5838826"/>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Online users</a:t>
              </a:r>
            </a:p>
          </p:txBody>
        </p:sp>
        <p:sp>
          <p:nvSpPr>
            <p:cNvPr id="18437" name="Text Box 22"/>
            <p:cNvSpPr txBox="1">
              <a:spLocks noChangeArrowheads="1"/>
            </p:cNvSpPr>
            <p:nvPr/>
          </p:nvSpPr>
          <p:spPr bwMode="auto">
            <a:xfrm>
              <a:off x="7316787" y="5838826"/>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Batch jobs</a:t>
              </a:r>
            </a:p>
          </p:txBody>
        </p:sp>
        <p:cxnSp>
          <p:nvCxnSpPr>
            <p:cNvPr id="18438" name="AutoShape 23"/>
            <p:cNvCxnSpPr>
              <a:cxnSpLocks noChangeShapeType="1"/>
            </p:cNvCxnSpPr>
            <p:nvPr/>
          </p:nvCxnSpPr>
          <p:spPr bwMode="auto">
            <a:xfrm>
              <a:off x="6022598" y="6059437"/>
              <a:ext cx="1110415"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18439" name="Freeform 24"/>
            <p:cNvSpPr>
              <a:spLocks/>
            </p:cNvSpPr>
            <p:nvPr/>
          </p:nvSpPr>
          <p:spPr bwMode="gray">
            <a:xfrm>
              <a:off x="5773738" y="3429001"/>
              <a:ext cx="1190625" cy="542925"/>
            </a:xfrm>
            <a:custGeom>
              <a:avLst/>
              <a:gdLst>
                <a:gd name="T0" fmla="*/ 0 w 720"/>
                <a:gd name="T1" fmla="*/ 2147483647 h 384"/>
                <a:gd name="T2" fmla="*/ 2147483647 w 720"/>
                <a:gd name="T3" fmla="*/ 2147483647 h 384"/>
                <a:gd name="T4" fmla="*/ 2147483647 w 720"/>
                <a:gd name="T5" fmla="*/ 0 h 384"/>
                <a:gd name="T6" fmla="*/ 2147483647 w 720"/>
                <a:gd name="T7" fmla="*/ 0 h 384"/>
                <a:gd name="T8" fmla="*/ 0 60000 65536"/>
                <a:gd name="T9" fmla="*/ 0 60000 65536"/>
                <a:gd name="T10" fmla="*/ 0 60000 65536"/>
                <a:gd name="T11" fmla="*/ 0 60000 65536"/>
                <a:gd name="T12" fmla="*/ 0 w 720"/>
                <a:gd name="T13" fmla="*/ 0 h 384"/>
                <a:gd name="T14" fmla="*/ 720 w 720"/>
                <a:gd name="T15" fmla="*/ 384 h 384"/>
              </a:gdLst>
              <a:ahLst/>
              <a:cxnLst>
                <a:cxn ang="T8">
                  <a:pos x="T0" y="T1"/>
                </a:cxn>
                <a:cxn ang="T9">
                  <a:pos x="T2" y="T3"/>
                </a:cxn>
                <a:cxn ang="T10">
                  <a:pos x="T4" y="T5"/>
                </a:cxn>
                <a:cxn ang="T11">
                  <a:pos x="T6" y="T7"/>
                </a:cxn>
              </a:cxnLst>
              <a:rect l="T12" t="T13" r="T14" b="T15"/>
              <a:pathLst>
                <a:path w="720" h="384">
                  <a:moveTo>
                    <a:pt x="0" y="384"/>
                  </a:moveTo>
                  <a:lnTo>
                    <a:pt x="288" y="384"/>
                  </a:lnTo>
                  <a:lnTo>
                    <a:pt x="288" y="0"/>
                  </a:lnTo>
                  <a:lnTo>
                    <a:pt x="720" y="0"/>
                  </a:lnTo>
                </a:path>
              </a:pathLst>
            </a:custGeom>
            <a:noFill/>
            <a:ln w="28575" cap="flat" cmpd="sng">
              <a:solidFill>
                <a:srgbClr val="FF0000"/>
              </a:solidFill>
              <a:prstDash val="dash"/>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en-US" dirty="0">
                <a:solidFill>
                  <a:srgbClr val="000000"/>
                </a:solidFill>
              </a:endParaRPr>
            </a:p>
          </p:txBody>
        </p:sp>
        <p:sp>
          <p:nvSpPr>
            <p:cNvPr id="18440" name="Rectangle 4"/>
            <p:cNvSpPr>
              <a:spLocks noChangeArrowheads="1"/>
            </p:cNvSpPr>
            <p:nvPr/>
          </p:nvSpPr>
          <p:spPr bwMode="blackWhite">
            <a:xfrm>
              <a:off x="3960812" y="2743201"/>
              <a:ext cx="2133600" cy="1230313"/>
            </a:xfrm>
            <a:prstGeom prst="rect">
              <a:avLst/>
            </a:prstGeom>
            <a:solidFill>
              <a:srgbClr val="B3EDF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1" name="Rectangle 5"/>
            <p:cNvSpPr>
              <a:spLocks noChangeArrowheads="1"/>
            </p:cNvSpPr>
            <p:nvPr/>
          </p:nvSpPr>
          <p:spPr bwMode="blackWhite">
            <a:xfrm>
              <a:off x="3960812" y="3973513"/>
              <a:ext cx="2133600" cy="430212"/>
            </a:xfrm>
            <a:prstGeom prst="rect">
              <a:avLst/>
            </a:prstGeom>
            <a:solidFill>
              <a:srgbClr val="FFE39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2" name="Rectangle 6"/>
            <p:cNvSpPr>
              <a:spLocks noChangeArrowheads="1"/>
            </p:cNvSpPr>
            <p:nvPr/>
          </p:nvSpPr>
          <p:spPr bwMode="blackWhite">
            <a:xfrm>
              <a:off x="3960812" y="4419600"/>
              <a:ext cx="2133600" cy="738188"/>
            </a:xfrm>
            <a:prstGeom prst="rect">
              <a:avLst/>
            </a:prstGeom>
            <a:solidFill>
              <a:srgbClr val="FF99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3" name="Rectangle 7"/>
            <p:cNvSpPr>
              <a:spLocks noChangeArrowheads="1"/>
            </p:cNvSpPr>
            <p:nvPr/>
          </p:nvSpPr>
          <p:spPr bwMode="blackWhite">
            <a:xfrm>
              <a:off x="3960812" y="5141914"/>
              <a:ext cx="2133600" cy="338137"/>
            </a:xfrm>
            <a:prstGeom prst="rect">
              <a:avLst/>
            </a:prstGeom>
            <a:solidFill>
              <a:srgbClr val="99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4" name="Text Box 8"/>
            <p:cNvSpPr txBox="1">
              <a:spLocks noChangeArrowheads="1"/>
            </p:cNvSpPr>
            <p:nvPr/>
          </p:nvSpPr>
          <p:spPr bwMode="blackWhite">
            <a:xfrm>
              <a:off x="4263230" y="3095625"/>
              <a:ext cx="158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Buffer cache</a:t>
              </a:r>
            </a:p>
          </p:txBody>
        </p:sp>
        <p:sp>
          <p:nvSpPr>
            <p:cNvPr id="18445" name="Text Box 9"/>
            <p:cNvSpPr txBox="1">
              <a:spLocks noChangeArrowheads="1"/>
            </p:cNvSpPr>
            <p:nvPr/>
          </p:nvSpPr>
          <p:spPr bwMode="blackWhite">
            <a:xfrm>
              <a:off x="4377531" y="3956051"/>
              <a:ext cx="135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Large pool</a:t>
              </a:r>
            </a:p>
          </p:txBody>
        </p:sp>
        <p:sp>
          <p:nvSpPr>
            <p:cNvPr id="18446" name="Text Box 10"/>
            <p:cNvSpPr txBox="1">
              <a:spLocks noChangeArrowheads="1"/>
            </p:cNvSpPr>
            <p:nvPr/>
          </p:nvSpPr>
          <p:spPr bwMode="blackWhite">
            <a:xfrm>
              <a:off x="4302124" y="4567415"/>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Shared pool</a:t>
              </a:r>
            </a:p>
          </p:txBody>
        </p:sp>
        <p:sp>
          <p:nvSpPr>
            <p:cNvPr id="18447" name="Text Box 11"/>
            <p:cNvSpPr txBox="1">
              <a:spLocks noChangeArrowheads="1"/>
            </p:cNvSpPr>
            <p:nvPr/>
          </p:nvSpPr>
          <p:spPr bwMode="blackWhite">
            <a:xfrm>
              <a:off x="4429918" y="5123570"/>
              <a:ext cx="1249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Java pool</a:t>
              </a:r>
            </a:p>
          </p:txBody>
        </p:sp>
        <p:sp>
          <p:nvSpPr>
            <p:cNvPr id="18448" name="Rectangle 25"/>
            <p:cNvSpPr>
              <a:spLocks noChangeArrowheads="1"/>
            </p:cNvSpPr>
            <p:nvPr/>
          </p:nvSpPr>
          <p:spPr bwMode="blackWhite">
            <a:xfrm>
              <a:off x="3960812" y="5481639"/>
              <a:ext cx="2133600" cy="407987"/>
            </a:xfrm>
            <a:prstGeom prst="rect">
              <a:avLst/>
            </a:prstGeom>
            <a:solidFill>
              <a:srgbClr val="FF9933"/>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49" name="Text Box 27"/>
            <p:cNvSpPr txBox="1">
              <a:spLocks noChangeArrowheads="1"/>
            </p:cNvSpPr>
            <p:nvPr/>
          </p:nvSpPr>
          <p:spPr bwMode="gray">
            <a:xfrm>
              <a:off x="4238624" y="5493457"/>
              <a:ext cx="163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Streams pool</a:t>
              </a:r>
            </a:p>
          </p:txBody>
        </p:sp>
        <p:sp>
          <p:nvSpPr>
            <p:cNvPr id="18450" name="Rectangle 12"/>
            <p:cNvSpPr>
              <a:spLocks noChangeArrowheads="1"/>
            </p:cNvSpPr>
            <p:nvPr/>
          </p:nvSpPr>
          <p:spPr bwMode="blackWhite">
            <a:xfrm>
              <a:off x="6983412" y="2743201"/>
              <a:ext cx="2006600" cy="1235075"/>
            </a:xfrm>
            <a:prstGeom prst="rect">
              <a:avLst/>
            </a:prstGeom>
            <a:solidFill>
              <a:srgbClr val="B3EDF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1" name="Rectangle 13"/>
            <p:cNvSpPr>
              <a:spLocks noChangeArrowheads="1"/>
            </p:cNvSpPr>
            <p:nvPr/>
          </p:nvSpPr>
          <p:spPr bwMode="blackWhite">
            <a:xfrm>
              <a:off x="6986588" y="3390901"/>
              <a:ext cx="2003425" cy="1019175"/>
            </a:xfrm>
            <a:prstGeom prst="rect">
              <a:avLst/>
            </a:prstGeom>
            <a:solidFill>
              <a:srgbClr val="FFE395"/>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2" name="Rectangle 14"/>
            <p:cNvSpPr>
              <a:spLocks noChangeArrowheads="1"/>
            </p:cNvSpPr>
            <p:nvPr/>
          </p:nvSpPr>
          <p:spPr bwMode="blackWhite">
            <a:xfrm>
              <a:off x="6986588" y="4410076"/>
              <a:ext cx="2003425" cy="741363"/>
            </a:xfrm>
            <a:prstGeom prst="rect">
              <a:avLst/>
            </a:prstGeom>
            <a:solidFill>
              <a:srgbClr val="FF99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3" name="Rectangle 15"/>
            <p:cNvSpPr>
              <a:spLocks noChangeArrowheads="1"/>
            </p:cNvSpPr>
            <p:nvPr/>
          </p:nvSpPr>
          <p:spPr bwMode="blackWhite">
            <a:xfrm>
              <a:off x="6983412" y="5151439"/>
              <a:ext cx="2006600" cy="338137"/>
            </a:xfrm>
            <a:prstGeom prst="rect">
              <a:avLst/>
            </a:prstGeom>
            <a:solidFill>
              <a:srgbClr val="99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4" name="Text Box 16"/>
            <p:cNvSpPr txBox="1">
              <a:spLocks noChangeArrowheads="1"/>
            </p:cNvSpPr>
            <p:nvPr/>
          </p:nvSpPr>
          <p:spPr bwMode="blackWhite">
            <a:xfrm>
              <a:off x="7208837" y="2878844"/>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Buffer cache</a:t>
              </a:r>
            </a:p>
          </p:txBody>
        </p:sp>
        <p:sp>
          <p:nvSpPr>
            <p:cNvPr id="18455" name="Text Box 17"/>
            <p:cNvSpPr txBox="1">
              <a:spLocks noChangeArrowheads="1"/>
            </p:cNvSpPr>
            <p:nvPr/>
          </p:nvSpPr>
          <p:spPr bwMode="blackWhite">
            <a:xfrm>
              <a:off x="7311231" y="3680178"/>
              <a:ext cx="1363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Large pool</a:t>
              </a:r>
            </a:p>
          </p:txBody>
        </p:sp>
        <p:sp>
          <p:nvSpPr>
            <p:cNvPr id="18456" name="Text Box 18"/>
            <p:cNvSpPr txBox="1">
              <a:spLocks noChangeArrowheads="1"/>
            </p:cNvSpPr>
            <p:nvPr/>
          </p:nvSpPr>
          <p:spPr bwMode="blackWhite">
            <a:xfrm>
              <a:off x="7240587" y="4573765"/>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Shared pool</a:t>
              </a:r>
            </a:p>
          </p:txBody>
        </p:sp>
        <p:sp>
          <p:nvSpPr>
            <p:cNvPr id="18457" name="Text Box 19"/>
            <p:cNvSpPr txBox="1">
              <a:spLocks noChangeArrowheads="1"/>
            </p:cNvSpPr>
            <p:nvPr/>
          </p:nvSpPr>
          <p:spPr bwMode="blackWhite">
            <a:xfrm>
              <a:off x="7373937" y="5131507"/>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Java pool</a:t>
              </a:r>
            </a:p>
          </p:txBody>
        </p:sp>
        <p:sp>
          <p:nvSpPr>
            <p:cNvPr id="18458" name="Rectangle 26"/>
            <p:cNvSpPr>
              <a:spLocks noChangeArrowheads="1"/>
            </p:cNvSpPr>
            <p:nvPr/>
          </p:nvSpPr>
          <p:spPr bwMode="blackWhite">
            <a:xfrm>
              <a:off x="6983412" y="5492751"/>
              <a:ext cx="2006600" cy="396875"/>
            </a:xfrm>
            <a:prstGeom prst="rect">
              <a:avLst/>
            </a:prstGeom>
            <a:solidFill>
              <a:srgbClr val="FF9933"/>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solidFill>
                  <a:srgbClr val="000000"/>
                </a:solidFill>
              </a:endParaRPr>
            </a:p>
          </p:txBody>
        </p:sp>
        <p:sp>
          <p:nvSpPr>
            <p:cNvPr id="18459" name="Text Box 28"/>
            <p:cNvSpPr txBox="1">
              <a:spLocks noChangeArrowheads="1"/>
            </p:cNvSpPr>
            <p:nvPr/>
          </p:nvSpPr>
          <p:spPr bwMode="gray">
            <a:xfrm>
              <a:off x="7177087" y="5498219"/>
              <a:ext cx="163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Streams pool</a:t>
              </a:r>
            </a:p>
          </p:txBody>
        </p:sp>
        <p:sp>
          <p:nvSpPr>
            <p:cNvPr id="18460" name="Text Box 29"/>
            <p:cNvSpPr txBox="1">
              <a:spLocks noChangeArrowheads="1"/>
            </p:cNvSpPr>
            <p:nvPr/>
          </p:nvSpPr>
          <p:spPr bwMode="gray">
            <a:xfrm>
              <a:off x="2506662" y="3733801"/>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Example:</a:t>
              </a:r>
            </a:p>
          </p:txBody>
        </p:sp>
      </p:grpSp>
      <p:sp>
        <p:nvSpPr>
          <p:cNvPr id="29" name="Content Placeholder 9"/>
          <p:cNvSpPr>
            <a:spLocks noGrp="1"/>
          </p:cNvSpPr>
          <p:nvPr>
            <p:ph idx="1"/>
          </p:nvPr>
        </p:nvSpPr>
        <p:spPr>
          <a:xfrm>
            <a:off x="622138" y="1242485"/>
            <a:ext cx="10944549" cy="1234519"/>
          </a:xfrm>
        </p:spPr>
        <p:txBody>
          <a:bodyPr/>
          <a:lstStyle/>
          <a:p>
            <a:pPr lvl="1">
              <a:buClr>
                <a:schemeClr val="accent1"/>
              </a:buClr>
              <a:defRPr/>
            </a:pPr>
            <a:r>
              <a:rPr lang="en-US" dirty="0"/>
              <a:t>Automatically adapts to workload changes</a:t>
            </a:r>
          </a:p>
          <a:p>
            <a:pPr lvl="1">
              <a:buClr>
                <a:schemeClr val="accent1"/>
              </a:buClr>
              <a:defRPr/>
            </a:pPr>
            <a:r>
              <a:rPr lang="en-US" dirty="0"/>
              <a:t>Maximizes memory utilization</a:t>
            </a:r>
          </a:p>
          <a:p>
            <a:pPr lvl="1">
              <a:buClr>
                <a:schemeClr val="accent1"/>
              </a:buClr>
              <a:defRPr/>
            </a:pPr>
            <a:r>
              <a:rPr lang="en-US" dirty="0"/>
              <a:t>Helps eliminate out-of-memory errors</a:t>
            </a:r>
          </a:p>
        </p:txBody>
      </p:sp>
    </p:spTree>
    <p:custDataLst>
      <p:tags r:id="rId1"/>
    </p:custDataLst>
    <p:extLst>
      <p:ext uri="{BB962C8B-B14F-4D97-AF65-F5344CB8AC3E}">
        <p14:creationId xmlns:p14="http://schemas.microsoft.com/office/powerpoint/2010/main" val="3886193084"/>
      </p:ext>
    </p:extLst>
  </p:cSld>
  <p:clrMapOvr>
    <a:masterClrMapping/>
  </p:clrMapOvr>
  <p:transition spd="slow"/>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377311604"/>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title"/>
          </p:nvPr>
        </p:nvSpPr>
        <p:spPr/>
        <p:txBody>
          <a:bodyPr/>
          <a:lstStyle/>
          <a:p>
            <a:pPr eaLnBrk="1" hangingPunct="1"/>
            <a:r>
              <a:rPr lang="en-US" altLang="en-US" smtClean="0"/>
              <a:t>Understanding Automatic Shared Memory Management</a:t>
            </a:r>
          </a:p>
        </p:txBody>
      </p:sp>
      <p:sp>
        <p:nvSpPr>
          <p:cNvPr id="68611" name="Rectangle 5"/>
          <p:cNvSpPr>
            <a:spLocks noGrp="1" noChangeArrowheads="1"/>
          </p:cNvSpPr>
          <p:nvPr>
            <p:ph type="body" idx="1"/>
          </p:nvPr>
        </p:nvSpPr>
        <p:spPr>
          <a:xfrm>
            <a:off x="622138" y="1371600"/>
            <a:ext cx="10425274" cy="3111956"/>
          </a:xfrm>
        </p:spPr>
        <p:txBody>
          <a:bodyPr/>
          <a:lstStyle/>
          <a:p>
            <a:pPr lvl="1" eaLnBrk="1" hangingPunct="1"/>
            <a:r>
              <a:rPr lang="en-US" altLang="en-US" dirty="0" smtClean="0"/>
              <a:t>ASMM is based on workload information that </a:t>
            </a:r>
            <a:r>
              <a:rPr lang="en-US" altLang="en-US" dirty="0" smtClean="0">
                <a:latin typeface="Courier New" panose="02070309020205020404" pitchFamily="49" charset="0"/>
              </a:rPr>
              <a:t>MMON</a:t>
            </a:r>
            <a:r>
              <a:rPr lang="en-US" altLang="en-US" dirty="0" smtClean="0"/>
              <a:t> captures in the background.</a:t>
            </a:r>
          </a:p>
          <a:p>
            <a:pPr lvl="1" eaLnBrk="1" hangingPunct="1"/>
            <a:r>
              <a:rPr lang="en-US" altLang="en-US" dirty="0" smtClean="0">
                <a:latin typeface="Courier New" panose="02070309020205020404" pitchFamily="49" charset="0"/>
              </a:rPr>
              <a:t>MMON</a:t>
            </a:r>
            <a:r>
              <a:rPr lang="en-US" altLang="en-US" dirty="0" smtClean="0"/>
              <a:t> uses memory advisors.</a:t>
            </a:r>
          </a:p>
          <a:p>
            <a:pPr lvl="1" eaLnBrk="1" hangingPunct="1"/>
            <a:r>
              <a:rPr lang="en-US" altLang="en-US" dirty="0" smtClean="0"/>
              <a:t>Memory is moved to where it is needed the most by </a:t>
            </a:r>
            <a:r>
              <a:rPr lang="en-US" altLang="en-US" dirty="0" smtClean="0">
                <a:latin typeface="Courier New" panose="02070309020205020404" pitchFamily="49" charset="0"/>
              </a:rPr>
              <a:t>MMAN</a:t>
            </a:r>
            <a:r>
              <a:rPr lang="en-US" altLang="en-US" dirty="0" smtClean="0"/>
              <a:t>.</a:t>
            </a:r>
          </a:p>
          <a:p>
            <a:pPr lvl="1" eaLnBrk="1" hangingPunct="1"/>
            <a:r>
              <a:rPr lang="en-US" altLang="en-US" dirty="0" smtClean="0"/>
              <a:t>If an SPFILE is used (which is recommended):</a:t>
            </a:r>
          </a:p>
          <a:p>
            <a:pPr lvl="2" eaLnBrk="1" hangingPunct="1"/>
            <a:r>
              <a:rPr lang="en-US" altLang="en-US" dirty="0" smtClean="0"/>
              <a:t>Component sizes are saved across shutdowns</a:t>
            </a:r>
          </a:p>
          <a:p>
            <a:pPr lvl="2" eaLnBrk="1" hangingPunct="1"/>
            <a:r>
              <a:rPr lang="en-US" altLang="en-US" dirty="0" smtClean="0"/>
              <a:t>Saved values are used to bootstrap component sizes</a:t>
            </a:r>
          </a:p>
          <a:p>
            <a:pPr lvl="2" eaLnBrk="1" hangingPunct="1"/>
            <a:r>
              <a:rPr lang="en-US" altLang="en-US" dirty="0" smtClean="0"/>
              <a:t>There is no need to relearn optimal values</a:t>
            </a:r>
          </a:p>
        </p:txBody>
      </p:sp>
    </p:spTree>
    <p:extLst>
      <p:ext uri="{BB962C8B-B14F-4D97-AF65-F5344CB8AC3E}">
        <p14:creationId xmlns:p14="http://schemas.microsoft.com/office/powerpoint/2010/main" val="3268223630"/>
      </p:ext>
    </p:extLst>
  </p:cSld>
  <p:clrMapOvr>
    <a:masterClrMapping/>
  </p:clrMapOvr>
  <p:transition spd="slow"/>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Oracle Database Memory Parameters</a:t>
            </a:r>
          </a:p>
        </p:txBody>
      </p:sp>
      <p:grpSp>
        <p:nvGrpSpPr>
          <p:cNvPr id="56323" name="Group 31"/>
          <p:cNvGrpSpPr>
            <a:grpSpLocks/>
          </p:cNvGrpSpPr>
          <p:nvPr/>
        </p:nvGrpSpPr>
        <p:grpSpPr bwMode="auto">
          <a:xfrm>
            <a:off x="1935162" y="1219200"/>
            <a:ext cx="8362950" cy="4833938"/>
            <a:chOff x="579438" y="1219200"/>
            <a:chExt cx="8362580" cy="4833937"/>
          </a:xfrm>
        </p:grpSpPr>
        <p:cxnSp>
          <p:nvCxnSpPr>
            <p:cNvPr id="56324" name="Shape 28"/>
            <p:cNvCxnSpPr>
              <a:cxnSpLocks noChangeShapeType="1"/>
            </p:cNvCxnSpPr>
            <p:nvPr/>
          </p:nvCxnSpPr>
          <p:spPr bwMode="auto">
            <a:xfrm rot="16200000" flipH="1">
              <a:off x="1808692" y="4321175"/>
              <a:ext cx="2387600" cy="146050"/>
            </a:xfrm>
            <a:prstGeom prst="bentConnector2">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6325" name="Straight Connector 26"/>
            <p:cNvCxnSpPr>
              <a:cxnSpLocks noChangeShapeType="1"/>
            </p:cNvCxnSpPr>
            <p:nvPr/>
          </p:nvCxnSpPr>
          <p:spPr bwMode="auto">
            <a:xfrm>
              <a:off x="1981200" y="3200400"/>
              <a:ext cx="0" cy="1371600"/>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326" name="Rectangle 3"/>
            <p:cNvSpPr>
              <a:spLocks noChangeArrowheads="1"/>
            </p:cNvSpPr>
            <p:nvPr/>
          </p:nvSpPr>
          <p:spPr bwMode="blackWhite">
            <a:xfrm>
              <a:off x="3041650" y="5122862"/>
              <a:ext cx="2792413" cy="930275"/>
            </a:xfrm>
            <a:prstGeom prst="rect">
              <a:avLst/>
            </a:prstGeom>
            <a:solidFill>
              <a:srgbClr val="CCFFCC"/>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600" b="1">
                  <a:latin typeface="Courier New" panose="02070309020205020404" pitchFamily="49" charset="0"/>
                </a:rPr>
                <a:t>DB_KEEP_CACHE_SIZE</a:t>
              </a:r>
            </a:p>
            <a:p>
              <a:pPr algn="ctr">
                <a:spcBef>
                  <a:spcPct val="0"/>
                </a:spcBef>
                <a:buClrTx/>
                <a:buFontTx/>
                <a:buNone/>
              </a:pPr>
              <a:r>
                <a:rPr lang="en-US" altLang="en-US" sz="1600" b="1">
                  <a:latin typeface="Courier New" panose="02070309020205020404" pitchFamily="49" charset="0"/>
                </a:rPr>
                <a:t>DB_RECYCLE_CACHE_SIZE</a:t>
              </a:r>
            </a:p>
            <a:p>
              <a:pPr algn="ctr">
                <a:spcBef>
                  <a:spcPct val="0"/>
                </a:spcBef>
                <a:buClrTx/>
                <a:buFontTx/>
                <a:buNone/>
              </a:pPr>
              <a:r>
                <a:rPr lang="en-US" altLang="en-US" sz="1600" b="1">
                  <a:latin typeface="Courier New" panose="02070309020205020404" pitchFamily="49" charset="0"/>
                </a:rPr>
                <a:t>DB_</a:t>
              </a:r>
              <a:r>
                <a:rPr lang="en-US" altLang="en-US" sz="1600" b="1" i="1">
                  <a:latin typeface="Times New Roman" panose="02020603050405020304" pitchFamily="18" charset="0"/>
                </a:rPr>
                <a:t>n</a:t>
              </a:r>
              <a:r>
                <a:rPr lang="en-US" altLang="en-US" sz="1600" b="1">
                  <a:latin typeface="Courier New" panose="02070309020205020404" pitchFamily="49" charset="0"/>
                </a:rPr>
                <a:t>K_CACHE_SIZE</a:t>
              </a:r>
            </a:p>
          </p:txBody>
        </p:sp>
        <p:sp>
          <p:nvSpPr>
            <p:cNvPr id="56327" name="Rectangle 4"/>
            <p:cNvSpPr>
              <a:spLocks noChangeArrowheads="1"/>
            </p:cNvSpPr>
            <p:nvPr/>
          </p:nvSpPr>
          <p:spPr bwMode="blackWhite">
            <a:xfrm>
              <a:off x="609600" y="4610100"/>
              <a:ext cx="2209800" cy="1419225"/>
            </a:xfrm>
            <a:prstGeom prst="rect">
              <a:avLst/>
            </a:prstGeom>
            <a:solidFill>
              <a:srgbClr val="99FF99"/>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spcBef>
                  <a:spcPct val="0"/>
                </a:spcBef>
                <a:buClrTx/>
                <a:buFontTx/>
                <a:buNone/>
              </a:pPr>
              <a:r>
                <a:rPr lang="en-US" altLang="en-US" sz="1600" b="1">
                  <a:latin typeface="Courier New" panose="02070309020205020404" pitchFamily="49" charset="0"/>
                </a:rPr>
                <a:t>SHARED_POOL_SIZE</a:t>
              </a:r>
            </a:p>
            <a:p>
              <a:pPr>
                <a:spcBef>
                  <a:spcPct val="0"/>
                </a:spcBef>
                <a:buClrTx/>
                <a:buFontTx/>
                <a:buNone/>
              </a:pPr>
              <a:r>
                <a:rPr lang="en-US" altLang="en-US" sz="1600" b="1">
                  <a:latin typeface="Courier New" panose="02070309020205020404" pitchFamily="49" charset="0"/>
                </a:rPr>
                <a:t>DB_CACHE_SIZE</a:t>
              </a:r>
            </a:p>
            <a:p>
              <a:pPr>
                <a:spcBef>
                  <a:spcPct val="0"/>
                </a:spcBef>
                <a:buClrTx/>
                <a:buFontTx/>
                <a:buNone/>
              </a:pPr>
              <a:r>
                <a:rPr lang="en-US" altLang="en-US" sz="1600" b="1">
                  <a:latin typeface="Courier New" panose="02070309020205020404" pitchFamily="49" charset="0"/>
                </a:rPr>
                <a:t>LARGE_POOL_SIZE</a:t>
              </a:r>
            </a:p>
            <a:p>
              <a:pPr>
                <a:spcBef>
                  <a:spcPct val="0"/>
                </a:spcBef>
                <a:buClrTx/>
                <a:buFontTx/>
                <a:buNone/>
              </a:pPr>
              <a:r>
                <a:rPr lang="en-US" altLang="en-US" sz="1600" b="1">
                  <a:latin typeface="Courier New" panose="02070309020205020404" pitchFamily="49" charset="0"/>
                </a:rPr>
                <a:t>JAVA_POOL_SIZE</a:t>
              </a:r>
            </a:p>
            <a:p>
              <a:pPr>
                <a:spcBef>
                  <a:spcPct val="0"/>
                </a:spcBef>
                <a:buClrTx/>
                <a:buFontTx/>
                <a:buNone/>
              </a:pPr>
              <a:r>
                <a:rPr lang="en-US" altLang="en-US" sz="1600" b="1">
                  <a:latin typeface="Courier New" panose="02070309020205020404" pitchFamily="49" charset="0"/>
                </a:rPr>
                <a:t>STREAMS_POOL_SIZE</a:t>
              </a:r>
            </a:p>
          </p:txBody>
        </p:sp>
        <p:sp>
          <p:nvSpPr>
            <p:cNvPr id="56328" name="Rectangle 5"/>
            <p:cNvSpPr>
              <a:spLocks noChangeArrowheads="1"/>
            </p:cNvSpPr>
            <p:nvPr/>
          </p:nvSpPr>
          <p:spPr bwMode="blackWhite">
            <a:xfrm>
              <a:off x="1158875" y="2819400"/>
              <a:ext cx="2857500" cy="376237"/>
            </a:xfrm>
            <a:prstGeom prst="rect">
              <a:avLst/>
            </a:prstGeom>
            <a:solidFill>
              <a:srgbClr val="FFFF66"/>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800" b="1">
                  <a:latin typeface="Courier New" panose="02070309020205020404" pitchFamily="49" charset="0"/>
                </a:rPr>
                <a:t>SGA_TARGET</a:t>
              </a:r>
            </a:p>
          </p:txBody>
        </p:sp>
        <p:sp>
          <p:nvSpPr>
            <p:cNvPr id="56329" name="Rectangle 6"/>
            <p:cNvSpPr>
              <a:spLocks noChangeArrowheads="1"/>
            </p:cNvSpPr>
            <p:nvPr/>
          </p:nvSpPr>
          <p:spPr bwMode="blackWhite">
            <a:xfrm>
              <a:off x="1676400" y="1958975"/>
              <a:ext cx="1819275" cy="355600"/>
            </a:xfrm>
            <a:prstGeom prst="rect">
              <a:avLst/>
            </a:prstGeom>
            <a:solidFill>
              <a:srgbClr val="FFFF99"/>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800" b="1">
                  <a:latin typeface="Courier New" panose="02070309020205020404" pitchFamily="49" charset="0"/>
                </a:rPr>
                <a:t>SGA_MAX_SIZE</a:t>
              </a:r>
            </a:p>
          </p:txBody>
        </p:sp>
        <p:sp>
          <p:nvSpPr>
            <p:cNvPr id="56330" name="Rectangle 7"/>
            <p:cNvSpPr>
              <a:spLocks noChangeArrowheads="1"/>
            </p:cNvSpPr>
            <p:nvPr/>
          </p:nvSpPr>
          <p:spPr bwMode="blackWhite">
            <a:xfrm>
              <a:off x="3810000" y="1219200"/>
              <a:ext cx="2438400" cy="400050"/>
            </a:xfrm>
            <a:prstGeom prst="rect">
              <a:avLst/>
            </a:prstGeom>
            <a:solidFill>
              <a:srgbClr val="CCCC00"/>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800" b="1">
                  <a:latin typeface="Courier New" panose="02070309020205020404" pitchFamily="49" charset="0"/>
                </a:rPr>
                <a:t>MEMORY_MAX_TARGET</a:t>
              </a:r>
            </a:p>
          </p:txBody>
        </p:sp>
        <p:sp>
          <p:nvSpPr>
            <p:cNvPr id="56331" name="Rectangle 8"/>
            <p:cNvSpPr>
              <a:spLocks noChangeArrowheads="1"/>
            </p:cNvSpPr>
            <p:nvPr/>
          </p:nvSpPr>
          <p:spPr bwMode="blackWhite">
            <a:xfrm>
              <a:off x="3810000" y="1947862"/>
              <a:ext cx="2438400" cy="376238"/>
            </a:xfrm>
            <a:prstGeom prst="rect">
              <a:avLst/>
            </a:prstGeom>
            <a:solidFill>
              <a:srgbClr val="FFFF00"/>
            </a:solidFill>
            <a:ln w="28575">
              <a:solidFill>
                <a:schemeClr val="tx1"/>
              </a:solidFill>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800" b="1">
                  <a:latin typeface="Courier New" panose="02070309020205020404" pitchFamily="49" charset="0"/>
                </a:rPr>
                <a:t>MEMORY_TARGET</a:t>
              </a:r>
            </a:p>
          </p:txBody>
        </p:sp>
        <p:sp>
          <p:nvSpPr>
            <p:cNvPr id="56332" name="Rectangle 9"/>
            <p:cNvSpPr>
              <a:spLocks noChangeArrowheads="1"/>
            </p:cNvSpPr>
            <p:nvPr/>
          </p:nvSpPr>
          <p:spPr bwMode="blackWhite">
            <a:xfrm>
              <a:off x="3846513" y="4032250"/>
              <a:ext cx="879475" cy="358775"/>
            </a:xfrm>
            <a:prstGeom prst="rect">
              <a:avLst/>
            </a:prstGeom>
            <a:solidFill>
              <a:srgbClr val="CCFFFF"/>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600" b="1"/>
                <a:t>Others</a:t>
              </a:r>
            </a:p>
          </p:txBody>
        </p:sp>
        <p:sp>
          <p:nvSpPr>
            <p:cNvPr id="56333" name="Rectangle 10"/>
            <p:cNvSpPr>
              <a:spLocks noChangeArrowheads="1"/>
            </p:cNvSpPr>
            <p:nvPr/>
          </p:nvSpPr>
          <p:spPr bwMode="blackWhite">
            <a:xfrm>
              <a:off x="5791200" y="2700337"/>
              <a:ext cx="2857500" cy="609600"/>
            </a:xfrm>
            <a:prstGeom prst="rect">
              <a:avLst/>
            </a:prstGeom>
            <a:solidFill>
              <a:srgbClr val="CCFFCC"/>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800" b="1">
                  <a:latin typeface="Courier New" panose="02070309020205020404" pitchFamily="49" charset="0"/>
                </a:rPr>
                <a:t>PGA_AGGREGATE_TARGET</a:t>
              </a:r>
            </a:p>
            <a:p>
              <a:pPr algn="ctr">
                <a:spcBef>
                  <a:spcPct val="0"/>
                </a:spcBef>
                <a:buClrTx/>
                <a:buFontTx/>
                <a:buNone/>
              </a:pPr>
              <a:r>
                <a:rPr lang="en-US" altLang="en-US" sz="1800" b="1">
                  <a:latin typeface="Courier New" panose="02070309020205020404" pitchFamily="49" charset="0"/>
                </a:rPr>
                <a:t>PGA_AGGREGATE_LIMIT</a:t>
              </a:r>
            </a:p>
          </p:txBody>
        </p:sp>
        <p:cxnSp>
          <p:nvCxnSpPr>
            <p:cNvPr id="56334" name="AutoShape 11"/>
            <p:cNvCxnSpPr>
              <a:cxnSpLocks noChangeShapeType="1"/>
            </p:cNvCxnSpPr>
            <p:nvPr/>
          </p:nvCxnSpPr>
          <p:spPr bwMode="auto">
            <a:xfrm>
              <a:off x="5017911" y="1633537"/>
              <a:ext cx="0" cy="30003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56335" name="AutoShape 18"/>
            <p:cNvCxnSpPr>
              <a:cxnSpLocks noChangeShapeType="1"/>
              <a:stCxn id="56329" idx="2"/>
              <a:endCxn id="56328" idx="0"/>
            </p:cNvCxnSpPr>
            <p:nvPr/>
          </p:nvCxnSpPr>
          <p:spPr bwMode="auto">
            <a:xfrm>
              <a:off x="2586038" y="2314575"/>
              <a:ext cx="1587" cy="504825"/>
            </a:xfrm>
            <a:prstGeom prst="straightConnector1">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cxnSp>
        <p:sp>
          <p:nvSpPr>
            <p:cNvPr id="56336" name="Rectangle 20"/>
            <p:cNvSpPr>
              <a:spLocks noChangeArrowheads="1"/>
            </p:cNvSpPr>
            <p:nvPr/>
          </p:nvSpPr>
          <p:spPr bwMode="gray">
            <a:xfrm>
              <a:off x="5101855" y="3457575"/>
              <a:ext cx="3840163" cy="137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spAutoFit/>
            </a:bodyPr>
            <a:lstStyle>
              <a:lvl1pPr marL="419100" indent="-419100"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398463" indent="-284163"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eaLnBrk="1" hangingPunct="1"/>
              <a:r>
                <a:rPr lang="en-US" altLang="en-US" sz="2000"/>
                <a:t>Child parameters: </a:t>
              </a:r>
            </a:p>
            <a:p>
              <a:pPr lvl="1" eaLnBrk="1" hangingPunct="1"/>
              <a:r>
                <a:rPr lang="en-US" altLang="en-US" sz="2000"/>
                <a:t>Providing minimum values</a:t>
              </a:r>
            </a:p>
            <a:p>
              <a:pPr lvl="1" eaLnBrk="1" hangingPunct="1"/>
              <a:r>
                <a:rPr lang="en-US" altLang="en-US" sz="2000"/>
                <a:t>Automatic change of size only with autotuned parameters</a:t>
              </a:r>
            </a:p>
          </p:txBody>
        </p:sp>
        <p:sp>
          <p:nvSpPr>
            <p:cNvPr id="56337" name="Rectangle 21"/>
            <p:cNvSpPr>
              <a:spLocks noChangeArrowheads="1"/>
            </p:cNvSpPr>
            <p:nvPr/>
          </p:nvSpPr>
          <p:spPr bwMode="blackWhite">
            <a:xfrm>
              <a:off x="3067050" y="4522787"/>
              <a:ext cx="2243138" cy="466725"/>
            </a:xfrm>
            <a:prstGeom prst="rect">
              <a:avLst/>
            </a:prstGeom>
            <a:solidFill>
              <a:srgbClr val="72F6B4"/>
            </a:solidFill>
            <a:ln w="28575">
              <a:solidFill>
                <a:schemeClr val="tx1"/>
              </a:solidFill>
              <a:prstDash val="dash"/>
              <a:miter lim="800000"/>
              <a:headEnd/>
              <a:tailEnd/>
            </a:ln>
          </p:spPr>
          <p:txBody>
            <a:bodyPr wrap="none" lIns="92075" tIns="46038" rIns="92075" bIns="46038" anchor="ctr"/>
            <a:lstStyle>
              <a:lvl1pPr defTabSz="228600">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defTabSz="22860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defTabSz="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defTabSz="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defTabSz="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defTabSz="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a:spcBef>
                  <a:spcPct val="0"/>
                </a:spcBef>
                <a:buClrTx/>
                <a:buFontTx/>
                <a:buNone/>
              </a:pPr>
              <a:r>
                <a:rPr lang="en-US" altLang="en-US" sz="1600" b="1">
                  <a:latin typeface="Courier New" panose="02070309020205020404" pitchFamily="49" charset="0"/>
                </a:rPr>
                <a:t>LOG_BUFFER</a:t>
              </a:r>
            </a:p>
            <a:p>
              <a:pPr algn="ctr">
                <a:spcBef>
                  <a:spcPct val="0"/>
                </a:spcBef>
                <a:buClrTx/>
                <a:buFontTx/>
                <a:buNone/>
              </a:pPr>
              <a:r>
                <a:rPr lang="en-US" altLang="en-US" sz="1600" b="1">
                  <a:latin typeface="Courier New" panose="02070309020205020404" pitchFamily="49" charset="0"/>
                </a:rPr>
                <a:t>RESULT_CACHE_SIZE</a:t>
              </a:r>
            </a:p>
          </p:txBody>
        </p:sp>
        <p:sp>
          <p:nvSpPr>
            <p:cNvPr id="56338" name="AutoShape 24"/>
            <p:cNvSpPr>
              <a:spLocks noChangeArrowheads="1"/>
            </p:cNvSpPr>
            <p:nvPr/>
          </p:nvSpPr>
          <p:spPr bwMode="auto">
            <a:xfrm>
              <a:off x="6670675" y="1957387"/>
              <a:ext cx="1693863" cy="430213"/>
            </a:xfrm>
            <a:prstGeom prst="wedgeRectCallout">
              <a:avLst>
                <a:gd name="adj1" fmla="val -91611"/>
                <a:gd name="adj2" fmla="val -6088"/>
              </a:avLst>
            </a:prstGeom>
            <a:solidFill>
              <a:srgbClr val="FFFFCC"/>
            </a:solidFill>
            <a:ln w="9525">
              <a:solidFill>
                <a:srgbClr val="808080"/>
              </a:solidFill>
              <a:miter lim="800000"/>
              <a:headEnd/>
              <a:tailEnd/>
            </a:ln>
          </p:spPr>
          <p:txBody>
            <a:bodyPr lIns="91432" tIns="45716" rIns="91432" bIns="45716" anchor="ctr"/>
            <a:lstStyle>
              <a:lvl1pPr>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algn="ctr" eaLnBrk="1" hangingPunct="1">
                <a:buClr>
                  <a:srgbClr val="FF0000"/>
                </a:buClr>
              </a:pPr>
              <a:r>
                <a:rPr lang="en-US" altLang="en-US" sz="1400"/>
                <a:t>This enables AMM.</a:t>
              </a:r>
            </a:p>
          </p:txBody>
        </p:sp>
        <p:sp>
          <p:nvSpPr>
            <p:cNvPr id="56339" name="AutoShape 25"/>
            <p:cNvSpPr>
              <a:spLocks noChangeArrowheads="1"/>
            </p:cNvSpPr>
            <p:nvPr/>
          </p:nvSpPr>
          <p:spPr bwMode="auto">
            <a:xfrm>
              <a:off x="579438" y="3338512"/>
              <a:ext cx="2289175" cy="996950"/>
            </a:xfrm>
            <a:prstGeom prst="wedgeRectCallout">
              <a:avLst>
                <a:gd name="adj1" fmla="val -15880"/>
                <a:gd name="adj2" fmla="val -77389"/>
              </a:avLst>
            </a:prstGeom>
            <a:solidFill>
              <a:srgbClr val="FFFFCC"/>
            </a:solidFill>
            <a:ln w="9525">
              <a:solidFill>
                <a:srgbClr val="808080"/>
              </a:solidFill>
              <a:miter lim="800000"/>
              <a:headEnd/>
              <a:tailEnd/>
            </a:ln>
          </p:spPr>
          <p:txBody>
            <a:bodyPr lIns="91432" tIns="45716" rIns="91432" bIns="45716" anchor="ctr"/>
            <a:lstStyle>
              <a:lvl1pPr marL="117475" indent="-117475">
                <a:spcBef>
                  <a:spcPct val="20000"/>
                </a:spcBef>
                <a:buClr>
                  <a:srgbClr val="000000"/>
                </a:buClr>
                <a:buFont typeface="Arial" panose="020B0604020202020204" pitchFamily="34" charset="0"/>
                <a:defRPr sz="2200">
                  <a:solidFill>
                    <a:schemeClr val="tx1"/>
                  </a:solidFill>
                  <a:latin typeface="Arial" panose="020B0604020202020204" pitchFamily="34" charset="0"/>
                </a:defRPr>
              </a:lvl1pPr>
              <a:lvl2pPr marL="742950" indent="-285750">
                <a:spcBef>
                  <a:spcPct val="20000"/>
                </a:spcBef>
                <a:buClr>
                  <a:srgbClr val="FF0000"/>
                </a:buClr>
                <a:buFont typeface="Arial" panose="020B0604020202020204" pitchFamily="34" charset="0"/>
                <a:buChar char="•"/>
                <a:defRPr sz="2200">
                  <a:solidFill>
                    <a:schemeClr val="tx1"/>
                  </a:solidFill>
                  <a:latin typeface="Arial" panose="020B0604020202020204" pitchFamily="34" charset="0"/>
                </a:defRPr>
              </a:lvl2pPr>
              <a:lvl3pPr marL="1143000" indent="-22860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defRPr>
              </a:lvl3pPr>
              <a:lvl4pPr marL="1600200" indent="-228600">
                <a:spcBef>
                  <a:spcPct val="20000"/>
                </a:spcBef>
                <a:buClr>
                  <a:schemeClr val="accent2"/>
                </a:buClr>
                <a:buSzPct val="45000"/>
                <a:buFont typeface="Arial" panose="020B0604020202020204" pitchFamily="34" charset="0"/>
                <a:buChar char="—"/>
                <a:defRPr>
                  <a:solidFill>
                    <a:schemeClr val="tx1"/>
                  </a:solidFill>
                  <a:latin typeface="Arial" panose="020B0604020202020204" pitchFamily="34" charset="0"/>
                </a:defRPr>
              </a:lvl4pPr>
              <a:lvl5pPr marL="2057400" indent="-228600">
                <a:spcBef>
                  <a:spcPct val="20000"/>
                </a:spcBef>
                <a:buClr>
                  <a:schemeClr val="accent2"/>
                </a:buClr>
                <a:buSzPct val="55000"/>
                <a:buFont typeface="Arial" panose="020B0604020202020204" pitchFamily="34" charset="0"/>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55000"/>
                <a:buFont typeface="Arial" panose="020B0604020202020204" pitchFamily="34" charset="0"/>
                <a:buChar char="—"/>
                <a:defRPr sz="1600">
                  <a:solidFill>
                    <a:schemeClr val="tx1"/>
                  </a:solidFill>
                  <a:latin typeface="Arial" panose="020B0604020202020204" pitchFamily="34" charset="0"/>
                </a:defRPr>
              </a:lvl9pPr>
            </a:lstStyle>
            <a:p>
              <a:pPr eaLnBrk="1" hangingPunct="1">
                <a:buClr>
                  <a:srgbClr val="FF0000"/>
                </a:buClr>
                <a:buFont typeface="Arial" panose="020B0604020202020204" pitchFamily="34" charset="0"/>
                <a:buChar char="•"/>
              </a:pPr>
              <a:r>
                <a:rPr lang="en-US" altLang="en-US" sz="1400"/>
                <a:t>This enables ASMM.</a:t>
              </a:r>
            </a:p>
            <a:p>
              <a:pPr eaLnBrk="1" hangingPunct="1">
                <a:buClr>
                  <a:srgbClr val="FF0000"/>
                </a:buClr>
                <a:buFont typeface="Arial" panose="020B0604020202020204" pitchFamily="34" charset="0"/>
                <a:buChar char="•"/>
              </a:pPr>
              <a:r>
                <a:rPr lang="en-US" altLang="en-US" sz="1400"/>
                <a:t>Changing </a:t>
              </a:r>
              <a:r>
                <a:rPr lang="en-US" altLang="en-US" sz="1400">
                  <a:latin typeface="Courier New" panose="02070309020205020404" pitchFamily="49" charset="0"/>
                </a:rPr>
                <a:t>SGA_TARGET</a:t>
              </a:r>
              <a:r>
                <a:rPr lang="en-US" altLang="en-US" sz="1400"/>
                <a:t> affects only automatically sized components.</a:t>
              </a:r>
            </a:p>
          </p:txBody>
        </p:sp>
        <p:cxnSp>
          <p:nvCxnSpPr>
            <p:cNvPr id="56340" name="Shape 22"/>
            <p:cNvCxnSpPr>
              <a:cxnSpLocks noChangeShapeType="1"/>
              <a:stCxn id="56331" idx="2"/>
              <a:endCxn id="56333" idx="1"/>
            </p:cNvCxnSpPr>
            <p:nvPr/>
          </p:nvCxnSpPr>
          <p:spPr bwMode="auto">
            <a:xfrm rot="16200000" flipH="1">
              <a:off x="5069682" y="2283618"/>
              <a:ext cx="681037" cy="762000"/>
            </a:xfrm>
            <a:prstGeom prst="bentConnector2">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6341" name="Shape 24"/>
            <p:cNvCxnSpPr>
              <a:cxnSpLocks noChangeShapeType="1"/>
              <a:stCxn id="56331" idx="2"/>
              <a:endCxn id="56328" idx="3"/>
            </p:cNvCxnSpPr>
            <p:nvPr/>
          </p:nvCxnSpPr>
          <p:spPr bwMode="auto">
            <a:xfrm rot="5400000">
              <a:off x="4181079" y="2159397"/>
              <a:ext cx="683419" cy="1012825"/>
            </a:xfrm>
            <a:prstGeom prst="bentConnector2">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56342" name="Shape 30"/>
            <p:cNvCxnSpPr>
              <a:cxnSpLocks noChangeShapeType="1"/>
              <a:endCxn id="56332" idx="1"/>
            </p:cNvCxnSpPr>
            <p:nvPr/>
          </p:nvCxnSpPr>
          <p:spPr bwMode="auto">
            <a:xfrm rot="16200000" flipH="1">
              <a:off x="3132137" y="3497262"/>
              <a:ext cx="1011238" cy="417513"/>
            </a:xfrm>
            <a:prstGeom prst="bentConnector2">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11001078"/>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836613" y="911309"/>
            <a:ext cx="5791200" cy="5108491"/>
            <a:chOff x="830654" y="1268641"/>
            <a:chExt cx="7482693" cy="3021738"/>
          </a:xfrm>
        </p:grpSpPr>
        <p:sp>
          <p:nvSpPr>
            <p:cNvPr id="30" name="Freeform 2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1" name="Rounded Rectangle 3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19458" name="Title 1"/>
          <p:cNvSpPr>
            <a:spLocks noGrp="1"/>
          </p:cNvSpPr>
          <p:nvPr>
            <p:ph type="title"/>
          </p:nvPr>
        </p:nvSpPr>
        <p:spPr/>
        <p:txBody>
          <a:bodyPr/>
          <a:lstStyle/>
          <a:p>
            <a:pPr eaLnBrk="1" hangingPunct="1"/>
            <a:r>
              <a:rPr lang="en-US" altLang="en-US" dirty="0"/>
              <a:t>Managing the SGA for PDBs</a:t>
            </a:r>
          </a:p>
        </p:txBody>
      </p:sp>
      <p:grpSp>
        <p:nvGrpSpPr>
          <p:cNvPr id="2" name="Group 1"/>
          <p:cNvGrpSpPr/>
          <p:nvPr/>
        </p:nvGrpSpPr>
        <p:grpSpPr>
          <a:xfrm>
            <a:off x="1500188" y="1143000"/>
            <a:ext cx="4464051" cy="4486274"/>
            <a:chOff x="1917700" y="1341439"/>
            <a:chExt cx="4464051" cy="4486274"/>
          </a:xfrm>
        </p:grpSpPr>
        <p:sp>
          <p:nvSpPr>
            <p:cNvPr id="7" name="Rectangle 6"/>
            <p:cNvSpPr/>
            <p:nvPr/>
          </p:nvSpPr>
          <p:spPr>
            <a:xfrm>
              <a:off x="1992312" y="5346700"/>
              <a:ext cx="2014538" cy="457200"/>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Sales PDB SGA</a:t>
              </a:r>
            </a:p>
          </p:txBody>
        </p:sp>
        <p:sp>
          <p:nvSpPr>
            <p:cNvPr id="8" name="Rectangle 7"/>
            <p:cNvSpPr/>
            <p:nvPr/>
          </p:nvSpPr>
          <p:spPr>
            <a:xfrm>
              <a:off x="1992312" y="4965700"/>
              <a:ext cx="2014538" cy="381000"/>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Marketing PDB SGA</a:t>
              </a:r>
            </a:p>
          </p:txBody>
        </p:sp>
        <p:sp>
          <p:nvSpPr>
            <p:cNvPr id="9" name="Rectangle 8"/>
            <p:cNvSpPr/>
            <p:nvPr/>
          </p:nvSpPr>
          <p:spPr>
            <a:xfrm>
              <a:off x="1992312" y="2386014"/>
              <a:ext cx="2014538" cy="2613025"/>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Support PDB SGA</a:t>
              </a:r>
            </a:p>
          </p:txBody>
        </p:sp>
        <p:sp>
          <p:nvSpPr>
            <p:cNvPr id="11" name="Rectangle 10"/>
            <p:cNvSpPr/>
            <p:nvPr/>
          </p:nvSpPr>
          <p:spPr>
            <a:xfrm>
              <a:off x="1992312" y="1928813"/>
              <a:ext cx="2014538"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chemeClr val="bg1"/>
                  </a:solidFill>
                </a:rPr>
                <a:t>CDB Root SGA</a:t>
              </a:r>
            </a:p>
          </p:txBody>
        </p:sp>
        <p:sp>
          <p:nvSpPr>
            <p:cNvPr id="19463" name="Rectangle 14"/>
            <p:cNvSpPr>
              <a:spLocks noChangeArrowheads="1"/>
            </p:cNvSpPr>
            <p:nvPr/>
          </p:nvSpPr>
          <p:spPr bwMode="auto">
            <a:xfrm>
              <a:off x="1990726" y="1928814"/>
              <a:ext cx="2016125" cy="3887787"/>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sp>
          <p:nvSpPr>
            <p:cNvPr id="19464" name="TextBox 16"/>
            <p:cNvSpPr txBox="1">
              <a:spLocks noChangeArrowheads="1"/>
            </p:cNvSpPr>
            <p:nvPr/>
          </p:nvSpPr>
          <p:spPr bwMode="auto">
            <a:xfrm>
              <a:off x="1917700" y="1587501"/>
              <a:ext cx="1795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fr-FR" altLang="en-US" sz="1400" b="1" dirty="0">
                  <a:solidFill>
                    <a:srgbClr val="000000"/>
                  </a:solidFill>
                  <a:latin typeface="Courier New" panose="02070309020205020404" pitchFamily="49" charset="0"/>
                  <a:cs typeface="Courier New" panose="02070309020205020404" pitchFamily="49" charset="0"/>
                </a:rPr>
                <a:t>SGA_TARGET=10TB</a:t>
              </a:r>
              <a:endParaRPr lang="en-US" altLang="en-US" sz="1400" b="1" dirty="0">
                <a:solidFill>
                  <a:srgbClr val="000000"/>
                </a:solidFill>
                <a:latin typeface="Courier New" panose="02070309020205020404" pitchFamily="49" charset="0"/>
                <a:cs typeface="Courier New" panose="02070309020205020404" pitchFamily="49" charset="0"/>
              </a:endParaRPr>
            </a:p>
          </p:txBody>
        </p:sp>
        <p:sp>
          <p:nvSpPr>
            <p:cNvPr id="19465" name="TextBox 98"/>
            <p:cNvSpPr txBox="1">
              <a:spLocks noChangeArrowheads="1"/>
            </p:cNvSpPr>
            <p:nvPr/>
          </p:nvSpPr>
          <p:spPr bwMode="auto">
            <a:xfrm>
              <a:off x="2565400" y="1341439"/>
              <a:ext cx="1657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rPr>
                <a:t>CDB Instance</a:t>
              </a:r>
            </a:p>
          </p:txBody>
        </p:sp>
        <p:sp>
          <p:nvSpPr>
            <p:cNvPr id="19466" name="Rectangle 3"/>
            <p:cNvSpPr>
              <a:spLocks noChangeArrowheads="1"/>
            </p:cNvSpPr>
            <p:nvPr/>
          </p:nvSpPr>
          <p:spPr bwMode="blackGray">
            <a:xfrm>
              <a:off x="2062162" y="1406525"/>
              <a:ext cx="503238" cy="177800"/>
            </a:xfrm>
            <a:prstGeom prst="rect">
              <a:avLst/>
            </a:prstGeom>
            <a:solidFill>
              <a:srgbClr val="FFFF00"/>
            </a:solidFill>
            <a:ln w="12700">
              <a:solidFill>
                <a:schemeClr val="tx1"/>
              </a:solidFill>
              <a:miter lim="800000"/>
              <a:headEnd/>
              <a:tailEnd/>
            </a:ln>
          </p:spPr>
          <p:txBody>
            <a:bodyPr lIns="0" tIns="0" rIns="0" bIns="0" anchor="ct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 i="1" dirty="0">
                  <a:solidFill>
                    <a:srgbClr val="000000"/>
                  </a:solidFill>
                </a:rPr>
                <a:t>12.1</a:t>
              </a:r>
            </a:p>
          </p:txBody>
        </p:sp>
        <p:sp>
          <p:nvSpPr>
            <p:cNvPr id="19467" name="Rectangle 11"/>
            <p:cNvSpPr>
              <a:spLocks noChangeArrowheads="1"/>
            </p:cNvSpPr>
            <p:nvPr/>
          </p:nvSpPr>
          <p:spPr bwMode="blackGray">
            <a:xfrm>
              <a:off x="4365626" y="1406525"/>
              <a:ext cx="850898" cy="150938"/>
            </a:xfrm>
            <a:prstGeom prst="rect">
              <a:avLst/>
            </a:prstGeom>
            <a:solidFill>
              <a:srgbClr val="C0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nchor="ct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 i="1" dirty="0" smtClean="0">
                  <a:solidFill>
                    <a:schemeClr val="bg1"/>
                  </a:solidFill>
                </a:rPr>
                <a:t>12.2 and higher</a:t>
              </a:r>
              <a:endParaRPr lang="en-US" altLang="en-US" sz="800" i="1" dirty="0">
                <a:solidFill>
                  <a:schemeClr val="bg1"/>
                </a:solidFill>
              </a:endParaRPr>
            </a:p>
          </p:txBody>
        </p:sp>
        <p:sp>
          <p:nvSpPr>
            <p:cNvPr id="19468" name="Rounded Rectangle 20"/>
            <p:cNvSpPr>
              <a:spLocks noChangeArrowheads="1"/>
            </p:cNvSpPr>
            <p:nvPr/>
          </p:nvSpPr>
          <p:spPr bwMode="auto">
            <a:xfrm>
              <a:off x="2206626" y="2551114"/>
              <a:ext cx="1584325" cy="719137"/>
            </a:xfrm>
            <a:prstGeom prst="roundRect">
              <a:avLst>
                <a:gd name="adj" fmla="val 16667"/>
              </a:avLst>
            </a:prstGeom>
            <a:solidFill>
              <a:srgbClr val="D9E6FF"/>
            </a:solidFill>
            <a:ln w="28575" algn="ctr">
              <a:solidFill>
                <a:schemeClr val="tx1"/>
              </a:solidFill>
              <a:round/>
              <a:headEnd type="none" w="sm" len="sm"/>
              <a:tailEnd type="none" w="lg" len="lg"/>
            </a:ln>
          </p:spPr>
          <p:txBody>
            <a:bodyPr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r>
                <a:rPr lang="fr-FR" altLang="en-US" sz="1200" dirty="0">
                  <a:solidFill>
                    <a:srgbClr val="000000"/>
                  </a:solidFill>
                </a:rPr>
                <a:t>Should the </a:t>
              </a:r>
              <a:r>
                <a:rPr lang="fr-FR" altLang="en-US" sz="1200" dirty="0">
                  <a:solidFill>
                    <a:srgbClr val="000000"/>
                  </a:solidFill>
                  <a:latin typeface="Courier New" panose="02070309020205020404" pitchFamily="49" charset="0"/>
                  <a:cs typeface="Courier New" panose="02070309020205020404" pitchFamily="49" charset="0"/>
                </a:rPr>
                <a:t>SUPPORT</a:t>
              </a:r>
              <a:r>
                <a:rPr lang="fr-FR" altLang="en-US" sz="1200" dirty="0">
                  <a:solidFill>
                    <a:srgbClr val="000000"/>
                  </a:solidFill>
                </a:rPr>
                <a:t> PDB use most of the SGA? </a:t>
              </a:r>
              <a:endParaRPr lang="en-US" altLang="en-US" sz="1200" dirty="0">
                <a:solidFill>
                  <a:srgbClr val="000000"/>
                </a:solidFill>
              </a:endParaRPr>
            </a:p>
          </p:txBody>
        </p:sp>
        <p:sp>
          <p:nvSpPr>
            <p:cNvPr id="22" name="Rectangle 21"/>
            <p:cNvSpPr/>
            <p:nvPr/>
          </p:nvSpPr>
          <p:spPr>
            <a:xfrm>
              <a:off x="4368800" y="4278313"/>
              <a:ext cx="2012950" cy="1549400"/>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       Sales </a:t>
              </a:r>
            </a:p>
            <a:p>
              <a:pPr algn="ctr">
                <a:lnSpc>
                  <a:spcPct val="90000"/>
                </a:lnSpc>
                <a:defRPr/>
              </a:pPr>
              <a:r>
                <a:rPr lang="en-US" sz="1400" b="1" dirty="0">
                  <a:solidFill>
                    <a:srgbClr val="000000"/>
                  </a:solidFill>
                </a:rPr>
                <a:t>        PDB SGA</a:t>
              </a:r>
            </a:p>
          </p:txBody>
        </p:sp>
        <p:sp>
          <p:nvSpPr>
            <p:cNvPr id="23" name="Rectangle 22"/>
            <p:cNvSpPr/>
            <p:nvPr/>
          </p:nvSpPr>
          <p:spPr>
            <a:xfrm>
              <a:off x="4368800" y="3990975"/>
              <a:ext cx="2012950" cy="287338"/>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Marketing PDB SGA</a:t>
              </a:r>
            </a:p>
          </p:txBody>
        </p:sp>
        <p:sp>
          <p:nvSpPr>
            <p:cNvPr id="24" name="Rectangle 23"/>
            <p:cNvSpPr/>
            <p:nvPr/>
          </p:nvSpPr>
          <p:spPr>
            <a:xfrm>
              <a:off x="4368800" y="2392363"/>
              <a:ext cx="2012950" cy="1598612"/>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solidFill>
                    <a:srgbClr val="000000"/>
                  </a:solidFill>
                </a:rPr>
                <a:t>           Support</a:t>
              </a:r>
            </a:p>
            <a:p>
              <a:pPr algn="ctr">
                <a:lnSpc>
                  <a:spcPct val="90000"/>
                </a:lnSpc>
                <a:defRPr/>
              </a:pPr>
              <a:r>
                <a:rPr lang="en-US" sz="1400" b="1" dirty="0">
                  <a:solidFill>
                    <a:srgbClr val="000000"/>
                  </a:solidFill>
                </a:rPr>
                <a:t>           PDB SGA</a:t>
              </a:r>
            </a:p>
          </p:txBody>
        </p:sp>
        <p:sp>
          <p:nvSpPr>
            <p:cNvPr id="25" name="Rectangle 24"/>
            <p:cNvSpPr/>
            <p:nvPr/>
          </p:nvSpPr>
          <p:spPr>
            <a:xfrm>
              <a:off x="4368800" y="1935163"/>
              <a:ext cx="2012950"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t>CDB Root SGA</a:t>
              </a:r>
            </a:p>
          </p:txBody>
        </p:sp>
        <p:sp>
          <p:nvSpPr>
            <p:cNvPr id="19473" name="Rectangle 25"/>
            <p:cNvSpPr>
              <a:spLocks noChangeArrowheads="1"/>
            </p:cNvSpPr>
            <p:nvPr/>
          </p:nvSpPr>
          <p:spPr bwMode="auto">
            <a:xfrm>
              <a:off x="4365626" y="1935164"/>
              <a:ext cx="2016125" cy="3887787"/>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19474" name="TextBox 26"/>
            <p:cNvSpPr txBox="1">
              <a:spLocks noChangeArrowheads="1"/>
            </p:cNvSpPr>
            <p:nvPr/>
          </p:nvSpPr>
          <p:spPr bwMode="auto">
            <a:xfrm>
              <a:off x="4294188" y="1593851"/>
              <a:ext cx="1795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latin typeface="Courier New" panose="02070309020205020404" pitchFamily="49" charset="0"/>
                  <a:cs typeface="Courier New" panose="02070309020205020404" pitchFamily="49" charset="0"/>
                </a:rPr>
                <a:t>SGA_TARGET=10TB</a:t>
              </a:r>
              <a:endParaRPr lang="en-US" altLang="en-US" sz="1400" b="1" dirty="0">
                <a:solidFill>
                  <a:srgbClr val="000000"/>
                </a:solidFill>
                <a:latin typeface="Courier New" panose="02070309020205020404" pitchFamily="49" charset="0"/>
                <a:cs typeface="Courier New" panose="02070309020205020404" pitchFamily="49" charset="0"/>
              </a:endParaRPr>
            </a:p>
          </p:txBody>
        </p:sp>
        <p:sp>
          <p:nvSpPr>
            <p:cNvPr id="28" name="Up-Down Arrow 27"/>
            <p:cNvSpPr/>
            <p:nvPr/>
          </p:nvSpPr>
          <p:spPr>
            <a:xfrm>
              <a:off x="4396308" y="2369223"/>
              <a:ext cx="612000" cy="1620000"/>
            </a:xfrm>
            <a:prstGeom prst="upDownArrow">
              <a:avLst/>
            </a:prstGeom>
            <a:solidFill>
              <a:schemeClr val="bg1">
                <a:lumMod val="95000"/>
              </a:schemeClr>
            </a:solidFill>
            <a:ln w="28575">
              <a:solidFill>
                <a:schemeClr val="tx1"/>
              </a:solidFill>
              <a:miter lim="800000"/>
              <a:tailEnd w="lg" len="lg"/>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sz="1400" b="1" dirty="0">
                  <a:solidFill>
                    <a:srgbClr val="7030A0"/>
                  </a:solidFill>
                </a:rPr>
                <a:t>SGA_TARGET</a:t>
              </a:r>
            </a:p>
          </p:txBody>
        </p:sp>
        <p:sp>
          <p:nvSpPr>
            <p:cNvPr id="29" name="Up-Down Arrow 28"/>
            <p:cNvSpPr/>
            <p:nvPr/>
          </p:nvSpPr>
          <p:spPr>
            <a:xfrm>
              <a:off x="4396308" y="4422949"/>
              <a:ext cx="612000" cy="1368152"/>
            </a:xfrm>
            <a:prstGeom prst="upDownArrow">
              <a:avLst/>
            </a:prstGeom>
            <a:solidFill>
              <a:schemeClr val="bg1">
                <a:lumMod val="95000"/>
              </a:schemeClr>
            </a:solidFill>
            <a:ln w="28575">
              <a:solidFill>
                <a:schemeClr val="tx1"/>
              </a:solidFill>
              <a:miter lim="800000"/>
              <a:tailEnd w="lg" len="lg"/>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sz="1000" b="1" dirty="0">
                  <a:solidFill>
                    <a:srgbClr val="C00000"/>
                  </a:solidFill>
                </a:rPr>
                <a:t>SGA_MIN_SIZE</a:t>
              </a:r>
            </a:p>
          </p:txBody>
        </p:sp>
        <p:cxnSp>
          <p:nvCxnSpPr>
            <p:cNvPr id="19477" name="Straight Connector 31"/>
            <p:cNvCxnSpPr>
              <a:cxnSpLocks noChangeShapeType="1"/>
            </p:cNvCxnSpPr>
            <p:nvPr/>
          </p:nvCxnSpPr>
          <p:spPr bwMode="auto">
            <a:xfrm>
              <a:off x="4365626" y="4422775"/>
              <a:ext cx="20161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grpSp>
      <p:sp>
        <p:nvSpPr>
          <p:cNvPr id="26" name="Content Placeholder 32"/>
          <p:cNvSpPr>
            <a:spLocks noGrp="1"/>
          </p:cNvSpPr>
          <p:nvPr>
            <p:ph idx="1"/>
          </p:nvPr>
        </p:nvSpPr>
        <p:spPr>
          <a:xfrm>
            <a:off x="7313612" y="978362"/>
            <a:ext cx="3673475" cy="4871412"/>
          </a:xfrm>
        </p:spPr>
        <p:txBody>
          <a:bodyPr/>
          <a:lstStyle/>
          <a:p>
            <a:pPr lvl="1">
              <a:defRPr/>
            </a:pPr>
            <a:r>
              <a:rPr lang="en-US" sz="2000" b="1" dirty="0">
                <a:solidFill>
                  <a:srgbClr val="7030A0"/>
                </a:solidFill>
                <a:latin typeface="Courier New" pitchFamily="49" charset="0"/>
                <a:cs typeface="Courier New" pitchFamily="49" charset="0"/>
              </a:rPr>
              <a:t>SGA_TARGET</a:t>
            </a:r>
            <a:r>
              <a:rPr lang="en-US" sz="2000" dirty="0">
                <a:solidFill>
                  <a:schemeClr val="tx1"/>
                </a:solidFill>
                <a:cs typeface="Arial" pitchFamily="34" charset="0"/>
              </a:rPr>
              <a:t> </a:t>
            </a:r>
            <a:r>
              <a:rPr lang="en-US" sz="2000" dirty="0">
                <a:cs typeface="Arial" pitchFamily="34" charset="0"/>
              </a:rPr>
              <a:t>set at PDB level enforces a hard limit for the PDB’s SGA.</a:t>
            </a:r>
          </a:p>
          <a:p>
            <a:pPr lvl="1">
              <a:defRPr/>
            </a:pPr>
            <a:r>
              <a:rPr lang="en-US" sz="2000" b="1" dirty="0">
                <a:solidFill>
                  <a:schemeClr val="tx1"/>
                </a:solidFill>
                <a:latin typeface="Courier New" pitchFamily="49" charset="0"/>
                <a:cs typeface="Courier New" pitchFamily="49" charset="0"/>
              </a:rPr>
              <a:t>SGA_TARGET</a:t>
            </a:r>
            <a:r>
              <a:rPr lang="en-US" sz="2000" dirty="0">
                <a:solidFill>
                  <a:schemeClr val="tx1"/>
                </a:solidFill>
                <a:cs typeface="Arial" pitchFamily="34" charset="0"/>
              </a:rPr>
              <a:t> </a:t>
            </a:r>
            <a:r>
              <a:rPr lang="en-US" sz="2000" dirty="0">
                <a:cs typeface="Arial" pitchFamily="34" charset="0"/>
              </a:rPr>
              <a:t>at PDB level  provides more SGA for other containers.</a:t>
            </a:r>
          </a:p>
          <a:p>
            <a:pPr lvl="1">
              <a:defRPr/>
            </a:pPr>
            <a:r>
              <a:rPr lang="en-US" sz="2000" b="1" dirty="0">
                <a:solidFill>
                  <a:schemeClr val="accent1"/>
                </a:solidFill>
                <a:latin typeface="Courier New" pitchFamily="49" charset="0"/>
                <a:cs typeface="Courier New" pitchFamily="49" charset="0"/>
              </a:rPr>
              <a:t>SGA_MIN_SIZE</a:t>
            </a:r>
            <a:r>
              <a:rPr lang="en-US" sz="2000" dirty="0">
                <a:solidFill>
                  <a:schemeClr val="tx1"/>
                </a:solidFill>
                <a:cs typeface="Arial" pitchFamily="34" charset="0"/>
              </a:rPr>
              <a:t> </a:t>
            </a:r>
            <a:r>
              <a:rPr lang="en-US" sz="2000" dirty="0">
                <a:cs typeface="Arial" pitchFamily="34" charset="0"/>
              </a:rPr>
              <a:t>set for a PDB guarantees SGA space for the PDB.</a:t>
            </a:r>
          </a:p>
          <a:p>
            <a:pPr lvl="1">
              <a:defRPr/>
            </a:pPr>
            <a:r>
              <a:rPr lang="fr-FR" sz="2000" dirty="0">
                <a:cs typeface="Arial" pitchFamily="34" charset="0"/>
              </a:rPr>
              <a:t>Parameters at PDB level:</a:t>
            </a:r>
            <a:endParaRPr lang="en-US" sz="2000" dirty="0">
              <a:cs typeface="Arial" pitchFamily="34" charset="0"/>
            </a:endParaRPr>
          </a:p>
          <a:p>
            <a:pPr lvl="2">
              <a:buFont typeface="Courier New" pitchFamily="49" charset="0"/>
              <a:buChar char="−"/>
              <a:defRPr/>
            </a:pPr>
            <a:r>
              <a:rPr lang="en-US" sz="1800" b="1" dirty="0">
                <a:latin typeface="Courier New" pitchFamily="49" charset="0"/>
                <a:cs typeface="Courier New" pitchFamily="49" charset="0"/>
              </a:rPr>
              <a:t>DB_CACHE_SIZE</a:t>
            </a:r>
          </a:p>
          <a:p>
            <a:pPr lvl="2">
              <a:buFont typeface="Courier New" pitchFamily="49" charset="0"/>
              <a:buChar char="−"/>
              <a:defRPr/>
            </a:pPr>
            <a:r>
              <a:rPr lang="fr-FR" sz="1800" b="1" dirty="0">
                <a:latin typeface="Courier New" pitchFamily="49" charset="0"/>
                <a:cs typeface="Courier New" pitchFamily="49" charset="0"/>
              </a:rPr>
              <a:t>SHARED_POOL_SIZE</a:t>
            </a:r>
            <a:endParaRPr lang="en-US" sz="1800" b="1" dirty="0">
              <a:cs typeface="Arial" pitchFamily="34" charset="0"/>
            </a:endParaRPr>
          </a:p>
          <a:p>
            <a:pPr lvl="1">
              <a:defRPr/>
            </a:pPr>
            <a:r>
              <a:rPr lang="en-US" sz="2000" dirty="0">
                <a:latin typeface="+mj-lt"/>
                <a:cs typeface="Courier New" pitchFamily="49" charset="0"/>
              </a:rPr>
              <a:t>PDB minimums cannot be &gt; 50% of memory</a:t>
            </a:r>
            <a:endParaRPr lang="fr-FR" sz="2000" dirty="0">
              <a:latin typeface="+mj-lt"/>
            </a:endParaRPr>
          </a:p>
        </p:txBody>
      </p:sp>
    </p:spTree>
    <p:custDataLst>
      <p:tags r:id="rId1"/>
    </p:custDataLst>
    <p:extLst>
      <p:ext uri="{BB962C8B-B14F-4D97-AF65-F5344CB8AC3E}">
        <p14:creationId xmlns:p14="http://schemas.microsoft.com/office/powerpoint/2010/main" val="2389389250"/>
      </p:ext>
    </p:extLst>
  </p:cSld>
  <p:clrMapOvr>
    <a:masterClrMapping/>
  </p:clrMapOvr>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674812" y="914400"/>
            <a:ext cx="8610600" cy="4644083"/>
            <a:chOff x="830654" y="1268641"/>
            <a:chExt cx="7482693" cy="3021738"/>
          </a:xfrm>
        </p:grpSpPr>
        <p:sp>
          <p:nvSpPr>
            <p:cNvPr id="40" name="Freeform 39"/>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41" name="Rounded Rectangle 40"/>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0482" name="Rectangle 2"/>
          <p:cNvSpPr>
            <a:spLocks noGrp="1" noChangeArrowheads="1"/>
          </p:cNvSpPr>
          <p:nvPr>
            <p:ph type="title"/>
          </p:nvPr>
        </p:nvSpPr>
        <p:spPr/>
        <p:txBody>
          <a:bodyPr/>
          <a:lstStyle/>
          <a:p>
            <a:pPr eaLnBrk="1" hangingPunct="1"/>
            <a:r>
              <a:rPr lang="en-US" altLang="en-US" dirty="0"/>
              <a:t>Managing the Program Global Area (PGA)</a:t>
            </a:r>
          </a:p>
        </p:txBody>
      </p:sp>
      <p:grpSp>
        <p:nvGrpSpPr>
          <p:cNvPr id="2" name="Group 1"/>
          <p:cNvGrpSpPr/>
          <p:nvPr/>
        </p:nvGrpSpPr>
        <p:grpSpPr>
          <a:xfrm>
            <a:off x="2091134" y="1232222"/>
            <a:ext cx="7777956" cy="4008438"/>
            <a:chOff x="2278856" y="1485900"/>
            <a:chExt cx="7777956" cy="4008438"/>
          </a:xfrm>
        </p:grpSpPr>
        <p:sp>
          <p:nvSpPr>
            <p:cNvPr id="20483" name="Rectangle 33"/>
            <p:cNvSpPr>
              <a:spLocks noChangeArrowheads="1"/>
            </p:cNvSpPr>
            <p:nvPr/>
          </p:nvSpPr>
          <p:spPr bwMode="auto">
            <a:xfrm>
              <a:off x="2278856" y="1485900"/>
              <a:ext cx="3200400" cy="1866900"/>
            </a:xfrm>
            <a:prstGeom prst="rect">
              <a:avLst/>
            </a:prstGeom>
            <a:solidFill>
              <a:srgbClr val="CCEC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484" name="Rectangle 3"/>
            <p:cNvSpPr>
              <a:spLocks noChangeArrowheads="1"/>
            </p:cNvSpPr>
            <p:nvPr/>
          </p:nvSpPr>
          <p:spPr bwMode="auto">
            <a:xfrm>
              <a:off x="7577137" y="2982914"/>
              <a:ext cx="763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UGA</a:t>
              </a:r>
            </a:p>
          </p:txBody>
        </p:sp>
        <p:sp>
          <p:nvSpPr>
            <p:cNvPr id="20485" name="Rectangle 4"/>
            <p:cNvSpPr>
              <a:spLocks noChangeArrowheads="1"/>
            </p:cNvSpPr>
            <p:nvPr/>
          </p:nvSpPr>
          <p:spPr bwMode="blackWhite">
            <a:xfrm>
              <a:off x="2584715" y="1685925"/>
              <a:ext cx="950913" cy="661988"/>
            </a:xfrm>
            <a:prstGeom prst="rect">
              <a:avLst/>
            </a:prstGeom>
            <a:solidFill>
              <a:srgbClr val="CCCC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Server</a:t>
              </a:r>
            </a:p>
            <a:p>
              <a:pPr algn="ctr"/>
              <a:r>
                <a:rPr lang="en-US" altLang="en-US" sz="1600" b="1" dirty="0">
                  <a:solidFill>
                    <a:srgbClr val="000000"/>
                  </a:solidFill>
                </a:rPr>
                <a:t>process</a:t>
              </a:r>
            </a:p>
          </p:txBody>
        </p:sp>
        <p:sp>
          <p:nvSpPr>
            <p:cNvPr id="20486" name="Rectangle 5"/>
            <p:cNvSpPr>
              <a:spLocks noChangeArrowheads="1"/>
            </p:cNvSpPr>
            <p:nvPr/>
          </p:nvSpPr>
          <p:spPr bwMode="blackWhite">
            <a:xfrm>
              <a:off x="3921389" y="1693864"/>
              <a:ext cx="1295400" cy="1125537"/>
            </a:xfrm>
            <a:prstGeom prst="rect">
              <a:avLst/>
            </a:prstGeom>
            <a:solidFill>
              <a:srgbClr val="FF9999"/>
            </a:solidFill>
            <a:ln w="28575">
              <a:solidFill>
                <a:srgbClr val="000000"/>
              </a:solidFill>
              <a:miter lim="800000"/>
              <a:headEnd/>
              <a:tailEnd/>
            </a:ln>
          </p:spPr>
          <p:txBody>
            <a:bodyPr wrap="none" lIns="46038" tIns="46038" rIns="46038" bIns="46038"/>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PGA</a:t>
              </a:r>
            </a:p>
          </p:txBody>
        </p:sp>
        <p:sp>
          <p:nvSpPr>
            <p:cNvPr id="20487" name="Text Box 9"/>
            <p:cNvSpPr txBox="1">
              <a:spLocks noChangeArrowheads="1"/>
            </p:cNvSpPr>
            <p:nvPr/>
          </p:nvSpPr>
          <p:spPr bwMode="auto">
            <a:xfrm>
              <a:off x="3680089" y="2787650"/>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Dedicated</a:t>
              </a:r>
              <a:br>
                <a:rPr lang="en-US" altLang="en-US" b="1" dirty="0">
                  <a:solidFill>
                    <a:srgbClr val="000000"/>
                  </a:solidFill>
                </a:rPr>
              </a:br>
              <a:r>
                <a:rPr lang="en-US" altLang="en-US" b="1" dirty="0">
                  <a:solidFill>
                    <a:srgbClr val="000000"/>
                  </a:solidFill>
                </a:rPr>
                <a:t>connections</a:t>
              </a:r>
            </a:p>
          </p:txBody>
        </p:sp>
        <p:cxnSp>
          <p:nvCxnSpPr>
            <p:cNvPr id="20488" name="AutoShape 15"/>
            <p:cNvCxnSpPr>
              <a:cxnSpLocks noChangeShapeType="1"/>
            </p:cNvCxnSpPr>
            <p:nvPr/>
          </p:nvCxnSpPr>
          <p:spPr bwMode="blackWhite">
            <a:xfrm flipH="1">
              <a:off x="3540389" y="1981200"/>
              <a:ext cx="381000" cy="0"/>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20489" name="AutoShape 16"/>
            <p:cNvSpPr>
              <a:spLocks noChangeArrowheads="1"/>
            </p:cNvSpPr>
            <p:nvPr/>
          </p:nvSpPr>
          <p:spPr bwMode="blackWhite">
            <a:xfrm>
              <a:off x="6018212" y="1739900"/>
              <a:ext cx="3962400" cy="1143000"/>
            </a:xfrm>
            <a:prstGeom prst="roundRect">
              <a:avLst>
                <a:gd name="adj" fmla="val 12394"/>
              </a:avLst>
            </a:prstGeom>
            <a:solidFill>
              <a:srgbClr val="99CCFF"/>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490" name="Rectangle 17"/>
            <p:cNvSpPr>
              <a:spLocks noChangeArrowheads="1"/>
            </p:cNvSpPr>
            <p:nvPr/>
          </p:nvSpPr>
          <p:spPr bwMode="blackWhite">
            <a:xfrm>
              <a:off x="5894387" y="1852614"/>
              <a:ext cx="1066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Private</a:t>
              </a:r>
              <a:br>
                <a:rPr lang="en-US" altLang="en-US" b="1" dirty="0">
                  <a:solidFill>
                    <a:srgbClr val="000000"/>
                  </a:solidFill>
                </a:rPr>
              </a:br>
              <a:r>
                <a:rPr lang="en-US" altLang="en-US" b="1" dirty="0">
                  <a:solidFill>
                    <a:srgbClr val="000000"/>
                  </a:solidFill>
                </a:rPr>
                <a:t>SQL</a:t>
              </a:r>
              <a:br>
                <a:rPr lang="en-US" altLang="en-US" b="1" dirty="0">
                  <a:solidFill>
                    <a:srgbClr val="000000"/>
                  </a:solidFill>
                </a:rPr>
              </a:br>
              <a:r>
                <a:rPr lang="en-US" altLang="en-US" b="1" dirty="0">
                  <a:solidFill>
                    <a:srgbClr val="000000"/>
                  </a:solidFill>
                </a:rPr>
                <a:t>areas</a:t>
              </a:r>
            </a:p>
          </p:txBody>
        </p:sp>
        <p:sp>
          <p:nvSpPr>
            <p:cNvPr id="20491" name="Line 18"/>
            <p:cNvSpPr>
              <a:spLocks noChangeShapeType="1"/>
            </p:cNvSpPr>
            <p:nvPr/>
          </p:nvSpPr>
          <p:spPr bwMode="blackWhite">
            <a:xfrm flipH="1">
              <a:off x="6899275"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2" name="Rectangle 19"/>
            <p:cNvSpPr>
              <a:spLocks noChangeArrowheads="1"/>
            </p:cNvSpPr>
            <p:nvPr/>
          </p:nvSpPr>
          <p:spPr bwMode="blackWhite">
            <a:xfrm>
              <a:off x="6775450" y="1852614"/>
              <a:ext cx="12954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Cursor</a:t>
              </a:r>
            </a:p>
            <a:p>
              <a:pPr algn="ctr">
                <a:buFontTx/>
                <a:buChar char=" "/>
              </a:pPr>
              <a:r>
                <a:rPr lang="en-US" altLang="en-US" b="1" dirty="0">
                  <a:solidFill>
                    <a:srgbClr val="000000"/>
                  </a:solidFill>
                </a:rPr>
                <a:t>and SQL</a:t>
              </a:r>
            </a:p>
            <a:p>
              <a:pPr algn="ctr">
                <a:buFontTx/>
                <a:buChar char=" "/>
              </a:pPr>
              <a:r>
                <a:rPr lang="en-US" altLang="en-US" b="1" dirty="0">
                  <a:solidFill>
                    <a:srgbClr val="000000"/>
                  </a:solidFill>
                </a:rPr>
                <a:t>area</a:t>
              </a:r>
            </a:p>
          </p:txBody>
        </p:sp>
        <p:sp>
          <p:nvSpPr>
            <p:cNvPr id="20493" name="Line 20"/>
            <p:cNvSpPr>
              <a:spLocks noChangeShapeType="1"/>
            </p:cNvSpPr>
            <p:nvPr/>
          </p:nvSpPr>
          <p:spPr bwMode="blackWhite">
            <a:xfrm flipH="1">
              <a:off x="7989887"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4" name="Rectangle 21"/>
            <p:cNvSpPr>
              <a:spLocks noChangeArrowheads="1"/>
            </p:cNvSpPr>
            <p:nvPr/>
          </p:nvSpPr>
          <p:spPr bwMode="blackWhite">
            <a:xfrm>
              <a:off x="7885112" y="1990725"/>
              <a:ext cx="1295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Session</a:t>
              </a:r>
              <a:br>
                <a:rPr lang="en-US" altLang="en-US" b="1" dirty="0">
                  <a:solidFill>
                    <a:srgbClr val="000000"/>
                  </a:solidFill>
                </a:rPr>
              </a:br>
              <a:r>
                <a:rPr lang="en-US" altLang="en-US" b="1" dirty="0">
                  <a:solidFill>
                    <a:srgbClr val="000000"/>
                  </a:solidFill>
                </a:rPr>
                <a:t>memory</a:t>
              </a:r>
            </a:p>
          </p:txBody>
        </p:sp>
        <p:sp>
          <p:nvSpPr>
            <p:cNvPr id="20495" name="Line 22"/>
            <p:cNvSpPr>
              <a:spLocks noChangeShapeType="1"/>
            </p:cNvSpPr>
            <p:nvPr/>
          </p:nvSpPr>
          <p:spPr bwMode="blackWhite">
            <a:xfrm flipH="1">
              <a:off x="9066212" y="1739900"/>
              <a:ext cx="0" cy="1143000"/>
            </a:xfrm>
            <a:prstGeom prst="line">
              <a:avLst/>
            </a:prstGeom>
            <a:noFill/>
            <a:ln w="28575">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20496" name="Rectangle 23"/>
            <p:cNvSpPr>
              <a:spLocks noChangeArrowheads="1"/>
            </p:cNvSpPr>
            <p:nvPr/>
          </p:nvSpPr>
          <p:spPr bwMode="blackWhite">
            <a:xfrm>
              <a:off x="8990012" y="1990725"/>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Work</a:t>
              </a:r>
              <a:br>
                <a:rPr lang="en-US" altLang="en-US" b="1" dirty="0">
                  <a:solidFill>
                    <a:srgbClr val="000000"/>
                  </a:solidFill>
                </a:rPr>
              </a:br>
              <a:r>
                <a:rPr lang="en-US" altLang="en-US" b="1" dirty="0">
                  <a:solidFill>
                    <a:srgbClr val="000000"/>
                  </a:solidFill>
                </a:rPr>
                <a:t>area</a:t>
              </a:r>
            </a:p>
          </p:txBody>
        </p:sp>
        <p:cxnSp>
          <p:nvCxnSpPr>
            <p:cNvPr id="20497" name="AutoShape 24"/>
            <p:cNvCxnSpPr>
              <a:cxnSpLocks noChangeShapeType="1"/>
            </p:cNvCxnSpPr>
            <p:nvPr/>
          </p:nvCxnSpPr>
          <p:spPr bwMode="blackWhite">
            <a:xfrm flipH="1">
              <a:off x="3081602" y="2329497"/>
              <a:ext cx="1587" cy="418367"/>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nvGrpSpPr>
            <p:cNvPr id="20498" name="Group 25"/>
            <p:cNvGrpSpPr>
              <a:grpSpLocks/>
            </p:cNvGrpSpPr>
            <p:nvPr/>
          </p:nvGrpSpPr>
          <p:grpSpPr bwMode="auto">
            <a:xfrm>
              <a:off x="2638689" y="2715820"/>
              <a:ext cx="844550" cy="540537"/>
              <a:chOff x="960" y="684"/>
              <a:chExt cx="532" cy="412"/>
            </a:xfrm>
          </p:grpSpPr>
          <p:sp>
            <p:nvSpPr>
              <p:cNvPr id="20514" name="Rectangle 26"/>
              <p:cNvSpPr>
                <a:spLocks noChangeArrowheads="1"/>
              </p:cNvSpPr>
              <p:nvPr/>
            </p:nvSpPr>
            <p:spPr bwMode="gray">
              <a:xfrm>
                <a:off x="960" y="768"/>
                <a:ext cx="532" cy="246"/>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5" name="Oval 27"/>
              <p:cNvSpPr>
                <a:spLocks noChangeArrowheads="1"/>
              </p:cNvSpPr>
              <p:nvPr/>
            </p:nvSpPr>
            <p:spPr bwMode="gray">
              <a:xfrm>
                <a:off x="960" y="684"/>
                <a:ext cx="532" cy="158"/>
              </a:xfrm>
              <a:prstGeom prst="ellipse">
                <a:avLst/>
              </a:prstGeom>
              <a:solidFill>
                <a:schemeClr val="accent1"/>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6" name="Oval 28"/>
              <p:cNvSpPr>
                <a:spLocks noChangeArrowheads="1"/>
              </p:cNvSpPr>
              <p:nvPr/>
            </p:nvSpPr>
            <p:spPr bwMode="gray">
              <a:xfrm>
                <a:off x="960" y="938"/>
                <a:ext cx="532" cy="158"/>
              </a:xfrm>
              <a:prstGeom prst="ellipse">
                <a:avLst/>
              </a:prstGeom>
              <a:solidFill>
                <a:schemeClr val="folHlink"/>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grpSp>
          <p:nvGrpSpPr>
            <p:cNvPr id="20499" name="Group 36"/>
            <p:cNvGrpSpPr>
              <a:grpSpLocks/>
            </p:cNvGrpSpPr>
            <p:nvPr/>
          </p:nvGrpSpPr>
          <p:grpSpPr bwMode="auto">
            <a:xfrm>
              <a:off x="2284413" y="3563938"/>
              <a:ext cx="7696201" cy="1930400"/>
              <a:chOff x="480" y="2551"/>
              <a:chExt cx="4848" cy="1216"/>
            </a:xfrm>
          </p:grpSpPr>
          <p:sp>
            <p:nvSpPr>
              <p:cNvPr id="20510" name="Rectangle 35"/>
              <p:cNvSpPr>
                <a:spLocks noChangeArrowheads="1"/>
              </p:cNvSpPr>
              <p:nvPr/>
            </p:nvSpPr>
            <p:spPr bwMode="auto">
              <a:xfrm>
                <a:off x="480" y="2551"/>
                <a:ext cx="4848" cy="1216"/>
              </a:xfrm>
              <a:prstGeom prst="rect">
                <a:avLst/>
              </a:prstGeom>
              <a:solidFill>
                <a:srgbClr val="FF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01" name="AutoShape 6"/>
              <p:cNvSpPr>
                <a:spLocks noChangeArrowheads="1"/>
              </p:cNvSpPr>
              <p:nvPr/>
            </p:nvSpPr>
            <p:spPr bwMode="blackWhite">
              <a:xfrm>
                <a:off x="3211" y="2722"/>
                <a:ext cx="1920" cy="865"/>
              </a:xfrm>
              <a:prstGeom prst="roundRect">
                <a:avLst>
                  <a:gd name="adj" fmla="val 12394"/>
                </a:avLst>
              </a:prstGeom>
              <a:solidFill>
                <a:srgbClr val="FFFF99"/>
              </a:solidFill>
              <a:ln w="28575">
                <a:solidFill>
                  <a:schemeClr val="bg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02" name="Rectangle 7"/>
              <p:cNvSpPr>
                <a:spLocks noChangeArrowheads="1"/>
              </p:cNvSpPr>
              <p:nvPr/>
            </p:nvSpPr>
            <p:spPr bwMode="blackWhite">
              <a:xfrm>
                <a:off x="3156" y="2819"/>
                <a:ext cx="11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FontTx/>
                  <a:buChar char=" "/>
                </a:pPr>
                <a:r>
                  <a:rPr lang="en-US" altLang="en-US" b="1" dirty="0">
                    <a:solidFill>
                      <a:srgbClr val="000000"/>
                    </a:solidFill>
                  </a:rPr>
                  <a:t>Shared pool</a:t>
                </a:r>
                <a:br>
                  <a:rPr lang="en-US" altLang="en-US" b="1" dirty="0">
                    <a:solidFill>
                      <a:srgbClr val="000000"/>
                    </a:solidFill>
                  </a:rPr>
                </a:br>
                <a:r>
                  <a:rPr lang="en-US" altLang="en-US" b="1" dirty="0">
                    <a:solidFill>
                      <a:srgbClr val="000000"/>
                    </a:solidFill>
                  </a:rPr>
                  <a:t>or</a:t>
                </a:r>
                <a:br>
                  <a:rPr lang="en-US" altLang="en-US" b="1" dirty="0">
                    <a:solidFill>
                      <a:srgbClr val="000000"/>
                    </a:solidFill>
                  </a:rPr>
                </a:br>
                <a:r>
                  <a:rPr lang="en-US" altLang="en-US" b="1" dirty="0">
                    <a:solidFill>
                      <a:srgbClr val="000000"/>
                    </a:solidFill>
                  </a:rPr>
                  <a:t>large pool</a:t>
                </a:r>
              </a:p>
            </p:txBody>
          </p:sp>
          <p:sp>
            <p:nvSpPr>
              <p:cNvPr id="20503" name="AutoShape 8"/>
              <p:cNvSpPr>
                <a:spLocks noChangeArrowheads="1"/>
              </p:cNvSpPr>
              <p:nvPr/>
            </p:nvSpPr>
            <p:spPr bwMode="blackWhite">
              <a:xfrm>
                <a:off x="4404" y="2915"/>
                <a:ext cx="631" cy="384"/>
              </a:xfrm>
              <a:prstGeom prst="roundRect">
                <a:avLst>
                  <a:gd name="adj" fmla="val 12394"/>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UGA</a:t>
                </a:r>
              </a:p>
            </p:txBody>
          </p:sp>
          <p:sp>
            <p:nvSpPr>
              <p:cNvPr id="20504" name="Rectangle 10"/>
              <p:cNvSpPr>
                <a:spLocks noChangeArrowheads="1"/>
              </p:cNvSpPr>
              <p:nvPr/>
            </p:nvSpPr>
            <p:spPr bwMode="blackWhite">
              <a:xfrm>
                <a:off x="808" y="2672"/>
                <a:ext cx="599" cy="417"/>
              </a:xfrm>
              <a:prstGeom prst="rect">
                <a:avLst/>
              </a:prstGeom>
              <a:solidFill>
                <a:srgbClr val="CCCC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Shared</a:t>
                </a:r>
              </a:p>
              <a:p>
                <a:pPr algn="ctr"/>
                <a:r>
                  <a:rPr lang="en-US" altLang="en-US" sz="1600" b="1" dirty="0">
                    <a:solidFill>
                      <a:srgbClr val="000000"/>
                    </a:solidFill>
                  </a:rPr>
                  <a:t>server</a:t>
                </a:r>
              </a:p>
            </p:txBody>
          </p:sp>
          <p:sp>
            <p:nvSpPr>
              <p:cNvPr id="20505" name="Rectangle 11"/>
              <p:cNvSpPr>
                <a:spLocks noChangeArrowheads="1"/>
              </p:cNvSpPr>
              <p:nvPr/>
            </p:nvSpPr>
            <p:spPr bwMode="blackWhite">
              <a:xfrm>
                <a:off x="1686" y="2781"/>
                <a:ext cx="378" cy="199"/>
              </a:xfrm>
              <a:prstGeom prst="rect">
                <a:avLst/>
              </a:prstGeom>
              <a:solidFill>
                <a:srgbClr val="FF9999"/>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PGA</a:t>
                </a:r>
              </a:p>
            </p:txBody>
          </p:sp>
          <p:sp>
            <p:nvSpPr>
              <p:cNvPr id="20507" name="Text Box 13"/>
              <p:cNvSpPr txBox="1">
                <a:spLocks noChangeArrowheads="1"/>
              </p:cNvSpPr>
              <p:nvPr/>
            </p:nvSpPr>
            <p:spPr bwMode="auto">
              <a:xfrm>
                <a:off x="1612" y="3248"/>
                <a:ext cx="10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Shared server</a:t>
                </a:r>
                <a:br>
                  <a:rPr lang="en-US" altLang="en-US" b="1" dirty="0">
                    <a:solidFill>
                      <a:srgbClr val="000000"/>
                    </a:solidFill>
                  </a:rPr>
                </a:br>
                <a:r>
                  <a:rPr lang="en-US" altLang="en-US" b="1" dirty="0">
                    <a:solidFill>
                      <a:srgbClr val="000000"/>
                    </a:solidFill>
                  </a:rPr>
                  <a:t>connections</a:t>
                </a:r>
              </a:p>
            </p:txBody>
          </p:sp>
          <p:cxnSp>
            <p:nvCxnSpPr>
              <p:cNvPr id="20508" name="AutoShape 14"/>
              <p:cNvCxnSpPr>
                <a:cxnSpLocks noChangeShapeType="1"/>
                <a:stCxn id="20505" idx="1"/>
                <a:endCxn id="20504" idx="3"/>
              </p:cNvCxnSpPr>
              <p:nvPr/>
            </p:nvCxnSpPr>
            <p:spPr bwMode="blackWhite">
              <a:xfrm flipH="1">
                <a:off x="1407" y="2880"/>
                <a:ext cx="279" cy="0"/>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nvGrpSpPr>
              <p:cNvPr id="20509" name="Group 29"/>
              <p:cNvGrpSpPr>
                <a:grpSpLocks/>
              </p:cNvGrpSpPr>
              <p:nvPr/>
            </p:nvGrpSpPr>
            <p:grpSpPr bwMode="auto">
              <a:xfrm>
                <a:off x="840" y="3300"/>
                <a:ext cx="532" cy="412"/>
                <a:chOff x="960" y="684"/>
                <a:chExt cx="532" cy="412"/>
              </a:xfrm>
            </p:grpSpPr>
            <p:sp>
              <p:nvSpPr>
                <p:cNvPr id="20511" name="Rectangle 30"/>
                <p:cNvSpPr>
                  <a:spLocks noChangeArrowheads="1"/>
                </p:cNvSpPr>
                <p:nvPr/>
              </p:nvSpPr>
              <p:spPr bwMode="gray">
                <a:xfrm>
                  <a:off x="960" y="768"/>
                  <a:ext cx="532" cy="246"/>
                </a:xfrm>
                <a:prstGeom prst="rect">
                  <a:avLst/>
                </a:prstGeom>
                <a:solidFill>
                  <a:schemeClr val="folHlink"/>
                </a:solidFill>
                <a:ln w="28575">
                  <a:solidFill>
                    <a:schemeClr val="folHlink"/>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2" name="Oval 31"/>
                <p:cNvSpPr>
                  <a:spLocks noChangeArrowheads="1"/>
                </p:cNvSpPr>
                <p:nvPr/>
              </p:nvSpPr>
              <p:spPr bwMode="gray">
                <a:xfrm>
                  <a:off x="960" y="684"/>
                  <a:ext cx="532" cy="158"/>
                </a:xfrm>
                <a:prstGeom prst="ellipse">
                  <a:avLst/>
                </a:prstGeom>
                <a:solidFill>
                  <a:schemeClr val="accent1"/>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sp>
              <p:nvSpPr>
                <p:cNvPr id="20513" name="Oval 32"/>
                <p:cNvSpPr>
                  <a:spLocks noChangeArrowheads="1"/>
                </p:cNvSpPr>
                <p:nvPr/>
              </p:nvSpPr>
              <p:spPr bwMode="gray">
                <a:xfrm>
                  <a:off x="960" y="938"/>
                  <a:ext cx="532" cy="158"/>
                </a:xfrm>
                <a:prstGeom prst="ellipse">
                  <a:avLst/>
                </a:prstGeom>
                <a:solidFill>
                  <a:schemeClr val="folHlink"/>
                </a:solidFill>
                <a:ln w="28575">
                  <a:solidFill>
                    <a:schemeClr val="folHlink"/>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p>
              </p:txBody>
            </p:sp>
          </p:grpSp>
          <p:cxnSp>
            <p:nvCxnSpPr>
              <p:cNvPr id="20506" name="AutoShape 12"/>
              <p:cNvCxnSpPr>
                <a:cxnSpLocks noChangeShapeType="1"/>
              </p:cNvCxnSpPr>
              <p:nvPr/>
            </p:nvCxnSpPr>
            <p:spPr bwMode="blackWhite">
              <a:xfrm flipH="1">
                <a:off x="1107" y="3061"/>
                <a:ext cx="1" cy="264"/>
              </a:xfrm>
              <a:prstGeom prst="straightConnector1">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grpSp>
        <p:sp>
          <p:nvSpPr>
            <p:cNvPr id="20500" name="AutoShape 8"/>
            <p:cNvSpPr>
              <a:spLocks noChangeArrowheads="1"/>
            </p:cNvSpPr>
            <p:nvPr/>
          </p:nvSpPr>
          <p:spPr bwMode="blackWhite">
            <a:xfrm>
              <a:off x="4073790" y="2057400"/>
              <a:ext cx="1001713" cy="609600"/>
            </a:xfrm>
            <a:prstGeom prst="roundRect">
              <a:avLst>
                <a:gd name="adj" fmla="val 12394"/>
              </a:avLst>
            </a:prstGeom>
            <a:solidFill>
              <a:srgbClr val="99CCFF"/>
            </a:solidFill>
            <a:ln w="28575">
              <a:solidFill>
                <a:schemeClr val="bg2"/>
              </a:solidFill>
              <a:round/>
              <a:headEnd/>
              <a:tailEnd/>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dirty="0">
                  <a:solidFill>
                    <a:srgbClr val="000000"/>
                  </a:solidFill>
                </a:rPr>
                <a:t>UGA</a:t>
              </a:r>
            </a:p>
          </p:txBody>
        </p:sp>
      </p:grpSp>
      <p:sp>
        <p:nvSpPr>
          <p:cNvPr id="37" name="Content Placeholder 8"/>
          <p:cNvSpPr txBox="1">
            <a:spLocks/>
          </p:cNvSpPr>
          <p:nvPr/>
        </p:nvSpPr>
        <p:spPr>
          <a:xfrm>
            <a:off x="2356774" y="5773064"/>
            <a:ext cx="7475276" cy="422550"/>
          </a:xfrm>
          <a:prstGeom prst="rect">
            <a:avLst/>
          </a:prstGeom>
        </p:spPr>
        <p:txBody>
          <a:bodyPr anchor="ct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lgn="ctr"/>
            <a:r>
              <a:rPr lang="en-US" kern="0" dirty="0"/>
              <a:t>Automatic PGA memory management is enabled by default.</a:t>
            </a:r>
          </a:p>
        </p:txBody>
      </p:sp>
    </p:spTree>
    <p:custDataLst>
      <p:tags r:id="rId1"/>
    </p:custDataLst>
    <p:extLst>
      <p:ext uri="{BB962C8B-B14F-4D97-AF65-F5344CB8AC3E}">
        <p14:creationId xmlns:p14="http://schemas.microsoft.com/office/powerpoint/2010/main" val="2566861976"/>
      </p:ext>
    </p:extLst>
  </p:cSld>
  <p:clrMapOvr>
    <a:masterClrMapping/>
  </p:clrMapOvr>
  <p:transition spd="slow"/>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64847783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82663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674" name="Rectangle 17"/>
          <p:cNvSpPr>
            <a:spLocks noGrp="1" noChangeArrowheads="1"/>
          </p:cNvSpPr>
          <p:nvPr>
            <p:ph type="title"/>
          </p:nvPr>
        </p:nvSpPr>
        <p:spPr/>
        <p:txBody>
          <a:bodyPr/>
          <a:lstStyle/>
          <a:p>
            <a:pPr eaLnBrk="1" hangingPunct="1"/>
            <a:r>
              <a:rPr lang="en-US" dirty="0"/>
              <a:t>Practice Overview</a:t>
            </a:r>
          </a:p>
        </p:txBody>
      </p:sp>
      <p:sp>
        <p:nvSpPr>
          <p:cNvPr id="28675" name="Rectangle 18"/>
          <p:cNvSpPr>
            <a:spLocks noGrp="1" noChangeArrowheads="1"/>
          </p:cNvSpPr>
          <p:nvPr>
            <p:ph idx="1"/>
          </p:nvPr>
        </p:nvSpPr>
        <p:spPr>
          <a:xfrm>
            <a:off x="622138" y="1242485"/>
            <a:ext cx="10944549" cy="357356"/>
          </a:xfrm>
        </p:spPr>
        <p:txBody>
          <a:bodyPr/>
          <a:lstStyle/>
          <a:p>
            <a:pPr lvl="1" eaLnBrk="1" hangingPunct="1">
              <a:buClr>
                <a:schemeClr val="accent1"/>
              </a:buClr>
            </a:pPr>
            <a:r>
              <a:rPr lang="en-US" dirty="0"/>
              <a:t>Creating a New CDB</a:t>
            </a:r>
          </a:p>
        </p:txBody>
      </p:sp>
    </p:spTree>
    <p:custDataLst>
      <p:tags r:id="rId1"/>
    </p:custDataLst>
    <p:extLst>
      <p:ext uri="{BB962C8B-B14F-4D97-AF65-F5344CB8AC3E}">
        <p14:creationId xmlns:p14="http://schemas.microsoft.com/office/powerpoint/2010/main" val="1835344251"/>
      </p:ext>
    </p:extLst>
  </p:cSld>
  <p:clrMapOvr>
    <a:masterClrMapping/>
  </p:clrMapOvr>
  <p:transition spd="slow"/>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429693" y="762000"/>
            <a:ext cx="4693919" cy="5260891"/>
            <a:chOff x="830654" y="1268641"/>
            <a:chExt cx="7482693" cy="3021738"/>
          </a:xfrm>
        </p:grpSpPr>
        <p:sp>
          <p:nvSpPr>
            <p:cNvPr id="17" name="Freeform 16"/>
            <p:cNvSpPr/>
            <p:nvPr/>
          </p:nvSpPr>
          <p:spPr bwMode="auto">
            <a:xfrm>
              <a:off x="1005948" y="4244660"/>
              <a:ext cx="7132106"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8" name="Rounded Rectangle 1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1506" name="Title 1"/>
          <p:cNvSpPr>
            <a:spLocks noGrp="1"/>
          </p:cNvSpPr>
          <p:nvPr>
            <p:ph type="title"/>
          </p:nvPr>
        </p:nvSpPr>
        <p:spPr/>
        <p:txBody>
          <a:bodyPr/>
          <a:lstStyle/>
          <a:p>
            <a:r>
              <a:rPr lang="en-US" altLang="en-US" dirty="0"/>
              <a:t>Managing the PGA for PDBs</a:t>
            </a:r>
          </a:p>
        </p:txBody>
      </p:sp>
      <p:sp>
        <p:nvSpPr>
          <p:cNvPr id="14" name="Content Placeholder 42"/>
          <p:cNvSpPr>
            <a:spLocks noGrp="1"/>
          </p:cNvSpPr>
          <p:nvPr>
            <p:ph idx="1"/>
          </p:nvPr>
        </p:nvSpPr>
        <p:spPr>
          <a:xfrm>
            <a:off x="622139" y="1242485"/>
            <a:ext cx="5700874" cy="1831606"/>
          </a:xfrm>
        </p:spPr>
        <p:txBody>
          <a:bodyPr/>
          <a:lstStyle/>
          <a:p>
            <a:pPr>
              <a:lnSpc>
                <a:spcPct val="90000"/>
              </a:lnSpc>
              <a:buFont typeface="Arial" charset="0"/>
              <a:buNone/>
              <a:defRPr/>
            </a:pPr>
            <a:r>
              <a:rPr lang="en-US" dirty="0">
                <a:latin typeface="+mj-lt"/>
                <a:cs typeface="Courier New" pitchFamily="49" charset="0"/>
              </a:rPr>
              <a:t>Instance </a:t>
            </a:r>
            <a:r>
              <a:rPr lang="en-US" dirty="0">
                <a:latin typeface="Courier New" pitchFamily="49" charset="0"/>
                <a:cs typeface="Courier New" pitchFamily="49" charset="0"/>
              </a:rPr>
              <a:t>PGA_AGGREGATE_LIMIT</a:t>
            </a:r>
          </a:p>
          <a:p>
            <a:pPr lvl="1">
              <a:lnSpc>
                <a:spcPct val="90000"/>
              </a:lnSpc>
              <a:defRPr/>
            </a:pPr>
            <a:r>
              <a:rPr lang="en-US" dirty="0"/>
              <a:t>No more PGA can be allocated.</a:t>
            </a:r>
          </a:p>
          <a:p>
            <a:pPr lvl="1">
              <a:lnSpc>
                <a:spcPct val="90000"/>
              </a:lnSpc>
              <a:defRPr/>
            </a:pPr>
            <a:r>
              <a:rPr lang="en-US" dirty="0"/>
              <a:t>Calls or sessions of the largest PGA users are terminated.</a:t>
            </a:r>
          </a:p>
          <a:p>
            <a:pPr>
              <a:lnSpc>
                <a:spcPct val="90000"/>
              </a:lnSpc>
              <a:buFont typeface="Arial" charset="0"/>
              <a:buNone/>
              <a:defRPr/>
            </a:pPr>
            <a:r>
              <a:rPr lang="en-US" dirty="0">
                <a:cs typeface="Courier New" pitchFamily="49" charset="0"/>
              </a:rPr>
              <a:t>Instance </a:t>
            </a:r>
            <a:r>
              <a:rPr lang="en-US" dirty="0">
                <a:latin typeface="Courier New" pitchFamily="49" charset="0"/>
                <a:cs typeface="Courier New" pitchFamily="49" charset="0"/>
              </a:rPr>
              <a:t>PGA_AGGREGATE_TARGET</a:t>
            </a:r>
          </a:p>
          <a:p>
            <a:pPr lvl="1">
              <a:defRPr/>
            </a:pPr>
            <a:r>
              <a:rPr lang="en-US" dirty="0"/>
              <a:t>All sessions must use TEMP rather than PGA.</a:t>
            </a:r>
          </a:p>
          <a:p>
            <a:pPr>
              <a:buFont typeface="Arial" charset="0"/>
              <a:buNone/>
              <a:defRPr/>
            </a:pPr>
            <a:r>
              <a:rPr lang="en-US" dirty="0">
                <a:cs typeface="Courier New" pitchFamily="49" charset="0"/>
              </a:rPr>
              <a:t>PDB </a:t>
            </a:r>
            <a:r>
              <a:rPr lang="en-US" dirty="0">
                <a:latin typeface="Courier New" pitchFamily="49" charset="0"/>
                <a:cs typeface="Courier New" pitchFamily="49" charset="0"/>
              </a:rPr>
              <a:t>PGA_AGGREGATE_LIMIT</a:t>
            </a:r>
          </a:p>
          <a:p>
            <a:pPr>
              <a:buFont typeface="Arial" charset="0"/>
              <a:buNone/>
              <a:defRPr/>
            </a:pPr>
            <a:r>
              <a:rPr lang="en-US" dirty="0">
                <a:cs typeface="Courier New" pitchFamily="49" charset="0"/>
              </a:rPr>
              <a:t>PDB </a:t>
            </a:r>
            <a:r>
              <a:rPr lang="en-US" dirty="0">
                <a:latin typeface="Courier New" pitchFamily="49" charset="0"/>
                <a:cs typeface="Courier New" pitchFamily="49" charset="0"/>
              </a:rPr>
              <a:t>PGA_AGGREGATE_TARGET</a:t>
            </a:r>
            <a:endParaRPr lang="en-US" dirty="0"/>
          </a:p>
          <a:p>
            <a:pPr lvl="1">
              <a:defRPr/>
            </a:pPr>
            <a:r>
              <a:rPr lang="en-US" dirty="0"/>
              <a:t>These parameters set the same behavior at the PDB level.</a:t>
            </a:r>
          </a:p>
        </p:txBody>
      </p:sp>
      <p:grpSp>
        <p:nvGrpSpPr>
          <p:cNvPr id="2" name="Group 1"/>
          <p:cNvGrpSpPr/>
          <p:nvPr/>
        </p:nvGrpSpPr>
        <p:grpSpPr>
          <a:xfrm>
            <a:off x="6891813" y="1045327"/>
            <a:ext cx="3769678" cy="4694237"/>
            <a:chOff x="1604009" y="1341439"/>
            <a:chExt cx="3769678" cy="4694237"/>
          </a:xfrm>
        </p:grpSpPr>
        <p:sp>
          <p:nvSpPr>
            <p:cNvPr id="22" name="Rectangle 21"/>
            <p:cNvSpPr/>
            <p:nvPr/>
          </p:nvSpPr>
          <p:spPr>
            <a:xfrm>
              <a:off x="2641600" y="4724401"/>
              <a:ext cx="2660650" cy="1311275"/>
            </a:xfrm>
            <a:prstGeom prst="rect">
              <a:avLst/>
            </a:prstGeom>
            <a:solidFill>
              <a:srgbClr val="FFFF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90000"/>
                </a:lnSpc>
                <a:defRPr/>
              </a:pPr>
              <a:r>
                <a:rPr lang="en-US" sz="1400" b="1" dirty="0">
                  <a:solidFill>
                    <a:srgbClr val="000000"/>
                  </a:solidFill>
                </a:rPr>
                <a:t>Sales PDB SGA</a:t>
              </a:r>
            </a:p>
          </p:txBody>
        </p:sp>
        <p:sp>
          <p:nvSpPr>
            <p:cNvPr id="24" name="Rectangle 23"/>
            <p:cNvSpPr/>
            <p:nvPr/>
          </p:nvSpPr>
          <p:spPr>
            <a:xfrm>
              <a:off x="2641600" y="2600326"/>
              <a:ext cx="2660650" cy="2124075"/>
            </a:xfrm>
            <a:prstGeom prst="rect">
              <a:avLst/>
            </a:prstGeom>
            <a:solidFill>
              <a:srgbClr val="99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ct val="90000"/>
                </a:lnSpc>
                <a:defRPr/>
              </a:pPr>
              <a:r>
                <a:rPr lang="en-US" sz="1400" b="1" dirty="0">
                  <a:solidFill>
                    <a:srgbClr val="000000"/>
                  </a:solidFill>
                </a:rPr>
                <a:t>Support PDB SGA</a:t>
              </a:r>
            </a:p>
          </p:txBody>
        </p:sp>
        <p:sp>
          <p:nvSpPr>
            <p:cNvPr id="25" name="Rectangle 24"/>
            <p:cNvSpPr/>
            <p:nvPr/>
          </p:nvSpPr>
          <p:spPr>
            <a:xfrm>
              <a:off x="2641600" y="2143125"/>
              <a:ext cx="2660650" cy="4572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1400" b="1" dirty="0"/>
                <a:t>CDB Root PGA</a:t>
              </a:r>
            </a:p>
          </p:txBody>
        </p:sp>
        <p:sp>
          <p:nvSpPr>
            <p:cNvPr id="21510" name="Rectangle 25"/>
            <p:cNvSpPr>
              <a:spLocks noChangeArrowheads="1"/>
            </p:cNvSpPr>
            <p:nvPr/>
          </p:nvSpPr>
          <p:spPr bwMode="auto">
            <a:xfrm>
              <a:off x="2638426" y="2143125"/>
              <a:ext cx="2663825" cy="3887788"/>
            </a:xfrm>
            <a:prstGeom prst="rect">
              <a:avLst/>
            </a:prstGeom>
            <a:noFill/>
            <a:ln w="1905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21511" name="TextBox 26"/>
            <p:cNvSpPr txBox="1">
              <a:spLocks noChangeArrowheads="1"/>
            </p:cNvSpPr>
            <p:nvPr/>
          </p:nvSpPr>
          <p:spPr bwMode="auto">
            <a:xfrm>
              <a:off x="1680209" y="1593851"/>
              <a:ext cx="2976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latin typeface="Courier New" panose="02070309020205020404" pitchFamily="49" charset="0"/>
                  <a:cs typeface="Courier New" panose="02070309020205020404" pitchFamily="49" charset="0"/>
                </a:rPr>
                <a:t>PGA_AGGREGATE_LIMIT=1TB</a:t>
              </a:r>
            </a:p>
            <a:p>
              <a:pPr eaLnBrk="1" hangingPunct="1"/>
              <a:r>
                <a:rPr lang="fr-FR" altLang="en-US" sz="1400" b="1" dirty="0">
                  <a:solidFill>
                    <a:srgbClr val="000000"/>
                  </a:solidFill>
                  <a:latin typeface="Courier New" panose="02070309020205020404" pitchFamily="49" charset="0"/>
                  <a:cs typeface="Courier New" panose="02070309020205020404" pitchFamily="49" charset="0"/>
                </a:rPr>
                <a:t>PGA_AGGREGATE_TARGET=500GB</a:t>
              </a:r>
              <a:endParaRPr lang="en-US" altLang="en-US" sz="1400" b="1" dirty="0">
                <a:solidFill>
                  <a:srgbClr val="000000"/>
                </a:solidFill>
                <a:latin typeface="Courier New" panose="02070309020205020404" pitchFamily="49" charset="0"/>
                <a:cs typeface="Courier New" panose="02070309020205020404" pitchFamily="49" charset="0"/>
              </a:endParaRPr>
            </a:p>
          </p:txBody>
        </p:sp>
        <p:cxnSp>
          <p:nvCxnSpPr>
            <p:cNvPr id="21512" name="Straight Connector 31"/>
            <p:cNvCxnSpPr>
              <a:cxnSpLocks noChangeShapeType="1"/>
            </p:cNvCxnSpPr>
            <p:nvPr/>
          </p:nvCxnSpPr>
          <p:spPr bwMode="auto">
            <a:xfrm>
              <a:off x="2638426" y="5443538"/>
              <a:ext cx="26638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sp>
          <p:nvSpPr>
            <p:cNvPr id="21513" name="TextBox 98"/>
            <p:cNvSpPr txBox="1">
              <a:spLocks noChangeArrowheads="1"/>
            </p:cNvSpPr>
            <p:nvPr/>
          </p:nvSpPr>
          <p:spPr bwMode="auto">
            <a:xfrm>
              <a:off x="1680209" y="1341439"/>
              <a:ext cx="16557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000000"/>
                  </a:solidFill>
                </a:rPr>
                <a:t>CDB Instance</a:t>
              </a:r>
            </a:p>
          </p:txBody>
        </p:sp>
        <p:cxnSp>
          <p:nvCxnSpPr>
            <p:cNvPr id="21514" name="Straight Connector 40"/>
            <p:cNvCxnSpPr>
              <a:cxnSpLocks noChangeShapeType="1"/>
            </p:cNvCxnSpPr>
            <p:nvPr/>
          </p:nvCxnSpPr>
          <p:spPr bwMode="auto">
            <a:xfrm>
              <a:off x="2638426" y="3903663"/>
              <a:ext cx="2663825" cy="0"/>
            </a:xfrm>
            <a:prstGeom prst="line">
              <a:avLst/>
            </a:prstGeom>
            <a:noFill/>
            <a:ln w="28575" algn="ctr">
              <a:solidFill>
                <a:schemeClr val="tx1"/>
              </a:solidFill>
              <a:prstDash val="sysDash"/>
              <a:round/>
              <a:headEnd type="none" w="sm" len="sm"/>
              <a:tailEnd type="none" w="sm" len="sm"/>
            </a:ln>
            <a:extLst>
              <a:ext uri="{909E8E84-426E-40DD-AFC4-6F175D3DCCD1}">
                <a14:hiddenFill xmlns:a14="http://schemas.microsoft.com/office/drawing/2010/main">
                  <a:noFill/>
                </a14:hiddenFill>
              </a:ext>
            </a:extLst>
          </p:spPr>
        </p:cxnSp>
        <p:sp>
          <p:nvSpPr>
            <p:cNvPr id="42" name="Up Arrow 41"/>
            <p:cNvSpPr/>
            <p:nvPr/>
          </p:nvSpPr>
          <p:spPr>
            <a:xfrm>
              <a:off x="1604009" y="2132856"/>
              <a:ext cx="801079" cy="3888432"/>
            </a:xfrm>
            <a:prstGeom prst="upArrow">
              <a:avLst/>
            </a:prstGeom>
            <a:solidFill>
              <a:schemeClr val="bg1">
                <a:lumMod val="75000"/>
              </a:schemeClr>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lnSpc>
                  <a:spcPct val="90000"/>
                </a:lnSpc>
                <a:defRPr/>
              </a:pPr>
              <a:r>
                <a:rPr lang="en-US" b="1" dirty="0">
                  <a:solidFill>
                    <a:srgbClr val="000000"/>
                  </a:solidFill>
                </a:rPr>
                <a:t>Actual  PGA  Usage</a:t>
              </a:r>
            </a:p>
          </p:txBody>
        </p:sp>
        <p:sp>
          <p:nvSpPr>
            <p:cNvPr id="21516" name="TextBox 43"/>
            <p:cNvSpPr txBox="1">
              <a:spLocks noChangeArrowheads="1"/>
            </p:cNvSpPr>
            <p:nvPr/>
          </p:nvSpPr>
          <p:spPr bwMode="auto">
            <a:xfrm>
              <a:off x="2613025" y="2636839"/>
              <a:ext cx="27606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r>
                <a:rPr lang="fr-FR" altLang="en-US" sz="1400" b="1" dirty="0">
                  <a:solidFill>
                    <a:srgbClr val="C00000"/>
                  </a:solidFill>
                  <a:latin typeface="Courier New" panose="02070309020205020404" pitchFamily="49" charset="0"/>
                  <a:cs typeface="Courier New" panose="02070309020205020404" pitchFamily="49" charset="0"/>
                </a:rPr>
                <a:t>PGA_AGGREGATE_LIMIT</a:t>
              </a:r>
              <a:r>
                <a:rPr lang="fr-FR" altLang="en-US" sz="1400" b="1" dirty="0">
                  <a:solidFill>
                    <a:srgbClr val="000000"/>
                  </a:solidFill>
                  <a:latin typeface="Courier New" panose="02070309020205020404" pitchFamily="49" charset="0"/>
                  <a:cs typeface="Courier New" panose="02070309020205020404" pitchFamily="49" charset="0"/>
                </a:rPr>
                <a:t>=300M</a:t>
              </a: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r>
                <a:rPr lang="fr-FR" altLang="en-US" sz="1200" b="1" dirty="0">
                  <a:solidFill>
                    <a:srgbClr val="C00000"/>
                  </a:solidFill>
                  <a:latin typeface="Courier New" panose="02070309020205020404" pitchFamily="49" charset="0"/>
                  <a:cs typeface="Courier New" panose="02070309020205020404" pitchFamily="49" charset="0"/>
                </a:rPr>
                <a:t>PGA_AGGREGATE_TARGET</a:t>
              </a:r>
              <a:r>
                <a:rPr lang="fr-FR" altLang="en-US" sz="1200" b="1" dirty="0">
                  <a:solidFill>
                    <a:srgbClr val="000000"/>
                  </a:solidFill>
                  <a:latin typeface="Courier New" panose="02070309020205020404" pitchFamily="49" charset="0"/>
                  <a:cs typeface="Courier New" panose="02070309020205020404" pitchFamily="49" charset="0"/>
                </a:rPr>
                <a:t>=150M</a:t>
              </a:r>
              <a:endParaRPr lang="en-US" altLang="en-US" sz="1200" b="1" dirty="0">
                <a:solidFill>
                  <a:srgbClr val="000000"/>
                </a:solidFill>
                <a:latin typeface="Courier New" panose="02070309020205020404" pitchFamily="49" charset="0"/>
                <a:cs typeface="Courier New" panose="02070309020205020404" pitchFamily="49" charset="0"/>
              </a:endParaRPr>
            </a:p>
          </p:txBody>
        </p:sp>
        <p:sp>
          <p:nvSpPr>
            <p:cNvPr id="21517" name="TextBox 48"/>
            <p:cNvSpPr txBox="1">
              <a:spLocks noChangeArrowheads="1"/>
            </p:cNvSpPr>
            <p:nvPr/>
          </p:nvSpPr>
          <p:spPr bwMode="auto">
            <a:xfrm>
              <a:off x="2609850" y="4940300"/>
              <a:ext cx="2760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400" b="1" dirty="0">
                  <a:solidFill>
                    <a:srgbClr val="C00000"/>
                  </a:solidFill>
                  <a:latin typeface="Courier New" panose="02070309020205020404" pitchFamily="49" charset="0"/>
                  <a:cs typeface="Courier New" panose="02070309020205020404" pitchFamily="49" charset="0"/>
                </a:rPr>
                <a:t>PGA_AGGREGATE_LIMIT</a:t>
              </a:r>
              <a:r>
                <a:rPr lang="fr-FR" altLang="en-US" sz="1400" b="1" dirty="0">
                  <a:solidFill>
                    <a:srgbClr val="000000"/>
                  </a:solidFill>
                  <a:latin typeface="Courier New" panose="02070309020205020404" pitchFamily="49" charset="0"/>
                  <a:cs typeface="Courier New" panose="02070309020205020404" pitchFamily="49" charset="0"/>
                </a:rPr>
                <a:t>=200M</a:t>
              </a:r>
            </a:p>
            <a:p>
              <a:pPr eaLnBrk="1" hangingPunct="1"/>
              <a:endParaRPr lang="fr-FR" altLang="en-US" sz="1400" b="1" dirty="0">
                <a:latin typeface="Courier New" panose="02070309020205020404" pitchFamily="49" charset="0"/>
                <a:cs typeface="Courier New" panose="02070309020205020404" pitchFamily="49" charset="0"/>
              </a:endParaRPr>
            </a:p>
            <a:p>
              <a:pPr eaLnBrk="1" hangingPunct="1"/>
              <a:endParaRPr lang="fr-FR" altLang="en-US" sz="800" b="1" dirty="0">
                <a:latin typeface="Courier New" panose="02070309020205020404" pitchFamily="49" charset="0"/>
                <a:cs typeface="Courier New" panose="02070309020205020404" pitchFamily="49" charset="0"/>
              </a:endParaRPr>
            </a:p>
            <a:p>
              <a:pPr eaLnBrk="1" hangingPunct="1"/>
              <a:r>
                <a:rPr lang="fr-FR" altLang="en-US" sz="1200" b="1" dirty="0">
                  <a:solidFill>
                    <a:srgbClr val="C00000"/>
                  </a:solidFill>
                  <a:latin typeface="Courier New" panose="02070309020205020404" pitchFamily="49" charset="0"/>
                  <a:cs typeface="Courier New" panose="02070309020205020404" pitchFamily="49" charset="0"/>
                </a:rPr>
                <a:t>PGA_AGGREGATE_TARGET</a:t>
              </a:r>
              <a:r>
                <a:rPr lang="fr-FR" altLang="en-US" sz="1200" b="1" dirty="0">
                  <a:solidFill>
                    <a:srgbClr val="000000"/>
                  </a:solidFill>
                  <a:latin typeface="Courier New" panose="02070309020205020404" pitchFamily="49" charset="0"/>
                  <a:cs typeface="Courier New" panose="02070309020205020404" pitchFamily="49" charset="0"/>
                </a:rPr>
                <a:t>=100M</a:t>
              </a:r>
              <a:endParaRPr lang="en-US" altLang="en-US" sz="1200" b="1" dirty="0">
                <a:solidFill>
                  <a:srgbClr val="000000"/>
                </a:solidFill>
                <a:latin typeface="Courier New" panose="02070309020205020404" pitchFamily="49" charset="0"/>
                <a:cs typeface="Courier New" panose="02070309020205020404" pitchFamily="49" charset="0"/>
              </a:endParaRPr>
            </a:p>
          </p:txBody>
        </p:sp>
      </p:grpSp>
    </p:spTree>
    <p:custDataLst>
      <p:tags r:id="rId1"/>
    </p:custDataLst>
    <p:extLst>
      <p:ext uri="{BB962C8B-B14F-4D97-AF65-F5344CB8AC3E}">
        <p14:creationId xmlns:p14="http://schemas.microsoft.com/office/powerpoint/2010/main" val="934368100"/>
      </p:ext>
    </p:extLst>
  </p:cSld>
  <p:clrMapOvr>
    <a:masterClrMapping/>
  </p:clrMapOvr>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680521"/>
          </a:xfrm>
        </p:spPr>
        <p:txBody>
          <a:bodyPr/>
          <a:lstStyle/>
          <a:p>
            <a:r>
              <a:rPr lang="en-US" dirty="0"/>
              <a:t>In this lesson, you should have learned how to configure and monitor memory components for optimal performance.</a:t>
            </a:r>
          </a:p>
        </p:txBody>
      </p:sp>
    </p:spTree>
    <p:custDataLst>
      <p:tags r:id="rId1"/>
    </p:custDataLst>
    <p:extLst>
      <p:ext uri="{BB962C8B-B14F-4D97-AF65-F5344CB8AC3E}">
        <p14:creationId xmlns:p14="http://schemas.microsoft.com/office/powerpoint/2010/main" val="4156807457"/>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357356"/>
          </a:xfrm>
        </p:spPr>
        <p:txBody>
          <a:bodyPr/>
          <a:lstStyle/>
          <a:p>
            <a:pPr lvl="1"/>
            <a:r>
              <a:rPr lang="en-US" dirty="0"/>
              <a:t>Viewing Memory </a:t>
            </a:r>
            <a:r>
              <a:rPr lang="en-US" dirty="0" smtClean="0"/>
              <a:t>Configurations</a:t>
            </a:r>
            <a:endParaRPr lang="en-US" dirty="0"/>
          </a:p>
        </p:txBody>
      </p:sp>
    </p:spTree>
    <p:custDataLst>
      <p:tags r:id="rId1"/>
    </p:custDataLst>
    <p:extLst>
      <p:ext uri="{BB962C8B-B14F-4D97-AF65-F5344CB8AC3E}">
        <p14:creationId xmlns:p14="http://schemas.microsoft.com/office/powerpoint/2010/main" val="4078672590"/>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33. Analyzing </a:t>
            </a:r>
            <a:r>
              <a:rPr lang="en-US" dirty="0" smtClean="0"/>
              <a:t>SQL and Optimizing Access Paths</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806994597"/>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a:xfrm>
            <a:off x="622138" y="1242485"/>
            <a:ext cx="10944549" cy="2434848"/>
          </a:xfrm>
        </p:spPr>
        <p:txBody>
          <a:bodyPr/>
          <a:lstStyle/>
          <a:p>
            <a:r>
              <a:rPr lang="en-US" dirty="0"/>
              <a:t>After completing this lesson, you should be able to:</a:t>
            </a:r>
          </a:p>
          <a:p>
            <a:pPr lvl="1"/>
            <a:r>
              <a:rPr lang="en-US" dirty="0"/>
              <a:t>Describe the SQL tuning methodology</a:t>
            </a:r>
          </a:p>
          <a:p>
            <a:pPr lvl="1"/>
            <a:r>
              <a:rPr lang="en-US" dirty="0"/>
              <a:t>Manage optimizer statistics</a:t>
            </a:r>
          </a:p>
          <a:p>
            <a:pPr lvl="1"/>
            <a:r>
              <a:rPr lang="en-US" dirty="0"/>
              <a:t>Use SQL Tuning Advisor to identify and tune SQL statements that are using the most resources</a:t>
            </a:r>
          </a:p>
          <a:p>
            <a:pPr lvl="1"/>
            <a:r>
              <a:rPr lang="en-US" dirty="0"/>
              <a:t>Use SQL Access Advisor to tune a workload</a:t>
            </a:r>
          </a:p>
        </p:txBody>
      </p:sp>
    </p:spTree>
    <p:custDataLst>
      <p:tags r:id="rId1"/>
    </p:custDataLst>
    <p:extLst>
      <p:ext uri="{BB962C8B-B14F-4D97-AF65-F5344CB8AC3E}">
        <p14:creationId xmlns:p14="http://schemas.microsoft.com/office/powerpoint/2010/main" val="2862995424"/>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724715" y="1219201"/>
            <a:ext cx="2322697" cy="4572000"/>
            <a:chOff x="761209" y="855663"/>
            <a:chExt cx="5485646" cy="3336997"/>
          </a:xfrm>
        </p:grpSpPr>
        <p:sp>
          <p:nvSpPr>
            <p:cNvPr id="18" name="Freeform 17"/>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9" name="Rounded Rectangle 18"/>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grpSp>
        <p:nvGrpSpPr>
          <p:cNvPr id="14" name="Group 13"/>
          <p:cNvGrpSpPr/>
          <p:nvPr/>
        </p:nvGrpSpPr>
        <p:grpSpPr>
          <a:xfrm>
            <a:off x="836613" y="1219201"/>
            <a:ext cx="4114800" cy="4572000"/>
            <a:chOff x="761209" y="855663"/>
            <a:chExt cx="5485646" cy="3336997"/>
          </a:xfrm>
        </p:grpSpPr>
        <p:sp>
          <p:nvSpPr>
            <p:cNvPr id="15" name="Freeform 14"/>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6" name="Rounded Rectangle 15"/>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4098" name="Rectangle 14"/>
          <p:cNvSpPr>
            <a:spLocks noGrp="1" noChangeArrowheads="1"/>
          </p:cNvSpPr>
          <p:nvPr>
            <p:ph type="title"/>
          </p:nvPr>
        </p:nvSpPr>
        <p:spPr>
          <a:noFill/>
        </p:spPr>
        <p:txBody>
          <a:bodyPr/>
          <a:lstStyle/>
          <a:p>
            <a:pPr eaLnBrk="1" hangingPunct="1"/>
            <a:r>
              <a:rPr lang="en-US" altLang="en-US" dirty="0"/>
              <a:t>SQL Tuning Process</a:t>
            </a:r>
          </a:p>
        </p:txBody>
      </p:sp>
      <p:sp>
        <p:nvSpPr>
          <p:cNvPr id="4" name="Rectangle 20"/>
          <p:cNvSpPr>
            <a:spLocks noChangeArrowheads="1"/>
          </p:cNvSpPr>
          <p:nvPr/>
        </p:nvSpPr>
        <p:spPr bwMode="blackWhite">
          <a:xfrm>
            <a:off x="4455797" y="1600200"/>
            <a:ext cx="4534215" cy="6096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1. </a:t>
            </a:r>
            <a:r>
              <a:rPr lang="en-US" b="1" dirty="0">
                <a:solidFill>
                  <a:srgbClr val="000000"/>
                </a:solidFill>
                <a:latin typeface="Arial" charset="0"/>
                <a:cs typeface="Arial" charset="0"/>
              </a:rPr>
              <a:t>Identify poorly tuned SQL statements. </a:t>
            </a:r>
          </a:p>
        </p:txBody>
      </p:sp>
      <p:sp>
        <p:nvSpPr>
          <p:cNvPr id="5" name="Rectangle 20"/>
          <p:cNvSpPr>
            <a:spLocks noChangeArrowheads="1"/>
          </p:cNvSpPr>
          <p:nvPr/>
        </p:nvSpPr>
        <p:spPr bwMode="blackWhite">
          <a:xfrm>
            <a:off x="4455797" y="3048000"/>
            <a:ext cx="4534215"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2. </a:t>
            </a:r>
            <a:r>
              <a:rPr lang="en-US" b="1" dirty="0">
                <a:solidFill>
                  <a:srgbClr val="000000"/>
                </a:solidFill>
                <a:latin typeface="Arial" charset="0"/>
                <a:cs typeface="Arial" charset="0"/>
              </a:rPr>
              <a:t>Tune the individual SQL statements. </a:t>
            </a:r>
          </a:p>
        </p:txBody>
      </p:sp>
      <p:sp>
        <p:nvSpPr>
          <p:cNvPr id="6" name="Rectangle 20"/>
          <p:cNvSpPr>
            <a:spLocks noChangeArrowheads="1"/>
          </p:cNvSpPr>
          <p:nvPr/>
        </p:nvSpPr>
        <p:spPr bwMode="blackWhite">
          <a:xfrm>
            <a:off x="4455797" y="4495800"/>
            <a:ext cx="4534215" cy="609600"/>
          </a:xfrm>
          <a:prstGeom prst="rect">
            <a:avLst/>
          </a:prstGeom>
          <a:solidFill>
            <a:schemeClr val="accent3">
              <a:lumMod val="60000"/>
              <a:lumOff val="4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chemeClr val="accent1"/>
                </a:solidFill>
                <a:latin typeface="Arial" charset="0"/>
                <a:cs typeface="Arial" charset="0"/>
              </a:rPr>
              <a:t>3. </a:t>
            </a:r>
            <a:r>
              <a:rPr lang="en-US" b="1" dirty="0">
                <a:solidFill>
                  <a:srgbClr val="000000"/>
                </a:solidFill>
                <a:latin typeface="Arial" charset="0"/>
                <a:cs typeface="Arial" charset="0"/>
              </a:rPr>
              <a:t>Tune the application as a whole. </a:t>
            </a:r>
          </a:p>
        </p:txBody>
      </p:sp>
      <p:pic>
        <p:nvPicPr>
          <p:cNvPr id="4102" name="Picture 10" descr="SQL_cnt204676.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62213" y="2616631"/>
            <a:ext cx="6477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065212" y="1888630"/>
            <a:ext cx="2971800" cy="3014663"/>
            <a:chOff x="303212" y="1252537"/>
            <a:chExt cx="2971800" cy="3014663"/>
          </a:xfrm>
        </p:grpSpPr>
        <p:sp>
          <p:nvSpPr>
            <p:cNvPr id="7" name="Text Box 12"/>
            <p:cNvSpPr txBox="1">
              <a:spLocks noChangeArrowheads="1"/>
            </p:cNvSpPr>
            <p:nvPr/>
          </p:nvSpPr>
          <p:spPr bwMode="auto">
            <a:xfrm>
              <a:off x="1370012" y="222408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000000"/>
                  </a:solidFill>
                </a:rPr>
                <a:t>ADDM</a:t>
              </a:r>
            </a:p>
          </p:txBody>
        </p:sp>
        <p:pic>
          <p:nvPicPr>
            <p:cNvPr id="8" name="Picture 24"/>
            <p:cNvPicPr>
              <a:picLocks noChangeAspect="1" noChangeArrowheads="1"/>
            </p:cNvPicPr>
            <p:nvPr/>
          </p:nvPicPr>
          <p:blipFill>
            <a:blip r:embed="rId5">
              <a:lum bright="-6000" contrast="12000"/>
              <a:extLst>
                <a:ext uri="{28A0092B-C50C-407E-A947-70E740481C1C}">
                  <a14:useLocalDpi xmlns:a14="http://schemas.microsoft.com/office/drawing/2010/main" val="0"/>
                </a:ext>
              </a:extLst>
            </a:blip>
            <a:srcRect/>
            <a:stretch>
              <a:fillRect/>
            </a:stretch>
          </p:blipFill>
          <p:spPr bwMode="gray">
            <a:xfrm>
              <a:off x="1409700" y="1252537"/>
              <a:ext cx="796925" cy="822325"/>
            </a:xfrm>
            <a:prstGeom prst="rect">
              <a:avLst/>
            </a:prstGeom>
            <a:solidFill>
              <a:srgbClr val="00C2B0"/>
            </a:solidFill>
            <a:ln w="38100">
              <a:solidFill>
                <a:schemeClr val="hlink"/>
              </a:solidFill>
              <a:miter lim="800000"/>
              <a:headEnd/>
              <a:tailEnd/>
            </a:ln>
          </p:spPr>
        </p:pic>
        <p:sp>
          <p:nvSpPr>
            <p:cNvPr id="9" name="Rectangle 9"/>
            <p:cNvSpPr>
              <a:spLocks noChangeArrowheads="1"/>
            </p:cNvSpPr>
            <p:nvPr/>
          </p:nvSpPr>
          <p:spPr bwMode="auto">
            <a:xfrm>
              <a:off x="303212" y="3738594"/>
              <a:ext cx="1500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SQL Tuning Advisor</a:t>
              </a:r>
            </a:p>
          </p:txBody>
        </p:sp>
        <p:pic>
          <p:nvPicPr>
            <p:cNvPr id="10" name="Picture 10" descr="do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836612" y="2671794"/>
              <a:ext cx="428577"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AccessAdvis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307518" y="2671794"/>
              <a:ext cx="434094"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p:cNvSpPr>
              <a:spLocks noChangeArrowheads="1"/>
            </p:cNvSpPr>
            <p:nvPr/>
          </p:nvSpPr>
          <p:spPr bwMode="auto">
            <a:xfrm>
              <a:off x="1774824" y="3738594"/>
              <a:ext cx="1500188" cy="52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dirty="0">
                  <a:solidFill>
                    <a:srgbClr val="000000"/>
                  </a:solidFill>
                </a:rPr>
                <a:t>SQL Access Advisor</a:t>
              </a:r>
            </a:p>
          </p:txBody>
        </p:sp>
      </p:grpSp>
    </p:spTree>
    <p:custDataLst>
      <p:tags r:id="rId1"/>
    </p:custDataLst>
    <p:extLst>
      <p:ext uri="{BB962C8B-B14F-4D97-AF65-F5344CB8AC3E}">
        <p14:creationId xmlns:p14="http://schemas.microsoft.com/office/powerpoint/2010/main" val="1229643392"/>
      </p:ext>
    </p:extLst>
  </p:cSld>
  <p:clrMapOvr>
    <a:masterClrMapping/>
  </p:clrMapOvr>
  <p:transition/>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4"/>
          <p:cNvSpPr>
            <a:spLocks noGrp="1" noChangeArrowheads="1"/>
          </p:cNvSpPr>
          <p:nvPr>
            <p:ph type="title"/>
          </p:nvPr>
        </p:nvSpPr>
        <p:spPr>
          <a:noFill/>
        </p:spPr>
        <p:txBody>
          <a:bodyPr/>
          <a:lstStyle/>
          <a:p>
            <a:pPr eaLnBrk="1" hangingPunct="1"/>
            <a:r>
              <a:rPr lang="en-US" altLang="en-US" dirty="0"/>
              <a:t>Oracle Optimizer</a:t>
            </a:r>
          </a:p>
        </p:txBody>
      </p:sp>
      <p:pic>
        <p:nvPicPr>
          <p:cNvPr id="5123" name="Picture 6" descr="OptimizerComponent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0898" y="922258"/>
            <a:ext cx="5947029" cy="501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7"/>
          <p:cNvSpPr>
            <a:spLocks noChangeArrowheads="1"/>
          </p:cNvSpPr>
          <p:nvPr/>
        </p:nvSpPr>
        <p:spPr bwMode="auto">
          <a:xfrm>
            <a:off x="3351212" y="1140885"/>
            <a:ext cx="9906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Tree>
    <p:custDataLst>
      <p:tags r:id="rId1"/>
    </p:custDataLst>
    <p:extLst>
      <p:ext uri="{BB962C8B-B14F-4D97-AF65-F5344CB8AC3E}">
        <p14:creationId xmlns:p14="http://schemas.microsoft.com/office/powerpoint/2010/main" val="1128469907"/>
      </p:ext>
    </p:extLst>
  </p:cSld>
  <p:clrMapOvr>
    <a:masterClrMapping/>
  </p:clrMapOvr>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4"/>
          <p:cNvSpPr>
            <a:spLocks noGrp="1" noChangeArrowheads="1"/>
          </p:cNvSpPr>
          <p:nvPr>
            <p:ph type="title"/>
          </p:nvPr>
        </p:nvSpPr>
        <p:spPr>
          <a:noFill/>
        </p:spPr>
        <p:txBody>
          <a:bodyPr/>
          <a:lstStyle/>
          <a:p>
            <a:pPr eaLnBrk="1" hangingPunct="1"/>
            <a:r>
              <a:rPr lang="en-US" altLang="en-US" dirty="0"/>
              <a:t>Optimizer Statistics</a:t>
            </a:r>
          </a:p>
        </p:txBody>
      </p:sp>
      <p:sp>
        <p:nvSpPr>
          <p:cNvPr id="6147" name="Rectangle 7"/>
          <p:cNvSpPr>
            <a:spLocks noChangeArrowheads="1"/>
          </p:cNvSpPr>
          <p:nvPr/>
        </p:nvSpPr>
        <p:spPr bwMode="auto">
          <a:xfrm>
            <a:off x="3808412" y="1447800"/>
            <a:ext cx="8382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pic>
        <p:nvPicPr>
          <p:cNvPr id="6148" name="Picture 4" descr="OptimizerStat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5544" y="914401"/>
            <a:ext cx="4757737"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5"/>
          <p:cNvSpPr>
            <a:spLocks noChangeArrowheads="1"/>
          </p:cNvSpPr>
          <p:nvPr/>
        </p:nvSpPr>
        <p:spPr bwMode="auto">
          <a:xfrm>
            <a:off x="3895448" y="1020280"/>
            <a:ext cx="1349929" cy="245441"/>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6150" name="Rectangle 8"/>
          <p:cNvSpPr>
            <a:spLocks noChangeArrowheads="1"/>
          </p:cNvSpPr>
          <p:nvPr/>
        </p:nvSpPr>
        <p:spPr bwMode="auto">
          <a:xfrm>
            <a:off x="5027612" y="1066800"/>
            <a:ext cx="12192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Tree>
    <p:custDataLst>
      <p:tags r:id="rId1"/>
    </p:custDataLst>
    <p:extLst>
      <p:ext uri="{BB962C8B-B14F-4D97-AF65-F5344CB8AC3E}">
        <p14:creationId xmlns:p14="http://schemas.microsoft.com/office/powerpoint/2010/main" val="3861292697"/>
      </p:ext>
    </p:extLst>
  </p:cSld>
  <p:clrMapOvr>
    <a:masterClrMapping/>
  </p:clrMapOvr>
  <p:transition/>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4"/>
          <p:cNvSpPr>
            <a:spLocks noGrp="1" noChangeArrowheads="1"/>
          </p:cNvSpPr>
          <p:nvPr>
            <p:ph type="title"/>
          </p:nvPr>
        </p:nvSpPr>
        <p:spPr>
          <a:noFill/>
        </p:spPr>
        <p:txBody>
          <a:bodyPr/>
          <a:lstStyle/>
          <a:p>
            <a:pPr eaLnBrk="1" hangingPunct="1"/>
            <a:r>
              <a:rPr lang="en-US" altLang="en-US" dirty="0"/>
              <a:t>Optimizer Statistics Collection</a:t>
            </a:r>
          </a:p>
        </p:txBody>
      </p:sp>
      <p:sp>
        <p:nvSpPr>
          <p:cNvPr id="7171" name="Rectangle 7"/>
          <p:cNvSpPr>
            <a:spLocks noChangeArrowheads="1"/>
          </p:cNvSpPr>
          <p:nvPr/>
        </p:nvSpPr>
        <p:spPr bwMode="auto">
          <a:xfrm>
            <a:off x="3808412" y="1447800"/>
            <a:ext cx="838200" cy="3810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172" name="Rectangle 5"/>
          <p:cNvSpPr>
            <a:spLocks noChangeArrowheads="1"/>
          </p:cNvSpPr>
          <p:nvPr/>
        </p:nvSpPr>
        <p:spPr bwMode="auto">
          <a:xfrm>
            <a:off x="4189412" y="1066800"/>
            <a:ext cx="7620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173" name="Rectangle 8"/>
          <p:cNvSpPr>
            <a:spLocks noChangeArrowheads="1"/>
          </p:cNvSpPr>
          <p:nvPr/>
        </p:nvSpPr>
        <p:spPr bwMode="auto">
          <a:xfrm>
            <a:off x="5027612" y="1066800"/>
            <a:ext cx="1219200" cy="1524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pic>
        <p:nvPicPr>
          <p:cNvPr id="7174" name="Picture 6" descr="DynamicStatistic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3086" y="888207"/>
            <a:ext cx="5982653"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9"/>
          <p:cNvSpPr>
            <a:spLocks noChangeArrowheads="1"/>
          </p:cNvSpPr>
          <p:nvPr/>
        </p:nvSpPr>
        <p:spPr bwMode="auto">
          <a:xfrm>
            <a:off x="3234028" y="1042856"/>
            <a:ext cx="2479384" cy="304800"/>
          </a:xfrm>
          <a:prstGeom prst="rect">
            <a:avLst/>
          </a:prstGeom>
          <a:solidFill>
            <a:schemeClr val="bg1"/>
          </a:solidFill>
          <a:ln w="28575" algn="ctr">
            <a:solidFill>
              <a:schemeClr val="bg1"/>
            </a:solidFill>
            <a:round/>
            <a:headEnd type="none" w="sm" len="sm"/>
            <a:tailEnd type="none" w="sm" len="sm"/>
          </a:ln>
        </p:spPr>
        <p:txBody>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Tree>
    <p:custDataLst>
      <p:tags r:id="rId1"/>
    </p:custDataLst>
    <p:extLst>
      <p:ext uri="{BB962C8B-B14F-4D97-AF65-F5344CB8AC3E}">
        <p14:creationId xmlns:p14="http://schemas.microsoft.com/office/powerpoint/2010/main" val="471796302"/>
      </p:ext>
    </p:extLst>
  </p:cSld>
  <p:clrMapOvr>
    <a:masterClrMapping/>
  </p:clrMapOvr>
  <p:transition/>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14550759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5. Starting </a:t>
            </a:r>
            <a:r>
              <a:rPr lang="en-US" dirty="0" smtClean="0"/>
              <a:t>Up and Shutting Down a Database Instance</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2697108046"/>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Grp="1" noChangeArrowheads="1"/>
          </p:cNvSpPr>
          <p:nvPr>
            <p:ph type="title"/>
          </p:nvPr>
        </p:nvSpPr>
        <p:spPr>
          <a:noFill/>
        </p:spPr>
        <p:txBody>
          <a:bodyPr/>
          <a:lstStyle/>
          <a:p>
            <a:pPr eaLnBrk="1" hangingPunct="1"/>
            <a:r>
              <a:rPr lang="en-US" altLang="en-US" dirty="0"/>
              <a:t>Setting Optimizer Statistics Preferences</a:t>
            </a:r>
          </a:p>
        </p:txBody>
      </p:sp>
      <p:sp>
        <p:nvSpPr>
          <p:cNvPr id="4" name="Rectangle 20"/>
          <p:cNvSpPr>
            <a:spLocks noChangeArrowheads="1"/>
          </p:cNvSpPr>
          <p:nvPr/>
        </p:nvSpPr>
        <p:spPr bwMode="blackWhite">
          <a:xfrm>
            <a:off x="2055812" y="1600200"/>
            <a:ext cx="8046720" cy="7620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Courier New" pitchFamily="49" charset="0"/>
                <a:cs typeface="Courier New" pitchFamily="49" charset="0"/>
              </a:rPr>
              <a:t>DBMS_STATS.GATHER_*_STATS</a:t>
            </a:r>
            <a:r>
              <a:rPr lang="en-US" b="1" dirty="0">
                <a:solidFill>
                  <a:srgbClr val="000000"/>
                </a:solidFill>
                <a:latin typeface="Arial" charset="0"/>
                <a:cs typeface="Arial" charset="0"/>
              </a:rPr>
              <a:t> procedures: Gather statistics for an entire database or for individual objects using default values </a:t>
            </a:r>
          </a:p>
        </p:txBody>
      </p:sp>
      <p:sp>
        <p:nvSpPr>
          <p:cNvPr id="5" name="Rectangle 20"/>
          <p:cNvSpPr>
            <a:spLocks noChangeArrowheads="1"/>
          </p:cNvSpPr>
          <p:nvPr/>
        </p:nvSpPr>
        <p:spPr bwMode="blackWhite">
          <a:xfrm>
            <a:off x="2055812" y="2514600"/>
            <a:ext cx="8046720" cy="7620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Use the </a:t>
            </a:r>
            <a:r>
              <a:rPr lang="en-US" b="1" dirty="0">
                <a:solidFill>
                  <a:srgbClr val="000000"/>
                </a:solidFill>
                <a:latin typeface="Courier New" pitchFamily="49" charset="0"/>
                <a:cs typeface="Courier New" pitchFamily="49" charset="0"/>
              </a:rPr>
              <a:t>SET_*_PREFS</a:t>
            </a:r>
            <a:r>
              <a:rPr lang="en-US" b="1" dirty="0">
                <a:solidFill>
                  <a:srgbClr val="000000"/>
                </a:solidFill>
                <a:latin typeface="Arial" charset="0"/>
                <a:cs typeface="Arial" charset="0"/>
              </a:rPr>
              <a:t> procedures to create preference values for any object that is not owned by </a:t>
            </a:r>
            <a:r>
              <a:rPr lang="en-US" b="1" dirty="0">
                <a:solidFill>
                  <a:srgbClr val="000000"/>
                </a:solidFill>
                <a:latin typeface="Courier New" pitchFamily="49" charset="0"/>
                <a:cs typeface="Courier New" pitchFamily="49" charset="0"/>
              </a:rPr>
              <a:t>SYS</a:t>
            </a:r>
            <a:r>
              <a:rPr lang="en-US" b="1" dirty="0">
                <a:solidFill>
                  <a:srgbClr val="000000"/>
                </a:solidFill>
                <a:latin typeface="Arial" charset="0"/>
                <a:cs typeface="Arial" charset="0"/>
              </a:rPr>
              <a:t> or </a:t>
            </a:r>
            <a:r>
              <a:rPr lang="en-US" b="1" dirty="0">
                <a:solidFill>
                  <a:srgbClr val="000000"/>
                </a:solidFill>
                <a:latin typeface="Courier New" pitchFamily="49" charset="0"/>
                <a:cs typeface="Courier New" pitchFamily="49" charset="0"/>
              </a:rPr>
              <a:t>SYSTEM</a:t>
            </a:r>
          </a:p>
        </p:txBody>
      </p:sp>
      <p:sp>
        <p:nvSpPr>
          <p:cNvPr id="6" name="Rectangle 20"/>
          <p:cNvSpPr>
            <a:spLocks noChangeArrowheads="1"/>
          </p:cNvSpPr>
          <p:nvPr/>
        </p:nvSpPr>
        <p:spPr bwMode="blackWhite">
          <a:xfrm>
            <a:off x="2055812" y="3429000"/>
            <a:ext cx="8046720" cy="7620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Query </a:t>
            </a:r>
            <a:r>
              <a:rPr lang="en-US" b="1" dirty="0">
                <a:solidFill>
                  <a:srgbClr val="000000"/>
                </a:solidFill>
                <a:latin typeface="Courier New" pitchFamily="49" charset="0"/>
                <a:cs typeface="Courier New" pitchFamily="49" charset="0"/>
              </a:rPr>
              <a:t>DBA_TAB_STAT_PREFS</a:t>
            </a:r>
            <a:r>
              <a:rPr lang="en-US" b="1" dirty="0">
                <a:solidFill>
                  <a:srgbClr val="000000"/>
                </a:solidFill>
                <a:latin typeface="Arial" charset="0"/>
                <a:cs typeface="Arial" charset="0"/>
              </a:rPr>
              <a:t> to view object-level preferences</a:t>
            </a:r>
          </a:p>
        </p:txBody>
      </p:sp>
      <p:sp>
        <p:nvSpPr>
          <p:cNvPr id="7" name="Rectangle 20"/>
          <p:cNvSpPr>
            <a:spLocks noChangeArrowheads="1"/>
          </p:cNvSpPr>
          <p:nvPr/>
        </p:nvSpPr>
        <p:spPr bwMode="blackWhite">
          <a:xfrm>
            <a:off x="2086292" y="4343400"/>
            <a:ext cx="8046720" cy="7620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defTabSz="822325" eaLnBrk="0" hangingPunct="0">
              <a:lnSpc>
                <a:spcPct val="95000"/>
              </a:lnSpc>
              <a:defRPr/>
            </a:pPr>
            <a:r>
              <a:rPr lang="en-US" b="1" dirty="0">
                <a:solidFill>
                  <a:srgbClr val="000000"/>
                </a:solidFill>
                <a:latin typeface="Arial" charset="0"/>
                <a:cs typeface="Arial" charset="0"/>
              </a:rPr>
              <a:t>Execute the </a:t>
            </a:r>
            <a:r>
              <a:rPr lang="en-US" b="1" dirty="0">
                <a:solidFill>
                  <a:srgbClr val="000000"/>
                </a:solidFill>
                <a:latin typeface="Courier New" pitchFamily="49" charset="0"/>
                <a:cs typeface="Courier New" pitchFamily="49" charset="0"/>
              </a:rPr>
              <a:t>DBMS_STATS.GET_PREFS</a:t>
            </a:r>
            <a:r>
              <a:rPr lang="en-US" b="1" dirty="0">
                <a:solidFill>
                  <a:srgbClr val="000000"/>
                </a:solidFill>
              </a:rPr>
              <a:t> procedure for each preference to see the global preferences</a:t>
            </a:r>
            <a:endParaRPr lang="en-US" b="1" dirty="0">
              <a:solidFill>
                <a:srgbClr val="000000"/>
              </a:solidFill>
              <a:latin typeface="Courier New" pitchFamily="49" charset="0"/>
              <a:cs typeface="Courier New" pitchFamily="49" charset="0"/>
            </a:endParaRPr>
          </a:p>
        </p:txBody>
      </p:sp>
    </p:spTree>
    <p:custDataLst>
      <p:tags r:id="rId1"/>
    </p:custDataLst>
    <p:extLst>
      <p:ext uri="{BB962C8B-B14F-4D97-AF65-F5344CB8AC3E}">
        <p14:creationId xmlns:p14="http://schemas.microsoft.com/office/powerpoint/2010/main" val="2376282993"/>
      </p:ext>
    </p:extLst>
  </p:cSld>
  <p:clrMapOvr>
    <a:masterClrMapping/>
  </p:clrMapOvr>
  <p:transition/>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111341514"/>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dirty="0"/>
              <a:t>Optimizer Statistics Advisor</a:t>
            </a:r>
          </a:p>
        </p:txBody>
      </p:sp>
      <p:sp>
        <p:nvSpPr>
          <p:cNvPr id="10243" name="Content Placeholder 2"/>
          <p:cNvSpPr>
            <a:spLocks noGrp="1"/>
          </p:cNvSpPr>
          <p:nvPr>
            <p:ph idx="1"/>
          </p:nvPr>
        </p:nvSpPr>
        <p:spPr>
          <a:xfrm>
            <a:off x="622138" y="1243013"/>
            <a:ext cx="10944549" cy="3922435"/>
          </a:xfrm>
        </p:spPr>
        <p:txBody>
          <a:bodyPr/>
          <a:lstStyle/>
          <a:p>
            <a:pPr lvl="1"/>
            <a:r>
              <a:rPr lang="en-US" altLang="en-US" dirty="0"/>
              <a:t>If best practices change in a new release, Optimizer Statistics Advisor encodes these practices in its </a:t>
            </a:r>
            <a:r>
              <a:rPr lang="en-US" altLang="en-US" dirty="0">
                <a:solidFill>
                  <a:srgbClr val="C00000"/>
                </a:solidFill>
              </a:rPr>
              <a:t>rules</a:t>
            </a:r>
            <a:r>
              <a:rPr lang="en-US" altLang="en-US" dirty="0"/>
              <a:t>.</a:t>
            </a:r>
          </a:p>
          <a:p>
            <a:pPr lvl="1"/>
            <a:r>
              <a:rPr lang="en-US" altLang="en-US" dirty="0"/>
              <a:t>The advisor always provides the most up-to-date recommendations.</a:t>
            </a:r>
          </a:p>
          <a:p>
            <a:pPr lvl="1"/>
            <a:r>
              <a:rPr lang="en-US" altLang="en-US" dirty="0"/>
              <a:t>Track and analyze how statistics are collected.</a:t>
            </a:r>
          </a:p>
          <a:p>
            <a:pPr lvl="2"/>
            <a:r>
              <a:rPr lang="en-US" altLang="en-US" dirty="0"/>
              <a:t>Class of findings: System, Operations, Objects</a:t>
            </a:r>
          </a:p>
          <a:p>
            <a:pPr lvl="1"/>
            <a:r>
              <a:rPr lang="en-US" altLang="en-US" dirty="0"/>
              <a:t>Scope of findings</a:t>
            </a:r>
          </a:p>
          <a:p>
            <a:pPr lvl="2"/>
            <a:r>
              <a:rPr lang="en-US" altLang="en-US" dirty="0"/>
              <a:t>Problems with gathering of statistics</a:t>
            </a:r>
          </a:p>
          <a:p>
            <a:pPr lvl="2"/>
            <a:r>
              <a:rPr lang="en-US" altLang="en-US" dirty="0"/>
              <a:t>Status of automatic statistic gathering jobs</a:t>
            </a:r>
          </a:p>
          <a:p>
            <a:pPr lvl="2"/>
            <a:r>
              <a:rPr lang="en-US" altLang="en-US" dirty="0"/>
              <a:t>Quality of current statistics</a:t>
            </a:r>
          </a:p>
          <a:p>
            <a:pPr lvl="1"/>
            <a:r>
              <a:rPr lang="en-US" altLang="en-US" dirty="0"/>
              <a:t>Suggestion for changes to the statistics collection</a:t>
            </a:r>
          </a:p>
        </p:txBody>
      </p:sp>
    </p:spTree>
    <p:custDataLst>
      <p:tags r:id="rId1"/>
    </p:custDataLst>
    <p:extLst>
      <p:ext uri="{BB962C8B-B14F-4D97-AF65-F5344CB8AC3E}">
        <p14:creationId xmlns:p14="http://schemas.microsoft.com/office/powerpoint/2010/main" val="1513306987"/>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Optimizer Statistics Advisor Report</a:t>
            </a:r>
          </a:p>
        </p:txBody>
      </p:sp>
      <p:sp>
        <p:nvSpPr>
          <p:cNvPr id="11267" name="Content Placeholder 2"/>
          <p:cNvSpPr>
            <a:spLocks noGrp="1"/>
          </p:cNvSpPr>
          <p:nvPr>
            <p:ph idx="1"/>
          </p:nvPr>
        </p:nvSpPr>
        <p:spPr>
          <a:xfrm>
            <a:off x="622138" y="1243014"/>
            <a:ext cx="10944549" cy="2111682"/>
          </a:xfrm>
        </p:spPr>
        <p:txBody>
          <a:bodyPr/>
          <a:lstStyle/>
          <a:p>
            <a:pPr eaLnBrk="1" hangingPunct="1"/>
            <a:r>
              <a:rPr lang="en-US" altLang="en-US" dirty="0"/>
              <a:t>Report sections:</a:t>
            </a:r>
          </a:p>
          <a:p>
            <a:pPr lvl="1" eaLnBrk="1" hangingPunct="1"/>
            <a:r>
              <a:rPr lang="en-US" altLang="en-US" dirty="0"/>
              <a:t>Header</a:t>
            </a:r>
          </a:p>
          <a:p>
            <a:pPr lvl="1" eaLnBrk="1" hangingPunct="1"/>
            <a:r>
              <a:rPr lang="en-US" altLang="en-US" dirty="0"/>
              <a:t>Summary</a:t>
            </a:r>
          </a:p>
          <a:p>
            <a:pPr lvl="1" eaLnBrk="1" hangingPunct="1"/>
            <a:r>
              <a:rPr lang="en-US" altLang="en-US" dirty="0"/>
              <a:t>Errors</a:t>
            </a:r>
          </a:p>
          <a:p>
            <a:pPr lvl="1" eaLnBrk="1" hangingPunct="1"/>
            <a:r>
              <a:rPr lang="en-US" altLang="en-US" dirty="0"/>
              <a:t>Findings</a:t>
            </a:r>
          </a:p>
        </p:txBody>
      </p:sp>
      <p:sp>
        <p:nvSpPr>
          <p:cNvPr id="49156" name="Oval 3"/>
          <p:cNvSpPr>
            <a:spLocks noChangeArrowheads="1"/>
          </p:cNvSpPr>
          <p:nvPr/>
        </p:nvSpPr>
        <p:spPr bwMode="auto">
          <a:xfrm>
            <a:off x="3275012" y="1524000"/>
            <a:ext cx="7848600" cy="2971800"/>
          </a:xfrm>
          <a:prstGeom prst="ellipse">
            <a:avLst/>
          </a:prstGeom>
          <a:solidFill>
            <a:schemeClr val="accent1">
              <a:lumMod val="60000"/>
              <a:lumOff val="4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69" name="TextBox 4"/>
          <p:cNvSpPr txBox="1">
            <a:spLocks noChangeArrowheads="1"/>
          </p:cNvSpPr>
          <p:nvPr/>
        </p:nvSpPr>
        <p:spPr bwMode="auto">
          <a:xfrm>
            <a:off x="3503612" y="32004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Rules</a:t>
            </a:r>
          </a:p>
        </p:txBody>
      </p:sp>
      <p:sp>
        <p:nvSpPr>
          <p:cNvPr id="49158" name="Oval 5"/>
          <p:cNvSpPr>
            <a:spLocks noChangeArrowheads="1"/>
          </p:cNvSpPr>
          <p:nvPr/>
        </p:nvSpPr>
        <p:spPr bwMode="auto">
          <a:xfrm>
            <a:off x="4037012" y="1676400"/>
            <a:ext cx="6934200" cy="2362200"/>
          </a:xfrm>
          <a:prstGeom prst="ellipse">
            <a:avLst/>
          </a:prstGeom>
          <a:solidFill>
            <a:schemeClr val="accent1">
              <a:lumMod val="40000"/>
              <a:lumOff val="6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71" name="TextBox 6"/>
          <p:cNvSpPr txBox="1">
            <a:spLocks noChangeArrowheads="1"/>
          </p:cNvSpPr>
          <p:nvPr/>
        </p:nvSpPr>
        <p:spPr bwMode="auto">
          <a:xfrm>
            <a:off x="4570413" y="3124200"/>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Findings</a:t>
            </a:r>
          </a:p>
        </p:txBody>
      </p:sp>
      <p:sp>
        <p:nvSpPr>
          <p:cNvPr id="49160" name="Oval 7"/>
          <p:cNvSpPr>
            <a:spLocks noChangeArrowheads="1"/>
          </p:cNvSpPr>
          <p:nvPr/>
        </p:nvSpPr>
        <p:spPr bwMode="auto">
          <a:xfrm>
            <a:off x="5027612" y="1752600"/>
            <a:ext cx="5867400" cy="1828800"/>
          </a:xfrm>
          <a:prstGeom prst="ellipse">
            <a:avLst/>
          </a:prstGeom>
          <a:solidFill>
            <a:schemeClr val="accent1">
              <a:lumMod val="20000"/>
              <a:lumOff val="80000"/>
            </a:schemeClr>
          </a:solidFill>
          <a:ln w="28575" algn="ctr">
            <a:solidFill>
              <a:schemeClr val="tx1"/>
            </a:solidFill>
            <a:round/>
            <a:headEnd type="none" w="sm" len="sm"/>
            <a:tailEnd type="none" w="sm" len="sm"/>
          </a:ln>
        </p:spPr>
        <p:txBody>
          <a:bodyPr/>
          <a:lstStyle/>
          <a:p>
            <a:pPr algn="ctr" defTabSz="228600">
              <a:spcBef>
                <a:spcPct val="20000"/>
              </a:spcBef>
              <a:buClr>
                <a:srgbClr val="FF0000"/>
              </a:buClr>
              <a:defRPr/>
            </a:pPr>
            <a:endParaRPr lang="en-US" dirty="0">
              <a:solidFill>
                <a:srgbClr val="000000"/>
              </a:solidFill>
              <a:latin typeface="Arial" charset="0"/>
              <a:cs typeface="Arial" charset="0"/>
            </a:endParaRPr>
          </a:p>
        </p:txBody>
      </p:sp>
      <p:sp>
        <p:nvSpPr>
          <p:cNvPr id="11273" name="TextBox 8"/>
          <p:cNvSpPr txBox="1">
            <a:spLocks noChangeArrowheads="1"/>
          </p:cNvSpPr>
          <p:nvPr/>
        </p:nvSpPr>
        <p:spPr bwMode="auto">
          <a:xfrm>
            <a:off x="6340122" y="2981523"/>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Recommendations</a:t>
            </a:r>
          </a:p>
        </p:txBody>
      </p:sp>
      <p:sp>
        <p:nvSpPr>
          <p:cNvPr id="11274" name="Oval 9"/>
          <p:cNvSpPr>
            <a:spLocks noChangeArrowheads="1"/>
          </p:cNvSpPr>
          <p:nvPr/>
        </p:nvSpPr>
        <p:spPr bwMode="auto">
          <a:xfrm>
            <a:off x="6246812" y="1905000"/>
            <a:ext cx="4343400" cy="1066800"/>
          </a:xfrm>
          <a:prstGeom prst="ellipse">
            <a:avLst/>
          </a:prstGeom>
          <a:solidFill>
            <a:schemeClr val="bg2"/>
          </a:solidFill>
          <a:ln w="28575"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sp>
        <p:nvSpPr>
          <p:cNvPr id="11275" name="TextBox 10"/>
          <p:cNvSpPr txBox="1">
            <a:spLocks noChangeArrowheads="1"/>
          </p:cNvSpPr>
          <p:nvPr/>
        </p:nvSpPr>
        <p:spPr bwMode="auto">
          <a:xfrm>
            <a:off x="8075612" y="2232024"/>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000000"/>
                </a:solidFill>
              </a:rPr>
              <a:t>Actions</a:t>
            </a:r>
          </a:p>
        </p:txBody>
      </p:sp>
    </p:spTree>
    <p:custDataLst>
      <p:tags r:id="rId1"/>
    </p:custDataLst>
    <p:extLst>
      <p:ext uri="{BB962C8B-B14F-4D97-AF65-F5344CB8AC3E}">
        <p14:creationId xmlns:p14="http://schemas.microsoft.com/office/powerpoint/2010/main" val="3584313268"/>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dirty="0"/>
              <a:t>Executing Optimizer Statistics Advisor Tasks</a:t>
            </a:r>
          </a:p>
        </p:txBody>
      </p:sp>
      <p:grpSp>
        <p:nvGrpSpPr>
          <p:cNvPr id="9219" name="Group 12"/>
          <p:cNvGrpSpPr>
            <a:grpSpLocks/>
          </p:cNvGrpSpPr>
          <p:nvPr/>
        </p:nvGrpSpPr>
        <p:grpSpPr bwMode="auto">
          <a:xfrm>
            <a:off x="2627312" y="1341439"/>
            <a:ext cx="6923088" cy="4257675"/>
            <a:chOff x="755576" y="1341438"/>
            <a:chExt cx="6923884" cy="4257143"/>
          </a:xfrm>
        </p:grpSpPr>
        <p:pic>
          <p:nvPicPr>
            <p:cNvPr id="922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341438"/>
              <a:ext cx="6923810" cy="42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1" name="Group 11"/>
            <p:cNvGrpSpPr>
              <a:grpSpLocks/>
            </p:cNvGrpSpPr>
            <p:nvPr/>
          </p:nvGrpSpPr>
          <p:grpSpPr bwMode="auto">
            <a:xfrm>
              <a:off x="755576" y="1449388"/>
              <a:ext cx="1943100" cy="395287"/>
              <a:chOff x="900113" y="1449388"/>
              <a:chExt cx="1943100" cy="395287"/>
            </a:xfrm>
          </p:grpSpPr>
          <p:sp>
            <p:nvSpPr>
              <p:cNvPr id="9228" name="TextBox 7"/>
              <p:cNvSpPr txBox="1">
                <a:spLocks noChangeArrowheads="1"/>
              </p:cNvSpPr>
              <p:nvPr/>
            </p:nvSpPr>
            <p:spPr bwMode="auto">
              <a:xfrm>
                <a:off x="1008063" y="1565275"/>
                <a:ext cx="183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DBA_ADVISOR_TASKS</a:t>
                </a:r>
              </a:p>
            </p:txBody>
          </p:sp>
          <p:sp>
            <p:nvSpPr>
              <p:cNvPr id="9229" name="Vertical Scroll 87"/>
              <p:cNvSpPr>
                <a:spLocks noChangeArrowheads="1"/>
              </p:cNvSpPr>
              <p:nvPr/>
            </p:nvSpPr>
            <p:spPr bwMode="auto">
              <a:xfrm>
                <a:off x="900113" y="1449388"/>
                <a:ext cx="1943100" cy="395287"/>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solidFill>
                      <a:srgbClr val="C00000"/>
                    </a:solidFill>
                  </a:rPr>
                  <a:t>               </a:t>
                </a:r>
              </a:p>
              <a:p>
                <a:pPr eaLnBrk="1" hangingPunct="1">
                  <a:lnSpc>
                    <a:spcPct val="90000"/>
                  </a:lnSpc>
                  <a:spcBef>
                    <a:spcPct val="50000"/>
                  </a:spcBef>
                  <a:buClr>
                    <a:schemeClr val="accent1"/>
                  </a:buClr>
                </a:pPr>
                <a:endParaRPr lang="en-US" altLang="en-US" sz="1200" dirty="0">
                  <a:solidFill>
                    <a:srgbClr val="C00000"/>
                  </a:solidFill>
                </a:endParaRPr>
              </a:p>
            </p:txBody>
          </p:sp>
        </p:grpSp>
        <p:sp>
          <p:nvSpPr>
            <p:cNvPr id="9222" name="TextBox 9"/>
            <p:cNvSpPr txBox="1">
              <a:spLocks noChangeArrowheads="1"/>
            </p:cNvSpPr>
            <p:nvPr/>
          </p:nvSpPr>
          <p:spPr bwMode="auto">
            <a:xfrm>
              <a:off x="5038725" y="3005138"/>
              <a:ext cx="2197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DBA_ADVISOR_EXECUTIONS</a:t>
              </a:r>
            </a:p>
          </p:txBody>
        </p:sp>
        <p:sp>
          <p:nvSpPr>
            <p:cNvPr id="9223" name="Vertical Scroll 87"/>
            <p:cNvSpPr>
              <a:spLocks noChangeArrowheads="1"/>
            </p:cNvSpPr>
            <p:nvPr/>
          </p:nvSpPr>
          <p:spPr bwMode="auto">
            <a:xfrm>
              <a:off x="5003800" y="2852738"/>
              <a:ext cx="2232025" cy="431800"/>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9224" name="TextBox 11"/>
            <p:cNvSpPr txBox="1">
              <a:spLocks noChangeArrowheads="1"/>
            </p:cNvSpPr>
            <p:nvPr/>
          </p:nvSpPr>
          <p:spPr bwMode="auto">
            <a:xfrm>
              <a:off x="2170113" y="4724499"/>
              <a:ext cx="20526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DBA_ADVISOR_FINDINGS</a:t>
              </a:r>
            </a:p>
          </p:txBody>
        </p:sp>
        <p:sp>
          <p:nvSpPr>
            <p:cNvPr id="9225" name="Vertical Scroll 87"/>
            <p:cNvSpPr>
              <a:spLocks noChangeArrowheads="1"/>
            </p:cNvSpPr>
            <p:nvPr/>
          </p:nvSpPr>
          <p:spPr bwMode="auto">
            <a:xfrm>
              <a:off x="2124075" y="4603849"/>
              <a:ext cx="2016125" cy="360363"/>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sp>
          <p:nvSpPr>
            <p:cNvPr id="9226" name="TextBox 13"/>
            <p:cNvSpPr txBox="1">
              <a:spLocks noChangeArrowheads="1"/>
            </p:cNvSpPr>
            <p:nvPr/>
          </p:nvSpPr>
          <p:spPr bwMode="auto">
            <a:xfrm>
              <a:off x="1403350" y="5156299"/>
              <a:ext cx="281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100" b="1" dirty="0"/>
                <a:t>DBA_ADVISOR_RECOMMENDATIONS</a:t>
              </a:r>
            </a:p>
          </p:txBody>
        </p:sp>
        <p:sp>
          <p:nvSpPr>
            <p:cNvPr id="9227" name="Vertical Scroll 87"/>
            <p:cNvSpPr>
              <a:spLocks noChangeArrowheads="1"/>
            </p:cNvSpPr>
            <p:nvPr/>
          </p:nvSpPr>
          <p:spPr bwMode="auto">
            <a:xfrm>
              <a:off x="1403350" y="5013424"/>
              <a:ext cx="2736850" cy="431800"/>
            </a:xfrm>
            <a:prstGeom prst="verticalScroll">
              <a:avLst>
                <a:gd name="adj" fmla="val 12500"/>
              </a:avLst>
            </a:prstGeom>
            <a:noFill/>
            <a:ln w="28575" algn="ctr">
              <a:solidFill>
                <a:srgbClr val="C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marL="119063" indent="-1190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50000"/>
                </a:spcBef>
                <a:buClr>
                  <a:schemeClr val="accent1"/>
                </a:buClr>
              </a:pPr>
              <a:r>
                <a:rPr lang="en-US" altLang="en-US" sz="1200" b="1" dirty="0"/>
                <a:t>               </a:t>
              </a:r>
            </a:p>
            <a:p>
              <a:pPr eaLnBrk="1" hangingPunct="1">
                <a:lnSpc>
                  <a:spcPct val="90000"/>
                </a:lnSpc>
                <a:spcBef>
                  <a:spcPct val="50000"/>
                </a:spcBef>
                <a:buClr>
                  <a:schemeClr val="accent1"/>
                </a:buClr>
              </a:pPr>
              <a:endParaRPr lang="en-US" altLang="en-US" sz="1200" dirty="0"/>
            </a:p>
          </p:txBody>
        </p:sp>
      </p:grpSp>
    </p:spTree>
    <p:custDataLst>
      <p:tags r:id="rId1"/>
    </p:custDataLst>
    <p:extLst>
      <p:ext uri="{BB962C8B-B14F-4D97-AF65-F5344CB8AC3E}">
        <p14:creationId xmlns:p14="http://schemas.microsoft.com/office/powerpoint/2010/main" val="2990682919"/>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743400" y="1117251"/>
            <a:ext cx="8702025" cy="4687295"/>
            <a:chOff x="761209" y="855663"/>
            <a:chExt cx="5485646" cy="3336997"/>
          </a:xfrm>
        </p:grpSpPr>
        <p:sp>
          <p:nvSpPr>
            <p:cNvPr id="13" name="Freeform 12"/>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4" name="Rounded Rectangle 13"/>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0243" name="Rectangle 14"/>
          <p:cNvSpPr>
            <a:spLocks noGrp="1" noChangeArrowheads="1"/>
          </p:cNvSpPr>
          <p:nvPr>
            <p:ph type="title"/>
          </p:nvPr>
        </p:nvSpPr>
        <p:spPr>
          <a:noFill/>
        </p:spPr>
        <p:txBody>
          <a:bodyPr/>
          <a:lstStyle/>
          <a:p>
            <a:pPr eaLnBrk="1" hangingPunct="1"/>
            <a:r>
              <a:rPr lang="en-US" altLang="en-US" dirty="0"/>
              <a:t>SQL Plan Directives</a:t>
            </a:r>
          </a:p>
        </p:txBody>
      </p:sp>
      <p:grpSp>
        <p:nvGrpSpPr>
          <p:cNvPr id="2" name="Group 1"/>
          <p:cNvGrpSpPr/>
          <p:nvPr/>
        </p:nvGrpSpPr>
        <p:grpSpPr>
          <a:xfrm>
            <a:off x="2425523" y="1638300"/>
            <a:ext cx="7337778" cy="3581400"/>
            <a:chOff x="2436812" y="2133600"/>
            <a:chExt cx="7337778" cy="3581400"/>
          </a:xfrm>
        </p:grpSpPr>
        <p:sp>
          <p:nvSpPr>
            <p:cNvPr id="7" name="Rectangle 20"/>
            <p:cNvSpPr>
              <a:spLocks noChangeArrowheads="1"/>
            </p:cNvSpPr>
            <p:nvPr/>
          </p:nvSpPr>
          <p:spPr bwMode="blackWhite">
            <a:xfrm>
              <a:off x="2436812" y="2133600"/>
              <a:ext cx="4572000" cy="3200400"/>
            </a:xfrm>
            <a:prstGeom prst="rect">
              <a:avLst/>
            </a:prstGeom>
            <a:solidFill>
              <a:schemeClr val="bg2">
                <a:lumMod val="90000"/>
              </a:schemeClr>
            </a:solidFill>
            <a:ln w="28575">
              <a:solidFill>
                <a:srgbClr val="000000"/>
              </a:solidFill>
              <a:miter lim="800000"/>
              <a:headEnd/>
              <a:tailEnd/>
            </a:ln>
          </p:spPr>
          <p:txBody>
            <a:bodyPr lIns="46038" tIns="46038" rIns="46038" bIns="46038"/>
            <a:lstStyle/>
            <a:p>
              <a:pPr algn="ctr" defTabSz="822325" eaLnBrk="0" hangingPunct="0">
                <a:lnSpc>
                  <a:spcPct val="95000"/>
                </a:lnSpc>
                <a:defRPr/>
              </a:pPr>
              <a:r>
                <a:rPr lang="en-US" b="1" dirty="0">
                  <a:solidFill>
                    <a:srgbClr val="000000"/>
                  </a:solidFill>
                  <a:latin typeface="Arial" charset="0"/>
                  <a:cs typeface="Arial" charset="0"/>
                </a:rPr>
                <a:t>Plan Directive</a:t>
              </a:r>
            </a:p>
          </p:txBody>
        </p:sp>
        <p:sp>
          <p:nvSpPr>
            <p:cNvPr id="4" name="Rectangle 20"/>
            <p:cNvSpPr>
              <a:spLocks noChangeArrowheads="1"/>
            </p:cNvSpPr>
            <p:nvPr/>
          </p:nvSpPr>
          <p:spPr bwMode="blackWhite">
            <a:xfrm>
              <a:off x="2894012" y="2743200"/>
              <a:ext cx="3657600"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Collect missing statistics.</a:t>
              </a:r>
            </a:p>
          </p:txBody>
        </p:sp>
        <p:sp>
          <p:nvSpPr>
            <p:cNvPr id="5" name="Rectangle 20"/>
            <p:cNvSpPr>
              <a:spLocks noChangeArrowheads="1"/>
            </p:cNvSpPr>
            <p:nvPr/>
          </p:nvSpPr>
          <p:spPr bwMode="blackWhite">
            <a:xfrm>
              <a:off x="2894012" y="3505200"/>
              <a:ext cx="3657600" cy="609600"/>
            </a:xfrm>
            <a:prstGeom prst="rect">
              <a:avLst/>
            </a:prstGeom>
            <a:solidFill>
              <a:schemeClr val="accent3">
                <a:lumMod val="20000"/>
                <a:lumOff val="8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Create column group statistics.</a:t>
              </a:r>
            </a:p>
          </p:txBody>
        </p:sp>
        <p:sp>
          <p:nvSpPr>
            <p:cNvPr id="6" name="Rectangle 20"/>
            <p:cNvSpPr>
              <a:spLocks noChangeArrowheads="1"/>
            </p:cNvSpPr>
            <p:nvPr/>
          </p:nvSpPr>
          <p:spPr bwMode="blackWhite">
            <a:xfrm>
              <a:off x="2894012" y="4267200"/>
              <a:ext cx="3657600" cy="609600"/>
            </a:xfrm>
            <a:prstGeom prst="rect">
              <a:avLst/>
            </a:prstGeom>
            <a:solidFill>
              <a:schemeClr val="accent3">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Perform dynamic sampling.</a:t>
              </a:r>
            </a:p>
          </p:txBody>
        </p:sp>
        <p:sp>
          <p:nvSpPr>
            <p:cNvPr id="8" name="Line 48"/>
            <p:cNvSpPr>
              <a:spLocks noChangeShapeType="1"/>
            </p:cNvSpPr>
            <p:nvPr/>
          </p:nvSpPr>
          <p:spPr bwMode="auto">
            <a:xfrm>
              <a:off x="7018338" y="3330222"/>
              <a:ext cx="981075" cy="0"/>
            </a:xfrm>
            <a:prstGeom prst="line">
              <a:avLst/>
            </a:prstGeom>
            <a:noFill/>
            <a:ln w="57150" cap="sq">
              <a:solidFill>
                <a:schemeClr val="accent4"/>
              </a:solidFill>
              <a:round/>
              <a:headEnd type="none" w="sm" len="sm"/>
              <a:tailEnd type="triangle" w="med" len="med"/>
            </a:ln>
          </p:spPr>
          <p:txBody>
            <a:bodyPr/>
            <a:lstStyle/>
            <a:p>
              <a:pPr>
                <a:defRPr/>
              </a:pPr>
              <a:endParaRPr lang="en-US" dirty="0">
                <a:latin typeface="Arial" charset="0"/>
                <a:cs typeface="Arial" charset="0"/>
              </a:endParaRPr>
            </a:p>
          </p:txBody>
        </p:sp>
        <p:sp>
          <p:nvSpPr>
            <p:cNvPr id="9" name="Line 49"/>
            <p:cNvSpPr>
              <a:spLocks noChangeShapeType="1"/>
            </p:cNvSpPr>
            <p:nvPr/>
          </p:nvSpPr>
          <p:spPr bwMode="auto">
            <a:xfrm>
              <a:off x="8898290" y="3886200"/>
              <a:ext cx="0" cy="647700"/>
            </a:xfrm>
            <a:prstGeom prst="line">
              <a:avLst/>
            </a:prstGeom>
            <a:noFill/>
            <a:ln w="57150" cap="sq">
              <a:solidFill>
                <a:schemeClr val="accent4"/>
              </a:solidFill>
              <a:round/>
              <a:headEnd type="none" w="sm" len="sm"/>
              <a:tailEnd type="triangle" w="med" len="med"/>
            </a:ln>
          </p:spPr>
          <p:txBody>
            <a:bodyPr/>
            <a:lstStyle/>
            <a:p>
              <a:pPr>
                <a:defRPr/>
              </a:pPr>
              <a:endParaRPr lang="en-US" dirty="0">
                <a:latin typeface="Arial" charset="0"/>
                <a:cs typeface="Arial" charset="0"/>
              </a:endParaRPr>
            </a:p>
          </p:txBody>
        </p:sp>
        <p:sp>
          <p:nvSpPr>
            <p:cNvPr id="10" name="Rectangle 20"/>
            <p:cNvSpPr>
              <a:spLocks noChangeArrowheads="1"/>
            </p:cNvSpPr>
            <p:nvPr/>
          </p:nvSpPr>
          <p:spPr bwMode="blackWhite">
            <a:xfrm>
              <a:off x="8021990" y="2743200"/>
              <a:ext cx="1752600" cy="1143000"/>
            </a:xfrm>
            <a:prstGeom prst="rect">
              <a:avLst/>
            </a:prstGeom>
            <a:solidFill>
              <a:schemeClr val="accent1">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Optimizer</a:t>
              </a:r>
            </a:p>
          </p:txBody>
        </p:sp>
        <p:sp>
          <p:nvSpPr>
            <p:cNvPr id="11" name="Rectangle 20"/>
            <p:cNvSpPr>
              <a:spLocks noChangeArrowheads="1"/>
            </p:cNvSpPr>
            <p:nvPr/>
          </p:nvSpPr>
          <p:spPr bwMode="blackWhite">
            <a:xfrm>
              <a:off x="8021990" y="45720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Execution Plan</a:t>
              </a:r>
            </a:p>
          </p:txBody>
        </p:sp>
      </p:grpSp>
    </p:spTree>
    <p:custDataLst>
      <p:tags r:id="rId1"/>
    </p:custDataLst>
    <p:extLst>
      <p:ext uri="{BB962C8B-B14F-4D97-AF65-F5344CB8AC3E}">
        <p14:creationId xmlns:p14="http://schemas.microsoft.com/office/powerpoint/2010/main" val="863297658"/>
      </p:ext>
    </p:extLst>
  </p:cSld>
  <p:clrMapOvr>
    <a:masterClrMapping/>
  </p:clrMapOvr>
  <p:transition/>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308298" y="959557"/>
            <a:ext cx="9572228" cy="5105400"/>
            <a:chOff x="761209" y="855663"/>
            <a:chExt cx="5485646" cy="3336997"/>
          </a:xfrm>
        </p:grpSpPr>
        <p:sp>
          <p:nvSpPr>
            <p:cNvPr id="30" name="Freeform 29"/>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31" name="Rounded Rectangle 30"/>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1266" name="Rectangle 14"/>
          <p:cNvSpPr>
            <a:spLocks noGrp="1" noChangeArrowheads="1"/>
          </p:cNvSpPr>
          <p:nvPr>
            <p:ph type="title"/>
          </p:nvPr>
        </p:nvSpPr>
        <p:spPr>
          <a:noFill/>
        </p:spPr>
        <p:txBody>
          <a:bodyPr/>
          <a:lstStyle/>
          <a:p>
            <a:pPr eaLnBrk="1" hangingPunct="1"/>
            <a:r>
              <a:rPr lang="en-US" altLang="en-US" dirty="0"/>
              <a:t>Adaptive Execution Plans</a:t>
            </a:r>
          </a:p>
        </p:txBody>
      </p:sp>
      <p:grpSp>
        <p:nvGrpSpPr>
          <p:cNvPr id="2" name="Group 1"/>
          <p:cNvGrpSpPr/>
          <p:nvPr/>
        </p:nvGrpSpPr>
        <p:grpSpPr>
          <a:xfrm>
            <a:off x="1903412" y="1181100"/>
            <a:ext cx="8382000" cy="4495800"/>
            <a:chOff x="2055812" y="1447800"/>
            <a:chExt cx="8382000" cy="4495800"/>
          </a:xfrm>
        </p:grpSpPr>
        <p:sp>
          <p:nvSpPr>
            <p:cNvPr id="8" name="Line 48"/>
            <p:cNvSpPr>
              <a:spLocks noChangeShapeType="1"/>
            </p:cNvSpPr>
            <p:nvPr/>
          </p:nvSpPr>
          <p:spPr bwMode="auto">
            <a:xfrm>
              <a:off x="6856412" y="1981200"/>
              <a:ext cx="14478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9" name="Line 49"/>
            <p:cNvSpPr>
              <a:spLocks noChangeShapeType="1"/>
            </p:cNvSpPr>
            <p:nvPr/>
          </p:nvSpPr>
          <p:spPr bwMode="auto">
            <a:xfrm>
              <a:off x="3503612" y="3924300"/>
              <a:ext cx="0" cy="57150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10" name="Rectangle 20"/>
            <p:cNvSpPr>
              <a:spLocks noChangeArrowheads="1"/>
            </p:cNvSpPr>
            <p:nvPr/>
          </p:nvSpPr>
          <p:spPr bwMode="blackWhite">
            <a:xfrm>
              <a:off x="5103812" y="1447800"/>
              <a:ext cx="1752600" cy="1143000"/>
            </a:xfrm>
            <a:prstGeom prst="rect">
              <a:avLst/>
            </a:prstGeom>
            <a:solidFill>
              <a:schemeClr val="accent1">
                <a:lumMod val="40000"/>
                <a:lumOff val="60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Query Optimization</a:t>
              </a:r>
            </a:p>
          </p:txBody>
        </p:sp>
        <p:sp>
          <p:nvSpPr>
            <p:cNvPr id="11" name="Rectangle 20"/>
            <p:cNvSpPr>
              <a:spLocks noChangeArrowheads="1"/>
            </p:cNvSpPr>
            <p:nvPr/>
          </p:nvSpPr>
          <p:spPr bwMode="blackWhite">
            <a:xfrm>
              <a:off x="2589212" y="27432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Plans</a:t>
              </a:r>
            </a:p>
          </p:txBody>
        </p:sp>
        <p:sp>
          <p:nvSpPr>
            <p:cNvPr id="12" name="Rectangle 20"/>
            <p:cNvSpPr>
              <a:spLocks noChangeArrowheads="1"/>
            </p:cNvSpPr>
            <p:nvPr/>
          </p:nvSpPr>
          <p:spPr bwMode="blackWhite">
            <a:xfrm>
              <a:off x="7389812" y="2743200"/>
              <a:ext cx="1752600" cy="1143000"/>
            </a:xfrm>
            <a:prstGeom prst="rect">
              <a:avLst/>
            </a:prstGeom>
            <a:solidFill>
              <a:schemeClr val="bg2">
                <a:lumMod val="75000"/>
              </a:schemeClr>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Adaptive Statistics</a:t>
              </a:r>
            </a:p>
          </p:txBody>
        </p:sp>
        <p:sp>
          <p:nvSpPr>
            <p:cNvPr id="13" name="Rectangle 20"/>
            <p:cNvSpPr>
              <a:spLocks noChangeArrowheads="1"/>
            </p:cNvSpPr>
            <p:nvPr/>
          </p:nvSpPr>
          <p:spPr bwMode="blackWhite">
            <a:xfrm>
              <a:off x="20558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Join Methods</a:t>
              </a:r>
            </a:p>
          </p:txBody>
        </p:sp>
        <p:sp>
          <p:nvSpPr>
            <p:cNvPr id="20" name="Rectangle 20"/>
            <p:cNvSpPr>
              <a:spLocks noChangeArrowheads="1"/>
            </p:cNvSpPr>
            <p:nvPr/>
          </p:nvSpPr>
          <p:spPr bwMode="blackWhite">
            <a:xfrm>
              <a:off x="3656012" y="5029200"/>
              <a:ext cx="14478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Parallel Distribution Methods</a:t>
              </a:r>
            </a:p>
          </p:txBody>
        </p:sp>
        <p:sp>
          <p:nvSpPr>
            <p:cNvPr id="21" name="Rectangle 20"/>
            <p:cNvSpPr>
              <a:spLocks noChangeArrowheads="1"/>
            </p:cNvSpPr>
            <p:nvPr/>
          </p:nvSpPr>
          <p:spPr bwMode="blackWhite">
            <a:xfrm>
              <a:off x="7313612" y="5029200"/>
              <a:ext cx="17526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Automatic Reoptimization</a:t>
              </a:r>
            </a:p>
          </p:txBody>
        </p:sp>
        <p:sp>
          <p:nvSpPr>
            <p:cNvPr id="22" name="Rectangle 20"/>
            <p:cNvSpPr>
              <a:spLocks noChangeArrowheads="1"/>
            </p:cNvSpPr>
            <p:nvPr/>
          </p:nvSpPr>
          <p:spPr bwMode="blackWhite">
            <a:xfrm>
              <a:off x="59420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Dynamic Statistics</a:t>
              </a:r>
            </a:p>
          </p:txBody>
        </p:sp>
        <p:sp>
          <p:nvSpPr>
            <p:cNvPr id="23" name="Rectangle 22"/>
            <p:cNvSpPr>
              <a:spLocks noChangeArrowheads="1"/>
            </p:cNvSpPr>
            <p:nvPr/>
          </p:nvSpPr>
          <p:spPr bwMode="blackWhite">
            <a:xfrm>
              <a:off x="9142412" y="5029200"/>
              <a:ext cx="1295400" cy="914400"/>
            </a:xfrm>
            <a:prstGeom prst="rect">
              <a:avLst/>
            </a:prstGeom>
            <a:solidFill>
              <a:schemeClr val="bg1"/>
            </a:solidFill>
            <a:ln w="28575">
              <a:solidFill>
                <a:srgbClr val="000000"/>
              </a:solidFill>
              <a:miter lim="800000"/>
              <a:headEnd/>
              <a:tailEnd/>
            </a:ln>
          </p:spPr>
          <p:txBody>
            <a:bodyPr lIns="46038" tIns="46038" rIns="46038" bIns="46038" anchor="ctr"/>
            <a:lstStyle/>
            <a:p>
              <a:pPr algn="ctr" defTabSz="822325" eaLnBrk="0" hangingPunct="0">
                <a:lnSpc>
                  <a:spcPct val="95000"/>
                </a:lnSpc>
                <a:defRPr/>
              </a:pPr>
              <a:r>
                <a:rPr lang="en-US" b="1" dirty="0">
                  <a:solidFill>
                    <a:srgbClr val="000000"/>
                  </a:solidFill>
                  <a:latin typeface="Arial" charset="0"/>
                  <a:cs typeface="Arial" charset="0"/>
                </a:rPr>
                <a:t>SQL Plan Directives</a:t>
              </a:r>
            </a:p>
          </p:txBody>
        </p:sp>
        <p:sp>
          <p:nvSpPr>
            <p:cNvPr id="24" name="Line 48"/>
            <p:cNvSpPr>
              <a:spLocks noChangeShapeType="1"/>
            </p:cNvSpPr>
            <p:nvPr/>
          </p:nvSpPr>
          <p:spPr bwMode="auto">
            <a:xfrm>
              <a:off x="2665412" y="4495800"/>
              <a:ext cx="16764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25" name="Line 49"/>
            <p:cNvSpPr>
              <a:spLocks noChangeShapeType="1"/>
            </p:cNvSpPr>
            <p:nvPr/>
          </p:nvSpPr>
          <p:spPr bwMode="auto">
            <a:xfrm>
              <a:off x="26654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26" name="Line 49"/>
            <p:cNvSpPr>
              <a:spLocks noChangeShapeType="1"/>
            </p:cNvSpPr>
            <p:nvPr/>
          </p:nvSpPr>
          <p:spPr bwMode="auto">
            <a:xfrm>
              <a:off x="4341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27" name="Line 49"/>
            <p:cNvSpPr>
              <a:spLocks noChangeShapeType="1"/>
            </p:cNvSpPr>
            <p:nvPr/>
          </p:nvSpPr>
          <p:spPr bwMode="auto">
            <a:xfrm>
              <a:off x="8304212" y="3886200"/>
              <a:ext cx="0" cy="57150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29" name="Line 49"/>
            <p:cNvSpPr>
              <a:spLocks noChangeShapeType="1"/>
            </p:cNvSpPr>
            <p:nvPr/>
          </p:nvSpPr>
          <p:spPr bwMode="auto">
            <a:xfrm>
              <a:off x="6627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2" name="Line 48"/>
            <p:cNvSpPr>
              <a:spLocks noChangeShapeType="1"/>
            </p:cNvSpPr>
            <p:nvPr/>
          </p:nvSpPr>
          <p:spPr bwMode="auto">
            <a:xfrm>
              <a:off x="6627812" y="4495800"/>
              <a:ext cx="31242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33" name="Line 49"/>
            <p:cNvSpPr>
              <a:spLocks noChangeShapeType="1"/>
            </p:cNvSpPr>
            <p:nvPr/>
          </p:nvSpPr>
          <p:spPr bwMode="auto">
            <a:xfrm>
              <a:off x="81518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4" name="Line 49"/>
            <p:cNvSpPr>
              <a:spLocks noChangeShapeType="1"/>
            </p:cNvSpPr>
            <p:nvPr/>
          </p:nvSpPr>
          <p:spPr bwMode="auto">
            <a:xfrm>
              <a:off x="9752012" y="4495800"/>
              <a:ext cx="0" cy="5334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5" name="Line 48"/>
            <p:cNvSpPr>
              <a:spLocks noChangeShapeType="1"/>
            </p:cNvSpPr>
            <p:nvPr/>
          </p:nvSpPr>
          <p:spPr bwMode="auto">
            <a:xfrm>
              <a:off x="3427413" y="1981200"/>
              <a:ext cx="1676400" cy="0"/>
            </a:xfrm>
            <a:prstGeom prst="line">
              <a:avLst/>
            </a:prstGeom>
            <a:noFill/>
            <a:ln w="38100" cap="sq">
              <a:solidFill>
                <a:schemeClr val="accent4"/>
              </a:solidFill>
              <a:round/>
              <a:headEnd type="none" w="med" len="med"/>
              <a:tailEnd type="none" w="med" len="med"/>
            </a:ln>
          </p:spPr>
          <p:txBody>
            <a:bodyPr/>
            <a:lstStyle/>
            <a:p>
              <a:pPr>
                <a:defRPr/>
              </a:pPr>
              <a:endParaRPr lang="en-US" dirty="0">
                <a:latin typeface="Arial" charset="0"/>
                <a:cs typeface="Arial" charset="0"/>
              </a:endParaRPr>
            </a:p>
          </p:txBody>
        </p:sp>
        <p:sp>
          <p:nvSpPr>
            <p:cNvPr id="36" name="Line 49"/>
            <p:cNvSpPr>
              <a:spLocks noChangeShapeType="1"/>
            </p:cNvSpPr>
            <p:nvPr/>
          </p:nvSpPr>
          <p:spPr bwMode="auto">
            <a:xfrm>
              <a:off x="8304212" y="1981200"/>
              <a:ext cx="0" cy="7620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sp>
          <p:nvSpPr>
            <p:cNvPr id="37" name="Line 49"/>
            <p:cNvSpPr>
              <a:spLocks noChangeShapeType="1"/>
            </p:cNvSpPr>
            <p:nvPr/>
          </p:nvSpPr>
          <p:spPr bwMode="auto">
            <a:xfrm>
              <a:off x="3427412" y="1981200"/>
              <a:ext cx="0" cy="762000"/>
            </a:xfrm>
            <a:prstGeom prst="line">
              <a:avLst/>
            </a:prstGeom>
            <a:noFill/>
            <a:ln w="38100" cap="sq">
              <a:solidFill>
                <a:schemeClr val="accent4"/>
              </a:solidFill>
              <a:round/>
              <a:headEnd type="none" w="sm" len="sm"/>
              <a:tailEnd type="triangle" w="lg" len="lg"/>
            </a:ln>
          </p:spPr>
          <p:txBody>
            <a:bodyPr/>
            <a:lstStyle/>
            <a:p>
              <a:pPr>
                <a:defRPr/>
              </a:pPr>
              <a:endParaRPr lang="en-US" dirty="0">
                <a:latin typeface="Arial" charset="0"/>
                <a:cs typeface="Arial" charset="0"/>
              </a:endParaRPr>
            </a:p>
          </p:txBody>
        </p:sp>
      </p:grpSp>
    </p:spTree>
    <p:custDataLst>
      <p:tags r:id="rId1"/>
    </p:custDataLst>
    <p:extLst>
      <p:ext uri="{BB962C8B-B14F-4D97-AF65-F5344CB8AC3E}">
        <p14:creationId xmlns:p14="http://schemas.microsoft.com/office/powerpoint/2010/main" val="4248289154"/>
      </p:ext>
    </p:extLst>
  </p:cSld>
  <p:clrMapOvr>
    <a:masterClrMapping/>
  </p:clrMapOvr>
  <p:transition/>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4220353040"/>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498534" y="1180105"/>
            <a:ext cx="7191756" cy="4687295"/>
            <a:chOff x="761209" y="855663"/>
            <a:chExt cx="5485646" cy="3336997"/>
          </a:xfrm>
        </p:grpSpPr>
        <p:sp>
          <p:nvSpPr>
            <p:cNvPr id="12" name="Freeform 11"/>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3" name="Rounded Rectangle 12"/>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2290" name="Rectangle 2"/>
          <p:cNvSpPr>
            <a:spLocks noChangeArrowheads="1"/>
          </p:cNvSpPr>
          <p:nvPr/>
        </p:nvSpPr>
        <p:spPr bwMode="blackWhite">
          <a:xfrm>
            <a:off x="5032374" y="1928814"/>
            <a:ext cx="2205038" cy="3328987"/>
          </a:xfrm>
          <a:prstGeom prst="rect">
            <a:avLst/>
          </a:prstGeom>
          <a:solidFill>
            <a:srgbClr val="FF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12291" name="Rectangle 3"/>
          <p:cNvSpPr>
            <a:spLocks noGrp="1" noChangeArrowheads="1"/>
          </p:cNvSpPr>
          <p:nvPr>
            <p:ph type="title"/>
          </p:nvPr>
        </p:nvSpPr>
        <p:spPr/>
        <p:txBody>
          <a:bodyPr/>
          <a:lstStyle/>
          <a:p>
            <a:pPr eaLnBrk="1" hangingPunct="1"/>
            <a:r>
              <a:rPr lang="en-US" altLang="en-US" dirty="0"/>
              <a:t>SQL Tuning Advisor: Overview</a:t>
            </a:r>
          </a:p>
        </p:txBody>
      </p:sp>
      <p:sp>
        <p:nvSpPr>
          <p:cNvPr id="12292" name="Text Box 4"/>
          <p:cNvSpPr txBox="1">
            <a:spLocks noChangeArrowheads="1"/>
          </p:cNvSpPr>
          <p:nvPr/>
        </p:nvSpPr>
        <p:spPr bwMode="auto">
          <a:xfrm>
            <a:off x="5218112" y="4064000"/>
            <a:ext cx="1758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Add missing index</a:t>
            </a:r>
          </a:p>
        </p:txBody>
      </p:sp>
      <p:sp>
        <p:nvSpPr>
          <p:cNvPr id="12293" name="Text Box 5"/>
          <p:cNvSpPr txBox="1">
            <a:spLocks noChangeArrowheads="1"/>
          </p:cNvSpPr>
          <p:nvPr/>
        </p:nvSpPr>
        <p:spPr bwMode="auto">
          <a:xfrm>
            <a:off x="5300662" y="4760913"/>
            <a:ext cx="1593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Restructure SQL</a:t>
            </a:r>
          </a:p>
        </p:txBody>
      </p:sp>
      <p:sp>
        <p:nvSpPr>
          <p:cNvPr id="12294" name="Text Box 6"/>
          <p:cNvSpPr txBox="1">
            <a:spLocks noChangeArrowheads="1"/>
          </p:cNvSpPr>
          <p:nvPr/>
        </p:nvSpPr>
        <p:spPr bwMode="auto">
          <a:xfrm>
            <a:off x="5382776" y="3111500"/>
            <a:ext cx="14296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ea typeface="SimSun" panose="02010600030101010101" pitchFamily="2" charset="-122"/>
              </a:rPr>
              <a:t>Tune SQL plan</a:t>
            </a:r>
            <a:endParaRPr lang="en-US" altLang="en-US" sz="1400" b="1" dirty="0">
              <a:solidFill>
                <a:srgbClr val="000000"/>
              </a:solidFill>
            </a:endParaRPr>
          </a:p>
          <a:p>
            <a:pPr algn="ctr" eaLnBrk="1" hangingPunct="1"/>
            <a:r>
              <a:rPr lang="en-US" altLang="en-US" sz="1400" b="1" dirty="0">
                <a:solidFill>
                  <a:srgbClr val="000000"/>
                </a:solidFill>
              </a:rPr>
              <a:t>(SQL profile)</a:t>
            </a:r>
          </a:p>
        </p:txBody>
      </p:sp>
      <p:sp>
        <p:nvSpPr>
          <p:cNvPr id="12295" name="Rectangle 7"/>
          <p:cNvSpPr>
            <a:spLocks noChangeArrowheads="1"/>
          </p:cNvSpPr>
          <p:nvPr/>
        </p:nvSpPr>
        <p:spPr bwMode="auto">
          <a:xfrm>
            <a:off x="5025819" y="2159000"/>
            <a:ext cx="2143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Detect stale or missing</a:t>
            </a:r>
          </a:p>
          <a:p>
            <a:pPr algn="ctr" eaLnBrk="1" hangingPunct="1"/>
            <a:r>
              <a:rPr lang="en-US" altLang="en-US" sz="1400" b="1" dirty="0">
                <a:solidFill>
                  <a:srgbClr val="000000"/>
                </a:solidFill>
              </a:rPr>
              <a:t>statistics</a:t>
            </a:r>
          </a:p>
        </p:txBody>
      </p:sp>
      <p:sp>
        <p:nvSpPr>
          <p:cNvPr id="12296" name="Text Box 8"/>
          <p:cNvSpPr txBox="1">
            <a:spLocks noChangeArrowheads="1"/>
          </p:cNvSpPr>
          <p:nvPr/>
        </p:nvSpPr>
        <p:spPr bwMode="auto">
          <a:xfrm>
            <a:off x="4500562" y="1562101"/>
            <a:ext cx="319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Comprehensive SQL tuning</a:t>
            </a:r>
          </a:p>
        </p:txBody>
      </p:sp>
      <p:sp>
        <p:nvSpPr>
          <p:cNvPr id="12297" name="Rectangle 9"/>
          <p:cNvSpPr>
            <a:spLocks noChangeArrowheads="1"/>
          </p:cNvSpPr>
          <p:nvPr/>
        </p:nvSpPr>
        <p:spPr bwMode="auto">
          <a:xfrm>
            <a:off x="3046412" y="4087814"/>
            <a:ext cx="1500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b="1" dirty="0">
                <a:solidFill>
                  <a:srgbClr val="000000"/>
                </a:solidFill>
              </a:rPr>
              <a:t>SQL Tuning Advisor</a:t>
            </a:r>
          </a:p>
        </p:txBody>
      </p:sp>
      <p:pic>
        <p:nvPicPr>
          <p:cNvPr id="12298" name="Picture 10" descr="do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357562" y="2057401"/>
            <a:ext cx="7810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53980301"/>
      </p:ext>
    </p:extLst>
  </p:cSld>
  <p:clrMapOvr>
    <a:masterClrMapping/>
  </p:clrMapOvr>
  <p:transition spd="slow"/>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6285787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714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Start up and shut down Oracle databases</a:t>
            </a:r>
          </a:p>
          <a:p>
            <a:pPr lvl="1"/>
            <a:r>
              <a:rPr lang="en-US" dirty="0"/>
              <a:t>Open and close PDBs</a:t>
            </a:r>
          </a:p>
        </p:txBody>
      </p:sp>
    </p:spTree>
    <p:custDataLst>
      <p:tags r:id="rId1"/>
    </p:custDataLst>
    <p:extLst>
      <p:ext uri="{BB962C8B-B14F-4D97-AF65-F5344CB8AC3E}">
        <p14:creationId xmlns:p14="http://schemas.microsoft.com/office/powerpoint/2010/main" val="120433178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743400" y="1460203"/>
            <a:ext cx="8702025" cy="3873797"/>
            <a:chOff x="761209" y="855663"/>
            <a:chExt cx="5485646" cy="3336997"/>
          </a:xfrm>
        </p:grpSpPr>
        <p:sp>
          <p:nvSpPr>
            <p:cNvPr id="11" name="Freeform 10"/>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2" name="Rounded Rectangle 11"/>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3314" name="Rectangle 2"/>
          <p:cNvSpPr>
            <a:spLocks noGrp="1" noChangeArrowheads="1"/>
          </p:cNvSpPr>
          <p:nvPr>
            <p:ph type="title"/>
          </p:nvPr>
        </p:nvSpPr>
        <p:spPr/>
        <p:txBody>
          <a:bodyPr/>
          <a:lstStyle/>
          <a:p>
            <a:pPr eaLnBrk="1" hangingPunct="1"/>
            <a:r>
              <a:rPr lang="en-US" altLang="en-US" dirty="0"/>
              <a:t>SQL Access Advisor: Overview</a:t>
            </a:r>
          </a:p>
        </p:txBody>
      </p:sp>
      <p:grpSp>
        <p:nvGrpSpPr>
          <p:cNvPr id="2" name="Group 1"/>
          <p:cNvGrpSpPr/>
          <p:nvPr/>
        </p:nvGrpSpPr>
        <p:grpSpPr>
          <a:xfrm>
            <a:off x="2267744" y="1862931"/>
            <a:ext cx="7653337" cy="3132138"/>
            <a:chOff x="2289176" y="2314575"/>
            <a:chExt cx="7653337" cy="3132138"/>
          </a:xfrm>
        </p:grpSpPr>
        <p:sp>
          <p:nvSpPr>
            <p:cNvPr id="13315" name="Text Box 3"/>
            <p:cNvSpPr txBox="1">
              <a:spLocks noChangeArrowheads="1"/>
            </p:cNvSpPr>
            <p:nvPr/>
          </p:nvSpPr>
          <p:spPr bwMode="auto">
            <a:xfrm>
              <a:off x="5332412" y="4800600"/>
              <a:ext cx="152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rgbClr val="000000"/>
                  </a:solidFill>
                </a:rPr>
                <a:t>SQL Access</a:t>
              </a:r>
            </a:p>
            <a:p>
              <a:pPr algn="ctr" eaLnBrk="1" hangingPunct="1"/>
              <a:r>
                <a:rPr lang="en-US" altLang="en-US" b="1" dirty="0">
                  <a:solidFill>
                    <a:srgbClr val="000000"/>
                  </a:solidFill>
                </a:rPr>
                <a:t>Advisor</a:t>
              </a:r>
            </a:p>
          </p:txBody>
        </p:sp>
        <p:sp>
          <p:nvSpPr>
            <p:cNvPr id="13316" name="Text Box 4"/>
            <p:cNvSpPr txBox="1">
              <a:spLocks noChangeArrowheads="1"/>
            </p:cNvSpPr>
            <p:nvPr/>
          </p:nvSpPr>
          <p:spPr bwMode="auto">
            <a:xfrm>
              <a:off x="7342188" y="2512218"/>
              <a:ext cx="2600325" cy="1833563"/>
            </a:xfrm>
            <a:prstGeom prst="rect">
              <a:avLst/>
            </a:prstGeom>
            <a:solidFill>
              <a:srgbClr val="FFFF93"/>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Recommendations</a:t>
              </a:r>
            </a:p>
            <a:p>
              <a:pPr lvl="1" eaLnBrk="1" hangingPunct="1">
                <a:buFontTx/>
                <a:buChar char="-"/>
              </a:pPr>
              <a:r>
                <a:rPr lang="en-US" altLang="en-US" sz="1600" b="1" dirty="0">
                  <a:solidFill>
                    <a:srgbClr val="000000"/>
                  </a:solidFill>
                </a:rPr>
                <a:t> Indexes</a:t>
              </a:r>
            </a:p>
            <a:p>
              <a:pPr lvl="1" eaLnBrk="1" hangingPunct="1">
                <a:buFontTx/>
                <a:buChar char="-"/>
              </a:pPr>
              <a:r>
                <a:rPr lang="en-US" altLang="en-US" sz="1600" b="1" dirty="0">
                  <a:solidFill>
                    <a:srgbClr val="000000"/>
                  </a:solidFill>
                </a:rPr>
                <a:t> Materialized views</a:t>
              </a:r>
            </a:p>
            <a:p>
              <a:pPr lvl="1" eaLnBrk="1" hangingPunct="1">
                <a:buFontTx/>
                <a:buChar char="-"/>
              </a:pPr>
              <a:r>
                <a:rPr lang="en-US" altLang="en-US" sz="1600" b="1" dirty="0">
                  <a:solidFill>
                    <a:srgbClr val="000000"/>
                  </a:solidFill>
                </a:rPr>
                <a:t> Materialized view logs</a:t>
              </a:r>
            </a:p>
            <a:p>
              <a:pPr lvl="1" eaLnBrk="1" hangingPunct="1">
                <a:buFontTx/>
                <a:buChar char="-"/>
              </a:pPr>
              <a:r>
                <a:rPr lang="en-US" altLang="en-US" sz="1600" b="1" dirty="0">
                  <a:solidFill>
                    <a:srgbClr val="000000"/>
                  </a:solidFill>
                </a:rPr>
                <a:t> Partitioning</a:t>
              </a:r>
            </a:p>
          </p:txBody>
        </p:sp>
        <p:sp>
          <p:nvSpPr>
            <p:cNvPr id="13317" name="Line 6"/>
            <p:cNvSpPr>
              <a:spLocks noChangeShapeType="1"/>
            </p:cNvSpPr>
            <p:nvPr/>
          </p:nvSpPr>
          <p:spPr bwMode="auto">
            <a:xfrm>
              <a:off x="4799012" y="3429000"/>
              <a:ext cx="7620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18" name="Line 7"/>
            <p:cNvSpPr>
              <a:spLocks noChangeShapeType="1"/>
            </p:cNvSpPr>
            <p:nvPr/>
          </p:nvSpPr>
          <p:spPr bwMode="auto">
            <a:xfrm>
              <a:off x="6569076" y="3429000"/>
              <a:ext cx="763586"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13319" name="Text Box 8"/>
            <p:cNvSpPr txBox="1">
              <a:spLocks noChangeArrowheads="1"/>
            </p:cNvSpPr>
            <p:nvPr/>
          </p:nvSpPr>
          <p:spPr bwMode="gray">
            <a:xfrm>
              <a:off x="2289176" y="2512219"/>
              <a:ext cx="2486025" cy="1833563"/>
            </a:xfrm>
            <a:prstGeom prst="rect">
              <a:avLst/>
            </a:prstGeom>
            <a:solidFill>
              <a:srgbClr val="FFFF93"/>
            </a:solidFill>
            <a:ln w="28575">
              <a:solidFill>
                <a:schemeClr val="tx1"/>
              </a:solidFill>
              <a:miter lim="800000"/>
              <a:headEnd type="none" w="sm" len="sm"/>
              <a:tailEnd type="none" w="sm" len="sm"/>
            </a:ln>
          </p:spPr>
          <p:txBody>
            <a:bodyPr wrap="none"/>
            <a:lstStyle>
              <a:lvl1pPr defTabSz="228600" eaLnBrk="0" hangingPunct="0">
                <a:defRPr>
                  <a:solidFill>
                    <a:schemeClr val="tx1"/>
                  </a:solidFill>
                  <a:latin typeface="Arial" panose="020B0604020202020204" pitchFamily="34" charset="0"/>
                  <a:cs typeface="Arial" panose="020B0604020202020204" pitchFamily="34" charset="0"/>
                </a:defRPr>
              </a:lvl1pPr>
              <a:lvl2pPr marL="22860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rgbClr val="000000"/>
                  </a:solidFill>
                </a:rPr>
                <a:t>Workload specification</a:t>
              </a:r>
            </a:p>
            <a:p>
              <a:pPr lvl="1" eaLnBrk="1" hangingPunct="1">
                <a:buFontTx/>
                <a:buChar char="-"/>
              </a:pPr>
              <a:r>
                <a:rPr lang="en-US" altLang="en-US" sz="1600" b="1" dirty="0">
                  <a:solidFill>
                    <a:srgbClr val="000000"/>
                  </a:solidFill>
                </a:rPr>
                <a:t> SQL statement</a:t>
              </a:r>
            </a:p>
            <a:p>
              <a:pPr lvl="1" eaLnBrk="1" hangingPunct="1">
                <a:buFontTx/>
                <a:buChar char="-"/>
              </a:pPr>
              <a:r>
                <a:rPr lang="en-US" altLang="en-US" sz="1600" b="1" dirty="0">
                  <a:solidFill>
                    <a:srgbClr val="000000"/>
                  </a:solidFill>
                </a:rPr>
                <a:t> SQL Tuning Set</a:t>
              </a:r>
            </a:p>
            <a:p>
              <a:pPr lvl="1" eaLnBrk="1" hangingPunct="1">
                <a:buFontTx/>
                <a:buChar char="-"/>
              </a:pPr>
              <a:r>
                <a:rPr lang="en-US" altLang="en-US" sz="1600" b="1" dirty="0">
                  <a:solidFill>
                    <a:srgbClr val="000000"/>
                  </a:solidFill>
                </a:rPr>
                <a:t> SQL cache contents</a:t>
              </a:r>
            </a:p>
            <a:p>
              <a:pPr lvl="1" eaLnBrk="1" hangingPunct="1">
                <a:buFontTx/>
                <a:buChar char="-"/>
              </a:pPr>
              <a:r>
                <a:rPr lang="en-US" altLang="en-US" sz="1600" b="1" dirty="0">
                  <a:solidFill>
                    <a:srgbClr val="000000"/>
                  </a:solidFill>
                </a:rPr>
                <a:t> Statistics</a:t>
              </a:r>
            </a:p>
            <a:p>
              <a:pPr lvl="1" eaLnBrk="1" hangingPunct="1">
                <a:buFontTx/>
                <a:buChar char="-"/>
              </a:pPr>
              <a:r>
                <a:rPr lang="en-US" altLang="en-US" sz="1600" b="1" dirty="0">
                  <a:solidFill>
                    <a:srgbClr val="000000"/>
                  </a:solidFill>
                </a:rPr>
                <a:t> Schema name</a:t>
              </a:r>
            </a:p>
          </p:txBody>
        </p:sp>
        <p:pic>
          <p:nvPicPr>
            <p:cNvPr id="13320" name="Picture 9" descr="AccessAdvi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5619751" y="2314575"/>
              <a:ext cx="9493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514374022"/>
      </p:ext>
    </p:extLst>
  </p:cSld>
  <p:clrMapOvr>
    <a:masterClrMapping/>
  </p:clrMapOvr>
  <p:transition spd="slow"/>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98534" y="1180105"/>
            <a:ext cx="7191756" cy="4687295"/>
            <a:chOff x="761209" y="855663"/>
            <a:chExt cx="5485646" cy="3336997"/>
          </a:xfrm>
        </p:grpSpPr>
        <p:sp>
          <p:nvSpPr>
            <p:cNvPr id="13" name="Freeform 12"/>
            <p:cNvSpPr/>
            <p:nvPr/>
          </p:nvSpPr>
          <p:spPr bwMode="auto">
            <a:xfrm>
              <a:off x="880798" y="4146941"/>
              <a:ext cx="5139752"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sp>
          <p:nvSpPr>
            <p:cNvPr id="14" name="Rounded Rectangle 13"/>
            <p:cNvSpPr/>
            <p:nvPr/>
          </p:nvSpPr>
          <p:spPr bwMode="auto">
            <a:xfrm>
              <a:off x="761209" y="855663"/>
              <a:ext cx="5485646" cy="3315951"/>
            </a:xfrm>
            <a:prstGeom prst="roundRect">
              <a:avLst>
                <a:gd name="adj" fmla="val 775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pPr>
              <a:endParaRPr lang="en-US" sz="2399" dirty="0">
                <a:latin typeface="Arial" pitchFamily="34" charset="0"/>
              </a:endParaRPr>
            </a:p>
          </p:txBody>
        </p:sp>
      </p:grpSp>
      <p:sp>
        <p:nvSpPr>
          <p:cNvPr id="14339" name="Rectangle 3"/>
          <p:cNvSpPr>
            <a:spLocks noGrp="1" noChangeArrowheads="1"/>
          </p:cNvSpPr>
          <p:nvPr>
            <p:ph type="title"/>
          </p:nvPr>
        </p:nvSpPr>
        <p:spPr/>
        <p:txBody>
          <a:bodyPr/>
          <a:lstStyle/>
          <a:p>
            <a:pPr eaLnBrk="1" hangingPunct="1"/>
            <a:r>
              <a:rPr lang="en-US" altLang="en-US" dirty="0"/>
              <a:t>SQL Performance Analyzer: Overview</a:t>
            </a:r>
          </a:p>
        </p:txBody>
      </p:sp>
      <p:grpSp>
        <p:nvGrpSpPr>
          <p:cNvPr id="2" name="Group 1"/>
          <p:cNvGrpSpPr/>
          <p:nvPr/>
        </p:nvGrpSpPr>
        <p:grpSpPr>
          <a:xfrm>
            <a:off x="3567509" y="1524000"/>
            <a:ext cx="5463922" cy="3733801"/>
            <a:chOff x="3713956" y="1524000"/>
            <a:chExt cx="5463922" cy="3733801"/>
          </a:xfrm>
        </p:grpSpPr>
        <p:sp>
          <p:nvSpPr>
            <p:cNvPr id="14338" name="Rectangle 2"/>
            <p:cNvSpPr>
              <a:spLocks noChangeArrowheads="1"/>
            </p:cNvSpPr>
            <p:nvPr/>
          </p:nvSpPr>
          <p:spPr bwMode="blackWhite">
            <a:xfrm>
              <a:off x="5630862" y="1928814"/>
              <a:ext cx="2205038" cy="3328987"/>
            </a:xfrm>
            <a:prstGeom prst="rect">
              <a:avLst/>
            </a:prstGeom>
            <a:solidFill>
              <a:srgbClr val="FFCC99"/>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b="1" dirty="0">
                <a:solidFill>
                  <a:srgbClr val="000000"/>
                </a:solidFill>
              </a:endParaRPr>
            </a:p>
          </p:txBody>
        </p:sp>
        <p:sp>
          <p:nvSpPr>
            <p:cNvPr id="14340" name="Text Box 4"/>
            <p:cNvSpPr txBox="1">
              <a:spLocks noChangeArrowheads="1"/>
            </p:cNvSpPr>
            <p:nvPr/>
          </p:nvSpPr>
          <p:spPr bwMode="auto">
            <a:xfrm>
              <a:off x="5691540" y="3657601"/>
              <a:ext cx="2101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Analyzes performance differences</a:t>
              </a:r>
            </a:p>
          </p:txBody>
        </p:sp>
        <p:sp>
          <p:nvSpPr>
            <p:cNvPr id="14341" name="Text Box 5"/>
            <p:cNvSpPr txBox="1">
              <a:spLocks noChangeArrowheads="1"/>
            </p:cNvSpPr>
            <p:nvPr/>
          </p:nvSpPr>
          <p:spPr bwMode="auto">
            <a:xfrm>
              <a:off x="5691540" y="4419600"/>
              <a:ext cx="2101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Offers fine-grained performance analysis on individual SQL</a:t>
              </a:r>
            </a:p>
          </p:txBody>
        </p:sp>
        <p:sp>
          <p:nvSpPr>
            <p:cNvPr id="14342" name="Text Box 6"/>
            <p:cNvSpPr txBox="1">
              <a:spLocks noChangeArrowheads="1"/>
            </p:cNvSpPr>
            <p:nvPr/>
          </p:nvSpPr>
          <p:spPr bwMode="auto">
            <a:xfrm>
              <a:off x="5691540" y="3048001"/>
              <a:ext cx="2052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ea typeface="SimSun" panose="02010600030101010101" pitchFamily="2" charset="-122"/>
                </a:rPr>
                <a:t>Executes SQL serially</a:t>
              </a:r>
              <a:endParaRPr lang="en-US" altLang="en-US" sz="1400" b="1" dirty="0">
                <a:solidFill>
                  <a:srgbClr val="000000"/>
                </a:solidFill>
              </a:endParaRPr>
            </a:p>
          </p:txBody>
        </p:sp>
        <p:sp>
          <p:nvSpPr>
            <p:cNvPr id="14343" name="Rectangle 7"/>
            <p:cNvSpPr>
              <a:spLocks noChangeArrowheads="1"/>
            </p:cNvSpPr>
            <p:nvPr/>
          </p:nvSpPr>
          <p:spPr bwMode="auto">
            <a:xfrm>
              <a:off x="5691540" y="2057400"/>
              <a:ext cx="2101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000000"/>
                  </a:solidFill>
                </a:rPr>
                <a:t>Builds different versions of SQL workload performance</a:t>
              </a:r>
            </a:p>
          </p:txBody>
        </p:sp>
        <p:sp>
          <p:nvSpPr>
            <p:cNvPr id="14344" name="Text Box 8"/>
            <p:cNvSpPr txBox="1">
              <a:spLocks noChangeArrowheads="1"/>
            </p:cNvSpPr>
            <p:nvPr/>
          </p:nvSpPr>
          <p:spPr bwMode="auto">
            <a:xfrm>
              <a:off x="4722812" y="1524000"/>
              <a:ext cx="4455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000000"/>
                  </a:solidFill>
                </a:rPr>
                <a:t>Predicts the impact of system changes</a:t>
              </a:r>
            </a:p>
          </p:txBody>
        </p:sp>
        <p:sp>
          <p:nvSpPr>
            <p:cNvPr id="14345" name="Rectangle 9"/>
            <p:cNvSpPr>
              <a:spLocks noChangeArrowheads="1"/>
            </p:cNvSpPr>
            <p:nvPr/>
          </p:nvSpPr>
          <p:spPr bwMode="auto">
            <a:xfrm>
              <a:off x="3713956" y="4154490"/>
              <a:ext cx="164623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spAutoFit/>
            </a:bodyPr>
            <a:lstStyle>
              <a:lvl1pPr defTabSz="369888" eaLnBrk="0" hangingPunct="0">
                <a:defRPr>
                  <a:solidFill>
                    <a:schemeClr val="tx1"/>
                  </a:solidFill>
                  <a:latin typeface="Arial" panose="020B0604020202020204" pitchFamily="34" charset="0"/>
                  <a:cs typeface="Arial" panose="020B0604020202020204" pitchFamily="34" charset="0"/>
                </a:defRPr>
              </a:lvl1pPr>
              <a:lvl2pPr marL="742950" indent="-285750" defTabSz="369888" eaLnBrk="0" hangingPunct="0">
                <a:defRPr>
                  <a:solidFill>
                    <a:schemeClr val="tx1"/>
                  </a:solidFill>
                  <a:latin typeface="Arial" panose="020B0604020202020204" pitchFamily="34" charset="0"/>
                  <a:cs typeface="Arial" panose="020B0604020202020204" pitchFamily="34" charset="0"/>
                </a:defRPr>
              </a:lvl2pPr>
              <a:lvl3pPr marL="1143000" indent="-228600" defTabSz="369888" eaLnBrk="0" hangingPunct="0">
                <a:defRPr>
                  <a:solidFill>
                    <a:schemeClr val="tx1"/>
                  </a:solidFill>
                  <a:latin typeface="Arial" panose="020B0604020202020204" pitchFamily="34" charset="0"/>
                  <a:cs typeface="Arial" panose="020B0604020202020204" pitchFamily="34" charset="0"/>
                </a:defRPr>
              </a:lvl3pPr>
              <a:lvl4pPr marL="1600200" indent="-228600" defTabSz="369888" eaLnBrk="0" hangingPunct="0">
                <a:defRPr>
                  <a:solidFill>
                    <a:schemeClr val="tx1"/>
                  </a:solidFill>
                  <a:latin typeface="Arial" panose="020B0604020202020204" pitchFamily="34" charset="0"/>
                  <a:cs typeface="Arial" panose="020B0604020202020204" pitchFamily="34" charset="0"/>
                </a:defRPr>
              </a:lvl4pPr>
              <a:lvl5pPr marL="2057400" indent="-228600" defTabSz="369888" eaLnBrk="0" hangingPunct="0">
                <a:defRPr>
                  <a:solidFill>
                    <a:schemeClr val="tx1"/>
                  </a:solidFill>
                  <a:latin typeface="Arial" panose="020B0604020202020204" pitchFamily="34" charset="0"/>
                  <a:cs typeface="Arial" panose="020B0604020202020204" pitchFamily="34" charset="0"/>
                </a:defRPr>
              </a:lvl5pPr>
              <a:lvl6pPr marL="25146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698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pPr>
              <a:r>
                <a:rPr lang="en-US" altLang="en-US" b="1" dirty="0">
                  <a:solidFill>
                    <a:srgbClr val="000000"/>
                  </a:solidFill>
                </a:rPr>
                <a:t>SQL Performance Analyzer</a:t>
              </a:r>
            </a:p>
          </p:txBody>
        </p:sp>
        <p:pic>
          <p:nvPicPr>
            <p:cNvPr id="14346" name="Picture 10" descr="PeopleTech_cnt20538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7012" y="2124076"/>
              <a:ext cx="10001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035653723"/>
      </p:ext>
    </p:extLst>
  </p:cSld>
  <p:clrMapOvr>
    <a:masterClrMapping/>
  </p:clrMapOvr>
  <p:transition spd="slow"/>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643494714"/>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Automated Tuning Tasks</a:t>
            </a:r>
          </a:p>
        </p:txBody>
      </p:sp>
      <p:sp>
        <p:nvSpPr>
          <p:cNvPr id="3" name="Content Placeholder 2"/>
          <p:cNvSpPr>
            <a:spLocks noGrp="1"/>
          </p:cNvSpPr>
          <p:nvPr>
            <p:ph idx="1"/>
          </p:nvPr>
        </p:nvSpPr>
        <p:spPr>
          <a:xfrm>
            <a:off x="622138" y="1242485"/>
            <a:ext cx="10944549" cy="2234793"/>
          </a:xfrm>
        </p:spPr>
        <p:txBody>
          <a:bodyPr/>
          <a:lstStyle/>
          <a:p>
            <a:pPr lvl="1"/>
            <a:r>
              <a:rPr lang="en-US" dirty="0"/>
              <a:t>Use the </a:t>
            </a:r>
            <a:r>
              <a:rPr lang="en-US" dirty="0">
                <a:latin typeface="Courier New" panose="02070309020205020404" pitchFamily="49" charset="0"/>
                <a:cs typeface="Courier New" panose="02070309020205020404" pitchFamily="49" charset="0"/>
              </a:rPr>
              <a:t>DBMS_AUTO_TASK_ADMIN.ENABLE</a:t>
            </a:r>
            <a:r>
              <a:rPr lang="en-US" dirty="0"/>
              <a:t> procedure to manage automatic space and performance tuning tasks</a:t>
            </a:r>
          </a:p>
          <a:p>
            <a:pPr lvl="1"/>
            <a:r>
              <a:rPr lang="en-US" dirty="0"/>
              <a:t>Set the </a:t>
            </a:r>
            <a:r>
              <a:rPr lang="en-US" dirty="0">
                <a:latin typeface="Courier New" panose="02070309020205020404" pitchFamily="49" charset="0"/>
                <a:cs typeface="Courier New" panose="02070309020205020404" pitchFamily="49" charset="0"/>
              </a:rPr>
              <a:t>CLIENT_NAME</a:t>
            </a:r>
            <a:r>
              <a:rPr lang="en-US" dirty="0"/>
              <a:t> parameter to the following values based on the task:</a:t>
            </a:r>
            <a:endParaRPr lang="en-US" dirty="0">
              <a:latin typeface="Courier New" panose="02070309020205020404" pitchFamily="49" charset="0"/>
              <a:cs typeface="Courier New" panose="02070309020205020404" pitchFamily="49" charset="0"/>
            </a:endParaRPr>
          </a:p>
          <a:p>
            <a:pPr lvl="2"/>
            <a:r>
              <a:rPr lang="en-US" dirty="0"/>
              <a:t>Automatic statistics collection: </a:t>
            </a:r>
            <a:r>
              <a:rPr lang="en-US" dirty="0">
                <a:latin typeface="Courier New" panose="02070309020205020404" pitchFamily="49" charset="0"/>
                <a:cs typeface="Courier New" panose="02070309020205020404" pitchFamily="49" charset="0"/>
              </a:rPr>
              <a:t>auto</a:t>
            </a:r>
            <a:r>
              <a:rPr lang="en-US" dirty="0"/>
              <a:t> </a:t>
            </a:r>
            <a:r>
              <a:rPr lang="en-US" dirty="0">
                <a:latin typeface="Courier New" panose="02070309020205020404" pitchFamily="49" charset="0"/>
                <a:cs typeface="Courier New" panose="02070309020205020404" pitchFamily="49" charset="0"/>
              </a:rPr>
              <a:t>optimizer</a:t>
            </a:r>
            <a:r>
              <a:rPr lang="en-US" dirty="0"/>
              <a:t> </a:t>
            </a:r>
            <a:r>
              <a:rPr lang="en-US" dirty="0">
                <a:latin typeface="Courier New" panose="02070309020205020404" pitchFamily="49" charset="0"/>
                <a:cs typeface="Courier New" panose="02070309020205020404" pitchFamily="49" charset="0"/>
              </a:rPr>
              <a:t>stats</a:t>
            </a:r>
            <a:r>
              <a:rPr lang="en-US" dirty="0"/>
              <a:t> </a:t>
            </a:r>
            <a:r>
              <a:rPr lang="en-US" dirty="0">
                <a:latin typeface="Courier New" panose="02070309020205020404" pitchFamily="49" charset="0"/>
                <a:cs typeface="Courier New" panose="02070309020205020404" pitchFamily="49" charset="0"/>
              </a:rPr>
              <a:t>collection</a:t>
            </a:r>
          </a:p>
          <a:p>
            <a:pPr lvl="2"/>
            <a:r>
              <a:rPr lang="en-US" dirty="0"/>
              <a:t>Automatic SQL Tuning task: </a:t>
            </a:r>
            <a:r>
              <a:rPr lang="en-US" dirty="0">
                <a:latin typeface="Courier New" panose="02070309020205020404" pitchFamily="49" charset="0"/>
                <a:cs typeface="Courier New" panose="02070309020205020404" pitchFamily="49" charset="0"/>
              </a:rPr>
              <a:t>sql</a:t>
            </a:r>
            <a:r>
              <a:rPr lang="en-US" dirty="0"/>
              <a:t> </a:t>
            </a:r>
            <a:r>
              <a:rPr lang="en-US" dirty="0">
                <a:latin typeface="Courier New" panose="02070309020205020404" pitchFamily="49" charset="0"/>
                <a:cs typeface="Courier New" panose="02070309020205020404" pitchFamily="49" charset="0"/>
              </a:rPr>
              <a:t>tuning</a:t>
            </a:r>
            <a:r>
              <a:rPr lang="en-US" dirty="0"/>
              <a:t> </a:t>
            </a:r>
            <a:r>
              <a:rPr lang="en-US" dirty="0">
                <a:latin typeface="Courier New" panose="02070309020205020404" pitchFamily="49" charset="0"/>
                <a:cs typeface="Courier New" panose="02070309020205020404" pitchFamily="49" charset="0"/>
              </a:rPr>
              <a:t>advisor</a:t>
            </a:r>
          </a:p>
          <a:p>
            <a:pPr lvl="2"/>
            <a:r>
              <a:rPr lang="en-US" dirty="0"/>
              <a:t>Segment shrink: </a:t>
            </a:r>
            <a:r>
              <a:rPr lang="en-US" dirty="0">
                <a:latin typeface="Courier New" panose="02070309020205020404" pitchFamily="49" charset="0"/>
                <a:cs typeface="Courier New" panose="02070309020205020404" pitchFamily="49" charset="0"/>
              </a:rPr>
              <a:t>auto</a:t>
            </a:r>
            <a:r>
              <a:rPr lang="en-US" dirty="0"/>
              <a:t> </a:t>
            </a:r>
            <a:r>
              <a:rPr lang="en-US" dirty="0">
                <a:latin typeface="Courier New" panose="02070309020205020404" pitchFamily="49" charset="0"/>
                <a:cs typeface="Courier New" panose="02070309020205020404" pitchFamily="49" charset="0"/>
              </a:rPr>
              <a:t>space</a:t>
            </a:r>
            <a:r>
              <a:rPr lang="en-US" dirty="0"/>
              <a:t> </a:t>
            </a:r>
            <a:r>
              <a:rPr lang="en-US" dirty="0">
                <a:latin typeface="Courier New" panose="02070309020205020404" pitchFamily="49" charset="0"/>
                <a:cs typeface="Courier New" panose="02070309020205020404" pitchFamily="49" charset="0"/>
              </a:rPr>
              <a:t>advisor</a:t>
            </a:r>
          </a:p>
        </p:txBody>
      </p:sp>
      <p:sp>
        <p:nvSpPr>
          <p:cNvPr id="4" name="Content Placeholder 2"/>
          <p:cNvSpPr txBox="1">
            <a:spLocks/>
          </p:cNvSpPr>
          <p:nvPr/>
        </p:nvSpPr>
        <p:spPr bwMode="gray">
          <a:xfrm>
            <a:off x="731520" y="3906679"/>
            <a:ext cx="10750394" cy="1643182"/>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spAutoFit/>
          </a:bodyPr>
          <a:lstStyle/>
          <a:p>
            <a:pPr marL="609493" indent="-609493" defTabSz="533307">
              <a:tabLst>
                <a:tab pos="533307" algn="r"/>
                <a:tab pos="897310" algn="l"/>
              </a:tabLst>
              <a:defRPr/>
            </a:pPr>
            <a:r>
              <a:rPr lang="en-US" b="1" dirty="0">
                <a:solidFill>
                  <a:srgbClr val="000000"/>
                </a:solidFill>
                <a:latin typeface="Courier New" pitchFamily="49" charset="0"/>
              </a:rPr>
              <a:t>BEGIN</a:t>
            </a:r>
          </a:p>
          <a:p>
            <a:pPr marL="609493" indent="-609493" defTabSz="533307">
              <a:tabLst>
                <a:tab pos="533307" algn="r"/>
                <a:tab pos="897310" algn="l"/>
              </a:tabLst>
              <a:defRPr/>
            </a:pPr>
            <a:r>
              <a:rPr lang="en-US" b="1" dirty="0">
                <a:solidFill>
                  <a:srgbClr val="000000"/>
                </a:solidFill>
                <a:latin typeface="Courier New" pitchFamily="49" charset="0"/>
              </a:rPr>
              <a:t>  DBMS_AUTO_TASK_ADMIN.ENABLE (</a:t>
            </a:r>
          </a:p>
          <a:p>
            <a:pPr marL="609493" indent="-609493" defTabSz="533307">
              <a:tabLst>
                <a:tab pos="533307" algn="r"/>
                <a:tab pos="897310" algn="l"/>
              </a:tabLst>
              <a:defRPr/>
            </a:pPr>
            <a:r>
              <a:rPr lang="en-US" b="1" dirty="0">
                <a:solidFill>
                  <a:srgbClr val="000000"/>
                </a:solidFill>
                <a:latin typeface="Courier New" pitchFamily="49" charset="0"/>
              </a:rPr>
              <a:t>     client_name =&gt; 'auto optimizer stats collection',</a:t>
            </a:r>
          </a:p>
          <a:p>
            <a:pPr marL="609493" indent="-609493" defTabSz="533307">
              <a:tabLst>
                <a:tab pos="533307" algn="r"/>
                <a:tab pos="897310" algn="l"/>
              </a:tabLst>
              <a:defRPr/>
            </a:pPr>
            <a:r>
              <a:rPr lang="en-US" b="1" dirty="0">
                <a:solidFill>
                  <a:srgbClr val="000000"/>
                </a:solidFill>
                <a:latin typeface="Courier New" pitchFamily="49" charset="0"/>
              </a:rPr>
              <a:t>     operation   =&gt; NULL, window_name =&gt; NULL);</a:t>
            </a:r>
          </a:p>
          <a:p>
            <a:pPr marL="609493" indent="-609493" defTabSz="533307">
              <a:tabLst>
                <a:tab pos="533307" algn="r"/>
                <a:tab pos="897310" algn="l"/>
              </a:tabLst>
              <a:defRPr/>
            </a:pPr>
            <a:r>
              <a:rPr lang="en-US" b="1" dirty="0">
                <a:solidFill>
                  <a:srgbClr val="000000"/>
                </a:solidFill>
                <a:latin typeface="Courier New" pitchFamily="49" charset="0"/>
              </a:rPr>
              <a:t>END;</a:t>
            </a:r>
          </a:p>
        </p:txBody>
      </p:sp>
    </p:spTree>
    <p:custDataLst>
      <p:tags r:id="rId1"/>
    </p:custDataLst>
    <p:extLst>
      <p:ext uri="{BB962C8B-B14F-4D97-AF65-F5344CB8AC3E}">
        <p14:creationId xmlns:p14="http://schemas.microsoft.com/office/powerpoint/2010/main" val="2912519194"/>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a:xfrm>
            <a:off x="622138" y="1242485"/>
            <a:ext cx="10944549" cy="2434848"/>
          </a:xfrm>
        </p:spPr>
        <p:txBody>
          <a:bodyPr/>
          <a:lstStyle/>
          <a:p>
            <a:r>
              <a:rPr lang="en-US" dirty="0"/>
              <a:t>In this lesson, you should have learned how to:</a:t>
            </a:r>
          </a:p>
          <a:p>
            <a:pPr lvl="1"/>
            <a:r>
              <a:rPr lang="en-US" dirty="0"/>
              <a:t>Describe the SQL tuning methodology</a:t>
            </a:r>
          </a:p>
          <a:p>
            <a:pPr lvl="1"/>
            <a:r>
              <a:rPr lang="en-US" dirty="0"/>
              <a:t>Manage optimizer statistics</a:t>
            </a:r>
          </a:p>
          <a:p>
            <a:pPr lvl="1"/>
            <a:r>
              <a:rPr lang="en-US" dirty="0"/>
              <a:t>Use SQL Tuning Advisor to identify and tune SQL statements that are using the most resources</a:t>
            </a:r>
          </a:p>
          <a:p>
            <a:pPr lvl="1"/>
            <a:r>
              <a:rPr lang="en-US" dirty="0"/>
              <a:t>Use SQL Access Advisor to tune a workload</a:t>
            </a:r>
          </a:p>
        </p:txBody>
      </p:sp>
    </p:spTree>
    <p:custDataLst>
      <p:tags r:id="rId1"/>
    </p:custDataLst>
    <p:extLst>
      <p:ext uri="{BB962C8B-B14F-4D97-AF65-F5344CB8AC3E}">
        <p14:creationId xmlns:p14="http://schemas.microsoft.com/office/powerpoint/2010/main" val="368320536"/>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795938"/>
          </a:xfrm>
        </p:spPr>
        <p:txBody>
          <a:bodyPr/>
          <a:lstStyle/>
          <a:p>
            <a:pPr lvl="1"/>
            <a:r>
              <a:rPr lang="en-US" dirty="0"/>
              <a:t>Using the SQL Tuning Advisor</a:t>
            </a:r>
          </a:p>
          <a:p>
            <a:pPr lvl="1"/>
            <a:r>
              <a:rPr lang="en-US" dirty="0"/>
              <a:t>Using the Optimizer Statistics Advisor</a:t>
            </a:r>
          </a:p>
        </p:txBody>
      </p:sp>
    </p:spTree>
    <p:custDataLst>
      <p:tags r:id="rId1"/>
    </p:custDataLst>
    <p:extLst>
      <p:ext uri="{BB962C8B-B14F-4D97-AF65-F5344CB8AC3E}">
        <p14:creationId xmlns:p14="http://schemas.microsoft.com/office/powerpoint/2010/main" val="30005458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ross 22"/>
          <p:cNvSpPr/>
          <p:nvPr/>
        </p:nvSpPr>
        <p:spPr bwMode="auto">
          <a:xfrm>
            <a:off x="1592585" y="1749292"/>
            <a:ext cx="9539066" cy="4130595"/>
          </a:xfrm>
          <a:custGeom>
            <a:avLst/>
            <a:gdLst>
              <a:gd name="connsiteX0" fmla="*/ 0 w 7772400"/>
              <a:gd name="connsiteY0" fmla="*/ 744020 h 2976080"/>
              <a:gd name="connsiteX1" fmla="*/ 744020 w 7772400"/>
              <a:gd name="connsiteY1" fmla="*/ 744020 h 2976080"/>
              <a:gd name="connsiteX2" fmla="*/ 744020 w 7772400"/>
              <a:gd name="connsiteY2" fmla="*/ 0 h 2976080"/>
              <a:gd name="connsiteX3" fmla="*/ 7028380 w 7772400"/>
              <a:gd name="connsiteY3" fmla="*/ 0 h 2976080"/>
              <a:gd name="connsiteX4" fmla="*/ 7028380 w 7772400"/>
              <a:gd name="connsiteY4" fmla="*/ 744020 h 2976080"/>
              <a:gd name="connsiteX5" fmla="*/ 7772400 w 7772400"/>
              <a:gd name="connsiteY5" fmla="*/ 744020 h 2976080"/>
              <a:gd name="connsiteX6" fmla="*/ 7772400 w 7772400"/>
              <a:gd name="connsiteY6" fmla="*/ 2232060 h 2976080"/>
              <a:gd name="connsiteX7" fmla="*/ 7028380 w 7772400"/>
              <a:gd name="connsiteY7" fmla="*/ 2232060 h 2976080"/>
              <a:gd name="connsiteX8" fmla="*/ 7028380 w 7772400"/>
              <a:gd name="connsiteY8" fmla="*/ 2976080 h 2976080"/>
              <a:gd name="connsiteX9" fmla="*/ 744020 w 7772400"/>
              <a:gd name="connsiteY9" fmla="*/ 2976080 h 2976080"/>
              <a:gd name="connsiteX10" fmla="*/ 744020 w 7772400"/>
              <a:gd name="connsiteY10" fmla="*/ 2232060 h 2976080"/>
              <a:gd name="connsiteX11" fmla="*/ 0 w 7772400"/>
              <a:gd name="connsiteY11" fmla="*/ 2232060 h 2976080"/>
              <a:gd name="connsiteX12" fmla="*/ 0 w 7772400"/>
              <a:gd name="connsiteY12" fmla="*/ 744020 h 2976080"/>
              <a:gd name="connsiteX0" fmla="*/ 0 w 7772400"/>
              <a:gd name="connsiteY0" fmla="*/ 744020 h 2976080"/>
              <a:gd name="connsiteX1" fmla="*/ 744020 w 7772400"/>
              <a:gd name="connsiteY1" fmla="*/ 744020 h 2976080"/>
              <a:gd name="connsiteX2" fmla="*/ 744020 w 7772400"/>
              <a:gd name="connsiteY2" fmla="*/ 0 h 2976080"/>
              <a:gd name="connsiteX3" fmla="*/ 7028380 w 7772400"/>
              <a:gd name="connsiteY3" fmla="*/ 0 h 2976080"/>
              <a:gd name="connsiteX4" fmla="*/ 7028380 w 7772400"/>
              <a:gd name="connsiteY4" fmla="*/ 744020 h 2976080"/>
              <a:gd name="connsiteX5" fmla="*/ 7772400 w 7772400"/>
              <a:gd name="connsiteY5" fmla="*/ 744020 h 2976080"/>
              <a:gd name="connsiteX6" fmla="*/ 7772400 w 7772400"/>
              <a:gd name="connsiteY6" fmla="*/ 2232060 h 2976080"/>
              <a:gd name="connsiteX7" fmla="*/ 7028380 w 7772400"/>
              <a:gd name="connsiteY7" fmla="*/ 2232060 h 2976080"/>
              <a:gd name="connsiteX8" fmla="*/ 7028380 w 7772400"/>
              <a:gd name="connsiteY8" fmla="*/ 2976080 h 2976080"/>
              <a:gd name="connsiteX9" fmla="*/ 744020 w 7772400"/>
              <a:gd name="connsiteY9" fmla="*/ 2976080 h 2976080"/>
              <a:gd name="connsiteX10" fmla="*/ 0 w 7772400"/>
              <a:gd name="connsiteY10" fmla="*/ 2232060 h 2976080"/>
              <a:gd name="connsiteX11" fmla="*/ 0 w 7772400"/>
              <a:gd name="connsiteY11" fmla="*/ 744020 h 2976080"/>
              <a:gd name="connsiteX0" fmla="*/ 29817 w 7802217"/>
              <a:gd name="connsiteY0" fmla="*/ 744020 h 2997373"/>
              <a:gd name="connsiteX1" fmla="*/ 773837 w 7802217"/>
              <a:gd name="connsiteY1" fmla="*/ 744020 h 2997373"/>
              <a:gd name="connsiteX2" fmla="*/ 773837 w 7802217"/>
              <a:gd name="connsiteY2" fmla="*/ 0 h 2997373"/>
              <a:gd name="connsiteX3" fmla="*/ 7058197 w 7802217"/>
              <a:gd name="connsiteY3" fmla="*/ 0 h 2997373"/>
              <a:gd name="connsiteX4" fmla="*/ 7058197 w 7802217"/>
              <a:gd name="connsiteY4" fmla="*/ 744020 h 2997373"/>
              <a:gd name="connsiteX5" fmla="*/ 7802217 w 7802217"/>
              <a:gd name="connsiteY5" fmla="*/ 744020 h 2997373"/>
              <a:gd name="connsiteX6" fmla="*/ 7802217 w 7802217"/>
              <a:gd name="connsiteY6" fmla="*/ 2232060 h 2997373"/>
              <a:gd name="connsiteX7" fmla="*/ 7058197 w 7802217"/>
              <a:gd name="connsiteY7" fmla="*/ 2232060 h 2997373"/>
              <a:gd name="connsiteX8" fmla="*/ 7058197 w 7802217"/>
              <a:gd name="connsiteY8" fmla="*/ 2976080 h 2997373"/>
              <a:gd name="connsiteX9" fmla="*/ 773837 w 7802217"/>
              <a:gd name="connsiteY9" fmla="*/ 2976080 h 2997373"/>
              <a:gd name="connsiteX10" fmla="*/ 0 w 7802217"/>
              <a:gd name="connsiteY10" fmla="*/ 2997373 h 2997373"/>
              <a:gd name="connsiteX11" fmla="*/ 29817 w 7802217"/>
              <a:gd name="connsiteY11" fmla="*/ 744020 h 2997373"/>
              <a:gd name="connsiteX0" fmla="*/ 29817 w 7802217"/>
              <a:gd name="connsiteY0" fmla="*/ 744020 h 2976080"/>
              <a:gd name="connsiteX1" fmla="*/ 773837 w 7802217"/>
              <a:gd name="connsiteY1" fmla="*/ 744020 h 2976080"/>
              <a:gd name="connsiteX2" fmla="*/ 773837 w 7802217"/>
              <a:gd name="connsiteY2" fmla="*/ 0 h 2976080"/>
              <a:gd name="connsiteX3" fmla="*/ 7058197 w 7802217"/>
              <a:gd name="connsiteY3" fmla="*/ 0 h 2976080"/>
              <a:gd name="connsiteX4" fmla="*/ 7058197 w 7802217"/>
              <a:gd name="connsiteY4" fmla="*/ 744020 h 2976080"/>
              <a:gd name="connsiteX5" fmla="*/ 7802217 w 7802217"/>
              <a:gd name="connsiteY5" fmla="*/ 744020 h 2976080"/>
              <a:gd name="connsiteX6" fmla="*/ 7802217 w 7802217"/>
              <a:gd name="connsiteY6" fmla="*/ 2232060 h 2976080"/>
              <a:gd name="connsiteX7" fmla="*/ 7058197 w 7802217"/>
              <a:gd name="connsiteY7" fmla="*/ 2232060 h 2976080"/>
              <a:gd name="connsiteX8" fmla="*/ 7058197 w 7802217"/>
              <a:gd name="connsiteY8" fmla="*/ 2976080 h 2976080"/>
              <a:gd name="connsiteX9" fmla="*/ 773837 w 7802217"/>
              <a:gd name="connsiteY9" fmla="*/ 2976080 h 2976080"/>
              <a:gd name="connsiteX10" fmla="*/ 0 w 7802217"/>
              <a:gd name="connsiteY10" fmla="*/ 2967556 h 2976080"/>
              <a:gd name="connsiteX11" fmla="*/ 29817 w 7802217"/>
              <a:gd name="connsiteY11" fmla="*/ 744020 h 2976080"/>
              <a:gd name="connsiteX0" fmla="*/ 1798982 w 9571382"/>
              <a:gd name="connsiteY0" fmla="*/ 744020 h 2976080"/>
              <a:gd name="connsiteX1" fmla="*/ 2543002 w 9571382"/>
              <a:gd name="connsiteY1" fmla="*/ 744020 h 2976080"/>
              <a:gd name="connsiteX2" fmla="*/ 2543002 w 9571382"/>
              <a:gd name="connsiteY2" fmla="*/ 0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1798982 w 9571382"/>
              <a:gd name="connsiteY11" fmla="*/ 744020 h 2976080"/>
              <a:gd name="connsiteX0" fmla="*/ 1798982 w 9571382"/>
              <a:gd name="connsiteY0" fmla="*/ 744020 h 2976080"/>
              <a:gd name="connsiteX1" fmla="*/ 2543002 w 9571382"/>
              <a:gd name="connsiteY1" fmla="*/ 744020 h 2976080"/>
              <a:gd name="connsiteX2" fmla="*/ 2543002 w 9571382"/>
              <a:gd name="connsiteY2" fmla="*/ 0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1798982 w 9571382"/>
              <a:gd name="connsiteY11" fmla="*/ 744020 h 2976080"/>
              <a:gd name="connsiteX0" fmla="*/ 9939 w 9571382"/>
              <a:gd name="connsiteY0" fmla="*/ 2513185 h 2976080"/>
              <a:gd name="connsiteX1" fmla="*/ 2543002 w 9571382"/>
              <a:gd name="connsiteY1" fmla="*/ 744020 h 2976080"/>
              <a:gd name="connsiteX2" fmla="*/ 2543002 w 9571382"/>
              <a:gd name="connsiteY2" fmla="*/ 0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9939 w 9571382"/>
              <a:gd name="connsiteY11" fmla="*/ 2513185 h 2976080"/>
              <a:gd name="connsiteX0" fmla="*/ 9939 w 9571382"/>
              <a:gd name="connsiteY0" fmla="*/ 2513185 h 2976080"/>
              <a:gd name="connsiteX1" fmla="*/ 2125559 w 9571382"/>
              <a:gd name="connsiteY1" fmla="*/ 2533063 h 2976080"/>
              <a:gd name="connsiteX2" fmla="*/ 2543002 w 9571382"/>
              <a:gd name="connsiteY2" fmla="*/ 0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9939 w 9571382"/>
              <a:gd name="connsiteY11" fmla="*/ 2513185 h 2976080"/>
              <a:gd name="connsiteX0" fmla="*/ 0 w 9571382"/>
              <a:gd name="connsiteY0" fmla="*/ 2552941 h 2976080"/>
              <a:gd name="connsiteX1" fmla="*/ 2125559 w 9571382"/>
              <a:gd name="connsiteY1" fmla="*/ 2533063 h 2976080"/>
              <a:gd name="connsiteX2" fmla="*/ 2543002 w 9571382"/>
              <a:gd name="connsiteY2" fmla="*/ 0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0 w 9571382"/>
              <a:gd name="connsiteY11"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8827362 w 9571382"/>
              <a:gd name="connsiteY3" fmla="*/ 0 h 2976080"/>
              <a:gd name="connsiteX4" fmla="*/ 8827362 w 9571382"/>
              <a:gd name="connsiteY4" fmla="*/ 744020 h 2976080"/>
              <a:gd name="connsiteX5" fmla="*/ 9571382 w 9571382"/>
              <a:gd name="connsiteY5" fmla="*/ 744020 h 2976080"/>
              <a:gd name="connsiteX6" fmla="*/ 9571382 w 9571382"/>
              <a:gd name="connsiteY6" fmla="*/ 2232060 h 2976080"/>
              <a:gd name="connsiteX7" fmla="*/ 8827362 w 9571382"/>
              <a:gd name="connsiteY7" fmla="*/ 2232060 h 2976080"/>
              <a:gd name="connsiteX8" fmla="*/ 8827362 w 9571382"/>
              <a:gd name="connsiteY8" fmla="*/ 2976080 h 2976080"/>
              <a:gd name="connsiteX9" fmla="*/ 2543002 w 9571382"/>
              <a:gd name="connsiteY9" fmla="*/ 2976080 h 2976080"/>
              <a:gd name="connsiteX10" fmla="*/ 0 w 9571382"/>
              <a:gd name="connsiteY10" fmla="*/ 2957617 h 2976080"/>
              <a:gd name="connsiteX11" fmla="*/ 0 w 9571382"/>
              <a:gd name="connsiteY11"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2168319 w 9571382"/>
              <a:gd name="connsiteY3" fmla="*/ 1310384 h 2976080"/>
              <a:gd name="connsiteX4" fmla="*/ 8827362 w 9571382"/>
              <a:gd name="connsiteY4" fmla="*/ 0 h 2976080"/>
              <a:gd name="connsiteX5" fmla="*/ 8827362 w 9571382"/>
              <a:gd name="connsiteY5" fmla="*/ 744020 h 2976080"/>
              <a:gd name="connsiteX6" fmla="*/ 9571382 w 9571382"/>
              <a:gd name="connsiteY6" fmla="*/ 744020 h 2976080"/>
              <a:gd name="connsiteX7" fmla="*/ 9571382 w 9571382"/>
              <a:gd name="connsiteY7" fmla="*/ 2232060 h 2976080"/>
              <a:gd name="connsiteX8" fmla="*/ 8827362 w 9571382"/>
              <a:gd name="connsiteY8" fmla="*/ 2232060 h 2976080"/>
              <a:gd name="connsiteX9" fmla="*/ 8827362 w 9571382"/>
              <a:gd name="connsiteY9" fmla="*/ 2976080 h 2976080"/>
              <a:gd name="connsiteX10" fmla="*/ 2543002 w 9571382"/>
              <a:gd name="connsiteY10" fmla="*/ 2976080 h 2976080"/>
              <a:gd name="connsiteX11" fmla="*/ 0 w 9571382"/>
              <a:gd name="connsiteY11" fmla="*/ 2957617 h 2976080"/>
              <a:gd name="connsiteX12" fmla="*/ 0 w 9571382"/>
              <a:gd name="connsiteY12"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4672980 w 9571382"/>
              <a:gd name="connsiteY3" fmla="*/ 1330262 h 2976080"/>
              <a:gd name="connsiteX4" fmla="*/ 8827362 w 9571382"/>
              <a:gd name="connsiteY4" fmla="*/ 0 h 2976080"/>
              <a:gd name="connsiteX5" fmla="*/ 8827362 w 9571382"/>
              <a:gd name="connsiteY5" fmla="*/ 744020 h 2976080"/>
              <a:gd name="connsiteX6" fmla="*/ 9571382 w 9571382"/>
              <a:gd name="connsiteY6" fmla="*/ 744020 h 2976080"/>
              <a:gd name="connsiteX7" fmla="*/ 9571382 w 9571382"/>
              <a:gd name="connsiteY7" fmla="*/ 2232060 h 2976080"/>
              <a:gd name="connsiteX8" fmla="*/ 8827362 w 9571382"/>
              <a:gd name="connsiteY8" fmla="*/ 2232060 h 2976080"/>
              <a:gd name="connsiteX9" fmla="*/ 8827362 w 9571382"/>
              <a:gd name="connsiteY9" fmla="*/ 2976080 h 2976080"/>
              <a:gd name="connsiteX10" fmla="*/ 2543002 w 9571382"/>
              <a:gd name="connsiteY10" fmla="*/ 2976080 h 2976080"/>
              <a:gd name="connsiteX11" fmla="*/ 0 w 9571382"/>
              <a:gd name="connsiteY11" fmla="*/ 2957617 h 2976080"/>
              <a:gd name="connsiteX12" fmla="*/ 0 w 9571382"/>
              <a:gd name="connsiteY12"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8827362 w 9571382"/>
              <a:gd name="connsiteY4" fmla="*/ 0 h 2976080"/>
              <a:gd name="connsiteX5" fmla="*/ 8827362 w 9571382"/>
              <a:gd name="connsiteY5" fmla="*/ 744020 h 2976080"/>
              <a:gd name="connsiteX6" fmla="*/ 9571382 w 9571382"/>
              <a:gd name="connsiteY6" fmla="*/ 744020 h 2976080"/>
              <a:gd name="connsiteX7" fmla="*/ 9571382 w 9571382"/>
              <a:gd name="connsiteY7" fmla="*/ 2232060 h 2976080"/>
              <a:gd name="connsiteX8" fmla="*/ 8827362 w 9571382"/>
              <a:gd name="connsiteY8" fmla="*/ 2232060 h 2976080"/>
              <a:gd name="connsiteX9" fmla="*/ 8827362 w 9571382"/>
              <a:gd name="connsiteY9" fmla="*/ 2976080 h 2976080"/>
              <a:gd name="connsiteX10" fmla="*/ 2543002 w 9571382"/>
              <a:gd name="connsiteY10" fmla="*/ 2976080 h 2976080"/>
              <a:gd name="connsiteX11" fmla="*/ 0 w 9571382"/>
              <a:gd name="connsiteY11" fmla="*/ 2957617 h 2976080"/>
              <a:gd name="connsiteX12" fmla="*/ 0 w 9571382"/>
              <a:gd name="connsiteY12"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5617197 w 9571382"/>
              <a:gd name="connsiteY4" fmla="*/ 873062 h 2976080"/>
              <a:gd name="connsiteX5" fmla="*/ 8827362 w 9571382"/>
              <a:gd name="connsiteY5" fmla="*/ 0 h 2976080"/>
              <a:gd name="connsiteX6" fmla="*/ 8827362 w 9571382"/>
              <a:gd name="connsiteY6" fmla="*/ 744020 h 2976080"/>
              <a:gd name="connsiteX7" fmla="*/ 9571382 w 9571382"/>
              <a:gd name="connsiteY7" fmla="*/ 744020 h 2976080"/>
              <a:gd name="connsiteX8" fmla="*/ 9571382 w 9571382"/>
              <a:gd name="connsiteY8" fmla="*/ 2232060 h 2976080"/>
              <a:gd name="connsiteX9" fmla="*/ 8827362 w 9571382"/>
              <a:gd name="connsiteY9" fmla="*/ 2232060 h 2976080"/>
              <a:gd name="connsiteX10" fmla="*/ 8827362 w 9571382"/>
              <a:gd name="connsiteY10" fmla="*/ 2976080 h 2976080"/>
              <a:gd name="connsiteX11" fmla="*/ 2543002 w 9571382"/>
              <a:gd name="connsiteY11" fmla="*/ 2976080 h 2976080"/>
              <a:gd name="connsiteX12" fmla="*/ 0 w 9571382"/>
              <a:gd name="connsiteY12" fmla="*/ 2957617 h 2976080"/>
              <a:gd name="connsiteX13" fmla="*/ 0 w 9571382"/>
              <a:gd name="connsiteY13"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3768519 w 9571382"/>
              <a:gd name="connsiteY4" fmla="*/ 117688 h 2976080"/>
              <a:gd name="connsiteX5" fmla="*/ 8827362 w 9571382"/>
              <a:gd name="connsiteY5" fmla="*/ 0 h 2976080"/>
              <a:gd name="connsiteX6" fmla="*/ 8827362 w 9571382"/>
              <a:gd name="connsiteY6" fmla="*/ 744020 h 2976080"/>
              <a:gd name="connsiteX7" fmla="*/ 9571382 w 9571382"/>
              <a:gd name="connsiteY7" fmla="*/ 744020 h 2976080"/>
              <a:gd name="connsiteX8" fmla="*/ 9571382 w 9571382"/>
              <a:gd name="connsiteY8" fmla="*/ 2232060 h 2976080"/>
              <a:gd name="connsiteX9" fmla="*/ 8827362 w 9571382"/>
              <a:gd name="connsiteY9" fmla="*/ 2232060 h 2976080"/>
              <a:gd name="connsiteX10" fmla="*/ 8827362 w 9571382"/>
              <a:gd name="connsiteY10" fmla="*/ 2976080 h 2976080"/>
              <a:gd name="connsiteX11" fmla="*/ 2543002 w 9571382"/>
              <a:gd name="connsiteY11" fmla="*/ 2976080 h 2976080"/>
              <a:gd name="connsiteX12" fmla="*/ 0 w 9571382"/>
              <a:gd name="connsiteY12" fmla="*/ 2957617 h 2976080"/>
              <a:gd name="connsiteX13" fmla="*/ 0 w 9571382"/>
              <a:gd name="connsiteY13"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3758580 w 9571382"/>
              <a:gd name="connsiteY4" fmla="*/ 48114 h 2976080"/>
              <a:gd name="connsiteX5" fmla="*/ 8827362 w 9571382"/>
              <a:gd name="connsiteY5" fmla="*/ 0 h 2976080"/>
              <a:gd name="connsiteX6" fmla="*/ 8827362 w 9571382"/>
              <a:gd name="connsiteY6" fmla="*/ 744020 h 2976080"/>
              <a:gd name="connsiteX7" fmla="*/ 9571382 w 9571382"/>
              <a:gd name="connsiteY7" fmla="*/ 744020 h 2976080"/>
              <a:gd name="connsiteX8" fmla="*/ 9571382 w 9571382"/>
              <a:gd name="connsiteY8" fmla="*/ 2232060 h 2976080"/>
              <a:gd name="connsiteX9" fmla="*/ 8827362 w 9571382"/>
              <a:gd name="connsiteY9" fmla="*/ 2232060 h 2976080"/>
              <a:gd name="connsiteX10" fmla="*/ 8827362 w 9571382"/>
              <a:gd name="connsiteY10" fmla="*/ 2976080 h 2976080"/>
              <a:gd name="connsiteX11" fmla="*/ 2543002 w 9571382"/>
              <a:gd name="connsiteY11" fmla="*/ 2976080 h 2976080"/>
              <a:gd name="connsiteX12" fmla="*/ 0 w 9571382"/>
              <a:gd name="connsiteY12" fmla="*/ 2957617 h 2976080"/>
              <a:gd name="connsiteX13" fmla="*/ 0 w 9571382"/>
              <a:gd name="connsiteY13"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3758580 w 9571382"/>
              <a:gd name="connsiteY4" fmla="*/ 48114 h 2976080"/>
              <a:gd name="connsiteX5" fmla="*/ 5557562 w 9571382"/>
              <a:gd name="connsiteY5" fmla="*/ 8358 h 2976080"/>
              <a:gd name="connsiteX6" fmla="*/ 8827362 w 9571382"/>
              <a:gd name="connsiteY6" fmla="*/ 0 h 2976080"/>
              <a:gd name="connsiteX7" fmla="*/ 8827362 w 9571382"/>
              <a:gd name="connsiteY7" fmla="*/ 744020 h 2976080"/>
              <a:gd name="connsiteX8" fmla="*/ 9571382 w 9571382"/>
              <a:gd name="connsiteY8" fmla="*/ 744020 h 2976080"/>
              <a:gd name="connsiteX9" fmla="*/ 9571382 w 9571382"/>
              <a:gd name="connsiteY9" fmla="*/ 2232060 h 2976080"/>
              <a:gd name="connsiteX10" fmla="*/ 8827362 w 9571382"/>
              <a:gd name="connsiteY10" fmla="*/ 2232060 h 2976080"/>
              <a:gd name="connsiteX11" fmla="*/ 8827362 w 9571382"/>
              <a:gd name="connsiteY11" fmla="*/ 2976080 h 2976080"/>
              <a:gd name="connsiteX12" fmla="*/ 2543002 w 9571382"/>
              <a:gd name="connsiteY12" fmla="*/ 2976080 h 2976080"/>
              <a:gd name="connsiteX13" fmla="*/ 0 w 9571382"/>
              <a:gd name="connsiteY13" fmla="*/ 2957617 h 2976080"/>
              <a:gd name="connsiteX14" fmla="*/ 0 w 9571382"/>
              <a:gd name="connsiteY14" fmla="*/ 2552941 h 2976080"/>
              <a:gd name="connsiteX0" fmla="*/ 0 w 9571382"/>
              <a:gd name="connsiteY0" fmla="*/ 2552941 h 2976080"/>
              <a:gd name="connsiteX1" fmla="*/ 2125559 w 9571382"/>
              <a:gd name="connsiteY1" fmla="*/ 2533063 h 2976080"/>
              <a:gd name="connsiteX2" fmla="*/ 2145437 w 9571382"/>
              <a:gd name="connsiteY2" fmla="*/ 1321904 h 2976080"/>
              <a:gd name="connsiteX3" fmla="*/ 3768519 w 9571382"/>
              <a:gd name="connsiteY3" fmla="*/ 1350140 h 2976080"/>
              <a:gd name="connsiteX4" fmla="*/ 3758580 w 9571382"/>
              <a:gd name="connsiteY4" fmla="*/ 48114 h 2976080"/>
              <a:gd name="connsiteX5" fmla="*/ 5487988 w 9571382"/>
              <a:gd name="connsiteY5" fmla="*/ 48115 h 2976080"/>
              <a:gd name="connsiteX6" fmla="*/ 8827362 w 9571382"/>
              <a:gd name="connsiteY6" fmla="*/ 0 h 2976080"/>
              <a:gd name="connsiteX7" fmla="*/ 8827362 w 9571382"/>
              <a:gd name="connsiteY7" fmla="*/ 744020 h 2976080"/>
              <a:gd name="connsiteX8" fmla="*/ 9571382 w 9571382"/>
              <a:gd name="connsiteY8" fmla="*/ 744020 h 2976080"/>
              <a:gd name="connsiteX9" fmla="*/ 9571382 w 9571382"/>
              <a:gd name="connsiteY9" fmla="*/ 2232060 h 2976080"/>
              <a:gd name="connsiteX10" fmla="*/ 8827362 w 9571382"/>
              <a:gd name="connsiteY10" fmla="*/ 2232060 h 2976080"/>
              <a:gd name="connsiteX11" fmla="*/ 8827362 w 9571382"/>
              <a:gd name="connsiteY11" fmla="*/ 2976080 h 2976080"/>
              <a:gd name="connsiteX12" fmla="*/ 2543002 w 9571382"/>
              <a:gd name="connsiteY12" fmla="*/ 2976080 h 2976080"/>
              <a:gd name="connsiteX13" fmla="*/ 0 w 9571382"/>
              <a:gd name="connsiteY13" fmla="*/ 2957617 h 2976080"/>
              <a:gd name="connsiteX14" fmla="*/ 0 w 9571382"/>
              <a:gd name="connsiteY14" fmla="*/ 2552941 h 2976080"/>
              <a:gd name="connsiteX0" fmla="*/ 0 w 9571382"/>
              <a:gd name="connsiteY0" fmla="*/ 3666123 h 4089262"/>
              <a:gd name="connsiteX1" fmla="*/ 2125559 w 9571382"/>
              <a:gd name="connsiteY1" fmla="*/ 3646245 h 4089262"/>
              <a:gd name="connsiteX2" fmla="*/ 2145437 w 9571382"/>
              <a:gd name="connsiteY2" fmla="*/ 2435086 h 4089262"/>
              <a:gd name="connsiteX3" fmla="*/ 3768519 w 9571382"/>
              <a:gd name="connsiteY3" fmla="*/ 2463322 h 4089262"/>
              <a:gd name="connsiteX4" fmla="*/ 3758580 w 9571382"/>
              <a:gd name="connsiteY4" fmla="*/ 1161296 h 4089262"/>
              <a:gd name="connsiteX5" fmla="*/ 5487988 w 9571382"/>
              <a:gd name="connsiteY5" fmla="*/ 1161297 h 4089262"/>
              <a:gd name="connsiteX6" fmla="*/ 5467936 w 9571382"/>
              <a:gd name="connsiteY6" fmla="*/ 0 h 4089262"/>
              <a:gd name="connsiteX7" fmla="*/ 8827362 w 9571382"/>
              <a:gd name="connsiteY7" fmla="*/ 1857202 h 4089262"/>
              <a:gd name="connsiteX8" fmla="*/ 9571382 w 9571382"/>
              <a:gd name="connsiteY8" fmla="*/ 1857202 h 4089262"/>
              <a:gd name="connsiteX9" fmla="*/ 9571382 w 9571382"/>
              <a:gd name="connsiteY9" fmla="*/ 3345242 h 4089262"/>
              <a:gd name="connsiteX10" fmla="*/ 8827362 w 9571382"/>
              <a:gd name="connsiteY10" fmla="*/ 3345242 h 4089262"/>
              <a:gd name="connsiteX11" fmla="*/ 8827362 w 9571382"/>
              <a:gd name="connsiteY11" fmla="*/ 4089262 h 4089262"/>
              <a:gd name="connsiteX12" fmla="*/ 2543002 w 9571382"/>
              <a:gd name="connsiteY12" fmla="*/ 4089262 h 4089262"/>
              <a:gd name="connsiteX13" fmla="*/ 0 w 9571382"/>
              <a:gd name="connsiteY13" fmla="*/ 4070799 h 4089262"/>
              <a:gd name="connsiteX14" fmla="*/ 0 w 9571382"/>
              <a:gd name="connsiteY14" fmla="*/ 3666123 h 4089262"/>
              <a:gd name="connsiteX0" fmla="*/ 0 w 9571382"/>
              <a:gd name="connsiteY0" fmla="*/ 3687417 h 4110556"/>
              <a:gd name="connsiteX1" fmla="*/ 2125559 w 9571382"/>
              <a:gd name="connsiteY1" fmla="*/ 3667539 h 4110556"/>
              <a:gd name="connsiteX2" fmla="*/ 2145437 w 9571382"/>
              <a:gd name="connsiteY2" fmla="*/ 2456380 h 4110556"/>
              <a:gd name="connsiteX3" fmla="*/ 3768519 w 9571382"/>
              <a:gd name="connsiteY3" fmla="*/ 2484616 h 4110556"/>
              <a:gd name="connsiteX4" fmla="*/ 3758580 w 9571382"/>
              <a:gd name="connsiteY4" fmla="*/ 1182590 h 4110556"/>
              <a:gd name="connsiteX5" fmla="*/ 5487988 w 9571382"/>
              <a:gd name="connsiteY5" fmla="*/ 1182591 h 4110556"/>
              <a:gd name="connsiteX6" fmla="*/ 5467936 w 9571382"/>
              <a:gd name="connsiteY6" fmla="*/ 21294 h 4110556"/>
              <a:gd name="connsiteX7" fmla="*/ 9383953 w 9571382"/>
              <a:gd name="connsiteY7" fmla="*/ 0 h 4110556"/>
              <a:gd name="connsiteX8" fmla="*/ 9571382 w 9571382"/>
              <a:gd name="connsiteY8" fmla="*/ 1878496 h 4110556"/>
              <a:gd name="connsiteX9" fmla="*/ 9571382 w 9571382"/>
              <a:gd name="connsiteY9" fmla="*/ 3366536 h 4110556"/>
              <a:gd name="connsiteX10" fmla="*/ 8827362 w 9571382"/>
              <a:gd name="connsiteY10" fmla="*/ 3366536 h 4110556"/>
              <a:gd name="connsiteX11" fmla="*/ 8827362 w 9571382"/>
              <a:gd name="connsiteY11" fmla="*/ 4110556 h 4110556"/>
              <a:gd name="connsiteX12" fmla="*/ 2543002 w 9571382"/>
              <a:gd name="connsiteY12" fmla="*/ 4110556 h 4110556"/>
              <a:gd name="connsiteX13" fmla="*/ 0 w 9571382"/>
              <a:gd name="connsiteY13" fmla="*/ 4092093 h 4110556"/>
              <a:gd name="connsiteX14" fmla="*/ 0 w 9571382"/>
              <a:gd name="connsiteY14" fmla="*/ 3687417 h 4110556"/>
              <a:gd name="connsiteX0" fmla="*/ 0 w 9592675"/>
              <a:gd name="connsiteY0" fmla="*/ 3687417 h 4131849"/>
              <a:gd name="connsiteX1" fmla="*/ 2125559 w 9592675"/>
              <a:gd name="connsiteY1" fmla="*/ 3667539 h 4131849"/>
              <a:gd name="connsiteX2" fmla="*/ 2145437 w 9592675"/>
              <a:gd name="connsiteY2" fmla="*/ 2456380 h 4131849"/>
              <a:gd name="connsiteX3" fmla="*/ 3768519 w 9592675"/>
              <a:gd name="connsiteY3" fmla="*/ 2484616 h 4131849"/>
              <a:gd name="connsiteX4" fmla="*/ 3758580 w 9592675"/>
              <a:gd name="connsiteY4" fmla="*/ 1182590 h 4131849"/>
              <a:gd name="connsiteX5" fmla="*/ 5487988 w 9592675"/>
              <a:gd name="connsiteY5" fmla="*/ 1182591 h 4131849"/>
              <a:gd name="connsiteX6" fmla="*/ 5467936 w 9592675"/>
              <a:gd name="connsiteY6" fmla="*/ 21294 h 4131849"/>
              <a:gd name="connsiteX7" fmla="*/ 9383953 w 9592675"/>
              <a:gd name="connsiteY7" fmla="*/ 0 h 4131849"/>
              <a:gd name="connsiteX8" fmla="*/ 9571382 w 9592675"/>
              <a:gd name="connsiteY8" fmla="*/ 1878496 h 4131849"/>
              <a:gd name="connsiteX9" fmla="*/ 9571382 w 9592675"/>
              <a:gd name="connsiteY9" fmla="*/ 3366536 h 4131849"/>
              <a:gd name="connsiteX10" fmla="*/ 9592675 w 9592675"/>
              <a:gd name="connsiteY10" fmla="*/ 4131849 h 4131849"/>
              <a:gd name="connsiteX11" fmla="*/ 8827362 w 9592675"/>
              <a:gd name="connsiteY11" fmla="*/ 4110556 h 4131849"/>
              <a:gd name="connsiteX12" fmla="*/ 2543002 w 9592675"/>
              <a:gd name="connsiteY12" fmla="*/ 4110556 h 4131849"/>
              <a:gd name="connsiteX13" fmla="*/ 0 w 9592675"/>
              <a:gd name="connsiteY13" fmla="*/ 4092093 h 4131849"/>
              <a:gd name="connsiteX14" fmla="*/ 0 w 9592675"/>
              <a:gd name="connsiteY14" fmla="*/ 3687417 h 4131849"/>
              <a:gd name="connsiteX0" fmla="*/ 0 w 9571382"/>
              <a:gd name="connsiteY0" fmla="*/ 3687417 h 4110556"/>
              <a:gd name="connsiteX1" fmla="*/ 2125559 w 9571382"/>
              <a:gd name="connsiteY1" fmla="*/ 3667539 h 4110556"/>
              <a:gd name="connsiteX2" fmla="*/ 2145437 w 9571382"/>
              <a:gd name="connsiteY2" fmla="*/ 2456380 h 4110556"/>
              <a:gd name="connsiteX3" fmla="*/ 3768519 w 9571382"/>
              <a:gd name="connsiteY3" fmla="*/ 2484616 h 4110556"/>
              <a:gd name="connsiteX4" fmla="*/ 3758580 w 9571382"/>
              <a:gd name="connsiteY4" fmla="*/ 1182590 h 4110556"/>
              <a:gd name="connsiteX5" fmla="*/ 5487988 w 9571382"/>
              <a:gd name="connsiteY5" fmla="*/ 1182591 h 4110556"/>
              <a:gd name="connsiteX6" fmla="*/ 5467936 w 9571382"/>
              <a:gd name="connsiteY6" fmla="*/ 21294 h 4110556"/>
              <a:gd name="connsiteX7" fmla="*/ 9383953 w 9571382"/>
              <a:gd name="connsiteY7" fmla="*/ 0 h 4110556"/>
              <a:gd name="connsiteX8" fmla="*/ 9571382 w 9571382"/>
              <a:gd name="connsiteY8" fmla="*/ 1878496 h 4110556"/>
              <a:gd name="connsiteX9" fmla="*/ 9571382 w 9571382"/>
              <a:gd name="connsiteY9" fmla="*/ 3366536 h 4110556"/>
              <a:gd name="connsiteX10" fmla="*/ 8827362 w 9571382"/>
              <a:gd name="connsiteY10" fmla="*/ 4110556 h 4110556"/>
              <a:gd name="connsiteX11" fmla="*/ 2543002 w 9571382"/>
              <a:gd name="connsiteY11" fmla="*/ 4110556 h 4110556"/>
              <a:gd name="connsiteX12" fmla="*/ 0 w 9571382"/>
              <a:gd name="connsiteY12" fmla="*/ 4092093 h 4110556"/>
              <a:gd name="connsiteX13" fmla="*/ 0 w 9571382"/>
              <a:gd name="connsiteY13" fmla="*/ 3687417 h 4110556"/>
              <a:gd name="connsiteX0" fmla="*/ 0 w 9571382"/>
              <a:gd name="connsiteY0" fmla="*/ 3687417 h 4110556"/>
              <a:gd name="connsiteX1" fmla="*/ 2125559 w 9571382"/>
              <a:gd name="connsiteY1" fmla="*/ 3667539 h 4110556"/>
              <a:gd name="connsiteX2" fmla="*/ 2145437 w 9571382"/>
              <a:gd name="connsiteY2" fmla="*/ 2456380 h 4110556"/>
              <a:gd name="connsiteX3" fmla="*/ 3768519 w 9571382"/>
              <a:gd name="connsiteY3" fmla="*/ 2484616 h 4110556"/>
              <a:gd name="connsiteX4" fmla="*/ 3758580 w 9571382"/>
              <a:gd name="connsiteY4" fmla="*/ 1182590 h 4110556"/>
              <a:gd name="connsiteX5" fmla="*/ 5487988 w 9571382"/>
              <a:gd name="connsiteY5" fmla="*/ 1182591 h 4110556"/>
              <a:gd name="connsiteX6" fmla="*/ 5467936 w 9571382"/>
              <a:gd name="connsiteY6" fmla="*/ 21294 h 4110556"/>
              <a:gd name="connsiteX7" fmla="*/ 9383953 w 9571382"/>
              <a:gd name="connsiteY7" fmla="*/ 0 h 4110556"/>
              <a:gd name="connsiteX8" fmla="*/ 9571382 w 9571382"/>
              <a:gd name="connsiteY8" fmla="*/ 1878496 h 4110556"/>
              <a:gd name="connsiteX9" fmla="*/ 8827362 w 9571382"/>
              <a:gd name="connsiteY9" fmla="*/ 4110556 h 4110556"/>
              <a:gd name="connsiteX10" fmla="*/ 2543002 w 9571382"/>
              <a:gd name="connsiteY10" fmla="*/ 4110556 h 4110556"/>
              <a:gd name="connsiteX11" fmla="*/ 0 w 9571382"/>
              <a:gd name="connsiteY11" fmla="*/ 4092093 h 4110556"/>
              <a:gd name="connsiteX12" fmla="*/ 0 w 9571382"/>
              <a:gd name="connsiteY12" fmla="*/ 3687417 h 4110556"/>
              <a:gd name="connsiteX0" fmla="*/ 0 w 9571382"/>
              <a:gd name="connsiteY0" fmla="*/ 3687417 h 4140373"/>
              <a:gd name="connsiteX1" fmla="*/ 2125559 w 9571382"/>
              <a:gd name="connsiteY1" fmla="*/ 3667539 h 4140373"/>
              <a:gd name="connsiteX2" fmla="*/ 2145437 w 9571382"/>
              <a:gd name="connsiteY2" fmla="*/ 2456380 h 4140373"/>
              <a:gd name="connsiteX3" fmla="*/ 3768519 w 9571382"/>
              <a:gd name="connsiteY3" fmla="*/ 2484616 h 4140373"/>
              <a:gd name="connsiteX4" fmla="*/ 3758580 w 9571382"/>
              <a:gd name="connsiteY4" fmla="*/ 1182590 h 4140373"/>
              <a:gd name="connsiteX5" fmla="*/ 5487988 w 9571382"/>
              <a:gd name="connsiteY5" fmla="*/ 1182591 h 4140373"/>
              <a:gd name="connsiteX6" fmla="*/ 5467936 w 9571382"/>
              <a:gd name="connsiteY6" fmla="*/ 21294 h 4140373"/>
              <a:gd name="connsiteX7" fmla="*/ 9383953 w 9571382"/>
              <a:gd name="connsiteY7" fmla="*/ 0 h 4140373"/>
              <a:gd name="connsiteX8" fmla="*/ 9571382 w 9571382"/>
              <a:gd name="connsiteY8" fmla="*/ 1878496 h 4140373"/>
              <a:gd name="connsiteX9" fmla="*/ 9473405 w 9571382"/>
              <a:gd name="connsiteY9" fmla="*/ 4140373 h 4140373"/>
              <a:gd name="connsiteX10" fmla="*/ 2543002 w 9571382"/>
              <a:gd name="connsiteY10" fmla="*/ 4110556 h 4140373"/>
              <a:gd name="connsiteX11" fmla="*/ 0 w 9571382"/>
              <a:gd name="connsiteY11" fmla="*/ 4092093 h 4140373"/>
              <a:gd name="connsiteX12" fmla="*/ 0 w 9571382"/>
              <a:gd name="connsiteY12" fmla="*/ 3687417 h 4140373"/>
              <a:gd name="connsiteX0" fmla="*/ 0 w 9473405"/>
              <a:gd name="connsiteY0" fmla="*/ 3687417 h 4140373"/>
              <a:gd name="connsiteX1" fmla="*/ 2125559 w 9473405"/>
              <a:gd name="connsiteY1" fmla="*/ 3667539 h 4140373"/>
              <a:gd name="connsiteX2" fmla="*/ 2145437 w 9473405"/>
              <a:gd name="connsiteY2" fmla="*/ 2456380 h 4140373"/>
              <a:gd name="connsiteX3" fmla="*/ 3768519 w 9473405"/>
              <a:gd name="connsiteY3" fmla="*/ 2484616 h 4140373"/>
              <a:gd name="connsiteX4" fmla="*/ 3758580 w 9473405"/>
              <a:gd name="connsiteY4" fmla="*/ 1182590 h 4140373"/>
              <a:gd name="connsiteX5" fmla="*/ 5487988 w 9473405"/>
              <a:gd name="connsiteY5" fmla="*/ 1182591 h 4140373"/>
              <a:gd name="connsiteX6" fmla="*/ 5467936 w 9473405"/>
              <a:gd name="connsiteY6" fmla="*/ 21294 h 4140373"/>
              <a:gd name="connsiteX7" fmla="*/ 9383953 w 9473405"/>
              <a:gd name="connsiteY7" fmla="*/ 0 h 4140373"/>
              <a:gd name="connsiteX8" fmla="*/ 9473405 w 9473405"/>
              <a:gd name="connsiteY8" fmla="*/ 4140373 h 4140373"/>
              <a:gd name="connsiteX9" fmla="*/ 2543002 w 9473405"/>
              <a:gd name="connsiteY9" fmla="*/ 4110556 h 4140373"/>
              <a:gd name="connsiteX10" fmla="*/ 0 w 9473405"/>
              <a:gd name="connsiteY10" fmla="*/ 4092093 h 4140373"/>
              <a:gd name="connsiteX11" fmla="*/ 0 w 9473405"/>
              <a:gd name="connsiteY11" fmla="*/ 3687417 h 4140373"/>
              <a:gd name="connsiteX0" fmla="*/ 0 w 9473405"/>
              <a:gd name="connsiteY0" fmla="*/ 3687417 h 4140373"/>
              <a:gd name="connsiteX1" fmla="*/ 2125559 w 9473405"/>
              <a:gd name="connsiteY1" fmla="*/ 3667539 h 4140373"/>
              <a:gd name="connsiteX2" fmla="*/ 2145437 w 9473405"/>
              <a:gd name="connsiteY2" fmla="*/ 2456380 h 4140373"/>
              <a:gd name="connsiteX3" fmla="*/ 3768519 w 9473405"/>
              <a:gd name="connsiteY3" fmla="*/ 2484616 h 4140373"/>
              <a:gd name="connsiteX4" fmla="*/ 3758580 w 9473405"/>
              <a:gd name="connsiteY4" fmla="*/ 1182590 h 4140373"/>
              <a:gd name="connsiteX5" fmla="*/ 5487988 w 9473405"/>
              <a:gd name="connsiteY5" fmla="*/ 1182591 h 4140373"/>
              <a:gd name="connsiteX6" fmla="*/ 5467936 w 9473405"/>
              <a:gd name="connsiteY6" fmla="*/ 21294 h 4140373"/>
              <a:gd name="connsiteX7" fmla="*/ 9383953 w 9473405"/>
              <a:gd name="connsiteY7" fmla="*/ 0 h 4140373"/>
              <a:gd name="connsiteX8" fmla="*/ 9473405 w 9473405"/>
              <a:gd name="connsiteY8" fmla="*/ 4140373 h 4140373"/>
              <a:gd name="connsiteX9" fmla="*/ 0 w 9473405"/>
              <a:gd name="connsiteY9" fmla="*/ 4092093 h 4140373"/>
              <a:gd name="connsiteX10" fmla="*/ 0 w 9473405"/>
              <a:gd name="connsiteY10" fmla="*/ 3687417 h 4140373"/>
              <a:gd name="connsiteX0" fmla="*/ 0 w 9483344"/>
              <a:gd name="connsiteY0" fmla="*/ 3667539 h 4120495"/>
              <a:gd name="connsiteX1" fmla="*/ 2125559 w 9483344"/>
              <a:gd name="connsiteY1" fmla="*/ 3647661 h 4120495"/>
              <a:gd name="connsiteX2" fmla="*/ 2145437 w 9483344"/>
              <a:gd name="connsiteY2" fmla="*/ 2436502 h 4120495"/>
              <a:gd name="connsiteX3" fmla="*/ 3768519 w 9483344"/>
              <a:gd name="connsiteY3" fmla="*/ 2464738 h 4120495"/>
              <a:gd name="connsiteX4" fmla="*/ 3758580 w 9483344"/>
              <a:gd name="connsiteY4" fmla="*/ 1162712 h 4120495"/>
              <a:gd name="connsiteX5" fmla="*/ 5487988 w 9483344"/>
              <a:gd name="connsiteY5" fmla="*/ 1162713 h 4120495"/>
              <a:gd name="connsiteX6" fmla="*/ 5467936 w 9483344"/>
              <a:gd name="connsiteY6" fmla="*/ 1416 h 4120495"/>
              <a:gd name="connsiteX7" fmla="*/ 9483344 w 9483344"/>
              <a:gd name="connsiteY7" fmla="*/ 0 h 4120495"/>
              <a:gd name="connsiteX8" fmla="*/ 9473405 w 9483344"/>
              <a:gd name="connsiteY8" fmla="*/ 4120495 h 4120495"/>
              <a:gd name="connsiteX9" fmla="*/ 0 w 9483344"/>
              <a:gd name="connsiteY9" fmla="*/ 4072215 h 4120495"/>
              <a:gd name="connsiteX10" fmla="*/ 0 w 9483344"/>
              <a:gd name="connsiteY10" fmla="*/ 3667539 h 4120495"/>
              <a:gd name="connsiteX0" fmla="*/ 0 w 9483344"/>
              <a:gd name="connsiteY0" fmla="*/ 3667539 h 4120495"/>
              <a:gd name="connsiteX1" fmla="*/ 2125559 w 9483344"/>
              <a:gd name="connsiteY1" fmla="*/ 3647661 h 4120495"/>
              <a:gd name="connsiteX2" fmla="*/ 2145437 w 9483344"/>
              <a:gd name="connsiteY2" fmla="*/ 2436502 h 4120495"/>
              <a:gd name="connsiteX3" fmla="*/ 3768519 w 9483344"/>
              <a:gd name="connsiteY3" fmla="*/ 2464738 h 4120495"/>
              <a:gd name="connsiteX4" fmla="*/ 3758580 w 9483344"/>
              <a:gd name="connsiteY4" fmla="*/ 1162712 h 4120495"/>
              <a:gd name="connsiteX5" fmla="*/ 5507866 w 9483344"/>
              <a:gd name="connsiteY5" fmla="*/ 1202470 h 4120495"/>
              <a:gd name="connsiteX6" fmla="*/ 5467936 w 9483344"/>
              <a:gd name="connsiteY6" fmla="*/ 1416 h 4120495"/>
              <a:gd name="connsiteX7" fmla="*/ 9483344 w 9483344"/>
              <a:gd name="connsiteY7" fmla="*/ 0 h 4120495"/>
              <a:gd name="connsiteX8" fmla="*/ 9473405 w 9483344"/>
              <a:gd name="connsiteY8" fmla="*/ 4120495 h 4120495"/>
              <a:gd name="connsiteX9" fmla="*/ 0 w 9483344"/>
              <a:gd name="connsiteY9" fmla="*/ 4072215 h 4120495"/>
              <a:gd name="connsiteX10" fmla="*/ 0 w 9483344"/>
              <a:gd name="connsiteY10" fmla="*/ 3667539 h 4120495"/>
              <a:gd name="connsiteX0" fmla="*/ 0 w 9483344"/>
              <a:gd name="connsiteY0" fmla="*/ 3667539 h 4120495"/>
              <a:gd name="connsiteX1" fmla="*/ 2125559 w 9483344"/>
              <a:gd name="connsiteY1" fmla="*/ 3647661 h 4120495"/>
              <a:gd name="connsiteX2" fmla="*/ 2145437 w 9483344"/>
              <a:gd name="connsiteY2" fmla="*/ 2436502 h 4120495"/>
              <a:gd name="connsiteX3" fmla="*/ 3768519 w 9483344"/>
              <a:gd name="connsiteY3" fmla="*/ 2464738 h 4120495"/>
              <a:gd name="connsiteX4" fmla="*/ 3758580 w 9483344"/>
              <a:gd name="connsiteY4" fmla="*/ 1162712 h 4120495"/>
              <a:gd name="connsiteX5" fmla="*/ 5471013 w 9483344"/>
              <a:gd name="connsiteY5" fmla="*/ 1204773 h 4120495"/>
              <a:gd name="connsiteX6" fmla="*/ 5467936 w 9483344"/>
              <a:gd name="connsiteY6" fmla="*/ 1416 h 4120495"/>
              <a:gd name="connsiteX7" fmla="*/ 9483344 w 9483344"/>
              <a:gd name="connsiteY7" fmla="*/ 0 h 4120495"/>
              <a:gd name="connsiteX8" fmla="*/ 9473405 w 9483344"/>
              <a:gd name="connsiteY8" fmla="*/ 4120495 h 4120495"/>
              <a:gd name="connsiteX9" fmla="*/ 0 w 9483344"/>
              <a:gd name="connsiteY9" fmla="*/ 4072215 h 4120495"/>
              <a:gd name="connsiteX10" fmla="*/ 0 w 9483344"/>
              <a:gd name="connsiteY10" fmla="*/ 3667539 h 4120495"/>
              <a:gd name="connsiteX0" fmla="*/ 0 w 9483344"/>
              <a:gd name="connsiteY0" fmla="*/ 3677639 h 4130595"/>
              <a:gd name="connsiteX1" fmla="*/ 2125559 w 9483344"/>
              <a:gd name="connsiteY1" fmla="*/ 3657761 h 4130595"/>
              <a:gd name="connsiteX2" fmla="*/ 2145437 w 9483344"/>
              <a:gd name="connsiteY2" fmla="*/ 2446602 h 4130595"/>
              <a:gd name="connsiteX3" fmla="*/ 3768519 w 9483344"/>
              <a:gd name="connsiteY3" fmla="*/ 2474838 h 4130595"/>
              <a:gd name="connsiteX4" fmla="*/ 3758580 w 9483344"/>
              <a:gd name="connsiteY4" fmla="*/ 1172812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45437 w 9483344"/>
              <a:gd name="connsiteY2" fmla="*/ 2446602 h 4130595"/>
              <a:gd name="connsiteX3" fmla="*/ 3768519 w 9483344"/>
              <a:gd name="connsiteY3" fmla="*/ 2474838 h 4130595"/>
              <a:gd name="connsiteX4" fmla="*/ 3760884 w 9483344"/>
              <a:gd name="connsiteY4" fmla="*/ 1218878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45437 w 9483344"/>
              <a:gd name="connsiteY2" fmla="*/ 2446602 h 4130595"/>
              <a:gd name="connsiteX3" fmla="*/ 3768519 w 9483344"/>
              <a:gd name="connsiteY3" fmla="*/ 2474838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45437 w 9483344"/>
              <a:gd name="connsiteY2" fmla="*/ 2446602 h 4130595"/>
              <a:gd name="connsiteX3" fmla="*/ 376621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45437 w 9483344"/>
              <a:gd name="connsiteY2" fmla="*/ 2446602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31617 w 9483344"/>
              <a:gd name="connsiteY2" fmla="*/ 2446602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43134 w 9483344"/>
              <a:gd name="connsiteY2" fmla="*/ 2441996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25559 w 9483344"/>
              <a:gd name="connsiteY1" fmla="*/ 3657761 h 4130595"/>
              <a:gd name="connsiteX2" fmla="*/ 2133921 w 9483344"/>
              <a:gd name="connsiteY2" fmla="*/ 2441996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39379 w 9483344"/>
              <a:gd name="connsiteY1" fmla="*/ 3657761 h 4130595"/>
              <a:gd name="connsiteX2" fmla="*/ 2133921 w 9483344"/>
              <a:gd name="connsiteY2" fmla="*/ 2441996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483344"/>
              <a:gd name="connsiteY0" fmla="*/ 3677639 h 4130595"/>
              <a:gd name="connsiteX1" fmla="*/ 2130166 w 9483344"/>
              <a:gd name="connsiteY1" fmla="*/ 3662368 h 4130595"/>
              <a:gd name="connsiteX2" fmla="*/ 2133921 w 9483344"/>
              <a:gd name="connsiteY2" fmla="*/ 2441996 h 4130595"/>
              <a:gd name="connsiteX3" fmla="*/ 3759306 w 9483344"/>
              <a:gd name="connsiteY3" fmla="*/ 2442592 h 4130595"/>
              <a:gd name="connsiteX4" fmla="*/ 3758581 w 9483344"/>
              <a:gd name="connsiteY4" fmla="*/ 1223484 h 4130595"/>
              <a:gd name="connsiteX5" fmla="*/ 5471013 w 9483344"/>
              <a:gd name="connsiteY5" fmla="*/ 1214873 h 4130595"/>
              <a:gd name="connsiteX6" fmla="*/ 5479452 w 9483344"/>
              <a:gd name="connsiteY6" fmla="*/ 0 h 4130595"/>
              <a:gd name="connsiteX7" fmla="*/ 9483344 w 9483344"/>
              <a:gd name="connsiteY7" fmla="*/ 10100 h 4130595"/>
              <a:gd name="connsiteX8" fmla="*/ 9473405 w 9483344"/>
              <a:gd name="connsiteY8" fmla="*/ 4130595 h 4130595"/>
              <a:gd name="connsiteX9" fmla="*/ 0 w 9483344"/>
              <a:gd name="connsiteY9" fmla="*/ 4082315 h 4130595"/>
              <a:gd name="connsiteX10" fmla="*/ 0 w 9483344"/>
              <a:gd name="connsiteY10" fmla="*/ 3677639 h 4130595"/>
              <a:gd name="connsiteX0" fmla="*/ 0 w 9538622"/>
              <a:gd name="connsiteY0" fmla="*/ 3661516 h 4130595"/>
              <a:gd name="connsiteX1" fmla="*/ 2185444 w 9538622"/>
              <a:gd name="connsiteY1" fmla="*/ 3662368 h 4130595"/>
              <a:gd name="connsiteX2" fmla="*/ 2189199 w 9538622"/>
              <a:gd name="connsiteY2" fmla="*/ 2441996 h 4130595"/>
              <a:gd name="connsiteX3" fmla="*/ 3814584 w 9538622"/>
              <a:gd name="connsiteY3" fmla="*/ 2442592 h 4130595"/>
              <a:gd name="connsiteX4" fmla="*/ 3813859 w 9538622"/>
              <a:gd name="connsiteY4" fmla="*/ 1223484 h 4130595"/>
              <a:gd name="connsiteX5" fmla="*/ 5526291 w 9538622"/>
              <a:gd name="connsiteY5" fmla="*/ 1214873 h 4130595"/>
              <a:gd name="connsiteX6" fmla="*/ 5534730 w 9538622"/>
              <a:gd name="connsiteY6" fmla="*/ 0 h 4130595"/>
              <a:gd name="connsiteX7" fmla="*/ 9538622 w 9538622"/>
              <a:gd name="connsiteY7" fmla="*/ 10100 h 4130595"/>
              <a:gd name="connsiteX8" fmla="*/ 9528683 w 9538622"/>
              <a:gd name="connsiteY8" fmla="*/ 4130595 h 4130595"/>
              <a:gd name="connsiteX9" fmla="*/ 55278 w 9538622"/>
              <a:gd name="connsiteY9" fmla="*/ 4082315 h 4130595"/>
              <a:gd name="connsiteX10" fmla="*/ 0 w 9538622"/>
              <a:gd name="connsiteY10" fmla="*/ 3661516 h 4130595"/>
              <a:gd name="connsiteX0" fmla="*/ 0 w 9538622"/>
              <a:gd name="connsiteY0" fmla="*/ 3661516 h 4130595"/>
              <a:gd name="connsiteX1" fmla="*/ 2185444 w 9538622"/>
              <a:gd name="connsiteY1" fmla="*/ 3662368 h 4130595"/>
              <a:gd name="connsiteX2" fmla="*/ 2189199 w 9538622"/>
              <a:gd name="connsiteY2" fmla="*/ 2441996 h 4130595"/>
              <a:gd name="connsiteX3" fmla="*/ 3814584 w 9538622"/>
              <a:gd name="connsiteY3" fmla="*/ 2442592 h 4130595"/>
              <a:gd name="connsiteX4" fmla="*/ 3813859 w 9538622"/>
              <a:gd name="connsiteY4" fmla="*/ 1223484 h 4130595"/>
              <a:gd name="connsiteX5" fmla="*/ 5526291 w 9538622"/>
              <a:gd name="connsiteY5" fmla="*/ 1214873 h 4130595"/>
              <a:gd name="connsiteX6" fmla="*/ 5534730 w 9538622"/>
              <a:gd name="connsiteY6" fmla="*/ 0 h 4130595"/>
              <a:gd name="connsiteX7" fmla="*/ 9538622 w 9538622"/>
              <a:gd name="connsiteY7" fmla="*/ 10100 h 4130595"/>
              <a:gd name="connsiteX8" fmla="*/ 9528683 w 9538622"/>
              <a:gd name="connsiteY8" fmla="*/ 4130595 h 4130595"/>
              <a:gd name="connsiteX9" fmla="*/ 9213 w 9538622"/>
              <a:gd name="connsiteY9" fmla="*/ 4086921 h 4130595"/>
              <a:gd name="connsiteX10" fmla="*/ 0 w 9538622"/>
              <a:gd name="connsiteY10" fmla="*/ 3661516 h 4130595"/>
              <a:gd name="connsiteX0" fmla="*/ 4606 w 9543228"/>
              <a:gd name="connsiteY0" fmla="*/ 3661516 h 4130595"/>
              <a:gd name="connsiteX1" fmla="*/ 2190050 w 9543228"/>
              <a:gd name="connsiteY1" fmla="*/ 3662368 h 4130595"/>
              <a:gd name="connsiteX2" fmla="*/ 2193805 w 9543228"/>
              <a:gd name="connsiteY2" fmla="*/ 2441996 h 4130595"/>
              <a:gd name="connsiteX3" fmla="*/ 3819190 w 9543228"/>
              <a:gd name="connsiteY3" fmla="*/ 2442592 h 4130595"/>
              <a:gd name="connsiteX4" fmla="*/ 3818465 w 9543228"/>
              <a:gd name="connsiteY4" fmla="*/ 1223484 h 4130595"/>
              <a:gd name="connsiteX5" fmla="*/ 5530897 w 9543228"/>
              <a:gd name="connsiteY5" fmla="*/ 1214873 h 4130595"/>
              <a:gd name="connsiteX6" fmla="*/ 5539336 w 9543228"/>
              <a:gd name="connsiteY6" fmla="*/ 0 h 4130595"/>
              <a:gd name="connsiteX7" fmla="*/ 9543228 w 9543228"/>
              <a:gd name="connsiteY7" fmla="*/ 10100 h 4130595"/>
              <a:gd name="connsiteX8" fmla="*/ 9533289 w 9543228"/>
              <a:gd name="connsiteY8" fmla="*/ 4130595 h 4130595"/>
              <a:gd name="connsiteX9" fmla="*/ 0 w 9543228"/>
              <a:gd name="connsiteY9" fmla="*/ 4086921 h 4130595"/>
              <a:gd name="connsiteX10" fmla="*/ 4606 w 9543228"/>
              <a:gd name="connsiteY10" fmla="*/ 3661516 h 4130595"/>
              <a:gd name="connsiteX0" fmla="*/ 444 w 9539066"/>
              <a:gd name="connsiteY0" fmla="*/ 3661516 h 4130595"/>
              <a:gd name="connsiteX1" fmla="*/ 2185888 w 9539066"/>
              <a:gd name="connsiteY1" fmla="*/ 3662368 h 4130595"/>
              <a:gd name="connsiteX2" fmla="*/ 2189643 w 9539066"/>
              <a:gd name="connsiteY2" fmla="*/ 2441996 h 4130595"/>
              <a:gd name="connsiteX3" fmla="*/ 3815028 w 9539066"/>
              <a:gd name="connsiteY3" fmla="*/ 2442592 h 4130595"/>
              <a:gd name="connsiteX4" fmla="*/ 3814303 w 9539066"/>
              <a:gd name="connsiteY4" fmla="*/ 1223484 h 4130595"/>
              <a:gd name="connsiteX5" fmla="*/ 5526735 w 9539066"/>
              <a:gd name="connsiteY5" fmla="*/ 1214873 h 4130595"/>
              <a:gd name="connsiteX6" fmla="*/ 5535174 w 9539066"/>
              <a:gd name="connsiteY6" fmla="*/ 0 h 4130595"/>
              <a:gd name="connsiteX7" fmla="*/ 9539066 w 9539066"/>
              <a:gd name="connsiteY7" fmla="*/ 10100 h 4130595"/>
              <a:gd name="connsiteX8" fmla="*/ 9529127 w 9539066"/>
              <a:gd name="connsiteY8" fmla="*/ 4130595 h 4130595"/>
              <a:gd name="connsiteX9" fmla="*/ 445 w 9539066"/>
              <a:gd name="connsiteY9" fmla="*/ 4084618 h 4130595"/>
              <a:gd name="connsiteX10" fmla="*/ 444 w 9539066"/>
              <a:gd name="connsiteY10" fmla="*/ 3661516 h 413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39066" h="4130595">
                <a:moveTo>
                  <a:pt x="444" y="3661516"/>
                </a:moveTo>
                <a:lnTo>
                  <a:pt x="2185888" y="3662368"/>
                </a:lnTo>
                <a:cubicBezTo>
                  <a:pt x="2187907" y="3258648"/>
                  <a:pt x="2187624" y="2845716"/>
                  <a:pt x="2189643" y="2441996"/>
                </a:cubicBezTo>
                <a:lnTo>
                  <a:pt x="3815028" y="2442592"/>
                </a:lnTo>
                <a:cubicBezTo>
                  <a:pt x="3811715" y="2025474"/>
                  <a:pt x="3817616" y="1640602"/>
                  <a:pt x="3814303" y="1223484"/>
                </a:cubicBezTo>
                <a:lnTo>
                  <a:pt x="5526735" y="1214873"/>
                </a:lnTo>
                <a:cubicBezTo>
                  <a:pt x="5525709" y="813754"/>
                  <a:pt x="5536200" y="401119"/>
                  <a:pt x="5535174" y="0"/>
                </a:cubicBezTo>
                <a:lnTo>
                  <a:pt x="9539066" y="10100"/>
                </a:lnTo>
                <a:lnTo>
                  <a:pt x="9529127" y="4130595"/>
                </a:lnTo>
                <a:lnTo>
                  <a:pt x="445" y="4084618"/>
                </a:lnTo>
                <a:cubicBezTo>
                  <a:pt x="1980" y="3942816"/>
                  <a:pt x="-1091" y="3803318"/>
                  <a:pt x="444" y="3661516"/>
                </a:cubicBezTo>
                <a:close/>
              </a:path>
            </a:pathLst>
          </a:custGeom>
          <a:solidFill>
            <a:schemeClr val="accent3">
              <a:lumMod val="20000"/>
              <a:lumOff val="80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sp>
        <p:nvSpPr>
          <p:cNvPr id="5" name="Rectangle 4"/>
          <p:cNvSpPr/>
          <p:nvPr/>
        </p:nvSpPr>
        <p:spPr bwMode="auto">
          <a:xfrm>
            <a:off x="179550" y="264585"/>
            <a:ext cx="6829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Starting the Oracle Database Instance</a:t>
            </a:r>
          </a:p>
        </p:txBody>
      </p:sp>
      <p:cxnSp>
        <p:nvCxnSpPr>
          <p:cNvPr id="4" name="Straight Arrow Connector 3"/>
          <p:cNvCxnSpPr/>
          <p:nvPr/>
        </p:nvCxnSpPr>
        <p:spPr bwMode="auto">
          <a:xfrm flipH="1" flipV="1">
            <a:off x="1130123" y="1288724"/>
            <a:ext cx="11289" cy="4141354"/>
          </a:xfrm>
          <a:prstGeom prst="straightConnector1">
            <a:avLst/>
          </a:prstGeom>
          <a:noFill/>
          <a:ln w="28575" cap="flat" cmpd="sng" algn="ctr">
            <a:solidFill>
              <a:schemeClr val="accent3"/>
            </a:solidFill>
            <a:prstDash val="solid"/>
            <a:round/>
            <a:headEnd type="none" w="sm" len="sm"/>
            <a:tailEnd type="triangle" w="lg" len="lg"/>
          </a:ln>
          <a:effectLst/>
        </p:spPr>
      </p:cxnSp>
      <p:cxnSp>
        <p:nvCxnSpPr>
          <p:cNvPr id="8" name="Elbow Connector 7"/>
          <p:cNvCxnSpPr/>
          <p:nvPr/>
        </p:nvCxnSpPr>
        <p:spPr bwMode="auto">
          <a:xfrm flipV="1">
            <a:off x="1598612" y="4191000"/>
            <a:ext cx="3810000" cy="1219200"/>
          </a:xfrm>
          <a:prstGeom prst="bentConnector3">
            <a:avLst>
              <a:gd name="adj1" fmla="val 57304"/>
            </a:avLst>
          </a:prstGeom>
          <a:noFill/>
          <a:ln w="28575" cap="flat" cmpd="sng" algn="ctr">
            <a:solidFill>
              <a:schemeClr val="accent3"/>
            </a:solidFill>
            <a:prstDash val="solid"/>
            <a:round/>
            <a:headEnd type="none" w="sm" len="sm"/>
            <a:tailEnd type="none" w="sm" len="sm"/>
          </a:ln>
          <a:effectLst/>
        </p:spPr>
      </p:cxnSp>
      <p:cxnSp>
        <p:nvCxnSpPr>
          <p:cNvPr id="10" name="Elbow Connector 9"/>
          <p:cNvCxnSpPr>
            <a:endCxn id="23" idx="7"/>
          </p:cNvCxnSpPr>
          <p:nvPr/>
        </p:nvCxnSpPr>
        <p:spPr bwMode="auto">
          <a:xfrm flipV="1">
            <a:off x="5408612" y="1759392"/>
            <a:ext cx="5723039" cy="1212408"/>
          </a:xfrm>
          <a:prstGeom prst="bentConnector3">
            <a:avLst>
              <a:gd name="adj1" fmla="val 29720"/>
            </a:avLst>
          </a:prstGeom>
          <a:noFill/>
          <a:ln w="28575" cap="flat" cmpd="sng" algn="ctr">
            <a:solidFill>
              <a:schemeClr val="accent3"/>
            </a:solidFill>
            <a:prstDash val="solid"/>
            <a:round/>
            <a:headEnd type="none" w="sm" len="sm"/>
            <a:tailEnd type="none" w="sm" len="sm"/>
          </a:ln>
          <a:effectLst/>
        </p:spPr>
      </p:cxnSp>
      <p:cxnSp>
        <p:nvCxnSpPr>
          <p:cNvPr id="22" name="Straight Connector 21"/>
          <p:cNvCxnSpPr/>
          <p:nvPr/>
        </p:nvCxnSpPr>
        <p:spPr bwMode="auto">
          <a:xfrm flipV="1">
            <a:off x="5408612" y="2971800"/>
            <a:ext cx="0" cy="1219200"/>
          </a:xfrm>
          <a:prstGeom prst="line">
            <a:avLst/>
          </a:prstGeom>
          <a:noFill/>
          <a:ln w="28575" cap="flat" cmpd="sng" algn="ctr">
            <a:solidFill>
              <a:schemeClr val="accent3"/>
            </a:solidFill>
            <a:prstDash val="solid"/>
            <a:round/>
            <a:headEnd type="none" w="sm" len="sm"/>
            <a:tailEnd type="none" w="sm" len="sm"/>
          </a:ln>
          <a:effectLst/>
        </p:spPr>
      </p:cxnSp>
      <p:sp>
        <p:nvSpPr>
          <p:cNvPr id="24" name="Rectangle 3"/>
          <p:cNvSpPr txBox="1">
            <a:spLocks noChangeArrowheads="1"/>
          </p:cNvSpPr>
          <p:nvPr/>
        </p:nvSpPr>
        <p:spPr bwMode="auto">
          <a:xfrm>
            <a:off x="1490134" y="1619830"/>
            <a:ext cx="1822910" cy="540791"/>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algn="ctr"/>
            <a:r>
              <a:rPr lang="en-US" sz="2000" b="1" kern="0" dirty="0"/>
              <a:t>STARTUP</a:t>
            </a:r>
          </a:p>
        </p:txBody>
      </p:sp>
      <p:sp>
        <p:nvSpPr>
          <p:cNvPr id="25" name="Rectangle 3"/>
          <p:cNvSpPr txBox="1">
            <a:spLocks noChangeArrowheads="1"/>
          </p:cNvSpPr>
          <p:nvPr/>
        </p:nvSpPr>
        <p:spPr bwMode="auto">
          <a:xfrm>
            <a:off x="1680702" y="4889287"/>
            <a:ext cx="1822910" cy="540791"/>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algn="ctr"/>
            <a:r>
              <a:rPr lang="en-US" sz="2000" b="1" kern="0" dirty="0"/>
              <a:t>SHUTDOMN</a:t>
            </a:r>
          </a:p>
        </p:txBody>
      </p:sp>
      <p:sp>
        <p:nvSpPr>
          <p:cNvPr id="26" name="Rectangle 3"/>
          <p:cNvSpPr txBox="1">
            <a:spLocks noChangeArrowheads="1"/>
          </p:cNvSpPr>
          <p:nvPr/>
        </p:nvSpPr>
        <p:spPr bwMode="auto">
          <a:xfrm>
            <a:off x="3732212" y="3829062"/>
            <a:ext cx="1746710" cy="540791"/>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algn="ctr"/>
            <a:r>
              <a:rPr lang="en-US" sz="2000" b="1" kern="0" dirty="0"/>
              <a:t>NOMOUNT</a:t>
            </a:r>
          </a:p>
        </p:txBody>
      </p:sp>
      <p:sp>
        <p:nvSpPr>
          <p:cNvPr id="27" name="Rectangle 3"/>
          <p:cNvSpPr txBox="1">
            <a:spLocks noChangeArrowheads="1"/>
          </p:cNvSpPr>
          <p:nvPr/>
        </p:nvSpPr>
        <p:spPr bwMode="auto">
          <a:xfrm>
            <a:off x="5256212" y="2583128"/>
            <a:ext cx="1746711" cy="540791"/>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algn="ctr"/>
            <a:r>
              <a:rPr lang="en-US" sz="2000" b="1" kern="0" dirty="0"/>
              <a:t>MOUNT</a:t>
            </a:r>
          </a:p>
        </p:txBody>
      </p:sp>
      <p:sp>
        <p:nvSpPr>
          <p:cNvPr id="28" name="Rectangle 3"/>
          <p:cNvSpPr txBox="1">
            <a:spLocks noChangeArrowheads="1"/>
          </p:cNvSpPr>
          <p:nvPr/>
        </p:nvSpPr>
        <p:spPr bwMode="auto">
          <a:xfrm>
            <a:off x="6856412" y="1313049"/>
            <a:ext cx="1746711" cy="540791"/>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algn="ctr"/>
            <a:r>
              <a:rPr lang="en-US" sz="2000" b="1" kern="0" dirty="0"/>
              <a:t>OPEN</a:t>
            </a:r>
          </a:p>
        </p:txBody>
      </p:sp>
      <p:sp>
        <p:nvSpPr>
          <p:cNvPr id="33" name="Rectangle 3"/>
          <p:cNvSpPr txBox="1">
            <a:spLocks noChangeArrowheads="1"/>
          </p:cNvSpPr>
          <p:nvPr/>
        </p:nvSpPr>
        <p:spPr bwMode="auto">
          <a:xfrm>
            <a:off x="7371765" y="1890226"/>
            <a:ext cx="3048000" cy="799713"/>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r>
              <a:rPr lang="en-US" sz="1600" kern="0" dirty="0"/>
              <a:t>STARTUP</a:t>
            </a:r>
          </a:p>
          <a:p>
            <a:r>
              <a:rPr lang="en-US" sz="1600" kern="0" dirty="0"/>
              <a:t>All files opened as described by the control file for the instance</a:t>
            </a:r>
          </a:p>
        </p:txBody>
      </p:sp>
      <p:sp>
        <p:nvSpPr>
          <p:cNvPr id="34" name="Rectangle 3"/>
          <p:cNvSpPr txBox="1">
            <a:spLocks noChangeArrowheads="1"/>
          </p:cNvSpPr>
          <p:nvPr/>
        </p:nvSpPr>
        <p:spPr bwMode="auto">
          <a:xfrm>
            <a:off x="5648624" y="3053494"/>
            <a:ext cx="2005496" cy="799713"/>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r>
              <a:rPr lang="en-US" sz="1600" kern="0" dirty="0"/>
              <a:t>STARTUP MOUNT</a:t>
            </a:r>
          </a:p>
          <a:p>
            <a:r>
              <a:rPr lang="en-US" sz="1600" kern="0" dirty="0"/>
              <a:t>Control file opened</a:t>
            </a:r>
          </a:p>
          <a:p>
            <a:r>
              <a:rPr lang="en-US" sz="1600" kern="0" dirty="0"/>
              <a:t>for the instance</a:t>
            </a:r>
          </a:p>
        </p:txBody>
      </p:sp>
      <p:sp>
        <p:nvSpPr>
          <p:cNvPr id="35" name="Rectangle 3"/>
          <p:cNvSpPr txBox="1">
            <a:spLocks noChangeArrowheads="1"/>
          </p:cNvSpPr>
          <p:nvPr/>
        </p:nvSpPr>
        <p:spPr bwMode="auto">
          <a:xfrm>
            <a:off x="3954922" y="4369853"/>
            <a:ext cx="3048000" cy="799713"/>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lgn="l" defTabSz="304747" rtl="0" eaLnBrk="1" fontAlgn="base" hangingPunct="1">
              <a:spcBef>
                <a:spcPct val="20000"/>
              </a:spcBef>
              <a:spcAft>
                <a:spcPct val="0"/>
              </a:spcAft>
              <a:buClr>
                <a:srgbClr val="000000"/>
              </a:buClr>
              <a:buFont typeface="Arial" charset="0"/>
              <a:defRPr sz="2800">
                <a:solidFill>
                  <a:srgbClr val="000000"/>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r>
              <a:rPr lang="en-US" sz="1600" kern="0" dirty="0"/>
              <a:t>STARTUP NOMOUNT</a:t>
            </a:r>
          </a:p>
          <a:p>
            <a:r>
              <a:rPr lang="en-US" sz="1600" kern="0" dirty="0"/>
              <a:t>Instance started</a:t>
            </a:r>
          </a:p>
        </p:txBody>
      </p:sp>
    </p:spTree>
    <p:custDataLst>
      <p:tags r:id="rId1"/>
    </p:custDataLst>
    <p:extLst>
      <p:ext uri="{BB962C8B-B14F-4D97-AF65-F5344CB8AC3E}">
        <p14:creationId xmlns:p14="http://schemas.microsoft.com/office/powerpoint/2010/main" val="1685535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90789" y="1066800"/>
            <a:ext cx="11382547" cy="1514253"/>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5" name="Rectangle 4"/>
          <p:cNvSpPr/>
          <p:nvPr/>
        </p:nvSpPr>
        <p:spPr bwMode="auto">
          <a:xfrm>
            <a:off x="179550" y="264585"/>
            <a:ext cx="7972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Shutting Down an Oracle Database Instance</a:t>
            </a:r>
            <a:endParaRPr lang="en-US" altLang="es-MX" dirty="0"/>
          </a:p>
        </p:txBody>
      </p:sp>
      <p:sp>
        <p:nvSpPr>
          <p:cNvPr id="9219" name="Content Placeholder 9"/>
          <p:cNvSpPr>
            <a:spLocks noGrp="1"/>
          </p:cNvSpPr>
          <p:nvPr>
            <p:ph idx="1"/>
          </p:nvPr>
        </p:nvSpPr>
        <p:spPr>
          <a:xfrm>
            <a:off x="622138" y="1138785"/>
            <a:ext cx="10944549" cy="1442268"/>
          </a:xfrm>
        </p:spPr>
        <p:txBody>
          <a:bodyPr/>
          <a:lstStyle/>
          <a:p>
            <a:pPr lvl="1">
              <a:defRPr/>
            </a:pPr>
            <a:r>
              <a:rPr lang="en-US" dirty="0"/>
              <a:t>Sometimes you need to shut down the database instance (for example, to change a static parameter or patch the database server).</a:t>
            </a:r>
          </a:p>
          <a:p>
            <a:pPr lvl="1">
              <a:defRPr/>
            </a:pPr>
            <a:r>
              <a:rPr lang="en-US" dirty="0"/>
              <a:t>Use the </a:t>
            </a:r>
            <a:r>
              <a:rPr lang="en-US" dirty="0">
                <a:latin typeface="Courier New" panose="02070309020205020404" pitchFamily="49" charset="0"/>
                <a:cs typeface="Courier New" panose="02070309020205020404" pitchFamily="49" charset="0"/>
              </a:rPr>
              <a:t>SHUTDOWN</a:t>
            </a:r>
            <a:r>
              <a:rPr lang="en-US" dirty="0"/>
              <a:t> command to shut down the database instance in various modes: </a:t>
            </a:r>
            <a:r>
              <a:rPr lang="en-US" dirty="0">
                <a:latin typeface="Courier New" panose="02070309020205020404" pitchFamily="49" charset="0"/>
                <a:cs typeface="Courier New" panose="02070309020205020404" pitchFamily="49" charset="0"/>
              </a:rPr>
              <a:t>ABORT</a:t>
            </a:r>
            <a:r>
              <a:rPr lang="en-US" dirty="0"/>
              <a:t>, </a:t>
            </a:r>
            <a:r>
              <a:rPr lang="en-US" dirty="0">
                <a:latin typeface="Courier New" panose="02070309020205020404" pitchFamily="49" charset="0"/>
                <a:cs typeface="Courier New" panose="02070309020205020404" pitchFamily="49" charset="0"/>
              </a:rPr>
              <a:t>IMMEDIATE</a:t>
            </a:r>
            <a:r>
              <a:rPr lang="en-US" dirty="0"/>
              <a:t>, </a:t>
            </a:r>
            <a:r>
              <a:rPr lang="en-US" dirty="0">
                <a:latin typeface="Courier New" panose="02070309020205020404" pitchFamily="49" charset="0"/>
                <a:cs typeface="Courier New" panose="02070309020205020404" pitchFamily="49" charset="0"/>
              </a:rPr>
              <a:t>NORMAL</a:t>
            </a:r>
            <a:r>
              <a:rPr lang="en-US" dirty="0"/>
              <a:t>, and </a:t>
            </a:r>
            <a:r>
              <a:rPr lang="en-US" dirty="0">
                <a:latin typeface="Courier New" panose="02070309020205020404" pitchFamily="49" charset="0"/>
                <a:cs typeface="Courier New" panose="02070309020205020404" pitchFamily="49" charset="0"/>
              </a:rPr>
              <a:t>TRANSACTIONAL</a:t>
            </a:r>
            <a:r>
              <a:rPr lang="en-US" dirty="0"/>
              <a:t>.</a:t>
            </a:r>
          </a:p>
        </p:txBody>
      </p:sp>
      <p:graphicFrame>
        <p:nvGraphicFramePr>
          <p:cNvPr id="4" name="Group 465"/>
          <p:cNvGraphicFramePr>
            <a:graphicFrameLocks noGrp="1"/>
          </p:cNvGraphicFramePr>
          <p:nvPr>
            <p:extLst/>
          </p:nvPr>
        </p:nvGraphicFramePr>
        <p:xfrm>
          <a:off x="760414" y="2834640"/>
          <a:ext cx="10806272" cy="3261360"/>
        </p:xfrm>
        <a:graphic>
          <a:graphicData uri="http://schemas.openxmlformats.org/drawingml/2006/table">
            <a:tbl>
              <a:tblPr firstRow="1" firstCol="1" bandRow="1">
                <a:tableStyleId>{5FD0F851-EC5A-4D38-B0AD-8093EC10F338}</a:tableStyleId>
              </a:tblPr>
              <a:tblGrid>
                <a:gridCol w="3356494">
                  <a:extLst>
                    <a:ext uri="{9D8B030D-6E8A-4147-A177-3AD203B41FA5}">
                      <a16:colId xmlns="" xmlns:a16="http://schemas.microsoft.com/office/drawing/2014/main" val="20000"/>
                    </a:ext>
                  </a:extLst>
                </a:gridCol>
                <a:gridCol w="1309851">
                  <a:extLst>
                    <a:ext uri="{9D8B030D-6E8A-4147-A177-3AD203B41FA5}">
                      <a16:colId xmlns="" xmlns:a16="http://schemas.microsoft.com/office/drawing/2014/main" val="20001"/>
                    </a:ext>
                  </a:extLst>
                </a:gridCol>
                <a:gridCol w="2046642">
                  <a:extLst>
                    <a:ext uri="{9D8B030D-6E8A-4147-A177-3AD203B41FA5}">
                      <a16:colId xmlns="" xmlns:a16="http://schemas.microsoft.com/office/drawing/2014/main" val="20002"/>
                    </a:ext>
                  </a:extLst>
                </a:gridCol>
                <a:gridCol w="1410024">
                  <a:extLst>
                    <a:ext uri="{9D8B030D-6E8A-4147-A177-3AD203B41FA5}">
                      <a16:colId xmlns="" xmlns:a16="http://schemas.microsoft.com/office/drawing/2014/main" val="3561767664"/>
                    </a:ext>
                  </a:extLst>
                </a:gridCol>
                <a:gridCol w="2683261">
                  <a:extLst>
                    <a:ext uri="{9D8B030D-6E8A-4147-A177-3AD203B41FA5}">
                      <a16:colId xmlns="" xmlns:a16="http://schemas.microsoft.com/office/drawing/2014/main" val="20003"/>
                    </a:ext>
                  </a:extLst>
                </a:gridCol>
              </a:tblGrid>
              <a:tr h="47001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2100" b="1" i="0" u="none" strike="noStrike" cap="none" normalizeH="0" baseline="0" dirty="0">
                        <a:ln>
                          <a:noFill/>
                        </a:ln>
                        <a:solidFill>
                          <a:srgbClr val="000000"/>
                        </a:solidFill>
                        <a:effectLst/>
                        <a:latin typeface="Arial" pitchFamily="34"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ABORT</a:t>
                      </a:r>
                      <a:endPar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IMMEDIATE</a:t>
                      </a: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NORMAL</a:t>
                      </a:r>
                    </a:p>
                  </a:txBody>
                  <a:tcPr marL="121888" marR="121888" marT="91440" marB="91440" horzOverflow="overflow">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21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TRANSACTIONAL</a:t>
                      </a:r>
                    </a:p>
                  </a:txBody>
                  <a:tcPr marL="121888" marR="121888" marT="91440" marB="91440" horzOverflow="overflow">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0"/>
                  </a:ext>
                </a:extLst>
              </a:tr>
              <a:tr h="441533">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Allows new connections</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u="none" strike="noStrike" cap="none" normalizeH="0" baseline="0" dirty="0">
                          <a:ln>
                            <a:noFill/>
                          </a:ln>
                          <a:solidFill>
                            <a:srgbClr val="000000"/>
                          </a:solidFill>
                          <a:effectLs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1"/>
                  </a:ext>
                </a:extLst>
              </a:tr>
              <a:tr h="7121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Waits until current sessions end</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 xmlns:a16="http://schemas.microsoft.com/office/drawing/2014/main" val="10002"/>
                  </a:ext>
                </a:extLst>
              </a:tr>
              <a:tr h="7121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u="none" strike="noStrike" cap="none" normalizeH="0" baseline="0" dirty="0">
                          <a:ln>
                            <a:noFill/>
                          </a:ln>
                          <a:solidFill>
                            <a:srgbClr val="000000"/>
                          </a:solidFill>
                          <a:effectLst/>
                        </a:rPr>
                        <a:t>Waits until current transactions end</a:t>
                      </a:r>
                      <a:endParaRPr kumimoji="0" lang="en-US" sz="19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No</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mn-lt"/>
                        </a:rPr>
                        <a:t>Yes</a:t>
                      </a:r>
                      <a:endParaRPr kumimoji="0" lang="en-US" sz="1600" b="0" i="0" u="none" strike="noStrike" cap="none" normalizeH="0" baseline="0" dirty="0">
                        <a:ln>
                          <a:noFill/>
                        </a:ln>
                        <a:solidFill>
                          <a:srgbClr val="000000"/>
                        </a:solidFill>
                        <a:effectLst/>
                        <a:latin typeface="Arial" pitchFamily="34" charset="0"/>
                      </a:endParaRPr>
                    </a:p>
                  </a:txBody>
                  <a:tcPr marL="121888" marR="121888" marT="91440" marB="91440" horzOverflow="overflow">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3"/>
                  </a:ext>
                </a:extLst>
              </a:tr>
              <a:tr h="712150">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900" b="0" i="0" u="none" strike="noStrike" cap="none" normalizeH="0" baseline="0" dirty="0">
                          <a:ln>
                            <a:noFill/>
                          </a:ln>
                          <a:solidFill>
                            <a:srgbClr val="000000"/>
                          </a:solidFill>
                          <a:effectLst/>
                          <a:latin typeface="Arial" pitchFamily="34" charset="0"/>
                        </a:rPr>
                        <a:t>Forces a checkpoint and closes files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No</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Yes</a:t>
                      </a:r>
                    </a:p>
                  </a:txBody>
                  <a:tcPr marL="121888" marR="121888" marT="91440" marB="91440" horzOverflow="overflow">
                    <a:lnT w="12700" cap="flat" cmpd="sng" algn="ctr">
                      <a:solidFill>
                        <a:schemeClr val="accent5"/>
                      </a:solidFill>
                      <a:prstDash val="solid"/>
                      <a:round/>
                      <a:headEnd type="none" w="med" len="med"/>
                      <a:tailEnd type="none" w="med" len="med"/>
                    </a:lnT>
                    <a:solidFill>
                      <a:schemeClr val="accent6">
                        <a:lumMod val="20000"/>
                        <a:lumOff val="80000"/>
                      </a:schemeClr>
                    </a:solidFill>
                  </a:tcPr>
                </a:tc>
                <a:extLst>
                  <a:ext uri="{0D108BD9-81ED-4DB2-BD59-A6C34878D82A}">
                    <a16:rowId xmlns="" xmlns:a16="http://schemas.microsoft.com/office/drawing/2014/main" val="1779478443"/>
                  </a:ext>
                </a:extLst>
              </a:tr>
            </a:tbl>
          </a:graphicData>
        </a:graphic>
      </p:graphicFrame>
    </p:spTree>
    <p:custDataLst>
      <p:tags r:id="rId1"/>
    </p:custDataLst>
    <p:extLst>
      <p:ext uri="{BB962C8B-B14F-4D97-AF65-F5344CB8AC3E}">
        <p14:creationId xmlns:p14="http://schemas.microsoft.com/office/powerpoint/2010/main" val="13211755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0503459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79550" y="264585"/>
            <a:ext cx="5686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Comparing </a:t>
            </a:r>
            <a:r>
              <a:rPr lang="en-US" dirty="0">
                <a:latin typeface="Courier New" panose="02070309020205020404" pitchFamily="49" charset="0"/>
                <a:cs typeface="Courier New" panose="02070309020205020404" pitchFamily="49" charset="0"/>
              </a:rPr>
              <a:t>SHUTDOWN</a:t>
            </a:r>
            <a:r>
              <a:rPr lang="en-US" dirty="0"/>
              <a:t> Modes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251" y="990600"/>
            <a:ext cx="7460961" cy="5181599"/>
          </a:xfrm>
          <a:prstGeom prst="rect">
            <a:avLst/>
          </a:prstGeom>
        </p:spPr>
      </p:pic>
      <p:cxnSp>
        <p:nvCxnSpPr>
          <p:cNvPr id="4" name="Straight Arrow Connector 3"/>
          <p:cNvCxnSpPr/>
          <p:nvPr/>
        </p:nvCxnSpPr>
        <p:spPr bwMode="auto">
          <a:xfrm flipV="1">
            <a:off x="5103812" y="1447800"/>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5" name="Straight Arrow Connector 4"/>
          <p:cNvCxnSpPr/>
          <p:nvPr/>
        </p:nvCxnSpPr>
        <p:spPr bwMode="auto">
          <a:xfrm flipV="1">
            <a:off x="7401101" y="3276600"/>
            <a:ext cx="22578" cy="152400"/>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8" name="Straight Arrow Connector 7"/>
          <p:cNvCxnSpPr/>
          <p:nvPr/>
        </p:nvCxnSpPr>
        <p:spPr bwMode="auto">
          <a:xfrm flipV="1">
            <a:off x="7584545" y="1436511"/>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9" name="Straight Arrow Connector 8"/>
          <p:cNvCxnSpPr/>
          <p:nvPr/>
        </p:nvCxnSpPr>
        <p:spPr bwMode="auto">
          <a:xfrm>
            <a:off x="5374745" y="3711222"/>
            <a:ext cx="22578" cy="151342"/>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11" name="Straight Arrow Connector 10"/>
          <p:cNvCxnSpPr/>
          <p:nvPr/>
        </p:nvCxnSpPr>
        <p:spPr bwMode="auto">
          <a:xfrm flipH="1">
            <a:off x="5103812" y="1360840"/>
            <a:ext cx="1" cy="163160"/>
          </a:xfrm>
          <a:prstGeom prst="straightConnector1">
            <a:avLst/>
          </a:prstGeom>
          <a:noFill/>
          <a:ln w="28575" cap="flat" cmpd="sng" algn="ctr">
            <a:solidFill>
              <a:schemeClr val="accent1">
                <a:lumMod val="50000"/>
              </a:schemeClr>
            </a:solidFill>
            <a:prstDash val="solid"/>
            <a:round/>
            <a:headEnd type="none" w="sm" len="sm"/>
            <a:tailEnd type="triangle" w="lg" len="lg"/>
          </a:ln>
          <a:effectLst/>
        </p:spPr>
      </p:cxnSp>
    </p:spTree>
    <p:custDataLst>
      <p:tags r:id="rId1"/>
    </p:custDataLst>
    <p:extLst>
      <p:ext uri="{BB962C8B-B14F-4D97-AF65-F5344CB8AC3E}">
        <p14:creationId xmlns:p14="http://schemas.microsoft.com/office/powerpoint/2010/main" val="5276187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5381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Comparing </a:t>
            </a:r>
            <a:r>
              <a:rPr lang="en-US" dirty="0">
                <a:latin typeface="Courier New" panose="02070309020205020404" pitchFamily="49" charset="0"/>
                <a:cs typeface="Courier New" panose="02070309020205020404" pitchFamily="49" charset="0"/>
              </a:rPr>
              <a:t>SHUTDOWN</a:t>
            </a:r>
            <a:r>
              <a:rPr lang="en-US" dirty="0"/>
              <a:t> Modes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312" y="881309"/>
            <a:ext cx="7696200" cy="5095382"/>
          </a:xfrm>
          <a:prstGeom prst="rect">
            <a:avLst/>
          </a:prstGeom>
        </p:spPr>
      </p:pic>
      <p:cxnSp>
        <p:nvCxnSpPr>
          <p:cNvPr id="4" name="Straight Arrow Connector 3"/>
          <p:cNvCxnSpPr/>
          <p:nvPr/>
        </p:nvCxnSpPr>
        <p:spPr bwMode="auto">
          <a:xfrm flipV="1">
            <a:off x="5053470" y="1421990"/>
            <a:ext cx="0" cy="174978"/>
          </a:xfrm>
          <a:prstGeom prst="straightConnector1">
            <a:avLst/>
          </a:prstGeom>
          <a:noFill/>
          <a:ln w="28575" cap="flat" cmpd="sng" algn="ctr">
            <a:solidFill>
              <a:srgbClr val="8DA6B1"/>
            </a:solidFill>
            <a:prstDash val="solid"/>
            <a:round/>
            <a:headEnd type="none" w="sm" len="sm"/>
            <a:tailEnd type="triangle" w="lg" len="lg"/>
          </a:ln>
          <a:effectLst/>
        </p:spPr>
      </p:cxnSp>
      <p:cxnSp>
        <p:nvCxnSpPr>
          <p:cNvPr id="5" name="Straight Arrow Connector 4"/>
          <p:cNvCxnSpPr/>
          <p:nvPr/>
        </p:nvCxnSpPr>
        <p:spPr bwMode="auto">
          <a:xfrm flipV="1">
            <a:off x="7389812" y="3285066"/>
            <a:ext cx="22578" cy="152400"/>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6" name="Straight Arrow Connector 5"/>
          <p:cNvCxnSpPr/>
          <p:nvPr/>
        </p:nvCxnSpPr>
        <p:spPr bwMode="auto">
          <a:xfrm flipV="1">
            <a:off x="7587368" y="1391355"/>
            <a:ext cx="0" cy="174978"/>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7" name="Straight Arrow Connector 6"/>
          <p:cNvCxnSpPr/>
          <p:nvPr/>
        </p:nvCxnSpPr>
        <p:spPr bwMode="auto">
          <a:xfrm>
            <a:off x="5307011" y="3666066"/>
            <a:ext cx="22578" cy="151342"/>
          </a:xfrm>
          <a:prstGeom prst="straightConnector1">
            <a:avLst/>
          </a:prstGeom>
          <a:noFill/>
          <a:ln w="28575" cap="flat" cmpd="sng" algn="ctr">
            <a:solidFill>
              <a:schemeClr val="bg2">
                <a:lumMod val="75000"/>
              </a:schemeClr>
            </a:solidFill>
            <a:prstDash val="solid"/>
            <a:round/>
            <a:headEnd type="none" w="sm" len="sm"/>
            <a:tailEnd type="triangle" w="lg" len="lg"/>
          </a:ln>
          <a:effectLst/>
        </p:spPr>
      </p:cxnSp>
      <p:cxnSp>
        <p:nvCxnSpPr>
          <p:cNvPr id="8" name="Straight Arrow Connector 7"/>
          <p:cNvCxnSpPr/>
          <p:nvPr/>
        </p:nvCxnSpPr>
        <p:spPr bwMode="auto">
          <a:xfrm flipH="1">
            <a:off x="5053469" y="1311928"/>
            <a:ext cx="1" cy="163160"/>
          </a:xfrm>
          <a:prstGeom prst="straightConnector1">
            <a:avLst/>
          </a:prstGeom>
          <a:noFill/>
          <a:ln w="28575" cap="flat" cmpd="sng" algn="ctr">
            <a:solidFill>
              <a:srgbClr val="8A133B"/>
            </a:solidFill>
            <a:prstDash val="solid"/>
            <a:round/>
            <a:headEnd type="none" w="sm" len="sm"/>
            <a:tailEnd type="triangle" w="lg" len="lg"/>
          </a:ln>
          <a:effectLst/>
        </p:spPr>
      </p:cxnSp>
    </p:spTree>
    <p:custDataLst>
      <p:tags r:id="rId1"/>
    </p:custDataLst>
    <p:extLst>
      <p:ext uri="{BB962C8B-B14F-4D97-AF65-F5344CB8AC3E}">
        <p14:creationId xmlns:p14="http://schemas.microsoft.com/office/powerpoint/2010/main" val="34549537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229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Opening and Closing PDBs</a:t>
            </a:r>
            <a:endParaRPr lang="en-US" altLang="es-MX" dirty="0"/>
          </a:p>
        </p:txBody>
      </p:sp>
      <p:sp>
        <p:nvSpPr>
          <p:cNvPr id="9219" name="Content Placeholder 9"/>
          <p:cNvSpPr>
            <a:spLocks noGrp="1"/>
          </p:cNvSpPr>
          <p:nvPr>
            <p:ph idx="1"/>
          </p:nvPr>
        </p:nvSpPr>
        <p:spPr>
          <a:xfrm>
            <a:off x="622138" y="1242485"/>
            <a:ext cx="10944549" cy="4617497"/>
          </a:xfrm>
        </p:spPr>
        <p:txBody>
          <a:bodyPr/>
          <a:lstStyle/>
          <a:p>
            <a:pPr lvl="1">
              <a:defRPr/>
            </a:pPr>
            <a:r>
              <a:rPr lang="en-US" dirty="0"/>
              <a:t>Open/close a PDB to open/close its data files.</a:t>
            </a:r>
          </a:p>
          <a:p>
            <a:pPr lvl="1">
              <a:defRPr/>
            </a:pPr>
            <a:r>
              <a:rPr lang="en-US" dirty="0"/>
              <a:t>A PDB has four open modes:</a:t>
            </a:r>
          </a:p>
          <a:p>
            <a:pPr lvl="2">
              <a:defRPr/>
            </a:pPr>
            <a:r>
              <a:rPr lang="en-US" dirty="0">
                <a:latin typeface="Courier New" panose="02070309020205020404" pitchFamily="49" charset="0"/>
                <a:cs typeface="Courier New" panose="02070309020205020404" pitchFamily="49" charset="0"/>
              </a:rPr>
              <a:t>READ</a:t>
            </a:r>
            <a:r>
              <a:rPr lang="en-US" dirty="0"/>
              <a:t> </a:t>
            </a:r>
            <a:r>
              <a:rPr lang="en-US" dirty="0">
                <a:latin typeface="Courier New" panose="02070309020205020404" pitchFamily="49" charset="0"/>
                <a:cs typeface="Courier New" panose="02070309020205020404" pitchFamily="49" charset="0"/>
              </a:rPr>
              <a:t>WRITE</a:t>
            </a:r>
            <a:r>
              <a:rPr lang="en-US" dirty="0"/>
              <a:t> (the PDB is fully started/opened)</a:t>
            </a:r>
          </a:p>
          <a:p>
            <a:pPr lvl="2">
              <a:defRPr/>
            </a:pPr>
            <a:r>
              <a:rPr lang="en-US" dirty="0">
                <a:latin typeface="Courier New" panose="02070309020205020404" pitchFamily="49" charset="0"/>
                <a:cs typeface="Courier New" panose="02070309020205020404" pitchFamily="49" charset="0"/>
              </a:rPr>
              <a:t>READ</a:t>
            </a:r>
            <a:r>
              <a:rPr lang="en-US" dirty="0"/>
              <a:t> </a:t>
            </a:r>
            <a:r>
              <a:rPr lang="en-US" dirty="0">
                <a:latin typeface="Courier New" panose="02070309020205020404" pitchFamily="49" charset="0"/>
                <a:cs typeface="Courier New" panose="02070309020205020404" pitchFamily="49" charset="0"/>
              </a:rPr>
              <a:t>ONLY</a:t>
            </a:r>
          </a:p>
          <a:p>
            <a:pPr lvl="2">
              <a:defRPr/>
            </a:pPr>
            <a:r>
              <a:rPr lang="en-US" dirty="0">
                <a:latin typeface="Courier New" panose="02070309020205020404" pitchFamily="49" charset="0"/>
                <a:cs typeface="Courier New" panose="02070309020205020404" pitchFamily="49" charset="0"/>
              </a:rPr>
              <a:t>MIGRATE</a:t>
            </a:r>
          </a:p>
          <a:p>
            <a:pPr lvl="2">
              <a:defRPr/>
            </a:pPr>
            <a:r>
              <a:rPr lang="en-US" dirty="0">
                <a:latin typeface="Courier New" panose="02070309020205020404" pitchFamily="49" charset="0"/>
                <a:cs typeface="Courier New" panose="02070309020205020404" pitchFamily="49" charset="0"/>
              </a:rPr>
              <a:t>MOUNTED</a:t>
            </a:r>
            <a:r>
              <a:rPr lang="en-US" dirty="0"/>
              <a:t> (the PDB is shut down/closed)</a:t>
            </a:r>
          </a:p>
          <a:p>
            <a:pPr lvl="1">
              <a:defRPr/>
            </a:pPr>
            <a:r>
              <a:rPr lang="en-US" dirty="0"/>
              <a:t>Use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command or </a:t>
            </a:r>
            <a:r>
              <a:rPr lang="en-US" dirty="0">
                <a:latin typeface="Courier New" panose="02070309020205020404" pitchFamily="49" charset="0"/>
                <a:cs typeface="Courier New" panose="02070309020205020404" pitchFamily="49" charset="0"/>
              </a:rPr>
              <a:t>STARTUP</a:t>
            </a:r>
            <a:r>
              <a:rPr lang="en-US" dirty="0"/>
              <a:t> and </a:t>
            </a:r>
            <a:r>
              <a:rPr lang="en-US" dirty="0">
                <a:latin typeface="Courier New" panose="02070309020205020404" pitchFamily="49" charset="0"/>
                <a:cs typeface="Courier New" panose="02070309020205020404" pitchFamily="49" charset="0"/>
              </a:rPr>
              <a:t>SHUTDOWN</a:t>
            </a:r>
            <a:r>
              <a:rPr lang="en-US" dirty="0"/>
              <a:t> commands to open and close PDBs.</a:t>
            </a:r>
          </a:p>
          <a:p>
            <a:pPr lvl="2">
              <a:defRPr/>
            </a:pPr>
            <a:r>
              <a:rPr lang="en-US" dirty="0"/>
              <a:t>Example: </a:t>
            </a:r>
            <a:r>
              <a:rPr lang="en-US" dirty="0">
                <a:latin typeface="Courier New" panose="02070309020205020404" pitchFamily="49" charset="0"/>
                <a:cs typeface="Courier New" panose="02070309020205020404" pitchFamily="49" charset="0"/>
              </a:rPr>
              <a:t>SQL&gt; ALTER PLUGGABLE DATABASE PDB1 OPEN;</a:t>
            </a:r>
          </a:p>
          <a:p>
            <a:pPr lvl="1">
              <a:defRPr/>
            </a:pPr>
            <a:r>
              <a:rPr lang="en-US" dirty="0"/>
              <a:t>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PLUGGABLE</a:t>
            </a:r>
            <a:r>
              <a:rPr lang="en-US" dirty="0"/>
              <a:t> </a:t>
            </a:r>
            <a:r>
              <a:rPr lang="en-US" dirty="0">
                <a:latin typeface="Courier New" panose="02070309020205020404" pitchFamily="49" charset="0"/>
                <a:cs typeface="Courier New" panose="02070309020205020404" pitchFamily="49" charset="0"/>
              </a:rPr>
              <a:t>DATABASE</a:t>
            </a:r>
            <a:r>
              <a:rPr lang="en-US" dirty="0"/>
              <a:t> command lets you change from any open mode to another.</a:t>
            </a:r>
          </a:p>
          <a:p>
            <a:pPr lvl="1">
              <a:defRPr/>
            </a:pPr>
            <a:r>
              <a:rPr lang="en-US" dirty="0"/>
              <a:t>To use the </a:t>
            </a:r>
            <a:r>
              <a:rPr lang="en-US" dirty="0">
                <a:latin typeface="Courier New" panose="02070309020205020404" pitchFamily="49" charset="0"/>
                <a:cs typeface="Courier New" panose="02070309020205020404" pitchFamily="49" charset="0"/>
              </a:rPr>
              <a:t>STARTUP</a:t>
            </a:r>
            <a:r>
              <a:rPr lang="en-US" dirty="0"/>
              <a:t> command, the PDB must be in </a:t>
            </a:r>
            <a:r>
              <a:rPr lang="en-US" dirty="0">
                <a:latin typeface="Courier New" panose="02070309020205020404" pitchFamily="49" charset="0"/>
                <a:cs typeface="Courier New" panose="02070309020205020404" pitchFamily="49" charset="0"/>
              </a:rPr>
              <a:t>MOUNTED</a:t>
            </a:r>
            <a:r>
              <a:rPr lang="en-US" dirty="0"/>
              <a:t> mode.</a:t>
            </a:r>
          </a:p>
        </p:txBody>
      </p:sp>
    </p:spTree>
    <p:custDataLst>
      <p:tags r:id="rId1"/>
    </p:custDataLst>
    <p:extLst>
      <p:ext uri="{BB962C8B-B14F-4D97-AF65-F5344CB8AC3E}">
        <p14:creationId xmlns:p14="http://schemas.microsoft.com/office/powerpoint/2010/main" val="1748861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blackWhite">
          <a:xfrm>
            <a:off x="566577" y="3657600"/>
            <a:ext cx="2881474" cy="2385743"/>
          </a:xfrm>
          <a:prstGeom prst="rect">
            <a:avLst/>
          </a:prstGeom>
          <a:solidFill>
            <a:schemeClr val="accent3">
              <a:lumMod val="20000"/>
              <a:lumOff val="80000"/>
            </a:schemeClr>
          </a:solidFill>
          <a:ln w="28575">
            <a:no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endParaRPr lang="en-US" altLang="en-US" sz="1600" b="1" dirty="0">
              <a:solidFill>
                <a:srgbClr val="000000"/>
              </a:solidFill>
            </a:endParaRPr>
          </a:p>
        </p:txBody>
      </p:sp>
      <p:sp>
        <p:nvSpPr>
          <p:cNvPr id="19" name="Round Same Side Corner Rectangle 18"/>
          <p:cNvSpPr/>
          <p:nvPr/>
        </p:nvSpPr>
        <p:spPr bwMode="auto">
          <a:xfrm>
            <a:off x="566577" y="3505200"/>
            <a:ext cx="2881474" cy="457200"/>
          </a:xfrm>
          <a:prstGeom prst="round2SameRect">
            <a:avLst/>
          </a:prstGeom>
          <a:solidFill>
            <a:schemeClr val="accent3">
              <a:lumMod val="40000"/>
              <a:lumOff val="60000"/>
            </a:schemeClr>
          </a:solidFill>
          <a:ln w="28575" cap="flat" cmpd="sng" algn="ctr">
            <a:solidFill>
              <a:schemeClr val="accent3">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dirty="0">
              <a:ln>
                <a:noFill/>
              </a:ln>
              <a:solidFill>
                <a:schemeClr val="tx1"/>
              </a:solidFill>
              <a:effectLst/>
              <a:latin typeface="Arial" pitchFamily="34" charset="0"/>
            </a:endParaRPr>
          </a:p>
        </p:txBody>
      </p:sp>
      <p:cxnSp>
        <p:nvCxnSpPr>
          <p:cNvPr id="30" name="Straight Arrow Connector 111"/>
          <p:cNvCxnSpPr>
            <a:cxnSpLocks noChangeShapeType="1"/>
          </p:cNvCxnSpPr>
          <p:nvPr/>
        </p:nvCxnSpPr>
        <p:spPr bwMode="auto">
          <a:xfrm>
            <a:off x="3275012" y="1770885"/>
            <a:ext cx="704097" cy="2831"/>
          </a:xfrm>
          <a:prstGeom prst="straightConnector1">
            <a:avLst/>
          </a:prstGeom>
          <a:noFill/>
          <a:ln w="28575" algn="ctr">
            <a:solidFill>
              <a:schemeClr val="bg2">
                <a:lumMod val="25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31" name="PPTShape_53"/>
          <p:cNvCxnSpPr>
            <a:cxnSpLocks noChangeShapeType="1"/>
          </p:cNvCxnSpPr>
          <p:nvPr/>
        </p:nvCxnSpPr>
        <p:spPr bwMode="auto">
          <a:xfrm>
            <a:off x="3275012" y="2926553"/>
            <a:ext cx="710963" cy="0"/>
          </a:xfrm>
          <a:prstGeom prst="straightConnector1">
            <a:avLst/>
          </a:prstGeom>
          <a:noFill/>
          <a:ln w="28575" algn="ctr">
            <a:solidFill>
              <a:schemeClr val="bg2">
                <a:lumMod val="25000"/>
              </a:schemeClr>
            </a:solidFill>
            <a:round/>
            <a:headEnd type="none" w="sm" len="sm"/>
            <a:tailEnd type="triangle" w="lg" len="lg"/>
          </a:ln>
          <a:extLst>
            <a:ext uri="{909E8E84-426E-40DD-AFC4-6F175D3DCCD1}">
              <a14:hiddenFill xmlns:a14="http://schemas.microsoft.com/office/drawing/2010/main">
                <a:noFill/>
              </a14:hiddenFill>
            </a:ext>
          </a:extLst>
        </p:spPr>
      </p:cxn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1438" y="1118269"/>
            <a:ext cx="2160446" cy="2160446"/>
          </a:xfrm>
          <a:prstGeom prst="rect">
            <a:avLst/>
          </a:prstGeom>
        </p:spPr>
      </p:pic>
      <p:sp>
        <p:nvSpPr>
          <p:cNvPr id="81" name="Rectangle 80"/>
          <p:cNvSpPr/>
          <p:nvPr/>
        </p:nvSpPr>
        <p:spPr bwMode="auto">
          <a:xfrm>
            <a:off x="179550" y="264585"/>
            <a:ext cx="9520075" cy="497415"/>
          </a:xfrm>
          <a:prstGeom prst="rect">
            <a:avLst/>
          </a:prstGeom>
          <a:gradFill flip="none" rotWithShape="1">
            <a:gsLst>
              <a:gs pos="0">
                <a:srgbClr val="D8E1E6"/>
              </a:gs>
              <a:gs pos="70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Oracle Multitenant Container Database: Architecture</a:t>
            </a:r>
          </a:p>
        </p:txBody>
      </p:sp>
      <p:sp>
        <p:nvSpPr>
          <p:cNvPr id="25" name="Text Box 87"/>
          <p:cNvSpPr txBox="1">
            <a:spLocks noChangeArrowheads="1"/>
          </p:cNvSpPr>
          <p:nvPr/>
        </p:nvSpPr>
        <p:spPr bwMode="auto">
          <a:xfrm>
            <a:off x="1626657" y="975700"/>
            <a:ext cx="1444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dirty="0">
                <a:solidFill>
                  <a:srgbClr val="000000"/>
                </a:solidFill>
              </a:rPr>
              <a:t>Server</a:t>
            </a:r>
          </a:p>
        </p:txBody>
      </p:sp>
      <p:sp>
        <p:nvSpPr>
          <p:cNvPr id="26" name="Rectangle 100"/>
          <p:cNvSpPr>
            <a:spLocks noChangeArrowheads="1"/>
          </p:cNvSpPr>
          <p:nvPr/>
        </p:nvSpPr>
        <p:spPr bwMode="blackWhite">
          <a:xfrm>
            <a:off x="2208212" y="1536700"/>
            <a:ext cx="1141898" cy="468370"/>
          </a:xfrm>
          <a:prstGeom prst="rect">
            <a:avLst/>
          </a:prstGeom>
          <a:solidFill>
            <a:schemeClr val="bg2">
              <a:lumMod val="90000"/>
            </a:schemeClr>
          </a:solidFill>
          <a:ln w="28575">
            <a:solidFill>
              <a:schemeClr val="bg2">
                <a:lumMod val="25000"/>
              </a:schemeClr>
            </a:solidFill>
            <a:miter lim="800000"/>
            <a:headEnd/>
            <a:tailEnd/>
          </a:ln>
        </p:spPr>
        <p:txBody>
          <a:bodyPr wrap="none" lIns="92075" tIns="46038" rIns="92075" bIns="46038" anchor="ctr"/>
          <a:lstStyle/>
          <a:p>
            <a:pPr eaLnBrk="0" hangingPunct="0"/>
            <a:endParaRPr lang="en-US" altLang="en-US" sz="1400" dirty="0">
              <a:solidFill>
                <a:schemeClr val="tx1">
                  <a:lumMod val="50000"/>
                </a:schemeClr>
              </a:solidFill>
            </a:endParaRPr>
          </a:p>
          <a:p>
            <a:pPr eaLnBrk="0" hangingPunct="0"/>
            <a:endParaRPr lang="en-US" altLang="en-US" sz="1400" dirty="0">
              <a:solidFill>
                <a:schemeClr val="tx1">
                  <a:lumMod val="50000"/>
                </a:schemeClr>
              </a:solidFill>
            </a:endParaRPr>
          </a:p>
        </p:txBody>
      </p:sp>
      <p:sp>
        <p:nvSpPr>
          <p:cNvPr id="27" name="Rectangle 101"/>
          <p:cNvSpPr>
            <a:spLocks noChangeArrowheads="1"/>
          </p:cNvSpPr>
          <p:nvPr/>
        </p:nvSpPr>
        <p:spPr bwMode="blackWhite">
          <a:xfrm>
            <a:off x="2208212" y="2692400"/>
            <a:ext cx="1141898" cy="468306"/>
          </a:xfrm>
          <a:prstGeom prst="rect">
            <a:avLst/>
          </a:prstGeom>
          <a:solidFill>
            <a:srgbClr val="FFCC99"/>
          </a:solidFill>
          <a:ln w="28575">
            <a:solidFill>
              <a:schemeClr val="accent3"/>
            </a:solidFill>
            <a:miter lim="800000"/>
            <a:headEnd/>
            <a:tailEnd/>
          </a:ln>
        </p:spPr>
        <p:txBody>
          <a:bodyPr wrap="none" lIns="92075" tIns="46038" rIns="92075" bIns="46038" anchor="b"/>
          <a:lstStyle/>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a:p>
            <a:pPr defTabSz="1041400" eaLnBrk="0" hangingPunct="0">
              <a:lnSpc>
                <a:spcPct val="85000"/>
              </a:lnSpc>
              <a:spcBef>
                <a:spcPct val="50000"/>
              </a:spcBef>
            </a:pPr>
            <a:endParaRPr lang="en-US" altLang="en-US" sz="1400" dirty="0">
              <a:solidFill>
                <a:schemeClr val="tx1">
                  <a:lumMod val="50000"/>
                </a:schemeClr>
              </a:solidFill>
            </a:endParaRPr>
          </a:p>
        </p:txBody>
      </p:sp>
      <p:sp>
        <p:nvSpPr>
          <p:cNvPr id="28" name="PPTShape_0"/>
          <p:cNvSpPr txBox="1">
            <a:spLocks noChangeArrowheads="1"/>
          </p:cNvSpPr>
          <p:nvPr/>
        </p:nvSpPr>
        <p:spPr bwMode="blackWhite">
          <a:xfrm>
            <a:off x="2241798" y="1638220"/>
            <a:ext cx="1074727" cy="26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400" b="1" dirty="0">
                <a:solidFill>
                  <a:srgbClr val="000000"/>
                </a:solidFill>
              </a:rPr>
              <a:t>Instance</a:t>
            </a:r>
          </a:p>
        </p:txBody>
      </p:sp>
      <p:sp>
        <p:nvSpPr>
          <p:cNvPr id="29" name="PPTShape_1"/>
          <p:cNvSpPr txBox="1">
            <a:spLocks noChangeArrowheads="1"/>
          </p:cNvSpPr>
          <p:nvPr/>
        </p:nvSpPr>
        <p:spPr bwMode="blackWhite">
          <a:xfrm>
            <a:off x="2241798" y="2793888"/>
            <a:ext cx="1074727" cy="26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pPr>
            <a:r>
              <a:rPr lang="en-US" altLang="en-US" sz="1400" b="1" dirty="0">
                <a:solidFill>
                  <a:srgbClr val="000000"/>
                </a:solidFill>
              </a:rPr>
              <a:t>CDB</a:t>
            </a:r>
          </a:p>
        </p:txBody>
      </p:sp>
      <p:sp>
        <p:nvSpPr>
          <p:cNvPr id="32" name="Content Placeholder 58"/>
          <p:cNvSpPr txBox="1">
            <a:spLocks/>
          </p:cNvSpPr>
          <p:nvPr/>
        </p:nvSpPr>
        <p:spPr>
          <a:xfrm>
            <a:off x="622301" y="3579543"/>
            <a:ext cx="2912320" cy="2463800"/>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000000"/>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000000"/>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000000"/>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000000"/>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000000"/>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a:spcBef>
                <a:spcPts val="1200"/>
              </a:spcBef>
            </a:pPr>
            <a:r>
              <a:rPr lang="en-US" altLang="en-US" sz="1800" b="1" kern="0" dirty="0"/>
              <a:t>Single database shares:</a:t>
            </a:r>
          </a:p>
          <a:p>
            <a:pPr lvl="1">
              <a:spcBef>
                <a:spcPts val="1200"/>
              </a:spcBef>
            </a:pPr>
            <a:r>
              <a:rPr lang="en-US" altLang="en-US" sz="1400" kern="0" dirty="0"/>
              <a:t>Background processes</a:t>
            </a:r>
          </a:p>
          <a:p>
            <a:pPr lvl="1"/>
            <a:r>
              <a:rPr lang="en-US" altLang="en-US" sz="1400" kern="0" dirty="0"/>
              <a:t>Shared/process memory</a:t>
            </a:r>
          </a:p>
          <a:p>
            <a:pPr lvl="1"/>
            <a:r>
              <a:rPr lang="en-US" altLang="en-US" sz="1400" kern="0" dirty="0"/>
              <a:t>Oracle metadata</a:t>
            </a:r>
          </a:p>
          <a:p>
            <a:pPr lvl="1"/>
            <a:r>
              <a:rPr lang="en-US" altLang="en-US" sz="1400" kern="0" dirty="0"/>
              <a:t>Redo log files</a:t>
            </a:r>
          </a:p>
          <a:p>
            <a:pPr lvl="1"/>
            <a:r>
              <a:rPr lang="en-US" altLang="en-US" sz="1400" kern="0" dirty="0"/>
              <a:t>Control files</a:t>
            </a:r>
          </a:p>
          <a:p>
            <a:pPr lvl="1"/>
            <a:r>
              <a:rPr lang="en-US" altLang="en-US" sz="1400" kern="0" dirty="0"/>
              <a:t>Undo tablespace</a:t>
            </a:r>
          </a:p>
        </p:txBody>
      </p:sp>
      <p:sp>
        <p:nvSpPr>
          <p:cNvPr id="33" name="Rectangle 41"/>
          <p:cNvSpPr>
            <a:spLocks noChangeArrowheads="1"/>
          </p:cNvSpPr>
          <p:nvPr/>
        </p:nvSpPr>
        <p:spPr bwMode="blackWhite">
          <a:xfrm>
            <a:off x="3973514" y="990600"/>
            <a:ext cx="7150100" cy="1371600"/>
          </a:xfrm>
          <a:prstGeom prst="rect">
            <a:avLst/>
          </a:prstGeom>
          <a:solidFill>
            <a:schemeClr val="bg2">
              <a:lumMod val="90000"/>
            </a:schemeClr>
          </a:solidFill>
          <a:ln w="28575">
            <a:solidFill>
              <a:schemeClr val="tx1"/>
            </a:solidFill>
            <a:miter lim="800000"/>
            <a:headEnd/>
            <a:tailEnd/>
          </a:ln>
        </p:spPr>
        <p:txBody>
          <a:bodyPr wrap="none" lIns="92075" tIns="46038" rIns="92075" bIns="46038" anchor="ctr"/>
          <a:lstStyle/>
          <a:p>
            <a:pPr eaLnBrk="0" hangingPunct="0"/>
            <a:endParaRPr lang="en-US" altLang="en-US" sz="1400" dirty="0">
              <a:solidFill>
                <a:schemeClr val="tx1">
                  <a:lumMod val="50000"/>
                </a:schemeClr>
              </a:solidFill>
            </a:endParaRPr>
          </a:p>
          <a:p>
            <a:pPr eaLnBrk="0" hangingPunct="0"/>
            <a:endParaRPr lang="en-US" altLang="en-US" sz="1400" dirty="0">
              <a:solidFill>
                <a:schemeClr val="tx1">
                  <a:lumMod val="50000"/>
                </a:schemeClr>
              </a:solidFill>
            </a:endParaRPr>
          </a:p>
        </p:txBody>
      </p:sp>
      <p:sp>
        <p:nvSpPr>
          <p:cNvPr id="34" name="Rectangle 42"/>
          <p:cNvSpPr>
            <a:spLocks noChangeArrowheads="1"/>
          </p:cNvSpPr>
          <p:nvPr/>
        </p:nvSpPr>
        <p:spPr bwMode="blackWhite">
          <a:xfrm>
            <a:off x="4468813" y="1219200"/>
            <a:ext cx="6399212" cy="458680"/>
          </a:xfrm>
          <a:prstGeom prst="rect">
            <a:avLst/>
          </a:prstGeom>
          <a:solidFill>
            <a:schemeClr val="accent1">
              <a:lumMod val="20000"/>
              <a:lumOff val="80000"/>
            </a:schemeClr>
          </a:solidFill>
          <a:ln w="28575">
            <a:solidFill>
              <a:schemeClr val="accent1">
                <a:lumMod val="75000"/>
              </a:schemeClr>
            </a:solidFill>
            <a:miter lim="800000"/>
            <a:headEnd/>
            <a:tailEnd/>
          </a:ln>
        </p:spPr>
        <p:txBody>
          <a:bodyPr wrap="none" lIns="92075" tIns="46038" rIns="92075" bIns="46038" anchor="ctr"/>
          <a:lstStyle/>
          <a:p>
            <a:pPr algn="ctr" defTabSz="822325" eaLnBrk="0" hangingPunct="0">
              <a:spcBef>
                <a:spcPct val="50000"/>
              </a:spcBef>
            </a:pPr>
            <a:endParaRPr lang="en-US" altLang="en-US" sz="1400" dirty="0">
              <a:solidFill>
                <a:schemeClr val="tx1">
                  <a:lumMod val="50000"/>
                </a:schemeClr>
              </a:solidFill>
            </a:endParaRPr>
          </a:p>
          <a:p>
            <a:pPr algn="ctr" defTabSz="822325" eaLnBrk="0" hangingPunct="0">
              <a:spcBef>
                <a:spcPct val="50000"/>
              </a:spcBef>
            </a:pPr>
            <a:endParaRPr lang="en-US" altLang="en-US" sz="1400" dirty="0">
              <a:solidFill>
                <a:schemeClr val="tx1">
                  <a:lumMod val="50000"/>
                </a:schemeClr>
              </a:solidFill>
            </a:endParaRPr>
          </a:p>
          <a:p>
            <a:pPr algn="ctr" defTabSz="822325" eaLnBrk="0" hangingPunct="0">
              <a:spcBef>
                <a:spcPct val="50000"/>
              </a:spcBef>
            </a:pPr>
            <a:endParaRPr lang="en-US" altLang="en-US" sz="1400" dirty="0">
              <a:solidFill>
                <a:schemeClr val="tx1">
                  <a:lumMod val="50000"/>
                </a:schemeClr>
              </a:solidFill>
            </a:endParaRPr>
          </a:p>
        </p:txBody>
      </p:sp>
      <p:sp>
        <p:nvSpPr>
          <p:cNvPr id="35" name="Text Box 58"/>
          <p:cNvSpPr txBox="1">
            <a:spLocks noChangeArrowheads="1"/>
          </p:cNvSpPr>
          <p:nvPr/>
        </p:nvSpPr>
        <p:spPr bwMode="blackWhite">
          <a:xfrm>
            <a:off x="6805613" y="990600"/>
            <a:ext cx="17272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400" b="1" dirty="0">
                <a:solidFill>
                  <a:srgbClr val="000000"/>
                </a:solidFill>
              </a:rPr>
              <a:t>Instance</a:t>
            </a:r>
          </a:p>
        </p:txBody>
      </p:sp>
      <p:sp>
        <p:nvSpPr>
          <p:cNvPr id="36" name="PPTShape_48"/>
          <p:cNvSpPr txBox="1">
            <a:spLocks noChangeArrowheads="1"/>
          </p:cNvSpPr>
          <p:nvPr/>
        </p:nvSpPr>
        <p:spPr bwMode="blackWhite">
          <a:xfrm>
            <a:off x="5408612" y="1494838"/>
            <a:ext cx="101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000" dirty="0">
                <a:solidFill>
                  <a:srgbClr val="000000"/>
                </a:solidFill>
              </a:rPr>
              <a:t>PDBid2</a:t>
            </a:r>
          </a:p>
        </p:txBody>
      </p:sp>
      <p:sp>
        <p:nvSpPr>
          <p:cNvPr id="37" name="PPTShape_49"/>
          <p:cNvSpPr txBox="1">
            <a:spLocks noChangeArrowheads="1"/>
          </p:cNvSpPr>
          <p:nvPr/>
        </p:nvSpPr>
        <p:spPr bwMode="blackWhite">
          <a:xfrm>
            <a:off x="6424612" y="1482138"/>
            <a:ext cx="101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000" dirty="0">
                <a:solidFill>
                  <a:srgbClr val="000000"/>
                </a:solidFill>
              </a:rPr>
              <a:t>PDBid3</a:t>
            </a:r>
          </a:p>
        </p:txBody>
      </p:sp>
      <p:sp>
        <p:nvSpPr>
          <p:cNvPr id="38" name="PPTShape_50"/>
          <p:cNvSpPr txBox="1">
            <a:spLocks noChangeArrowheads="1"/>
          </p:cNvSpPr>
          <p:nvPr/>
        </p:nvSpPr>
        <p:spPr bwMode="blackWhite">
          <a:xfrm>
            <a:off x="7339012" y="1482138"/>
            <a:ext cx="101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000" dirty="0">
                <a:solidFill>
                  <a:srgbClr val="000000"/>
                </a:solidFill>
              </a:rPr>
              <a:t>PDBid4</a:t>
            </a:r>
          </a:p>
        </p:txBody>
      </p:sp>
      <p:sp>
        <p:nvSpPr>
          <p:cNvPr id="39" name="PPTShape_51"/>
          <p:cNvSpPr txBox="1">
            <a:spLocks noChangeArrowheads="1"/>
          </p:cNvSpPr>
          <p:nvPr/>
        </p:nvSpPr>
        <p:spPr bwMode="blackWhite">
          <a:xfrm>
            <a:off x="8304212" y="1482138"/>
            <a:ext cx="101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000" dirty="0">
                <a:solidFill>
                  <a:srgbClr val="000000"/>
                </a:solidFill>
              </a:rPr>
              <a:t>PDBid2</a:t>
            </a:r>
          </a:p>
        </p:txBody>
      </p:sp>
      <p:sp>
        <p:nvSpPr>
          <p:cNvPr id="40" name="PPTShape_52"/>
          <p:cNvSpPr txBox="1">
            <a:spLocks noChangeArrowheads="1"/>
          </p:cNvSpPr>
          <p:nvPr/>
        </p:nvSpPr>
        <p:spPr bwMode="blackWhite">
          <a:xfrm>
            <a:off x="9218612" y="1482138"/>
            <a:ext cx="1016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50000"/>
              </a:spcBef>
            </a:pPr>
            <a:r>
              <a:rPr lang="en-US" altLang="en-US" sz="1000" dirty="0">
                <a:solidFill>
                  <a:srgbClr val="000000"/>
                </a:solidFill>
              </a:rPr>
              <a:t>PDBid4</a:t>
            </a:r>
          </a:p>
        </p:txBody>
      </p:sp>
      <p:sp>
        <p:nvSpPr>
          <p:cNvPr id="46" name="Text Box 63"/>
          <p:cNvSpPr txBox="1">
            <a:spLocks noChangeArrowheads="1"/>
          </p:cNvSpPr>
          <p:nvPr/>
        </p:nvSpPr>
        <p:spPr bwMode="blackWhite">
          <a:xfrm>
            <a:off x="5484813" y="1259888"/>
            <a:ext cx="43672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200" b="1" dirty="0">
                <a:solidFill>
                  <a:srgbClr val="000000"/>
                </a:solidFill>
              </a:rPr>
              <a:t>System Global Area</a:t>
            </a:r>
          </a:p>
        </p:txBody>
      </p:sp>
      <p:sp>
        <p:nvSpPr>
          <p:cNvPr id="47" name="Text Box 82"/>
          <p:cNvSpPr txBox="1">
            <a:spLocks noChangeArrowheads="1"/>
          </p:cNvSpPr>
          <p:nvPr/>
        </p:nvSpPr>
        <p:spPr bwMode="blackWhite">
          <a:xfrm>
            <a:off x="6247962" y="1714500"/>
            <a:ext cx="3048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0000"/>
              </a:lnSpc>
              <a:spcBef>
                <a:spcPct val="50000"/>
              </a:spcBef>
            </a:pPr>
            <a:r>
              <a:rPr lang="en-US" altLang="en-US" sz="1200" b="1" dirty="0">
                <a:solidFill>
                  <a:srgbClr val="000000"/>
                </a:solidFill>
              </a:rPr>
              <a:t>Process Structures</a:t>
            </a:r>
          </a:p>
        </p:txBody>
      </p:sp>
      <p:sp>
        <p:nvSpPr>
          <p:cNvPr id="48" name="Rectangle 81"/>
          <p:cNvSpPr>
            <a:spLocks noChangeArrowheads="1"/>
          </p:cNvSpPr>
          <p:nvPr/>
        </p:nvSpPr>
        <p:spPr bwMode="auto">
          <a:xfrm>
            <a:off x="3973513" y="2509838"/>
            <a:ext cx="7150100" cy="3798888"/>
          </a:xfrm>
          <a:prstGeom prst="rect">
            <a:avLst/>
          </a:prstGeom>
          <a:solidFill>
            <a:srgbClr val="FFCC99"/>
          </a:solidFill>
          <a:ln w="28575">
            <a:solidFill>
              <a:schemeClr val="accent3"/>
            </a:solidFill>
            <a:miter lim="800000"/>
            <a:headEnd/>
            <a:tailEnd/>
          </a:ln>
        </p:spPr>
        <p:txBody>
          <a:bodyPr wrap="none" lIns="92075" tIns="46038" rIns="92075" bIns="46038" anchor="b"/>
          <a:lstStyle/>
          <a:p>
            <a:pPr algn="ctr" defTabSz="1041400" eaLnBrk="0" hangingPunct="0">
              <a:lnSpc>
                <a:spcPct val="85000"/>
              </a:lnSpc>
              <a:spcBef>
                <a:spcPct val="50000"/>
              </a:spcBef>
            </a:pPr>
            <a:endParaRPr lang="en-US" sz="1400" dirty="0">
              <a:solidFill>
                <a:schemeClr val="tx1">
                  <a:lumMod val="50000"/>
                </a:schemeClr>
              </a:solidFill>
            </a:endParaRPr>
          </a:p>
        </p:txBody>
      </p:sp>
      <p:sp>
        <p:nvSpPr>
          <p:cNvPr id="49" name="AutoShape 9"/>
          <p:cNvSpPr>
            <a:spLocks noChangeArrowheads="1"/>
          </p:cNvSpPr>
          <p:nvPr/>
        </p:nvSpPr>
        <p:spPr bwMode="auto">
          <a:xfrm>
            <a:off x="9699625" y="3357563"/>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50" name="PPTShape_3"/>
          <p:cNvSpPr txBox="1">
            <a:spLocks noChangeArrowheads="1"/>
          </p:cNvSpPr>
          <p:nvPr/>
        </p:nvSpPr>
        <p:spPr bwMode="blackWhite">
          <a:xfrm>
            <a:off x="9547225" y="2692400"/>
            <a:ext cx="1465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Redo Log </a:t>
            </a:r>
          </a:p>
          <a:p>
            <a:pPr algn="ctr"/>
            <a:r>
              <a:rPr lang="en-US" altLang="en-US" sz="1400" b="1" dirty="0">
                <a:solidFill>
                  <a:srgbClr val="000000"/>
                </a:solidFill>
              </a:rPr>
              <a:t>files</a:t>
            </a:r>
          </a:p>
        </p:txBody>
      </p:sp>
      <p:sp>
        <p:nvSpPr>
          <p:cNvPr id="51" name="PPTShape_4"/>
          <p:cNvSpPr>
            <a:spLocks noChangeArrowheads="1"/>
          </p:cNvSpPr>
          <p:nvPr/>
        </p:nvSpPr>
        <p:spPr bwMode="auto">
          <a:xfrm>
            <a:off x="9902825" y="3509963"/>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52" name="PPTShape_5"/>
          <p:cNvSpPr>
            <a:spLocks noChangeArrowheads="1"/>
          </p:cNvSpPr>
          <p:nvPr/>
        </p:nvSpPr>
        <p:spPr bwMode="auto">
          <a:xfrm>
            <a:off x="10106025" y="3662363"/>
            <a:ext cx="609600" cy="4572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53" name="PPTShape_6"/>
          <p:cNvSpPr>
            <a:spLocks noChangeArrowheads="1"/>
          </p:cNvSpPr>
          <p:nvPr/>
        </p:nvSpPr>
        <p:spPr bwMode="auto">
          <a:xfrm>
            <a:off x="8478838" y="3357563"/>
            <a:ext cx="508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54" name="PPTShape_7"/>
          <p:cNvSpPr>
            <a:spLocks noChangeArrowheads="1"/>
          </p:cNvSpPr>
          <p:nvPr/>
        </p:nvSpPr>
        <p:spPr bwMode="auto">
          <a:xfrm>
            <a:off x="8682038" y="3509963"/>
            <a:ext cx="508000" cy="381000"/>
          </a:xfrm>
          <a:prstGeom prst="flowChartMagneticDisk">
            <a:avLst/>
          </a:prstGeom>
          <a:gradFill rotWithShape="0">
            <a:gsLst>
              <a:gs pos="0">
                <a:srgbClr val="5E7676"/>
              </a:gs>
              <a:gs pos="50000">
                <a:srgbClr val="CCFFFF"/>
              </a:gs>
              <a:gs pos="100000">
                <a:srgbClr val="5E7676"/>
              </a:gs>
            </a:gsLst>
            <a:lin ang="0" scaled="1"/>
          </a:gradFill>
          <a:ln w="19050">
            <a:solidFill>
              <a:schemeClr val="tx1"/>
            </a:solidFill>
            <a:round/>
            <a:headEnd type="none" w="sm" len="sm"/>
            <a:tailEnd type="none" w="sm" len="sm"/>
          </a:ln>
        </p:spPr>
        <p:txBody>
          <a:bodyPr wrap="none" anchor="ct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en-US" dirty="0">
              <a:solidFill>
                <a:srgbClr val="000000"/>
              </a:solidFill>
            </a:endParaRPr>
          </a:p>
        </p:txBody>
      </p:sp>
      <p:sp>
        <p:nvSpPr>
          <p:cNvPr id="55" name="PPTShape_8"/>
          <p:cNvSpPr txBox="1">
            <a:spLocks noChangeArrowheads="1"/>
          </p:cNvSpPr>
          <p:nvPr/>
        </p:nvSpPr>
        <p:spPr bwMode="blackWhite">
          <a:xfrm>
            <a:off x="8039100" y="2692400"/>
            <a:ext cx="143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Control </a:t>
            </a:r>
          </a:p>
          <a:p>
            <a:pPr algn="ctr"/>
            <a:r>
              <a:rPr lang="en-US" altLang="en-US" sz="1400" b="1" dirty="0">
                <a:solidFill>
                  <a:srgbClr val="000000"/>
                </a:solidFill>
              </a:rPr>
              <a:t>files</a:t>
            </a:r>
          </a:p>
        </p:txBody>
      </p:sp>
      <p:sp>
        <p:nvSpPr>
          <p:cNvPr id="56" name="Rectangle 2"/>
          <p:cNvSpPr>
            <a:spLocks noChangeArrowheads="1"/>
          </p:cNvSpPr>
          <p:nvPr/>
        </p:nvSpPr>
        <p:spPr bwMode="blackWhite">
          <a:xfrm>
            <a:off x="4164013" y="2593975"/>
            <a:ext cx="3467100" cy="1774825"/>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lvl1pPr defTabSz="1041400">
              <a:defRPr>
                <a:solidFill>
                  <a:schemeClr val="tx1"/>
                </a:solidFill>
                <a:latin typeface="Arial" panose="020B0604020202020204" pitchFamily="34" charset="0"/>
                <a:cs typeface="Arial" panose="020B0604020202020204" pitchFamily="34" charset="0"/>
              </a:defRPr>
            </a:lvl1pPr>
            <a:lvl2pPr marL="742950" indent="-285750" defTabSz="1041400">
              <a:defRPr>
                <a:solidFill>
                  <a:schemeClr val="tx1"/>
                </a:solidFill>
                <a:latin typeface="Arial" panose="020B0604020202020204" pitchFamily="34" charset="0"/>
                <a:cs typeface="Arial" panose="020B0604020202020204" pitchFamily="34" charset="0"/>
              </a:defRPr>
            </a:lvl2pPr>
            <a:lvl3pPr marL="1143000" indent="-228600" defTabSz="1041400">
              <a:defRPr>
                <a:solidFill>
                  <a:schemeClr val="tx1"/>
                </a:solidFill>
                <a:latin typeface="Arial" panose="020B0604020202020204" pitchFamily="34" charset="0"/>
                <a:cs typeface="Arial" panose="020B0604020202020204" pitchFamily="34" charset="0"/>
              </a:defRPr>
            </a:lvl3pPr>
            <a:lvl4pPr marL="1600200" indent="-228600" defTabSz="1041400">
              <a:defRPr>
                <a:solidFill>
                  <a:schemeClr val="tx1"/>
                </a:solidFill>
                <a:latin typeface="Arial" panose="020B0604020202020204" pitchFamily="34" charset="0"/>
                <a:cs typeface="Arial" panose="020B0604020202020204" pitchFamily="34" charset="0"/>
              </a:defRPr>
            </a:lvl4pPr>
            <a:lvl5pPr marL="2057400" indent="-228600" defTabSz="1041400">
              <a:defRPr>
                <a:solidFill>
                  <a:schemeClr val="tx1"/>
                </a:solidFill>
                <a:latin typeface="Arial" panose="020B0604020202020204" pitchFamily="34" charset="0"/>
                <a:cs typeface="Arial" panose="020B0604020202020204" pitchFamily="34" charset="0"/>
              </a:defRPr>
            </a:lvl5pPr>
            <a:lvl6pPr marL="25146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414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85000"/>
              </a:lnSpc>
              <a:spcBef>
                <a:spcPct val="50000"/>
              </a:spcBef>
            </a:pPr>
            <a:r>
              <a:rPr lang="en-US" altLang="en-US" sz="1600" b="1" dirty="0">
                <a:solidFill>
                  <a:srgbClr val="000000"/>
                </a:solidFill>
              </a:rPr>
              <a:t>CDB root</a:t>
            </a:r>
          </a:p>
        </p:txBody>
      </p:sp>
      <p:sp>
        <p:nvSpPr>
          <p:cNvPr id="57" name="PPTShape_2"/>
          <p:cNvSpPr txBox="1">
            <a:spLocks noChangeArrowheads="1"/>
          </p:cNvSpPr>
          <p:nvPr/>
        </p:nvSpPr>
        <p:spPr bwMode="blackWhite">
          <a:xfrm>
            <a:off x="4436216" y="3883025"/>
            <a:ext cx="972396"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Data files</a:t>
            </a:r>
          </a:p>
        </p:txBody>
      </p:sp>
      <p:sp>
        <p:nvSpPr>
          <p:cNvPr id="62" name="PPTShape_18"/>
          <p:cNvSpPr>
            <a:spLocks noChangeArrowheads="1"/>
          </p:cNvSpPr>
          <p:nvPr/>
        </p:nvSpPr>
        <p:spPr bwMode="blackWhite">
          <a:xfrm>
            <a:off x="4164013" y="4567238"/>
            <a:ext cx="1714500" cy="1554162"/>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r>
              <a:rPr lang="en-US" altLang="en-US" sz="1600" b="1" dirty="0">
                <a:solidFill>
                  <a:srgbClr val="000000"/>
                </a:solidFill>
                <a:latin typeface="Arial" panose="020B0604020202020204" pitchFamily="34" charset="0"/>
                <a:cs typeface="Arial" panose="020B0604020202020204" pitchFamily="34" charset="0"/>
              </a:rPr>
              <a:t>PDB seed</a:t>
            </a:r>
          </a:p>
        </p:txBody>
      </p:sp>
      <p:sp>
        <p:nvSpPr>
          <p:cNvPr id="63" name="PPTShape_28"/>
          <p:cNvSpPr>
            <a:spLocks noChangeArrowheads="1"/>
          </p:cNvSpPr>
          <p:nvPr/>
        </p:nvSpPr>
        <p:spPr bwMode="blackWhite">
          <a:xfrm>
            <a:off x="6022975" y="4567238"/>
            <a:ext cx="2016125" cy="1554162"/>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r>
              <a:rPr lang="en-US" altLang="en-US" sz="1600" b="1" dirty="0">
                <a:solidFill>
                  <a:srgbClr val="000000"/>
                </a:solidFill>
                <a:latin typeface="Arial" panose="020B0604020202020204" pitchFamily="34" charset="0"/>
                <a:cs typeface="Arial" panose="020B0604020202020204" pitchFamily="34" charset="0"/>
              </a:rPr>
              <a:t>SALES PDB</a:t>
            </a:r>
          </a:p>
        </p:txBody>
      </p:sp>
      <p:sp>
        <p:nvSpPr>
          <p:cNvPr id="64" name="PPTShape_37"/>
          <p:cNvSpPr>
            <a:spLocks noChangeArrowheads="1"/>
          </p:cNvSpPr>
          <p:nvPr/>
        </p:nvSpPr>
        <p:spPr bwMode="blackWhite">
          <a:xfrm>
            <a:off x="8181975" y="4567238"/>
            <a:ext cx="1471531" cy="1554162"/>
          </a:xfrm>
          <a:prstGeom prst="rect">
            <a:avLst/>
          </a:prstGeom>
          <a:solidFill>
            <a:schemeClr val="accent3">
              <a:lumMod val="20000"/>
              <a:lumOff val="80000"/>
            </a:schemeClr>
          </a:solidFill>
          <a:ln w="28575">
            <a:solidFill>
              <a:schemeClr val="accent3">
                <a:lumMod val="60000"/>
                <a:lumOff val="40000"/>
              </a:schemeClr>
            </a:solidFill>
            <a:miter lim="800000"/>
            <a:headEnd/>
            <a:tailEnd/>
          </a:ln>
        </p:spPr>
        <p:txBody>
          <a:bodyPr wrap="none" lIns="92075" tIns="46038" rIns="92075" bIns="46038" anchor="b"/>
          <a:lstStyle/>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endParaRPr lang="en-US" altLang="en-US" sz="1600" b="1" dirty="0">
              <a:solidFill>
                <a:srgbClr val="000000"/>
              </a:solidFill>
              <a:latin typeface="Arial" panose="020B0604020202020204" pitchFamily="34" charset="0"/>
              <a:cs typeface="Arial" panose="020B0604020202020204" pitchFamily="34" charset="0"/>
            </a:endParaRPr>
          </a:p>
          <a:p>
            <a:pPr algn="ctr" defTabSz="1041400">
              <a:lnSpc>
                <a:spcPct val="85000"/>
              </a:lnSpc>
              <a:spcBef>
                <a:spcPct val="50000"/>
              </a:spcBef>
            </a:pPr>
            <a:r>
              <a:rPr lang="en-US" altLang="en-US" sz="1600" b="1" dirty="0">
                <a:solidFill>
                  <a:srgbClr val="000000"/>
                </a:solidFill>
                <a:latin typeface="Arial" panose="020B0604020202020204" pitchFamily="34" charset="0"/>
                <a:cs typeface="Arial" panose="020B0604020202020204" pitchFamily="34" charset="0"/>
              </a:rPr>
              <a:t>HR PDB</a:t>
            </a:r>
          </a:p>
        </p:txBody>
      </p:sp>
      <p:sp>
        <p:nvSpPr>
          <p:cNvPr id="78" name="PPTShape_2"/>
          <p:cNvSpPr txBox="1">
            <a:spLocks noChangeArrowheads="1"/>
          </p:cNvSpPr>
          <p:nvPr/>
        </p:nvSpPr>
        <p:spPr bwMode="blackWhite">
          <a:xfrm>
            <a:off x="4588616" y="5594493"/>
            <a:ext cx="972396"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Data files</a:t>
            </a:r>
          </a:p>
        </p:txBody>
      </p:sp>
      <p:sp>
        <p:nvSpPr>
          <p:cNvPr id="79" name="PPTShape_2"/>
          <p:cNvSpPr txBox="1">
            <a:spLocks noChangeArrowheads="1"/>
          </p:cNvSpPr>
          <p:nvPr/>
        </p:nvSpPr>
        <p:spPr bwMode="blackWhite">
          <a:xfrm>
            <a:off x="6627812" y="5594493"/>
            <a:ext cx="972396"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Data files</a:t>
            </a:r>
          </a:p>
        </p:txBody>
      </p:sp>
      <p:sp>
        <p:nvSpPr>
          <p:cNvPr id="80" name="PPTShape_2"/>
          <p:cNvSpPr txBox="1">
            <a:spLocks noChangeArrowheads="1"/>
          </p:cNvSpPr>
          <p:nvPr/>
        </p:nvSpPr>
        <p:spPr bwMode="blackWhite">
          <a:xfrm>
            <a:off x="8474816" y="5594493"/>
            <a:ext cx="972396"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92075" tIns="46038" rIns="92075" bIns="46038">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a:solidFill>
                  <a:srgbClr val="000000"/>
                </a:solidFill>
              </a:rPr>
              <a:t>Data files</a:t>
            </a:r>
          </a:p>
        </p:txBody>
      </p:sp>
      <p:cxnSp>
        <p:nvCxnSpPr>
          <p:cNvPr id="82" name="Straight Arrow Connector 83"/>
          <p:cNvCxnSpPr>
            <a:cxnSpLocks noChangeShapeType="1"/>
            <a:stCxn id="26" idx="2"/>
            <a:endCxn id="27" idx="0"/>
          </p:cNvCxnSpPr>
          <p:nvPr/>
        </p:nvCxnSpPr>
        <p:spPr bwMode="auto">
          <a:xfrm>
            <a:off x="2779161" y="2005070"/>
            <a:ext cx="0" cy="687330"/>
          </a:xfrm>
          <a:prstGeom prst="straightConnector1">
            <a:avLst/>
          </a:prstGeom>
          <a:noFill/>
          <a:ln w="28575" algn="ctr">
            <a:solidFill>
              <a:schemeClr val="bg2">
                <a:lumMod val="25000"/>
              </a:schemeClr>
            </a:solidFill>
            <a:round/>
            <a:headEnd type="triangle" w="lg" len="lg"/>
            <a:tailEnd type="triangle" w="lg" len="lg"/>
          </a:ln>
          <a:extLst>
            <a:ext uri="{909E8E84-426E-40DD-AFC4-6F175D3DCCD1}">
              <a14:hiddenFill xmlns:a14="http://schemas.microsoft.com/office/drawing/2010/main">
                <a:noFill/>
              </a14:hiddenFill>
            </a:ext>
          </a:extLst>
        </p:spPr>
      </p:cxnSp>
      <p:cxnSp>
        <p:nvCxnSpPr>
          <p:cNvPr id="83" name="Straight Arrow Connector 95"/>
          <p:cNvCxnSpPr>
            <a:cxnSpLocks noChangeShapeType="1"/>
          </p:cNvCxnSpPr>
          <p:nvPr/>
        </p:nvCxnSpPr>
        <p:spPr bwMode="auto">
          <a:xfrm flipV="1">
            <a:off x="6557963" y="4368800"/>
            <a:ext cx="0" cy="182563"/>
          </a:xfrm>
          <a:prstGeom prst="straightConnector1">
            <a:avLst/>
          </a:prstGeom>
          <a:noFill/>
          <a:ln w="25400" algn="ctr">
            <a:solidFill>
              <a:schemeClr val="bg2">
                <a:lumMod val="25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84" name="PPTShape_42"/>
          <p:cNvCxnSpPr>
            <a:cxnSpLocks noChangeShapeType="1"/>
          </p:cNvCxnSpPr>
          <p:nvPr/>
        </p:nvCxnSpPr>
        <p:spPr bwMode="auto">
          <a:xfrm flipV="1">
            <a:off x="8386763" y="4240213"/>
            <a:ext cx="0" cy="323850"/>
          </a:xfrm>
          <a:prstGeom prst="straightConnector1">
            <a:avLst/>
          </a:prstGeom>
          <a:noFill/>
          <a:ln w="254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85" name="PPTShape_54"/>
          <p:cNvCxnSpPr>
            <a:cxnSpLocks noChangeShapeType="1"/>
          </p:cNvCxnSpPr>
          <p:nvPr/>
        </p:nvCxnSpPr>
        <p:spPr bwMode="auto">
          <a:xfrm flipV="1">
            <a:off x="4870450" y="4368800"/>
            <a:ext cx="0" cy="182563"/>
          </a:xfrm>
          <a:prstGeom prst="straightConnector1">
            <a:avLst/>
          </a:prstGeom>
          <a:noFill/>
          <a:ln w="25400" algn="ctr">
            <a:solidFill>
              <a:schemeClr val="bg2">
                <a:lumMod val="25000"/>
              </a:schemeClr>
            </a:solidFill>
            <a:round/>
            <a:headEnd type="none" w="sm" len="sm"/>
            <a:tailEnd type="triangle" w="lg" len="lg"/>
          </a:ln>
          <a:extLst>
            <a:ext uri="{909E8E84-426E-40DD-AFC4-6F175D3DCCD1}">
              <a14:hiddenFill xmlns:a14="http://schemas.microsoft.com/office/drawing/2010/main">
                <a:noFill/>
              </a14:hiddenFill>
            </a:ext>
          </a:extLst>
        </p:spPr>
      </p:cxnSp>
      <p:cxnSp>
        <p:nvCxnSpPr>
          <p:cNvPr id="86" name="Straight Connector 136"/>
          <p:cNvCxnSpPr>
            <a:cxnSpLocks noChangeShapeType="1"/>
          </p:cNvCxnSpPr>
          <p:nvPr/>
        </p:nvCxnSpPr>
        <p:spPr bwMode="auto">
          <a:xfrm>
            <a:off x="7642225" y="4232275"/>
            <a:ext cx="755650" cy="0"/>
          </a:xfrm>
          <a:prstGeom prst="line">
            <a:avLst/>
          </a:prstGeom>
          <a:noFill/>
          <a:ln w="25400" algn="ctr">
            <a:solidFill>
              <a:schemeClr val="bg2">
                <a:lumMod val="25000"/>
              </a:schemeClr>
            </a:solidFill>
            <a:round/>
            <a:headEnd type="triangle" w="lg" len="lg"/>
            <a:tailEnd type="none" w="lg" len="lg"/>
          </a:ln>
          <a:extLst>
            <a:ext uri="{909E8E84-426E-40DD-AFC4-6F175D3DCCD1}">
              <a14:hiddenFill xmlns:a14="http://schemas.microsoft.com/office/drawing/2010/main">
                <a:noFill/>
              </a14:hiddenFill>
            </a:ext>
          </a:extLst>
        </p:spPr>
      </p:cxnSp>
      <p:grpSp>
        <p:nvGrpSpPr>
          <p:cNvPr id="16" name="Group 15"/>
          <p:cNvGrpSpPr/>
          <p:nvPr/>
        </p:nvGrpSpPr>
        <p:grpSpPr>
          <a:xfrm>
            <a:off x="4436216" y="2876471"/>
            <a:ext cx="945642" cy="1003972"/>
            <a:chOff x="5460479" y="2819400"/>
            <a:chExt cx="945642" cy="1003972"/>
          </a:xfrm>
        </p:grpSpPr>
        <p:pic>
          <p:nvPicPr>
            <p:cNvPr id="87" name="Picture 12" descr="database_big.png"/>
            <p:cNvPicPr>
              <a:picLocks noChangeAspect="1"/>
            </p:cNvPicPr>
            <p:nvPr/>
          </p:nvPicPr>
          <p:blipFill>
            <a:blip r:embed="rId4" cstate="print"/>
            <a:srcRect/>
            <a:stretch>
              <a:fillRect/>
            </a:stretch>
          </p:blipFill>
          <p:spPr bwMode="auto">
            <a:xfrm>
              <a:off x="5460479" y="2819400"/>
              <a:ext cx="640842" cy="699172"/>
            </a:xfrm>
            <a:prstGeom prst="rect">
              <a:avLst/>
            </a:prstGeom>
            <a:noFill/>
            <a:ln w="9525">
              <a:noFill/>
              <a:miter lim="800000"/>
              <a:headEnd/>
              <a:tailEnd/>
            </a:ln>
          </p:spPr>
        </p:pic>
        <p:pic>
          <p:nvPicPr>
            <p:cNvPr id="96" name="Picture 12" descr="database_big.png"/>
            <p:cNvPicPr>
              <a:picLocks noChangeAspect="1"/>
            </p:cNvPicPr>
            <p:nvPr/>
          </p:nvPicPr>
          <p:blipFill>
            <a:blip r:embed="rId4" cstate="print"/>
            <a:srcRect/>
            <a:stretch>
              <a:fillRect/>
            </a:stretch>
          </p:blipFill>
          <p:spPr bwMode="auto">
            <a:xfrm>
              <a:off x="5612879" y="2971800"/>
              <a:ext cx="640842" cy="699172"/>
            </a:xfrm>
            <a:prstGeom prst="rect">
              <a:avLst/>
            </a:prstGeom>
            <a:noFill/>
            <a:ln w="9525">
              <a:noFill/>
              <a:miter lim="800000"/>
              <a:headEnd/>
              <a:tailEnd/>
            </a:ln>
          </p:spPr>
        </p:pic>
        <p:pic>
          <p:nvPicPr>
            <p:cNvPr id="97" name="Picture 12" descr="database_big.png"/>
            <p:cNvPicPr>
              <a:picLocks noChangeAspect="1"/>
            </p:cNvPicPr>
            <p:nvPr/>
          </p:nvPicPr>
          <p:blipFill>
            <a:blip r:embed="rId4" cstate="print"/>
            <a:srcRect/>
            <a:stretch>
              <a:fillRect/>
            </a:stretch>
          </p:blipFill>
          <p:spPr bwMode="auto">
            <a:xfrm>
              <a:off x="5765279" y="3124200"/>
              <a:ext cx="640842" cy="699172"/>
            </a:xfrm>
            <a:prstGeom prst="rect">
              <a:avLst/>
            </a:prstGeom>
            <a:noFill/>
            <a:ln w="9525">
              <a:noFill/>
              <a:miter lim="800000"/>
              <a:headEnd/>
              <a:tailEnd/>
            </a:ln>
          </p:spPr>
        </p:pic>
      </p:grpSp>
      <p:grpSp>
        <p:nvGrpSpPr>
          <p:cNvPr id="98" name="Group 97"/>
          <p:cNvGrpSpPr/>
          <p:nvPr/>
        </p:nvGrpSpPr>
        <p:grpSpPr>
          <a:xfrm>
            <a:off x="4644769" y="4676181"/>
            <a:ext cx="802412" cy="851907"/>
            <a:chOff x="5460479" y="2819400"/>
            <a:chExt cx="945642" cy="1003972"/>
          </a:xfrm>
        </p:grpSpPr>
        <p:pic>
          <p:nvPicPr>
            <p:cNvPr id="99" name="Picture 12" descr="database_big.png"/>
            <p:cNvPicPr>
              <a:picLocks noChangeAspect="1"/>
            </p:cNvPicPr>
            <p:nvPr/>
          </p:nvPicPr>
          <p:blipFill>
            <a:blip r:embed="rId4" cstate="print"/>
            <a:srcRect/>
            <a:stretch>
              <a:fillRect/>
            </a:stretch>
          </p:blipFill>
          <p:spPr bwMode="auto">
            <a:xfrm>
              <a:off x="5460479" y="2819400"/>
              <a:ext cx="640842" cy="699172"/>
            </a:xfrm>
            <a:prstGeom prst="rect">
              <a:avLst/>
            </a:prstGeom>
            <a:noFill/>
            <a:ln w="9525">
              <a:noFill/>
              <a:miter lim="800000"/>
              <a:headEnd/>
              <a:tailEnd/>
            </a:ln>
          </p:spPr>
        </p:pic>
        <p:pic>
          <p:nvPicPr>
            <p:cNvPr id="100" name="Picture 12" descr="database_big.png"/>
            <p:cNvPicPr>
              <a:picLocks noChangeAspect="1"/>
            </p:cNvPicPr>
            <p:nvPr/>
          </p:nvPicPr>
          <p:blipFill>
            <a:blip r:embed="rId4" cstate="print"/>
            <a:srcRect/>
            <a:stretch>
              <a:fillRect/>
            </a:stretch>
          </p:blipFill>
          <p:spPr bwMode="auto">
            <a:xfrm>
              <a:off x="5612879" y="2971800"/>
              <a:ext cx="640842" cy="699172"/>
            </a:xfrm>
            <a:prstGeom prst="rect">
              <a:avLst/>
            </a:prstGeom>
            <a:noFill/>
            <a:ln w="9525">
              <a:noFill/>
              <a:miter lim="800000"/>
              <a:headEnd/>
              <a:tailEnd/>
            </a:ln>
          </p:spPr>
        </p:pic>
        <p:pic>
          <p:nvPicPr>
            <p:cNvPr id="101" name="Picture 12" descr="database_big.png"/>
            <p:cNvPicPr>
              <a:picLocks noChangeAspect="1"/>
            </p:cNvPicPr>
            <p:nvPr/>
          </p:nvPicPr>
          <p:blipFill>
            <a:blip r:embed="rId4" cstate="print"/>
            <a:srcRect/>
            <a:stretch>
              <a:fillRect/>
            </a:stretch>
          </p:blipFill>
          <p:spPr bwMode="auto">
            <a:xfrm>
              <a:off x="5765279" y="3124200"/>
              <a:ext cx="640842" cy="699172"/>
            </a:xfrm>
            <a:prstGeom prst="rect">
              <a:avLst/>
            </a:prstGeom>
            <a:noFill/>
            <a:ln w="9525">
              <a:noFill/>
              <a:miter lim="800000"/>
              <a:headEnd/>
              <a:tailEnd/>
            </a:ln>
          </p:spPr>
        </p:pic>
      </p:grpSp>
      <p:grpSp>
        <p:nvGrpSpPr>
          <p:cNvPr id="17" name="Group 16"/>
          <p:cNvGrpSpPr/>
          <p:nvPr/>
        </p:nvGrpSpPr>
        <p:grpSpPr>
          <a:xfrm>
            <a:off x="6629383" y="4699331"/>
            <a:ext cx="853262" cy="898194"/>
            <a:chOff x="4797168" y="4828581"/>
            <a:chExt cx="1041889" cy="1096755"/>
          </a:xfrm>
        </p:grpSpPr>
        <p:grpSp>
          <p:nvGrpSpPr>
            <p:cNvPr id="102" name="Group 101"/>
            <p:cNvGrpSpPr/>
            <p:nvPr/>
          </p:nvGrpSpPr>
          <p:grpSpPr>
            <a:xfrm>
              <a:off x="4797168" y="4828581"/>
              <a:ext cx="889489" cy="944355"/>
              <a:chOff x="5460479" y="2819400"/>
              <a:chExt cx="945642" cy="1003972"/>
            </a:xfrm>
          </p:grpSpPr>
          <p:pic>
            <p:nvPicPr>
              <p:cNvPr id="103" name="Picture 12" descr="database_big.png"/>
              <p:cNvPicPr>
                <a:picLocks noChangeAspect="1"/>
              </p:cNvPicPr>
              <p:nvPr/>
            </p:nvPicPr>
            <p:blipFill>
              <a:blip r:embed="rId4" cstate="print"/>
              <a:srcRect/>
              <a:stretch>
                <a:fillRect/>
              </a:stretch>
            </p:blipFill>
            <p:spPr bwMode="auto">
              <a:xfrm>
                <a:off x="5460479" y="2819400"/>
                <a:ext cx="640842" cy="699172"/>
              </a:xfrm>
              <a:prstGeom prst="rect">
                <a:avLst/>
              </a:prstGeom>
              <a:noFill/>
              <a:ln w="9525">
                <a:noFill/>
                <a:miter lim="800000"/>
                <a:headEnd/>
                <a:tailEnd/>
              </a:ln>
            </p:spPr>
          </p:pic>
          <p:pic>
            <p:nvPicPr>
              <p:cNvPr id="104" name="Picture 12" descr="database_big.png"/>
              <p:cNvPicPr>
                <a:picLocks noChangeAspect="1"/>
              </p:cNvPicPr>
              <p:nvPr/>
            </p:nvPicPr>
            <p:blipFill>
              <a:blip r:embed="rId4" cstate="print"/>
              <a:srcRect/>
              <a:stretch>
                <a:fillRect/>
              </a:stretch>
            </p:blipFill>
            <p:spPr bwMode="auto">
              <a:xfrm>
                <a:off x="5612879" y="2971800"/>
                <a:ext cx="640842" cy="699172"/>
              </a:xfrm>
              <a:prstGeom prst="rect">
                <a:avLst/>
              </a:prstGeom>
              <a:noFill/>
              <a:ln w="9525">
                <a:noFill/>
                <a:miter lim="800000"/>
                <a:headEnd/>
                <a:tailEnd/>
              </a:ln>
            </p:spPr>
          </p:pic>
          <p:pic>
            <p:nvPicPr>
              <p:cNvPr id="105" name="Picture 12" descr="database_big.png"/>
              <p:cNvPicPr>
                <a:picLocks noChangeAspect="1"/>
              </p:cNvPicPr>
              <p:nvPr/>
            </p:nvPicPr>
            <p:blipFill>
              <a:blip r:embed="rId4" cstate="print"/>
              <a:srcRect/>
              <a:stretch>
                <a:fillRect/>
              </a:stretch>
            </p:blipFill>
            <p:spPr bwMode="auto">
              <a:xfrm>
                <a:off x="5765279" y="3124200"/>
                <a:ext cx="640842" cy="699172"/>
              </a:xfrm>
              <a:prstGeom prst="rect">
                <a:avLst/>
              </a:prstGeom>
              <a:noFill/>
              <a:ln w="9525">
                <a:noFill/>
                <a:miter lim="800000"/>
                <a:headEnd/>
                <a:tailEnd/>
              </a:ln>
            </p:spPr>
          </p:pic>
        </p:grpSp>
        <p:pic>
          <p:nvPicPr>
            <p:cNvPr id="106" name="Picture 12" descr="database_big.png"/>
            <p:cNvPicPr>
              <a:picLocks noChangeAspect="1"/>
            </p:cNvPicPr>
            <p:nvPr/>
          </p:nvPicPr>
          <p:blipFill>
            <a:blip r:embed="rId4" cstate="print"/>
            <a:srcRect/>
            <a:stretch>
              <a:fillRect/>
            </a:stretch>
          </p:blipFill>
          <p:spPr bwMode="auto">
            <a:xfrm>
              <a:off x="5236269" y="5267682"/>
              <a:ext cx="602788" cy="657654"/>
            </a:xfrm>
            <a:prstGeom prst="rect">
              <a:avLst/>
            </a:prstGeom>
            <a:noFill/>
            <a:ln w="9525">
              <a:noFill/>
              <a:miter lim="800000"/>
              <a:headEnd/>
              <a:tailEnd/>
            </a:ln>
          </p:spPr>
        </p:pic>
      </p:grpSp>
      <p:grpSp>
        <p:nvGrpSpPr>
          <p:cNvPr id="107" name="Group 106"/>
          <p:cNvGrpSpPr/>
          <p:nvPr/>
        </p:nvGrpSpPr>
        <p:grpSpPr>
          <a:xfrm>
            <a:off x="8434392" y="4730306"/>
            <a:ext cx="802412" cy="851907"/>
            <a:chOff x="5460479" y="2819400"/>
            <a:chExt cx="945642" cy="1003972"/>
          </a:xfrm>
        </p:grpSpPr>
        <p:pic>
          <p:nvPicPr>
            <p:cNvPr id="108" name="Picture 12" descr="database_big.png"/>
            <p:cNvPicPr>
              <a:picLocks noChangeAspect="1"/>
            </p:cNvPicPr>
            <p:nvPr/>
          </p:nvPicPr>
          <p:blipFill>
            <a:blip r:embed="rId4" cstate="print"/>
            <a:srcRect/>
            <a:stretch>
              <a:fillRect/>
            </a:stretch>
          </p:blipFill>
          <p:spPr bwMode="auto">
            <a:xfrm>
              <a:off x="5460479" y="2819400"/>
              <a:ext cx="640842" cy="699172"/>
            </a:xfrm>
            <a:prstGeom prst="rect">
              <a:avLst/>
            </a:prstGeom>
            <a:noFill/>
            <a:ln w="9525">
              <a:noFill/>
              <a:miter lim="800000"/>
              <a:headEnd/>
              <a:tailEnd/>
            </a:ln>
          </p:spPr>
        </p:pic>
        <p:pic>
          <p:nvPicPr>
            <p:cNvPr id="109" name="Picture 12" descr="database_big.png"/>
            <p:cNvPicPr>
              <a:picLocks noChangeAspect="1"/>
            </p:cNvPicPr>
            <p:nvPr/>
          </p:nvPicPr>
          <p:blipFill>
            <a:blip r:embed="rId4" cstate="print"/>
            <a:srcRect/>
            <a:stretch>
              <a:fillRect/>
            </a:stretch>
          </p:blipFill>
          <p:spPr bwMode="auto">
            <a:xfrm>
              <a:off x="5612879" y="2971800"/>
              <a:ext cx="640842" cy="699172"/>
            </a:xfrm>
            <a:prstGeom prst="rect">
              <a:avLst/>
            </a:prstGeom>
            <a:noFill/>
            <a:ln w="9525">
              <a:noFill/>
              <a:miter lim="800000"/>
              <a:headEnd/>
              <a:tailEnd/>
            </a:ln>
          </p:spPr>
        </p:pic>
        <p:pic>
          <p:nvPicPr>
            <p:cNvPr id="110" name="Picture 12" descr="database_big.png"/>
            <p:cNvPicPr>
              <a:picLocks noChangeAspect="1"/>
            </p:cNvPicPr>
            <p:nvPr/>
          </p:nvPicPr>
          <p:blipFill>
            <a:blip r:embed="rId4" cstate="print"/>
            <a:srcRect/>
            <a:stretch>
              <a:fillRect/>
            </a:stretch>
          </p:blipFill>
          <p:spPr bwMode="auto">
            <a:xfrm>
              <a:off x="5765279" y="3124200"/>
              <a:ext cx="640842" cy="699172"/>
            </a:xfrm>
            <a:prstGeom prst="rect">
              <a:avLst/>
            </a:prstGeom>
            <a:noFill/>
            <a:ln w="9525">
              <a:noFill/>
              <a:miter lim="800000"/>
              <a:headEnd/>
              <a:tailEnd/>
            </a:ln>
          </p:spPr>
        </p:pic>
      </p:grpSp>
      <p:grpSp>
        <p:nvGrpSpPr>
          <p:cNvPr id="18" name="Group 17"/>
          <p:cNvGrpSpPr/>
          <p:nvPr/>
        </p:nvGrpSpPr>
        <p:grpSpPr>
          <a:xfrm>
            <a:off x="5466557" y="1932382"/>
            <a:ext cx="4271962" cy="363437"/>
            <a:chOff x="4535488" y="1914626"/>
            <a:chExt cx="4271962" cy="363437"/>
          </a:xfrm>
        </p:grpSpPr>
        <p:sp>
          <p:nvSpPr>
            <p:cNvPr id="41" name="Oval 71"/>
            <p:cNvSpPr>
              <a:spLocks noChangeArrowheads="1"/>
            </p:cNvSpPr>
            <p:nvPr/>
          </p:nvSpPr>
          <p:spPr bwMode="blackWhite">
            <a:xfrm>
              <a:off x="4535488" y="2060575"/>
              <a:ext cx="471487"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42" name="Oval 71"/>
            <p:cNvSpPr>
              <a:spLocks noChangeArrowheads="1"/>
            </p:cNvSpPr>
            <p:nvPr/>
          </p:nvSpPr>
          <p:spPr bwMode="blackWhite">
            <a:xfrm>
              <a:off x="5486400"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43" name="Oval 71"/>
            <p:cNvSpPr>
              <a:spLocks noChangeArrowheads="1"/>
            </p:cNvSpPr>
            <p:nvPr/>
          </p:nvSpPr>
          <p:spPr bwMode="blackWhite">
            <a:xfrm>
              <a:off x="6435725"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44" name="Oval 71"/>
            <p:cNvSpPr>
              <a:spLocks noChangeArrowheads="1"/>
            </p:cNvSpPr>
            <p:nvPr/>
          </p:nvSpPr>
          <p:spPr bwMode="blackWhite">
            <a:xfrm>
              <a:off x="7385050" y="2060575"/>
              <a:ext cx="471488"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sp>
          <p:nvSpPr>
            <p:cNvPr id="45" name="Oval 71"/>
            <p:cNvSpPr>
              <a:spLocks noChangeArrowheads="1"/>
            </p:cNvSpPr>
            <p:nvPr/>
          </p:nvSpPr>
          <p:spPr bwMode="blackWhite">
            <a:xfrm>
              <a:off x="8335963" y="2060575"/>
              <a:ext cx="471487" cy="217488"/>
            </a:xfrm>
            <a:prstGeom prst="ellipse">
              <a:avLst/>
            </a:prstGeom>
            <a:solidFill>
              <a:schemeClr val="accent3">
                <a:lumMod val="20000"/>
                <a:lumOff val="80000"/>
              </a:schemeClr>
            </a:solidFill>
            <a:ln w="28575">
              <a:solidFill>
                <a:schemeClr val="bg2"/>
              </a:solidFill>
              <a:round/>
              <a:headEnd/>
              <a:tailEnd/>
            </a:ln>
          </p:spPr>
          <p:txBody>
            <a:bodyPr wrap="none" lIns="92075" tIns="46038" rIns="92075" bIns="46038" anchor="ctr"/>
            <a:lstStyle/>
            <a:p>
              <a:pPr defTabSz="822325"/>
              <a:endParaRPr lang="fr-FR" altLang="en-US" sz="1200" i="1" dirty="0">
                <a:solidFill>
                  <a:schemeClr val="tx1">
                    <a:lumMod val="50000"/>
                  </a:schemeClr>
                </a:solidFill>
              </a:endParaRPr>
            </a:p>
          </p:txBody>
        </p:sp>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25">
              <a:off x="4612703" y="1914626"/>
              <a:ext cx="298208" cy="298208"/>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25">
              <a:off x="5563178" y="1914626"/>
              <a:ext cx="298208" cy="29820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25">
              <a:off x="6513653" y="1914626"/>
              <a:ext cx="298208" cy="29820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25">
              <a:off x="7464128" y="1914626"/>
              <a:ext cx="298208" cy="29820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70225">
              <a:off x="8414603" y="1914626"/>
              <a:ext cx="298208" cy="298208"/>
            </a:xfrm>
            <a:prstGeom prst="rect">
              <a:avLst/>
            </a:prstGeom>
          </p:spPr>
        </p:pic>
      </p:grpSp>
    </p:spTree>
    <p:extLst>
      <p:ext uri="{BB962C8B-B14F-4D97-AF65-F5344CB8AC3E}">
        <p14:creationId xmlns:p14="http://schemas.microsoft.com/office/powerpoint/2010/main" val="41448244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38" y="914400"/>
            <a:ext cx="10944549" cy="3427427"/>
          </a:xfrm>
        </p:spPr>
        <p:txBody>
          <a:bodyPr/>
          <a:lstStyle/>
          <a:p>
            <a:pPr lvl="1"/>
            <a:r>
              <a:rPr lang="en-US" altLang="en-US" dirty="0"/>
              <a:t>Automatically keep the PDB’s state after </a:t>
            </a:r>
            <a:r>
              <a:rPr lang="en-US" altLang="en-US" dirty="0">
                <a:cs typeface="Courier New" panose="02070309020205020404" pitchFamily="49" charset="0"/>
              </a:rPr>
              <a:t>CDB </a:t>
            </a:r>
            <a:r>
              <a:rPr lang="en-US" altLang="en-US" dirty="0">
                <a:latin typeface="Courier New" panose="02070309020205020404" pitchFamily="49" charset="0"/>
                <a:cs typeface="Courier New" panose="02070309020205020404" pitchFamily="49" charset="0"/>
              </a:rPr>
              <a:t>STARTUP</a:t>
            </a:r>
            <a:r>
              <a:rPr lang="en-US" altLang="en-US" dirty="0"/>
              <a:t>:</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Automatically discard the PDB’s state after </a:t>
            </a:r>
            <a:r>
              <a:rPr lang="en-US" altLang="en-US" dirty="0">
                <a:cs typeface="Courier New" panose="02070309020205020404" pitchFamily="49" charset="0"/>
              </a:rPr>
              <a:t>CDB </a:t>
            </a:r>
            <a:r>
              <a:rPr lang="en-US" altLang="en-US" dirty="0">
                <a:latin typeface="Courier New" panose="02070309020205020404" pitchFamily="49" charset="0"/>
                <a:cs typeface="Courier New" panose="02070309020205020404" pitchFamily="49" charset="0"/>
              </a:rPr>
              <a:t>STARTUP</a:t>
            </a:r>
            <a:r>
              <a:rPr lang="en-US" altLang="en-US" dirty="0"/>
              <a:t>:</a:t>
            </a:r>
            <a:endParaRPr lang="fr-FR" altLang="en-US" dirty="0"/>
          </a:p>
        </p:txBody>
      </p:sp>
      <p:sp>
        <p:nvSpPr>
          <p:cNvPr id="73" name="Rectangle 72"/>
          <p:cNvSpPr/>
          <p:nvPr/>
        </p:nvSpPr>
        <p:spPr bwMode="auto">
          <a:xfrm>
            <a:off x="179549" y="264585"/>
            <a:ext cx="7603963"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Configuring PDBs to Automatically Open</a:t>
            </a:r>
          </a:p>
        </p:txBody>
      </p:sp>
      <p:sp>
        <p:nvSpPr>
          <p:cNvPr id="5" name="Content Placeholder 2"/>
          <p:cNvSpPr txBox="1">
            <a:spLocks noChangeAspect="1"/>
          </p:cNvSpPr>
          <p:nvPr/>
        </p:nvSpPr>
        <p:spPr bwMode="gray">
          <a:xfrm>
            <a:off x="623230" y="1366079"/>
            <a:ext cx="10942366" cy="2652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b="1" dirty="0">
                <a:solidFill>
                  <a:schemeClr val="tx1">
                    <a:lumMod val="50000"/>
                  </a:schemeClr>
                </a:solidFill>
                <a:latin typeface="Courier New" pitchFamily="49" charset="0"/>
                <a:cs typeface="Arial" charset="0"/>
              </a:rPr>
              <a:t>SQL&gt; ALTER PLUGGABLE DATABASE pdb1 </a:t>
            </a:r>
            <a:r>
              <a:rPr lang="en-US" sz="1600" b="1" dirty="0">
                <a:solidFill>
                  <a:srgbClr val="FF0000"/>
                </a:solidFill>
                <a:latin typeface="Courier New" pitchFamily="49" charset="0"/>
                <a:cs typeface="Arial" charset="0"/>
              </a:rPr>
              <a:t>SAVE STATE</a:t>
            </a:r>
            <a:r>
              <a:rPr lang="en-US" sz="1600" b="1" dirty="0">
                <a:solidFill>
                  <a:schemeClr val="tx1">
                    <a:lumMod val="50000"/>
                  </a:schemeClr>
                </a:solidFill>
                <a:latin typeface="Courier New" pitchFamily="49" charset="0"/>
                <a:cs typeface="Arial" charset="0"/>
              </a:rPr>
              <a:t>;</a:t>
            </a:r>
          </a:p>
        </p:txBody>
      </p:sp>
      <p:sp>
        <p:nvSpPr>
          <p:cNvPr id="6" name="Content Placeholder 2"/>
          <p:cNvSpPr txBox="1">
            <a:spLocks noChangeAspect="1"/>
          </p:cNvSpPr>
          <p:nvPr/>
        </p:nvSpPr>
        <p:spPr bwMode="gray">
          <a:xfrm>
            <a:off x="621804" y="4306729"/>
            <a:ext cx="10944000" cy="265271"/>
          </a:xfrm>
          <a:prstGeom prst="round2DiagRect">
            <a:avLst>
              <a:gd name="adj1" fmla="val 13028"/>
              <a:gd name="adj2" fmla="val 0"/>
            </a:avLst>
          </a:prstGeom>
          <a:gradFill>
            <a:gsLst>
              <a:gs pos="0">
                <a:srgbClr val="FFFFCC"/>
              </a:gs>
              <a:gs pos="50000">
                <a:srgbClr val="FFFFCC"/>
              </a:gs>
              <a:gs pos="100000">
                <a:srgbClr val="FFFFFF"/>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tIns="0" rIns="12700" bIns="0" anchor="ctr">
            <a:spAutoFit/>
          </a:bodyPr>
          <a:lstStyle/>
          <a:p>
            <a:pPr>
              <a:defRPr/>
            </a:pPr>
            <a:r>
              <a:rPr lang="en-US" sz="1600" b="1" dirty="0">
                <a:solidFill>
                  <a:schemeClr val="tx1">
                    <a:lumMod val="50000"/>
                  </a:schemeClr>
                </a:solidFill>
                <a:latin typeface="Courier New" pitchFamily="49" charset="0"/>
                <a:cs typeface="Arial" charset="0"/>
              </a:rPr>
              <a:t>SQL&gt; ALTER PLUGGABLE DATABASE pdb1 </a:t>
            </a:r>
            <a:r>
              <a:rPr lang="en-US" sz="1600" b="1" dirty="0">
                <a:solidFill>
                  <a:srgbClr val="FF0000"/>
                </a:solidFill>
                <a:latin typeface="Courier New" pitchFamily="49" charset="0"/>
                <a:cs typeface="Arial" charset="0"/>
              </a:rPr>
              <a:t>DISCARD STATE</a:t>
            </a:r>
            <a:r>
              <a:rPr lang="en-US" sz="1600" b="1" dirty="0">
                <a:solidFill>
                  <a:schemeClr val="tx1">
                    <a:lumMod val="50000"/>
                  </a:schemeClr>
                </a:solidFill>
                <a:latin typeface="Courier New" pitchFamily="49" charset="0"/>
                <a:cs typeface="Arial" charset="0"/>
              </a:rPr>
              <a:t>;</a:t>
            </a:r>
          </a:p>
        </p:txBody>
      </p:sp>
      <p:graphicFrame>
        <p:nvGraphicFramePr>
          <p:cNvPr id="7" name="Table 6"/>
          <p:cNvGraphicFramePr>
            <a:graphicFrameLocks noGrp="1"/>
          </p:cNvGraphicFramePr>
          <p:nvPr>
            <p:extLst/>
          </p:nvPr>
        </p:nvGraphicFramePr>
        <p:xfrm>
          <a:off x="2360612" y="1818215"/>
          <a:ext cx="7518400" cy="1739900"/>
        </p:xfrm>
        <a:graphic>
          <a:graphicData uri="http://schemas.openxmlformats.org/drawingml/2006/table">
            <a:tbl>
              <a:tblPr firstRow="1" bandRow="1">
                <a:tableStyleId>{5C22544A-7EE6-4342-B048-85BDC9FD1C3A}</a:tableStyleId>
              </a:tblPr>
              <a:tblGrid>
                <a:gridCol w="2098365">
                  <a:extLst>
                    <a:ext uri="{9D8B030D-6E8A-4147-A177-3AD203B41FA5}">
                      <a16:colId xmlns="" xmlns:a16="http://schemas.microsoft.com/office/drawing/2014/main" val="20000"/>
                    </a:ext>
                  </a:extLst>
                </a:gridCol>
                <a:gridCol w="2374515">
                  <a:extLst>
                    <a:ext uri="{9D8B030D-6E8A-4147-A177-3AD203B41FA5}">
                      <a16:colId xmlns="" xmlns:a16="http://schemas.microsoft.com/office/drawing/2014/main" val="20001"/>
                    </a:ext>
                  </a:extLst>
                </a:gridCol>
                <a:gridCol w="3045520">
                  <a:extLst>
                    <a:ext uri="{9D8B030D-6E8A-4147-A177-3AD203B41FA5}">
                      <a16:colId xmlns="" xmlns:a16="http://schemas.microsoft.com/office/drawing/2014/main" val="20002"/>
                    </a:ext>
                  </a:extLst>
                </a:gridCol>
              </a:tblGrid>
              <a:tr h="274390">
                <a:tc>
                  <a:txBody>
                    <a:bodyPr/>
                    <a:lstStyle/>
                    <a:p>
                      <a:pPr algn="ctr"/>
                      <a:r>
                        <a:rPr lang="fr-FR" sz="1200" dirty="0">
                          <a:solidFill>
                            <a:schemeClr val="bg1"/>
                          </a:solidFill>
                        </a:rPr>
                        <a:t>Case 1</a:t>
                      </a:r>
                      <a:endParaRPr lang="en-US" sz="1200" dirty="0">
                        <a:solidFill>
                          <a:schemeClr val="bg1"/>
                        </a:solidFill>
                      </a:endParaRPr>
                    </a:p>
                  </a:txBody>
                  <a:tcPr marL="121888" marR="121888" marT="45732" marB="457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Case 2</a:t>
                      </a:r>
                      <a:endParaRPr lang="en-US" sz="1200" dirty="0">
                        <a:solidFill>
                          <a:schemeClr val="bg1"/>
                        </a:solidFill>
                      </a:endParaRPr>
                    </a:p>
                  </a:txBody>
                  <a:tcPr marL="121888" marR="121888" marT="45732" marB="457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Case 3</a:t>
                      </a:r>
                      <a:endParaRPr lang="en-US" sz="1200" dirty="0">
                        <a:solidFill>
                          <a:schemeClr val="bg1"/>
                        </a:solidFill>
                      </a:endParaRPr>
                    </a:p>
                  </a:txBody>
                  <a:tcPr marL="121888" marR="121888" marT="45732" marB="4573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extLst>
                  <a:ext uri="{0D108BD9-81ED-4DB2-BD59-A6C34878D82A}">
                    <a16:rowId xmlns="" xmlns:a16="http://schemas.microsoft.com/office/drawing/2014/main" val="10000"/>
                  </a:ext>
                </a:extLst>
              </a:tr>
              <a:tr h="1465510">
                <a:tc>
                  <a:txBody>
                    <a:bodyPr/>
                    <a:lstStyle/>
                    <a:p>
                      <a:endParaRPr lang="en-US" sz="2400" dirty="0"/>
                    </a:p>
                  </a:txBody>
                  <a:tcPr marL="121888" marR="121888"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tc>
                  <a:txBody>
                    <a:bodyPr/>
                    <a:lstStyle/>
                    <a:p>
                      <a:endParaRPr lang="en-US" sz="2400" dirty="0"/>
                    </a:p>
                  </a:txBody>
                  <a:tcPr marL="121888" marR="121888"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tc>
                  <a:txBody>
                    <a:bodyPr/>
                    <a:lstStyle/>
                    <a:p>
                      <a:endParaRPr lang="en-US" sz="2400" dirty="0"/>
                    </a:p>
                  </a:txBody>
                  <a:tcPr marL="121888" marR="121888" marT="45732" marB="45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extLst>
                  <a:ext uri="{0D108BD9-81ED-4DB2-BD59-A6C34878D82A}">
                    <a16:rowId xmlns="" xmlns:a16="http://schemas.microsoft.com/office/drawing/2014/main" val="10001"/>
                  </a:ext>
                </a:extLst>
              </a:tr>
            </a:tbl>
          </a:graphicData>
        </a:graphic>
      </p:graphicFrame>
      <p:sp>
        <p:nvSpPr>
          <p:cNvPr id="10" name="Rounded Rectangle 39"/>
          <p:cNvSpPr>
            <a:spLocks noChangeArrowheads="1"/>
          </p:cNvSpPr>
          <p:nvPr/>
        </p:nvSpPr>
        <p:spPr bwMode="auto">
          <a:xfrm>
            <a:off x="2487612" y="3270777"/>
            <a:ext cx="863600" cy="227013"/>
          </a:xfrm>
          <a:prstGeom prst="roundRect">
            <a:avLst>
              <a:gd name="adj" fmla="val 16667"/>
            </a:avLst>
          </a:prstGeom>
          <a:solidFill>
            <a:srgbClr val="B8DE93"/>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11" name="TextBox 12"/>
          <p:cNvSpPr txBox="1">
            <a:spLocks noChangeArrowheads="1"/>
          </p:cNvSpPr>
          <p:nvPr/>
        </p:nvSpPr>
        <p:spPr bwMode="auto">
          <a:xfrm>
            <a:off x="2967037" y="2464327"/>
            <a:ext cx="800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SHUTDOWN</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12" name="TextBox 13"/>
          <p:cNvSpPr txBox="1">
            <a:spLocks noChangeArrowheads="1"/>
          </p:cNvSpPr>
          <p:nvPr/>
        </p:nvSpPr>
        <p:spPr bwMode="auto">
          <a:xfrm>
            <a:off x="2967037" y="2835802"/>
            <a:ext cx="723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STARTUP</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13" name="TextBox 14"/>
          <p:cNvSpPr txBox="1">
            <a:spLocks noChangeArrowheads="1"/>
          </p:cNvSpPr>
          <p:nvPr/>
        </p:nvSpPr>
        <p:spPr bwMode="auto">
          <a:xfrm>
            <a:off x="3313112" y="3253315"/>
            <a:ext cx="646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14" name="Rounded Rectangle 39"/>
          <p:cNvSpPr>
            <a:spLocks noChangeArrowheads="1"/>
          </p:cNvSpPr>
          <p:nvPr/>
        </p:nvSpPr>
        <p:spPr bwMode="auto">
          <a:xfrm>
            <a:off x="2487612" y="2203977"/>
            <a:ext cx="863600" cy="227013"/>
          </a:xfrm>
          <a:prstGeom prst="roundRect">
            <a:avLst>
              <a:gd name="adj" fmla="val 16667"/>
            </a:avLst>
          </a:prstGeom>
          <a:solidFill>
            <a:srgbClr val="B8DE93"/>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15" name="TextBox 17"/>
          <p:cNvSpPr txBox="1">
            <a:spLocks noChangeArrowheads="1"/>
          </p:cNvSpPr>
          <p:nvPr/>
        </p:nvSpPr>
        <p:spPr bwMode="auto">
          <a:xfrm>
            <a:off x="3313112" y="2186515"/>
            <a:ext cx="646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16" name="Rounded Rectangle 39"/>
          <p:cNvSpPr>
            <a:spLocks noChangeArrowheads="1"/>
          </p:cNvSpPr>
          <p:nvPr/>
        </p:nvSpPr>
        <p:spPr bwMode="auto">
          <a:xfrm>
            <a:off x="4598987" y="3269190"/>
            <a:ext cx="863600" cy="228600"/>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17" name="TextBox 25"/>
          <p:cNvSpPr txBox="1">
            <a:spLocks noChangeArrowheads="1"/>
          </p:cNvSpPr>
          <p:nvPr/>
        </p:nvSpPr>
        <p:spPr bwMode="auto">
          <a:xfrm>
            <a:off x="5424487" y="3251728"/>
            <a:ext cx="723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18" name="Rounded Rectangle 39"/>
          <p:cNvSpPr>
            <a:spLocks noChangeArrowheads="1"/>
          </p:cNvSpPr>
          <p:nvPr/>
        </p:nvSpPr>
        <p:spPr bwMode="auto">
          <a:xfrm>
            <a:off x="4598987" y="2203978"/>
            <a:ext cx="863600" cy="227012"/>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19" name="TextBox 27"/>
          <p:cNvSpPr txBox="1">
            <a:spLocks noChangeArrowheads="1"/>
          </p:cNvSpPr>
          <p:nvPr/>
        </p:nvSpPr>
        <p:spPr bwMode="auto">
          <a:xfrm>
            <a:off x="5424487" y="2186515"/>
            <a:ext cx="723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20" name="Rounded Rectangle 39"/>
          <p:cNvSpPr>
            <a:spLocks noChangeArrowheads="1"/>
          </p:cNvSpPr>
          <p:nvPr/>
        </p:nvSpPr>
        <p:spPr bwMode="auto">
          <a:xfrm>
            <a:off x="6973887" y="3270777"/>
            <a:ext cx="863600" cy="227013"/>
          </a:xfrm>
          <a:prstGeom prst="roundRect">
            <a:avLst>
              <a:gd name="adj" fmla="val 16667"/>
            </a:avLst>
          </a:prstGeom>
          <a:solidFill>
            <a:srgbClr val="60AE6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21" name="Rounded Rectangle 39"/>
          <p:cNvSpPr>
            <a:spLocks noChangeArrowheads="1"/>
          </p:cNvSpPr>
          <p:nvPr/>
        </p:nvSpPr>
        <p:spPr bwMode="auto">
          <a:xfrm>
            <a:off x="6973887" y="2203977"/>
            <a:ext cx="863600" cy="227013"/>
          </a:xfrm>
          <a:prstGeom prst="roundRect">
            <a:avLst>
              <a:gd name="adj" fmla="val 16667"/>
            </a:avLst>
          </a:prstGeom>
          <a:solidFill>
            <a:srgbClr val="60AE6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22" name="TextBox 37"/>
          <p:cNvSpPr txBox="1">
            <a:spLocks noChangeArrowheads="1"/>
          </p:cNvSpPr>
          <p:nvPr/>
        </p:nvSpPr>
        <p:spPr bwMode="auto">
          <a:xfrm>
            <a:off x="7799387" y="2186515"/>
            <a:ext cx="14144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 READ ONLY</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23" name="TextBox 38"/>
          <p:cNvSpPr txBox="1">
            <a:spLocks noChangeArrowheads="1"/>
          </p:cNvSpPr>
          <p:nvPr/>
        </p:nvSpPr>
        <p:spPr bwMode="auto">
          <a:xfrm>
            <a:off x="7789862" y="3250140"/>
            <a:ext cx="14160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 READ ONLY</a:t>
            </a:r>
            <a:endParaRPr lang="en-US" altLang="en-US" sz="1000" b="1" dirty="0">
              <a:solidFill>
                <a:srgbClr val="000000"/>
              </a:solidFill>
              <a:latin typeface="Courier New" panose="02070309020205020404" pitchFamily="49" charset="0"/>
              <a:cs typeface="Courier New" panose="02070309020205020404" pitchFamily="49" charset="0"/>
            </a:endParaRPr>
          </a:p>
        </p:txBody>
      </p:sp>
      <p:grpSp>
        <p:nvGrpSpPr>
          <p:cNvPr id="24" name="Group 1"/>
          <p:cNvGrpSpPr>
            <a:grpSpLocks/>
          </p:cNvGrpSpPr>
          <p:nvPr/>
        </p:nvGrpSpPr>
        <p:grpSpPr bwMode="auto">
          <a:xfrm>
            <a:off x="4837112" y="2597678"/>
            <a:ext cx="384175" cy="481012"/>
            <a:chOff x="5699821" y="2963341"/>
            <a:chExt cx="384175" cy="481298"/>
          </a:xfrm>
        </p:grpSpPr>
        <p:pic>
          <p:nvPicPr>
            <p:cNvPr id="25"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Explosion 1 26"/>
            <p:cNvSpPr>
              <a:spLocks noChangeArrowheads="1"/>
            </p:cNvSpPr>
            <p:nvPr/>
          </p:nvSpPr>
          <p:spPr bwMode="auto">
            <a:xfrm>
              <a:off x="5699821" y="3062288"/>
              <a:ext cx="384175" cy="287337"/>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27" name="Group 65"/>
          <p:cNvGrpSpPr>
            <a:grpSpLocks/>
          </p:cNvGrpSpPr>
          <p:nvPr/>
        </p:nvGrpSpPr>
        <p:grpSpPr bwMode="auto">
          <a:xfrm>
            <a:off x="5594349" y="2597678"/>
            <a:ext cx="384175" cy="481012"/>
            <a:chOff x="5699821" y="2963341"/>
            <a:chExt cx="384175" cy="481298"/>
          </a:xfrm>
        </p:grpSpPr>
        <p:pic>
          <p:nvPicPr>
            <p:cNvPr id="28"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Explosion 1 26"/>
            <p:cNvSpPr>
              <a:spLocks noChangeArrowheads="1"/>
            </p:cNvSpPr>
            <p:nvPr/>
          </p:nvSpPr>
          <p:spPr bwMode="auto">
            <a:xfrm>
              <a:off x="5699821" y="3062288"/>
              <a:ext cx="384175" cy="287337"/>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30" name="Group 68"/>
          <p:cNvGrpSpPr>
            <a:grpSpLocks/>
          </p:cNvGrpSpPr>
          <p:nvPr/>
        </p:nvGrpSpPr>
        <p:grpSpPr bwMode="auto">
          <a:xfrm>
            <a:off x="7226299" y="2596090"/>
            <a:ext cx="384175" cy="481012"/>
            <a:chOff x="5699821" y="2963341"/>
            <a:chExt cx="384175" cy="481298"/>
          </a:xfrm>
        </p:grpSpPr>
        <p:pic>
          <p:nvPicPr>
            <p:cNvPr id="31"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Explosion 1 26"/>
            <p:cNvSpPr>
              <a:spLocks noChangeArrowheads="1"/>
            </p:cNvSpPr>
            <p:nvPr/>
          </p:nvSpPr>
          <p:spPr bwMode="auto">
            <a:xfrm>
              <a:off x="5699821" y="3062288"/>
              <a:ext cx="384175" cy="287337"/>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33" name="Group 72"/>
          <p:cNvGrpSpPr>
            <a:grpSpLocks/>
          </p:cNvGrpSpPr>
          <p:nvPr/>
        </p:nvGrpSpPr>
        <p:grpSpPr bwMode="auto">
          <a:xfrm>
            <a:off x="7983537" y="2596090"/>
            <a:ext cx="384175" cy="481012"/>
            <a:chOff x="5699821" y="2963341"/>
            <a:chExt cx="384175" cy="481298"/>
          </a:xfrm>
        </p:grpSpPr>
        <p:pic>
          <p:nvPicPr>
            <p:cNvPr id="34"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Explosion 1 26"/>
            <p:cNvSpPr>
              <a:spLocks noChangeArrowheads="1"/>
            </p:cNvSpPr>
            <p:nvPr/>
          </p:nvSpPr>
          <p:spPr bwMode="auto">
            <a:xfrm>
              <a:off x="5699821" y="3062288"/>
              <a:ext cx="384175" cy="287337"/>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pic>
        <p:nvPicPr>
          <p:cNvPr id="37"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224" y="2434165"/>
            <a:ext cx="371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Explosion 1 26"/>
          <p:cNvSpPr>
            <a:spLocks noChangeArrowheads="1"/>
          </p:cNvSpPr>
          <p:nvPr/>
        </p:nvSpPr>
        <p:spPr bwMode="auto">
          <a:xfrm>
            <a:off x="2589212" y="2567515"/>
            <a:ext cx="384175" cy="287338"/>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pic>
        <p:nvPicPr>
          <p:cNvPr id="39"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224" y="2772302"/>
            <a:ext cx="3714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Explosion 1 26"/>
          <p:cNvSpPr>
            <a:spLocks noChangeArrowheads="1"/>
          </p:cNvSpPr>
          <p:nvPr/>
        </p:nvSpPr>
        <p:spPr bwMode="auto">
          <a:xfrm>
            <a:off x="2589212" y="2923115"/>
            <a:ext cx="384175" cy="287338"/>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aphicFrame>
        <p:nvGraphicFramePr>
          <p:cNvPr id="41" name="Table 40"/>
          <p:cNvGraphicFramePr>
            <a:graphicFrameLocks noGrp="1"/>
          </p:cNvGraphicFramePr>
          <p:nvPr>
            <p:extLst/>
          </p:nvPr>
        </p:nvGraphicFramePr>
        <p:xfrm>
          <a:off x="2351088" y="4721225"/>
          <a:ext cx="7518400" cy="1487488"/>
        </p:xfrm>
        <a:graphic>
          <a:graphicData uri="http://schemas.openxmlformats.org/drawingml/2006/table">
            <a:tbl>
              <a:tblPr firstRow="1" bandRow="1">
                <a:tableStyleId>{5C22544A-7EE6-4342-B048-85BDC9FD1C3A}</a:tableStyleId>
              </a:tblPr>
              <a:tblGrid>
                <a:gridCol w="2098365">
                  <a:extLst>
                    <a:ext uri="{9D8B030D-6E8A-4147-A177-3AD203B41FA5}">
                      <a16:colId xmlns="" xmlns:a16="http://schemas.microsoft.com/office/drawing/2014/main" val="20000"/>
                    </a:ext>
                  </a:extLst>
                </a:gridCol>
                <a:gridCol w="2374515">
                  <a:extLst>
                    <a:ext uri="{9D8B030D-6E8A-4147-A177-3AD203B41FA5}">
                      <a16:colId xmlns="" xmlns:a16="http://schemas.microsoft.com/office/drawing/2014/main" val="20001"/>
                    </a:ext>
                  </a:extLst>
                </a:gridCol>
                <a:gridCol w="3045520">
                  <a:extLst>
                    <a:ext uri="{9D8B030D-6E8A-4147-A177-3AD203B41FA5}">
                      <a16:colId xmlns="" xmlns:a16="http://schemas.microsoft.com/office/drawing/2014/main" val="20002"/>
                    </a:ext>
                  </a:extLst>
                </a:gridCol>
              </a:tblGrid>
              <a:tr h="274344">
                <a:tc>
                  <a:txBody>
                    <a:bodyPr/>
                    <a:lstStyle/>
                    <a:p>
                      <a:pPr algn="ctr"/>
                      <a:r>
                        <a:rPr lang="fr-FR" sz="1200" dirty="0">
                          <a:solidFill>
                            <a:schemeClr val="bg1"/>
                          </a:solidFill>
                        </a:rPr>
                        <a:t>Case 1</a:t>
                      </a:r>
                      <a:endParaRPr lang="en-US" sz="1200" dirty="0">
                        <a:solidFill>
                          <a:schemeClr val="bg1"/>
                        </a:solidFill>
                      </a:endParaRPr>
                    </a:p>
                  </a:txBody>
                  <a:tcPr marL="121888" marR="121888" marT="45724" marB="45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Case 2</a:t>
                      </a:r>
                      <a:endParaRPr lang="en-US" sz="1200" dirty="0">
                        <a:solidFill>
                          <a:schemeClr val="bg1"/>
                        </a:solidFill>
                      </a:endParaRPr>
                    </a:p>
                  </a:txBody>
                  <a:tcPr marL="121888" marR="121888" marT="45724" marB="45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chemeClr val="bg1"/>
                          </a:solidFill>
                        </a:rPr>
                        <a:t>Case 3</a:t>
                      </a:r>
                      <a:endParaRPr lang="en-US" sz="1200" dirty="0">
                        <a:solidFill>
                          <a:schemeClr val="bg1"/>
                        </a:solidFill>
                      </a:endParaRPr>
                    </a:p>
                  </a:txBody>
                  <a:tcPr marL="121888" marR="121888" marT="45724" marB="45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A6B1"/>
                    </a:solidFill>
                  </a:tcPr>
                </a:tc>
                <a:extLst>
                  <a:ext uri="{0D108BD9-81ED-4DB2-BD59-A6C34878D82A}">
                    <a16:rowId xmlns="" xmlns:a16="http://schemas.microsoft.com/office/drawing/2014/main" val="10000"/>
                  </a:ext>
                </a:extLst>
              </a:tr>
              <a:tr h="1213144">
                <a:tc>
                  <a:txBody>
                    <a:bodyPr/>
                    <a:lstStyle/>
                    <a:p>
                      <a:endParaRPr lang="en-US" sz="2400" dirty="0"/>
                    </a:p>
                  </a:txBody>
                  <a:tcPr marL="121888" marR="121888"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tc>
                  <a:txBody>
                    <a:bodyPr/>
                    <a:lstStyle/>
                    <a:p>
                      <a:endParaRPr lang="en-US" sz="2400" dirty="0"/>
                    </a:p>
                  </a:txBody>
                  <a:tcPr marL="121888" marR="121888"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tc>
                  <a:txBody>
                    <a:bodyPr/>
                    <a:lstStyle/>
                    <a:p>
                      <a:endParaRPr lang="en-US" sz="2400" dirty="0"/>
                    </a:p>
                  </a:txBody>
                  <a:tcPr marL="121888" marR="121888"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3F4"/>
                    </a:solidFill>
                  </a:tcPr>
                </a:tc>
                <a:extLst>
                  <a:ext uri="{0D108BD9-81ED-4DB2-BD59-A6C34878D82A}">
                    <a16:rowId xmlns="" xmlns:a16="http://schemas.microsoft.com/office/drawing/2014/main" val="10001"/>
                  </a:ext>
                </a:extLst>
              </a:tr>
            </a:tbl>
          </a:graphicData>
        </a:graphic>
      </p:graphicFrame>
      <p:sp>
        <p:nvSpPr>
          <p:cNvPr id="42" name="Rounded Rectangle 39"/>
          <p:cNvSpPr>
            <a:spLocks noChangeArrowheads="1"/>
          </p:cNvSpPr>
          <p:nvPr/>
        </p:nvSpPr>
        <p:spPr bwMode="auto">
          <a:xfrm>
            <a:off x="2478088" y="5881688"/>
            <a:ext cx="863600" cy="227012"/>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43" name="TextBox 79"/>
          <p:cNvSpPr txBox="1">
            <a:spLocks noChangeArrowheads="1"/>
          </p:cNvSpPr>
          <p:nvPr/>
        </p:nvSpPr>
        <p:spPr bwMode="auto">
          <a:xfrm>
            <a:off x="3303588" y="5864225"/>
            <a:ext cx="7223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44" name="Rounded Rectangle 39"/>
          <p:cNvSpPr>
            <a:spLocks noChangeArrowheads="1"/>
          </p:cNvSpPr>
          <p:nvPr/>
        </p:nvSpPr>
        <p:spPr bwMode="auto">
          <a:xfrm>
            <a:off x="2478088" y="5100638"/>
            <a:ext cx="863600" cy="227012"/>
          </a:xfrm>
          <a:prstGeom prst="roundRect">
            <a:avLst>
              <a:gd name="adj" fmla="val 16667"/>
            </a:avLst>
          </a:prstGeom>
          <a:solidFill>
            <a:srgbClr val="B8DE93"/>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45" name="TextBox 81"/>
          <p:cNvSpPr txBox="1">
            <a:spLocks noChangeArrowheads="1"/>
          </p:cNvSpPr>
          <p:nvPr/>
        </p:nvSpPr>
        <p:spPr bwMode="auto">
          <a:xfrm>
            <a:off x="3303588" y="5083175"/>
            <a:ext cx="6461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46" name="Rounded Rectangle 39"/>
          <p:cNvSpPr>
            <a:spLocks noChangeArrowheads="1"/>
          </p:cNvSpPr>
          <p:nvPr/>
        </p:nvSpPr>
        <p:spPr bwMode="auto">
          <a:xfrm>
            <a:off x="4589463" y="5878513"/>
            <a:ext cx="863600" cy="227012"/>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47" name="TextBox 89"/>
          <p:cNvSpPr txBox="1">
            <a:spLocks noChangeArrowheads="1"/>
          </p:cNvSpPr>
          <p:nvPr/>
        </p:nvSpPr>
        <p:spPr bwMode="auto">
          <a:xfrm>
            <a:off x="5414963" y="5861050"/>
            <a:ext cx="723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48" name="Rounded Rectangle 39"/>
          <p:cNvSpPr>
            <a:spLocks noChangeArrowheads="1"/>
          </p:cNvSpPr>
          <p:nvPr/>
        </p:nvSpPr>
        <p:spPr bwMode="auto">
          <a:xfrm>
            <a:off x="4589463" y="5099050"/>
            <a:ext cx="863600" cy="227013"/>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49" name="TextBox 91"/>
          <p:cNvSpPr txBox="1">
            <a:spLocks noChangeArrowheads="1"/>
          </p:cNvSpPr>
          <p:nvPr/>
        </p:nvSpPr>
        <p:spPr bwMode="auto">
          <a:xfrm>
            <a:off x="5414963" y="5081588"/>
            <a:ext cx="723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50" name="Rounded Rectangle 39"/>
          <p:cNvSpPr>
            <a:spLocks noChangeArrowheads="1"/>
          </p:cNvSpPr>
          <p:nvPr/>
        </p:nvSpPr>
        <p:spPr bwMode="auto">
          <a:xfrm>
            <a:off x="6964363" y="5881688"/>
            <a:ext cx="863600" cy="227012"/>
          </a:xfrm>
          <a:prstGeom prst="roundRect">
            <a:avLst>
              <a:gd name="adj" fmla="val 16667"/>
            </a:avLst>
          </a:prstGeom>
          <a:solidFill>
            <a:srgbClr val="DFAD51"/>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51" name="Rounded Rectangle 39"/>
          <p:cNvSpPr>
            <a:spLocks noChangeArrowheads="1"/>
          </p:cNvSpPr>
          <p:nvPr/>
        </p:nvSpPr>
        <p:spPr bwMode="auto">
          <a:xfrm>
            <a:off x="6964363" y="5100638"/>
            <a:ext cx="863600" cy="227012"/>
          </a:xfrm>
          <a:prstGeom prst="roundRect">
            <a:avLst>
              <a:gd name="adj" fmla="val 16667"/>
            </a:avLst>
          </a:prstGeom>
          <a:solidFill>
            <a:srgbClr val="60AE62"/>
          </a:solidFill>
          <a:ln w="12700" algn="ctr">
            <a:solidFill>
              <a:srgbClr val="000000">
                <a:alpha val="59999"/>
              </a:srgbClr>
            </a:solidFill>
            <a:round/>
            <a:headEnd type="none" w="sm" len="sm"/>
            <a:tailEnd type="none" w="sm" len="sm"/>
          </a:ln>
        </p:spPr>
        <p:txBody>
          <a:bodyPr lIns="0" tIns="72000" rIns="0" bIns="36000" anchor="ctr" anchorCtr="1"/>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000"/>
              </a:lnSpc>
            </a:pPr>
            <a:r>
              <a:rPr lang="en-US" altLang="en-US" sz="1200" b="1" dirty="0">
                <a:solidFill>
                  <a:srgbClr val="000000"/>
                </a:solidFill>
                <a:latin typeface="Courier New" panose="02070309020205020404" pitchFamily="49" charset="0"/>
                <a:cs typeface="Courier New" panose="02070309020205020404" pitchFamily="49" charset="0"/>
              </a:rPr>
              <a:t>PDB1</a:t>
            </a:r>
          </a:p>
        </p:txBody>
      </p:sp>
      <p:sp>
        <p:nvSpPr>
          <p:cNvPr id="52" name="TextBox 100"/>
          <p:cNvSpPr txBox="1">
            <a:spLocks noChangeArrowheads="1"/>
          </p:cNvSpPr>
          <p:nvPr/>
        </p:nvSpPr>
        <p:spPr bwMode="auto">
          <a:xfrm>
            <a:off x="7789863" y="5083175"/>
            <a:ext cx="1416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OPENED READ ONLY</a:t>
            </a:r>
            <a:endParaRPr lang="en-US" altLang="en-US" sz="1000" b="1" dirty="0">
              <a:solidFill>
                <a:srgbClr val="000000"/>
              </a:solidFill>
              <a:latin typeface="Courier New" panose="02070309020205020404" pitchFamily="49" charset="0"/>
              <a:cs typeface="Courier New" panose="02070309020205020404" pitchFamily="49" charset="0"/>
            </a:endParaRPr>
          </a:p>
        </p:txBody>
      </p:sp>
      <p:sp>
        <p:nvSpPr>
          <p:cNvPr id="53" name="TextBox 101"/>
          <p:cNvSpPr txBox="1">
            <a:spLocks noChangeArrowheads="1"/>
          </p:cNvSpPr>
          <p:nvPr/>
        </p:nvSpPr>
        <p:spPr bwMode="auto">
          <a:xfrm>
            <a:off x="7783513" y="5861050"/>
            <a:ext cx="7223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en-US" sz="1000" b="1" dirty="0">
                <a:solidFill>
                  <a:srgbClr val="000000"/>
                </a:solidFill>
                <a:latin typeface="Courier New" panose="02070309020205020404" pitchFamily="49" charset="0"/>
                <a:cs typeface="Courier New" panose="02070309020205020404" pitchFamily="49" charset="0"/>
              </a:rPr>
              <a:t>MOUNTED</a:t>
            </a:r>
            <a:endParaRPr lang="en-US" altLang="en-US" sz="1000" b="1" dirty="0">
              <a:solidFill>
                <a:srgbClr val="000000"/>
              </a:solidFill>
              <a:latin typeface="Courier New" panose="02070309020205020404" pitchFamily="49" charset="0"/>
              <a:cs typeface="Courier New" panose="02070309020205020404" pitchFamily="49" charset="0"/>
            </a:endParaRPr>
          </a:p>
        </p:txBody>
      </p:sp>
      <p:grpSp>
        <p:nvGrpSpPr>
          <p:cNvPr id="54" name="Group 75"/>
          <p:cNvGrpSpPr>
            <a:grpSpLocks/>
          </p:cNvGrpSpPr>
          <p:nvPr/>
        </p:nvGrpSpPr>
        <p:grpSpPr bwMode="auto">
          <a:xfrm>
            <a:off x="2717800" y="5338763"/>
            <a:ext cx="384175" cy="481012"/>
            <a:chOff x="5699821" y="2963341"/>
            <a:chExt cx="384175" cy="481298"/>
          </a:xfrm>
        </p:grpSpPr>
        <p:pic>
          <p:nvPicPr>
            <p:cNvPr id="55"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Explosion 1 26"/>
            <p:cNvSpPr>
              <a:spLocks noChangeArrowheads="1"/>
            </p:cNvSpPr>
            <p:nvPr/>
          </p:nvSpPr>
          <p:spPr bwMode="auto">
            <a:xfrm>
              <a:off x="5699821" y="3062288"/>
              <a:ext cx="384175" cy="287337"/>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57" name="Group 78"/>
          <p:cNvGrpSpPr>
            <a:grpSpLocks/>
          </p:cNvGrpSpPr>
          <p:nvPr/>
        </p:nvGrpSpPr>
        <p:grpSpPr bwMode="auto">
          <a:xfrm>
            <a:off x="3433763" y="5338763"/>
            <a:ext cx="384175" cy="481012"/>
            <a:chOff x="5699821" y="2963341"/>
            <a:chExt cx="384175" cy="481298"/>
          </a:xfrm>
        </p:grpSpPr>
        <p:pic>
          <p:nvPicPr>
            <p:cNvPr id="58"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Explosion 1 26"/>
            <p:cNvSpPr>
              <a:spLocks noChangeArrowheads="1"/>
            </p:cNvSpPr>
            <p:nvPr/>
          </p:nvSpPr>
          <p:spPr bwMode="auto">
            <a:xfrm>
              <a:off x="5699821" y="3062288"/>
              <a:ext cx="384175" cy="287337"/>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60" name="Group 81"/>
          <p:cNvGrpSpPr>
            <a:grpSpLocks/>
          </p:cNvGrpSpPr>
          <p:nvPr/>
        </p:nvGrpSpPr>
        <p:grpSpPr bwMode="auto">
          <a:xfrm>
            <a:off x="4829175" y="5338763"/>
            <a:ext cx="384175" cy="481012"/>
            <a:chOff x="5699821" y="2963341"/>
            <a:chExt cx="384175" cy="481298"/>
          </a:xfrm>
        </p:grpSpPr>
        <p:pic>
          <p:nvPicPr>
            <p:cNvPr id="61"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Explosion 1 26"/>
            <p:cNvSpPr>
              <a:spLocks noChangeArrowheads="1"/>
            </p:cNvSpPr>
            <p:nvPr/>
          </p:nvSpPr>
          <p:spPr bwMode="auto">
            <a:xfrm>
              <a:off x="5699821" y="3062288"/>
              <a:ext cx="384175" cy="287337"/>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63" name="Group 84"/>
          <p:cNvGrpSpPr>
            <a:grpSpLocks/>
          </p:cNvGrpSpPr>
          <p:nvPr/>
        </p:nvGrpSpPr>
        <p:grpSpPr bwMode="auto">
          <a:xfrm>
            <a:off x="5586413" y="5338763"/>
            <a:ext cx="384175" cy="481012"/>
            <a:chOff x="5699821" y="2963341"/>
            <a:chExt cx="384175" cy="481298"/>
          </a:xfrm>
        </p:grpSpPr>
        <p:pic>
          <p:nvPicPr>
            <p:cNvPr id="64"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Explosion 1 26"/>
            <p:cNvSpPr>
              <a:spLocks noChangeArrowheads="1"/>
            </p:cNvSpPr>
            <p:nvPr/>
          </p:nvSpPr>
          <p:spPr bwMode="auto">
            <a:xfrm>
              <a:off x="5699821" y="3062288"/>
              <a:ext cx="384175" cy="287337"/>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66" name="Group 87"/>
          <p:cNvGrpSpPr>
            <a:grpSpLocks/>
          </p:cNvGrpSpPr>
          <p:nvPr/>
        </p:nvGrpSpPr>
        <p:grpSpPr bwMode="auto">
          <a:xfrm>
            <a:off x="7204075" y="5338763"/>
            <a:ext cx="384175" cy="481012"/>
            <a:chOff x="5699821" y="2963341"/>
            <a:chExt cx="384175" cy="481298"/>
          </a:xfrm>
        </p:grpSpPr>
        <p:pic>
          <p:nvPicPr>
            <p:cNvPr id="67"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Explosion 1 26"/>
            <p:cNvSpPr>
              <a:spLocks noChangeArrowheads="1"/>
            </p:cNvSpPr>
            <p:nvPr/>
          </p:nvSpPr>
          <p:spPr bwMode="auto">
            <a:xfrm>
              <a:off x="5699821" y="3062288"/>
              <a:ext cx="384175" cy="287337"/>
            </a:xfrm>
            <a:prstGeom prst="irregularSeal1">
              <a:avLst/>
            </a:prstGeom>
            <a:solidFill>
              <a:schemeClr val="accent2"/>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grpSp>
        <p:nvGrpSpPr>
          <p:cNvPr id="69" name="Group 90"/>
          <p:cNvGrpSpPr>
            <a:grpSpLocks/>
          </p:cNvGrpSpPr>
          <p:nvPr/>
        </p:nvGrpSpPr>
        <p:grpSpPr bwMode="auto">
          <a:xfrm>
            <a:off x="7950200" y="5338763"/>
            <a:ext cx="384175" cy="481012"/>
            <a:chOff x="5699821" y="2963341"/>
            <a:chExt cx="384175" cy="481298"/>
          </a:xfrm>
        </p:grpSpPr>
        <p:pic>
          <p:nvPicPr>
            <p:cNvPr id="70" name="Picture 12" descr="SG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886" y="2963341"/>
              <a:ext cx="372047" cy="48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Explosion 1 26"/>
            <p:cNvSpPr>
              <a:spLocks noChangeArrowheads="1"/>
            </p:cNvSpPr>
            <p:nvPr/>
          </p:nvSpPr>
          <p:spPr bwMode="auto">
            <a:xfrm>
              <a:off x="5699821" y="3062288"/>
              <a:ext cx="384175" cy="287337"/>
            </a:xfrm>
            <a:prstGeom prst="irregularSeal1">
              <a:avLst/>
            </a:prstGeom>
            <a:solidFill>
              <a:srgbClr val="92D050"/>
            </a:solidFill>
            <a:ln w="19050" algn="ctr">
              <a:solidFill>
                <a:schemeClr val="tx1"/>
              </a:solidFill>
              <a:round/>
              <a:headEnd type="none" w="sm" len="sm"/>
              <a:tailEnd type="none" w="sm" len="sm"/>
            </a:ln>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dirty="0"/>
            </a:p>
          </p:txBody>
        </p:sp>
      </p:grpSp>
      <p:sp>
        <p:nvSpPr>
          <p:cNvPr id="72" name="Rectangular Callout 71"/>
          <p:cNvSpPr/>
          <p:nvPr/>
        </p:nvSpPr>
        <p:spPr bwMode="auto">
          <a:xfrm>
            <a:off x="633912" y="2491315"/>
            <a:ext cx="1650500" cy="611716"/>
          </a:xfrm>
          <a:prstGeom prst="wedgeRectCallout">
            <a:avLst>
              <a:gd name="adj1" fmla="val 63111"/>
              <a:gd name="adj2" fmla="val 81965"/>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lIns="121899" tIns="60949" rIns="121899" bIns="60949" anchor="ctr"/>
          <a:lstStyle/>
          <a:p>
            <a:pPr algn="ctr" defTabSz="304747">
              <a:spcBef>
                <a:spcPct val="20000"/>
              </a:spcBef>
              <a:buClr>
                <a:srgbClr val="FF0000"/>
              </a:buClr>
              <a:defRPr/>
            </a:pPr>
            <a:r>
              <a:rPr lang="en-US" altLang="en-US" sz="1400" b="1" dirty="0">
                <a:solidFill>
                  <a:srgbClr val="000000"/>
                </a:solidFill>
              </a:rPr>
              <a:t>Automatic PDB opening</a:t>
            </a:r>
          </a:p>
        </p:txBody>
      </p:sp>
    </p:spTree>
    <p:extLst>
      <p:ext uri="{BB962C8B-B14F-4D97-AF65-F5344CB8AC3E}">
        <p14:creationId xmlns:p14="http://schemas.microsoft.com/office/powerpoint/2010/main" val="35742272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562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Start up and shut down Oracle databases</a:t>
            </a:r>
          </a:p>
          <a:p>
            <a:pPr lvl="1"/>
            <a:r>
              <a:rPr lang="en-US" dirty="0"/>
              <a:t>Open and close PDBs</a:t>
            </a:r>
          </a:p>
        </p:txBody>
      </p:sp>
    </p:spTree>
    <p:custDataLst>
      <p:tags r:id="rId1"/>
    </p:custDataLst>
    <p:extLst>
      <p:ext uri="{BB962C8B-B14F-4D97-AF65-F5344CB8AC3E}">
        <p14:creationId xmlns:p14="http://schemas.microsoft.com/office/powerpoint/2010/main" val="28876010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82663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Practice Overview</a:t>
            </a:r>
          </a:p>
        </p:txBody>
      </p:sp>
      <p:sp>
        <p:nvSpPr>
          <p:cNvPr id="3" name="Content Placeholder 2"/>
          <p:cNvSpPr>
            <a:spLocks noGrp="1"/>
          </p:cNvSpPr>
          <p:nvPr>
            <p:ph idx="1"/>
          </p:nvPr>
        </p:nvSpPr>
        <p:spPr>
          <a:xfrm>
            <a:off x="622138" y="1242485"/>
            <a:ext cx="10944549" cy="357356"/>
          </a:xfrm>
        </p:spPr>
        <p:txBody>
          <a:bodyPr/>
          <a:lstStyle/>
          <a:p>
            <a:pPr lvl="1"/>
            <a:r>
              <a:rPr lang="en-US" dirty="0"/>
              <a:t>Shutting Down and Starting Up the Oracle Database Instance</a:t>
            </a:r>
          </a:p>
        </p:txBody>
      </p:sp>
    </p:spTree>
    <p:extLst>
      <p:ext uri="{BB962C8B-B14F-4D97-AF65-F5344CB8AC3E}">
        <p14:creationId xmlns:p14="http://schemas.microsoft.com/office/powerpoint/2010/main" val="40478763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6. Managing </a:t>
            </a:r>
            <a:r>
              <a:rPr lang="en-US" dirty="0" smtClean="0"/>
              <a:t>Database Instances</a:t>
            </a:r>
            <a:endParaRPr lang="en-US" dirty="0"/>
          </a:p>
        </p:txBody>
      </p:sp>
      <p:sp>
        <p:nvSpPr>
          <p:cNvPr id="4" name="Subtitle 3"/>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33468109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2562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Describe initialization parameter files and initialization parameters</a:t>
            </a:r>
          </a:p>
          <a:p>
            <a:pPr lvl="1"/>
            <a:r>
              <a:rPr lang="en-US" dirty="0"/>
              <a:t>View and modify initialization parameters in SQL*Plus</a:t>
            </a:r>
          </a:p>
          <a:p>
            <a:pPr lvl="1"/>
            <a:r>
              <a:rPr lang="en-US" dirty="0"/>
              <a:t>Work with the Automatic Diagnostic Repository (ADR)</a:t>
            </a:r>
          </a:p>
          <a:p>
            <a:pPr lvl="1"/>
            <a:r>
              <a:rPr lang="en-US" dirty="0"/>
              <a:t>Query dynamic performance views</a:t>
            </a:r>
          </a:p>
        </p:txBody>
      </p:sp>
    </p:spTree>
    <p:custDataLst>
      <p:tags r:id="rId1"/>
    </p:custDataLst>
    <p:extLst>
      <p:ext uri="{BB962C8B-B14F-4D97-AF65-F5344CB8AC3E}">
        <p14:creationId xmlns:p14="http://schemas.microsoft.com/office/powerpoint/2010/main" val="138985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9550" y="264585"/>
            <a:ext cx="6905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Working with Initialization Parameters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6512" y="1146171"/>
            <a:ext cx="4495800" cy="4721229"/>
          </a:xfrm>
          <a:prstGeom prst="rect">
            <a:avLst/>
          </a:prstGeom>
        </p:spPr>
      </p:pic>
      <p:cxnSp>
        <p:nvCxnSpPr>
          <p:cNvPr id="5" name="Straight Arrow Connector 4"/>
          <p:cNvCxnSpPr/>
          <p:nvPr/>
        </p:nvCxnSpPr>
        <p:spPr bwMode="auto">
          <a:xfrm flipV="1">
            <a:off x="4982456" y="2341207"/>
            <a:ext cx="0" cy="174978"/>
          </a:xfrm>
          <a:prstGeom prst="straightConnector1">
            <a:avLst/>
          </a:prstGeom>
          <a:noFill/>
          <a:ln w="28575" cap="flat" cmpd="sng" algn="ctr">
            <a:solidFill>
              <a:schemeClr val="tx1">
                <a:lumMod val="50000"/>
              </a:schemeClr>
            </a:solidFill>
            <a:prstDash val="solid"/>
            <a:round/>
            <a:headEnd type="none" w="sm" len="sm"/>
            <a:tailEnd type="triangle" w="lg" len="lg"/>
          </a:ln>
          <a:effectLst/>
        </p:spPr>
      </p:cxnSp>
      <p:cxnSp>
        <p:nvCxnSpPr>
          <p:cNvPr id="9" name="Straight Arrow Connector 8"/>
          <p:cNvCxnSpPr/>
          <p:nvPr/>
        </p:nvCxnSpPr>
        <p:spPr bwMode="auto">
          <a:xfrm flipV="1">
            <a:off x="7149923" y="2341207"/>
            <a:ext cx="0" cy="174978"/>
          </a:xfrm>
          <a:prstGeom prst="straightConnector1">
            <a:avLst/>
          </a:prstGeom>
          <a:noFill/>
          <a:ln w="28575" cap="flat" cmpd="sng" algn="ctr">
            <a:solidFill>
              <a:schemeClr val="tx1">
                <a:lumMod val="50000"/>
              </a:schemeClr>
            </a:solidFill>
            <a:prstDash val="solid"/>
            <a:round/>
            <a:headEnd type="none" w="sm" len="sm"/>
            <a:tailEnd type="triangle" w="lg" len="lg"/>
          </a:ln>
          <a:effectLst/>
        </p:spPr>
      </p:cxnSp>
    </p:spTree>
    <p:custDataLst>
      <p:tags r:id="rId1"/>
    </p:custDataLst>
    <p:extLst>
      <p:ext uri="{BB962C8B-B14F-4D97-AF65-F5344CB8AC3E}">
        <p14:creationId xmlns:p14="http://schemas.microsoft.com/office/powerpoint/2010/main" val="7601916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99058029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924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Initialization Parameters</a:t>
            </a:r>
            <a:endParaRPr lang="en-US" altLang="es-MX" dirty="0"/>
          </a:p>
        </p:txBody>
      </p:sp>
      <p:sp>
        <p:nvSpPr>
          <p:cNvPr id="9219" name="Content Placeholder 9"/>
          <p:cNvSpPr>
            <a:spLocks noGrp="1"/>
          </p:cNvSpPr>
          <p:nvPr>
            <p:ph idx="1"/>
          </p:nvPr>
        </p:nvSpPr>
        <p:spPr>
          <a:xfrm>
            <a:off x="622138" y="990600"/>
            <a:ext cx="10944549" cy="5020171"/>
          </a:xfrm>
        </p:spPr>
        <p:txBody>
          <a:bodyPr/>
          <a:lstStyle/>
          <a:p>
            <a:pPr lvl="1">
              <a:defRPr/>
            </a:pPr>
            <a:r>
              <a:rPr lang="en-US" dirty="0"/>
              <a:t>Initialization parameters (parameters):</a:t>
            </a:r>
          </a:p>
          <a:p>
            <a:pPr lvl="2">
              <a:defRPr/>
            </a:pPr>
            <a:r>
              <a:rPr lang="en-US" dirty="0"/>
              <a:t>Set database limits</a:t>
            </a:r>
          </a:p>
          <a:p>
            <a:pPr lvl="2">
              <a:defRPr/>
            </a:pPr>
            <a:r>
              <a:rPr lang="en-US" dirty="0"/>
              <a:t>Set database-wide defaults</a:t>
            </a:r>
          </a:p>
          <a:p>
            <a:pPr lvl="2">
              <a:defRPr/>
            </a:pPr>
            <a:r>
              <a:rPr lang="en-US" dirty="0"/>
              <a:t>Specify files and directories</a:t>
            </a:r>
          </a:p>
          <a:p>
            <a:pPr lvl="2">
              <a:defRPr/>
            </a:pPr>
            <a:r>
              <a:rPr lang="en-US" dirty="0"/>
              <a:t>Affect performance</a:t>
            </a:r>
          </a:p>
          <a:p>
            <a:pPr lvl="1">
              <a:defRPr/>
            </a:pPr>
            <a:r>
              <a:rPr lang="en-US" dirty="0"/>
              <a:t>Parameters can be of two types: basic or advanced.</a:t>
            </a:r>
          </a:p>
          <a:p>
            <a:pPr lvl="2">
              <a:defRPr/>
            </a:pPr>
            <a:r>
              <a:rPr lang="en-US" dirty="0"/>
              <a:t>Tune around 30 basic parameters to get reasonable database performance.</a:t>
            </a:r>
          </a:p>
          <a:p>
            <a:pPr lvl="2">
              <a:defRPr/>
            </a:pPr>
            <a:r>
              <a:rPr lang="en-US" dirty="0"/>
              <a:t>Example of a basic parameter: </a:t>
            </a:r>
            <a:r>
              <a:rPr lang="en-US" dirty="0">
                <a:latin typeface="Courier New" panose="02070309020205020404" pitchFamily="49" charset="0"/>
                <a:cs typeface="Courier New" panose="02070309020205020404" pitchFamily="49" charset="0"/>
              </a:rPr>
              <a:t>SGA_TARGET</a:t>
            </a:r>
          </a:p>
          <a:p>
            <a:pPr lvl="2">
              <a:defRPr/>
            </a:pPr>
            <a:r>
              <a:rPr lang="en-US" dirty="0"/>
              <a:t>Example of an advanced parameter: </a:t>
            </a:r>
            <a:r>
              <a:rPr lang="en-US" dirty="0">
                <a:latin typeface="Courier New" panose="02070309020205020404" pitchFamily="49" charset="0"/>
                <a:cs typeface="Courier New" panose="02070309020205020404" pitchFamily="49" charset="0"/>
              </a:rPr>
              <a:t>DB_CACHE_SIZE</a:t>
            </a:r>
          </a:p>
          <a:p>
            <a:pPr lvl="1">
              <a:defRPr/>
            </a:pPr>
            <a:r>
              <a:rPr lang="en-US" dirty="0"/>
              <a:t>Derived parameters calculate their values from the values of other parameters.</a:t>
            </a:r>
          </a:p>
          <a:p>
            <a:pPr lvl="2">
              <a:defRPr/>
            </a:pPr>
            <a:r>
              <a:rPr lang="en-US" dirty="0"/>
              <a:t>Example: </a:t>
            </a:r>
            <a:r>
              <a:rPr lang="en-US" dirty="0">
                <a:latin typeface="Courier New" panose="02070309020205020404" pitchFamily="49" charset="0"/>
                <a:cs typeface="Courier New" panose="02070309020205020404" pitchFamily="49" charset="0"/>
              </a:rPr>
              <a:t>SESSIONS</a:t>
            </a:r>
            <a:r>
              <a:rPr lang="en-US" dirty="0"/>
              <a:t> is derived from </a:t>
            </a:r>
            <a:r>
              <a:rPr lang="en-US" dirty="0">
                <a:latin typeface="Courier New" panose="02070309020205020404" pitchFamily="49" charset="0"/>
                <a:cs typeface="Courier New" panose="02070309020205020404" pitchFamily="49" charset="0"/>
              </a:rPr>
              <a:t>PROCESSES</a:t>
            </a:r>
            <a:r>
              <a:rPr lang="en-US" dirty="0"/>
              <a:t>.</a:t>
            </a:r>
          </a:p>
          <a:p>
            <a:pPr lvl="1">
              <a:defRPr/>
            </a:pPr>
            <a:r>
              <a:rPr lang="en-US" dirty="0"/>
              <a:t>Some parameter values or value ranges depend on the host operating system.</a:t>
            </a:r>
          </a:p>
          <a:p>
            <a:pPr lvl="2">
              <a:defRPr/>
            </a:pPr>
            <a:r>
              <a:rPr lang="en-US" dirty="0"/>
              <a:t>Example: </a:t>
            </a:r>
            <a:r>
              <a:rPr lang="en-US" dirty="0">
                <a:latin typeface="Courier New" panose="02070309020205020404" pitchFamily="49" charset="0"/>
                <a:cs typeface="Courier New" panose="02070309020205020404" pitchFamily="49" charset="0"/>
              </a:rPr>
              <a:t>DB_BLOCK_SIZE</a:t>
            </a:r>
          </a:p>
        </p:txBody>
      </p:sp>
    </p:spTree>
    <p:custDataLst>
      <p:tags r:id="rId1"/>
    </p:custDataLst>
    <p:extLst>
      <p:ext uri="{BB962C8B-B14F-4D97-AF65-F5344CB8AC3E}">
        <p14:creationId xmlns:p14="http://schemas.microsoft.com/office/powerpoint/2010/main" val="1232984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372731843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600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Modifying Initialization Parameters</a:t>
            </a:r>
            <a:endParaRPr lang="en-US" altLang="es-MX" dirty="0"/>
          </a:p>
        </p:txBody>
      </p:sp>
      <p:sp>
        <p:nvSpPr>
          <p:cNvPr id="9219" name="Content Placeholder 9"/>
          <p:cNvSpPr>
            <a:spLocks noGrp="1"/>
          </p:cNvSpPr>
          <p:nvPr>
            <p:ph idx="1"/>
          </p:nvPr>
        </p:nvSpPr>
        <p:spPr>
          <a:xfrm>
            <a:off x="622138" y="1066800"/>
            <a:ext cx="10944549" cy="4922708"/>
          </a:xfrm>
        </p:spPr>
        <p:txBody>
          <a:bodyPr/>
          <a:lstStyle/>
          <a:p>
            <a:pPr lvl="1">
              <a:defRPr/>
            </a:pPr>
            <a:r>
              <a:rPr lang="en-US" dirty="0"/>
              <a:t>Modify parameters to set capacity limits or improve performance.</a:t>
            </a:r>
          </a:p>
          <a:p>
            <a:pPr lvl="2">
              <a:defRPr/>
            </a:pPr>
            <a:r>
              <a:rPr lang="en-US" dirty="0"/>
              <a:t>Use Enterprise Manager or SQL*Plus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SESSION</a:t>
            </a:r>
            <a:r>
              <a:rPr lang="en-US" dirty="0"/>
              <a:t> or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a:t>
            </a:r>
          </a:p>
          <a:p>
            <a:pPr lvl="1">
              <a:defRPr/>
            </a:pPr>
            <a:r>
              <a:rPr lang="en-US" dirty="0"/>
              <a:t>Query </a:t>
            </a:r>
            <a:r>
              <a:rPr lang="en-US" dirty="0">
                <a:latin typeface="Courier New" panose="02070309020205020404" pitchFamily="49" charset="0"/>
                <a:cs typeface="Courier New" panose="02070309020205020404" pitchFamily="49" charset="0"/>
              </a:rPr>
              <a:t>V$PARAMETER</a:t>
            </a:r>
            <a:r>
              <a:rPr lang="en-US" dirty="0"/>
              <a:t> for an initialization parameter to learn whether you can make:</a:t>
            </a:r>
          </a:p>
          <a:p>
            <a:pPr lvl="2">
              <a:defRPr/>
            </a:pPr>
            <a:r>
              <a:rPr lang="en-US" dirty="0"/>
              <a:t>Session-level changes (</a:t>
            </a:r>
            <a:r>
              <a:rPr lang="en-US" dirty="0">
                <a:latin typeface="Courier New" panose="02070309020205020404" pitchFamily="49" charset="0"/>
                <a:cs typeface="Courier New" panose="02070309020205020404" pitchFamily="49" charset="0"/>
              </a:rPr>
              <a:t>ISSES_MODIFIABLE</a:t>
            </a:r>
            <a:r>
              <a:rPr lang="en-US" dirty="0"/>
              <a:t> column)</a:t>
            </a:r>
          </a:p>
          <a:p>
            <a:pPr lvl="2">
              <a:defRPr/>
            </a:pPr>
            <a:r>
              <a:rPr lang="en-US" dirty="0"/>
              <a:t>System-level changes (</a:t>
            </a:r>
            <a:r>
              <a:rPr lang="en-US" dirty="0">
                <a:latin typeface="Courier New" panose="02070309020205020404" pitchFamily="49" charset="0"/>
                <a:cs typeface="Courier New" panose="02070309020205020404" pitchFamily="49" charset="0"/>
              </a:rPr>
              <a:t>ISSYS_MODIFIABLE</a:t>
            </a:r>
            <a:r>
              <a:rPr lang="en-US" dirty="0"/>
              <a:t> column)</a:t>
            </a:r>
          </a:p>
          <a:p>
            <a:pPr lvl="2">
              <a:defRPr/>
            </a:pPr>
            <a:r>
              <a:rPr lang="en-US" dirty="0"/>
              <a:t>PDB-level changes (</a:t>
            </a:r>
            <a:r>
              <a:rPr lang="en-US" dirty="0">
                <a:latin typeface="Courier New" panose="02070309020205020404" pitchFamily="49" charset="0"/>
                <a:cs typeface="Courier New" panose="02070309020205020404" pitchFamily="49" charset="0"/>
              </a:rPr>
              <a:t>ISPDB_MODIFIABLE</a:t>
            </a:r>
            <a:r>
              <a:rPr lang="en-US" dirty="0"/>
              <a:t> column)</a:t>
            </a:r>
          </a:p>
          <a:p>
            <a:pPr lvl="1">
              <a:defRPr/>
            </a:pPr>
            <a:r>
              <a:rPr lang="en-US" dirty="0"/>
              <a:t>Use the </a:t>
            </a:r>
            <a:r>
              <a:rPr lang="en-US" dirty="0">
                <a:latin typeface="Courier New" panose="02070309020205020404" pitchFamily="49" charset="0"/>
                <a:cs typeface="Courier New" panose="02070309020205020404" pitchFamily="49" charset="0"/>
              </a:rPr>
              <a:t>SCOPE</a:t>
            </a:r>
            <a:r>
              <a:rPr lang="en-US" dirty="0"/>
              <a:t> clause with the </a:t>
            </a:r>
            <a:r>
              <a:rPr lang="en-US" dirty="0">
                <a:latin typeface="Courier New" panose="02070309020205020404" pitchFamily="49" charset="0"/>
                <a:cs typeface="Courier New" panose="02070309020205020404" pitchFamily="49" charset="0"/>
              </a:rPr>
              <a:t>ALTER</a:t>
            </a:r>
            <a:r>
              <a:rPr lang="en-US" dirty="0"/>
              <a:t> </a:t>
            </a:r>
            <a:r>
              <a:rPr lang="en-US" dirty="0">
                <a:latin typeface="Courier New" panose="02070309020205020404" pitchFamily="49" charset="0"/>
                <a:cs typeface="Courier New" panose="02070309020205020404" pitchFamily="49" charset="0"/>
              </a:rPr>
              <a:t>SYSTEM</a:t>
            </a:r>
            <a:r>
              <a:rPr lang="en-US" dirty="0"/>
              <a:t> command to tell the system where to update the system-level parameter:</a:t>
            </a:r>
          </a:p>
          <a:p>
            <a:pPr lvl="2">
              <a:defRPr/>
            </a:pPr>
            <a:r>
              <a:rPr lang="en-US" dirty="0">
                <a:latin typeface="Courier New" panose="02070309020205020404" pitchFamily="49" charset="0"/>
                <a:cs typeface="Courier New" panose="02070309020205020404" pitchFamily="49" charset="0"/>
              </a:rPr>
              <a:t>MEMORY</a:t>
            </a:r>
          </a:p>
          <a:p>
            <a:pPr lvl="2">
              <a:defRPr/>
            </a:pPr>
            <a:r>
              <a:rPr lang="en-US" dirty="0">
                <a:latin typeface="Courier New" panose="02070309020205020404" pitchFamily="49" charset="0"/>
                <a:cs typeface="Courier New" panose="02070309020205020404" pitchFamily="49" charset="0"/>
              </a:rPr>
              <a:t>SPFILE</a:t>
            </a:r>
          </a:p>
          <a:p>
            <a:pPr lvl="2">
              <a:defRPr/>
            </a:pPr>
            <a:r>
              <a:rPr lang="en-US" dirty="0">
                <a:latin typeface="Courier New" panose="02070309020205020404" pitchFamily="49" charset="0"/>
                <a:cs typeface="Courier New" panose="02070309020205020404" pitchFamily="49" charset="0"/>
              </a:rPr>
              <a:t>BOTH</a:t>
            </a:r>
          </a:p>
          <a:p>
            <a:pPr lvl="1">
              <a:defRPr/>
            </a:pPr>
            <a:r>
              <a:rPr lang="en-US" dirty="0">
                <a:cs typeface="Courier New" panose="02070309020205020404" pitchFamily="49" charset="0"/>
              </a:rPr>
              <a:t>Use the </a:t>
            </a:r>
            <a:r>
              <a:rPr lang="en-US" dirty="0">
                <a:latin typeface="Courier New" panose="02070309020205020404" pitchFamily="49" charset="0"/>
                <a:cs typeface="Courier New" panose="02070309020205020404" pitchFamily="49" charset="0"/>
              </a:rPr>
              <a:t>DEFERRED</a:t>
            </a:r>
            <a:r>
              <a:rPr lang="en-US" dirty="0">
                <a:cs typeface="Courier New" panose="02070309020205020404" pitchFamily="49" charset="0"/>
              </a:rPr>
              <a:t> keyword</a:t>
            </a:r>
            <a:r>
              <a:rPr lang="en-US" dirty="0"/>
              <a:t> to set or modify the value of the parameter for future sessions that connect to the database.</a:t>
            </a:r>
          </a:p>
        </p:txBody>
      </p:sp>
    </p:spTree>
    <p:custDataLst>
      <p:tags r:id="rId1"/>
    </p:custDataLst>
    <p:extLst>
      <p:ext uri="{BB962C8B-B14F-4D97-AF65-F5344CB8AC3E}">
        <p14:creationId xmlns:p14="http://schemas.microsoft.com/office/powerpoint/2010/main" val="520633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292754" y="891822"/>
            <a:ext cx="9603316" cy="5168101"/>
            <a:chOff x="830654" y="1268641"/>
            <a:chExt cx="7482693" cy="3030071"/>
          </a:xfrm>
        </p:grpSpPr>
        <p:sp>
          <p:nvSpPr>
            <p:cNvPr id="28" name="Freeform 2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9" name="Rounded Rectangle 2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99719" y="1497154"/>
            <a:ext cx="2160446" cy="216044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96424" y="1497154"/>
            <a:ext cx="2160446" cy="2160446"/>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493128" y="1497154"/>
            <a:ext cx="2160446" cy="2160446"/>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20548" y="1529900"/>
            <a:ext cx="2160446" cy="2160446"/>
          </a:xfrm>
          <a:prstGeom prst="rect">
            <a:avLst/>
          </a:prstGeom>
        </p:spPr>
      </p:pic>
      <p:sp>
        <p:nvSpPr>
          <p:cNvPr id="30" name="Rectangle 29"/>
          <p:cNvSpPr/>
          <p:nvPr/>
        </p:nvSpPr>
        <p:spPr bwMode="auto">
          <a:xfrm>
            <a:off x="179550" y="264585"/>
            <a:ext cx="75441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170" name="Rectangle 3"/>
          <p:cNvSpPr>
            <a:spLocks noGrp="1" noChangeArrowheads="1"/>
          </p:cNvSpPr>
          <p:nvPr>
            <p:ph type="title"/>
          </p:nvPr>
        </p:nvSpPr>
        <p:spPr>
          <a:noFill/>
        </p:spPr>
        <p:txBody>
          <a:bodyPr/>
          <a:lstStyle/>
          <a:p>
            <a:pPr eaLnBrk="1" hangingPunct="1"/>
            <a:r>
              <a:rPr lang="en-US" altLang="en-US" dirty="0"/>
              <a:t>Oracle Database Instance Configurations</a:t>
            </a:r>
          </a:p>
        </p:txBody>
      </p:sp>
      <p:sp>
        <p:nvSpPr>
          <p:cNvPr id="7186" name="Text Box 46"/>
          <p:cNvSpPr txBox="1">
            <a:spLocks noChangeArrowheads="1"/>
          </p:cNvSpPr>
          <p:nvPr/>
        </p:nvSpPr>
        <p:spPr bwMode="auto">
          <a:xfrm>
            <a:off x="2033318" y="1140885"/>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Nonclustered System</a:t>
            </a:r>
          </a:p>
        </p:txBody>
      </p:sp>
      <p:grpSp>
        <p:nvGrpSpPr>
          <p:cNvPr id="10" name="Group 9"/>
          <p:cNvGrpSpPr/>
          <p:nvPr/>
        </p:nvGrpSpPr>
        <p:grpSpPr>
          <a:xfrm>
            <a:off x="2541314" y="2062722"/>
            <a:ext cx="1600200" cy="2552142"/>
            <a:chOff x="2666346" y="2522038"/>
            <a:chExt cx="1600200" cy="2552142"/>
          </a:xfrm>
        </p:grpSpPr>
        <p:sp>
          <p:nvSpPr>
            <p:cNvPr id="7175" name="Text Box 31"/>
            <p:cNvSpPr txBox="1">
              <a:spLocks noChangeArrowheads="1"/>
            </p:cNvSpPr>
            <p:nvPr/>
          </p:nvSpPr>
          <p:spPr bwMode="gray">
            <a:xfrm>
              <a:off x="3171444" y="2522038"/>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I1</a:t>
              </a:r>
            </a:p>
          </p:txBody>
        </p:sp>
        <p:sp>
          <p:nvSpPr>
            <p:cNvPr id="7176" name="Text Box 36"/>
            <p:cNvSpPr txBox="1">
              <a:spLocks noChangeArrowheads="1"/>
            </p:cNvSpPr>
            <p:nvPr/>
          </p:nvSpPr>
          <p:spPr bwMode="gray">
            <a:xfrm>
              <a:off x="3171444" y="2979238"/>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I2</a:t>
              </a:r>
            </a:p>
          </p:txBody>
        </p:sp>
        <p:sp>
          <p:nvSpPr>
            <p:cNvPr id="7187" name="Text Box 47"/>
            <p:cNvSpPr txBox="1">
              <a:spLocks noChangeArrowheads="1"/>
            </p:cNvSpPr>
            <p:nvPr/>
          </p:nvSpPr>
          <p:spPr bwMode="auto">
            <a:xfrm>
              <a:off x="2666346" y="4704848"/>
              <a:ext cx="16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Local Storage</a:t>
              </a:r>
            </a:p>
          </p:txBody>
        </p:sp>
      </p:grpSp>
      <p:grpSp>
        <p:nvGrpSpPr>
          <p:cNvPr id="12" name="Group 11"/>
          <p:cNvGrpSpPr/>
          <p:nvPr/>
        </p:nvGrpSpPr>
        <p:grpSpPr>
          <a:xfrm>
            <a:off x="6096525" y="1140885"/>
            <a:ext cx="3760787" cy="4712228"/>
            <a:chOff x="5890419" y="1524001"/>
            <a:chExt cx="3760787" cy="4712228"/>
          </a:xfrm>
        </p:grpSpPr>
        <p:sp>
          <p:nvSpPr>
            <p:cNvPr id="7181" name="Text Box 41"/>
            <p:cNvSpPr txBox="1">
              <a:spLocks noChangeArrowheads="1"/>
            </p:cNvSpPr>
            <p:nvPr/>
          </p:nvSpPr>
          <p:spPr bwMode="gray">
            <a:xfrm>
              <a:off x="5890419"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I1</a:t>
              </a:r>
            </a:p>
          </p:txBody>
        </p:sp>
        <p:sp>
          <p:nvSpPr>
            <p:cNvPr id="7182" name="Text Box 42"/>
            <p:cNvSpPr txBox="1">
              <a:spLocks noChangeArrowheads="1"/>
            </p:cNvSpPr>
            <p:nvPr/>
          </p:nvSpPr>
          <p:spPr bwMode="gray">
            <a:xfrm>
              <a:off x="7517606"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I2</a:t>
              </a:r>
            </a:p>
          </p:txBody>
        </p:sp>
        <p:sp>
          <p:nvSpPr>
            <p:cNvPr id="7183" name="Text Box 43"/>
            <p:cNvSpPr txBox="1">
              <a:spLocks noChangeArrowheads="1"/>
            </p:cNvSpPr>
            <p:nvPr/>
          </p:nvSpPr>
          <p:spPr bwMode="gray">
            <a:xfrm>
              <a:off x="9117806" y="2824957"/>
              <a:ext cx="533400" cy="369887"/>
            </a:xfrm>
            <a:prstGeom prst="rect">
              <a:avLst/>
            </a:prstGeom>
            <a:solidFill>
              <a:srgbClr val="99CCFF"/>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I3</a:t>
              </a:r>
            </a:p>
          </p:txBody>
        </p:sp>
        <p:sp>
          <p:nvSpPr>
            <p:cNvPr id="7185" name="Text Box 45"/>
            <p:cNvSpPr txBox="1">
              <a:spLocks noChangeArrowheads="1"/>
            </p:cNvSpPr>
            <p:nvPr/>
          </p:nvSpPr>
          <p:spPr bwMode="auto">
            <a:xfrm>
              <a:off x="6323012" y="1524001"/>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Clustered System</a:t>
              </a:r>
            </a:p>
          </p:txBody>
        </p:sp>
        <p:sp>
          <p:nvSpPr>
            <p:cNvPr id="7188" name="Text Box 48"/>
            <p:cNvSpPr txBox="1">
              <a:spLocks noChangeArrowheads="1"/>
            </p:cNvSpPr>
            <p:nvPr/>
          </p:nvSpPr>
          <p:spPr bwMode="auto">
            <a:xfrm>
              <a:off x="6802790" y="5869516"/>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Shared Storage</a:t>
              </a:r>
            </a:p>
          </p:txBody>
        </p:sp>
        <p:cxnSp>
          <p:nvCxnSpPr>
            <p:cNvPr id="7189" name="AutoShape 50"/>
            <p:cNvCxnSpPr>
              <a:cxnSpLocks noChangeShapeType="1"/>
            </p:cNvCxnSpPr>
            <p:nvPr/>
          </p:nvCxnSpPr>
          <p:spPr bwMode="gray">
            <a:xfrm rot="16200000" flipH="1">
              <a:off x="6795390" y="3399599"/>
              <a:ext cx="359731" cy="1636270"/>
            </a:xfrm>
            <a:prstGeom prst="bentConnector2">
              <a:avLst/>
            </a:prstGeom>
            <a:noFill/>
            <a:ln w="28575">
              <a:solidFill>
                <a:schemeClr val="tx1">
                  <a:lumMod val="50000"/>
                </a:schemeClr>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7190" name="AutoShape 51"/>
            <p:cNvCxnSpPr>
              <a:cxnSpLocks noChangeShapeType="1"/>
            </p:cNvCxnSpPr>
            <p:nvPr/>
          </p:nvCxnSpPr>
          <p:spPr bwMode="gray">
            <a:xfrm rot="5400000">
              <a:off x="8409083" y="3422176"/>
              <a:ext cx="359731" cy="1591116"/>
            </a:xfrm>
            <a:prstGeom prst="bentConnector2">
              <a:avLst/>
            </a:prstGeom>
            <a:noFill/>
            <a:ln w="28575">
              <a:solidFill>
                <a:schemeClr val="tx1">
                  <a:lumMod val="50000"/>
                </a:schemeClr>
              </a:solidFill>
              <a:miter lim="800000"/>
              <a:headEnd type="triangle" w="lg" len="lg"/>
              <a:tailEnd type="triangle" w="lg" len="lg"/>
            </a:ln>
            <a:extLst>
              <a:ext uri="{909E8E84-426E-40DD-AFC4-6F175D3DCCD1}">
                <a14:hiddenFill xmlns:a14="http://schemas.microsoft.com/office/drawing/2010/main">
                  <a:noFill/>
                </a14:hiddenFill>
              </a:ext>
            </a:extLst>
          </p:spPr>
        </p:cxnSp>
        <p:cxnSp>
          <p:nvCxnSpPr>
            <p:cNvPr id="7191" name="Straight Arrow Connector 24"/>
            <p:cNvCxnSpPr>
              <a:cxnSpLocks noChangeShapeType="1"/>
            </p:cNvCxnSpPr>
            <p:nvPr/>
          </p:nvCxnSpPr>
          <p:spPr bwMode="auto">
            <a:xfrm flipV="1">
              <a:off x="7793390" y="4037869"/>
              <a:ext cx="0" cy="536247"/>
            </a:xfrm>
            <a:prstGeom prst="straightConnector1">
              <a:avLst/>
            </a:prstGeom>
            <a:noFill/>
            <a:ln w="28575" algn="ctr">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cxnSp>
      </p:grpSp>
      <p:grpSp>
        <p:nvGrpSpPr>
          <p:cNvPr id="2" name="Group 1"/>
          <p:cNvGrpSpPr/>
          <p:nvPr/>
        </p:nvGrpSpPr>
        <p:grpSpPr>
          <a:xfrm>
            <a:off x="2429452" y="2915997"/>
            <a:ext cx="1160807" cy="1266465"/>
            <a:chOff x="2227268" y="2938896"/>
            <a:chExt cx="1160807" cy="1266465"/>
          </a:xfrm>
        </p:grpSpPr>
        <p:pic>
          <p:nvPicPr>
            <p:cNvPr id="35" name="Picture 12" descr="database_big.png"/>
            <p:cNvPicPr>
              <a:picLocks noChangeAspect="1"/>
            </p:cNvPicPr>
            <p:nvPr/>
          </p:nvPicPr>
          <p:blipFill>
            <a:blip r:embed="rId5" cstate="print"/>
            <a:srcRect/>
            <a:stretch>
              <a:fillRect/>
            </a:stretch>
          </p:blipFill>
          <p:spPr bwMode="auto">
            <a:xfrm>
              <a:off x="2227268" y="2938896"/>
              <a:ext cx="1160807" cy="1266465"/>
            </a:xfrm>
            <a:prstGeom prst="rect">
              <a:avLst/>
            </a:prstGeom>
            <a:noFill/>
            <a:ln w="9525">
              <a:noFill/>
              <a:miter lim="800000"/>
              <a:headEnd/>
              <a:tailEnd/>
            </a:ln>
          </p:spPr>
        </p:pic>
        <p:sp>
          <p:nvSpPr>
            <p:cNvPr id="36" name="Text Box 32"/>
            <p:cNvSpPr txBox="1">
              <a:spLocks noChangeArrowheads="1"/>
            </p:cNvSpPr>
            <p:nvPr/>
          </p:nvSpPr>
          <p:spPr bwMode="gray">
            <a:xfrm>
              <a:off x="2499966" y="3247539"/>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D1</a:t>
              </a:r>
            </a:p>
          </p:txBody>
        </p:sp>
        <p:sp>
          <p:nvSpPr>
            <p:cNvPr id="37" name="Text Box 35"/>
            <p:cNvSpPr txBox="1">
              <a:spLocks noChangeArrowheads="1"/>
            </p:cNvSpPr>
            <p:nvPr/>
          </p:nvSpPr>
          <p:spPr bwMode="gray">
            <a:xfrm>
              <a:off x="2499966" y="3704739"/>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D2</a:t>
              </a:r>
            </a:p>
          </p:txBody>
        </p:sp>
      </p:grpSp>
      <p:grpSp>
        <p:nvGrpSpPr>
          <p:cNvPr id="39" name="Group 38"/>
          <p:cNvGrpSpPr/>
          <p:nvPr/>
        </p:nvGrpSpPr>
        <p:grpSpPr>
          <a:xfrm>
            <a:off x="7425903" y="4219935"/>
            <a:ext cx="1160807" cy="1266465"/>
            <a:chOff x="2227268" y="3129353"/>
            <a:chExt cx="1160807" cy="1266465"/>
          </a:xfrm>
        </p:grpSpPr>
        <p:pic>
          <p:nvPicPr>
            <p:cNvPr id="40" name="Picture 12" descr="database_big.png"/>
            <p:cNvPicPr>
              <a:picLocks noChangeAspect="1"/>
            </p:cNvPicPr>
            <p:nvPr/>
          </p:nvPicPr>
          <p:blipFill>
            <a:blip r:embed="rId5" cstate="print"/>
            <a:srcRect/>
            <a:stretch>
              <a:fillRect/>
            </a:stretch>
          </p:blipFill>
          <p:spPr bwMode="auto">
            <a:xfrm>
              <a:off x="2227268" y="3129353"/>
              <a:ext cx="1160807" cy="1266465"/>
            </a:xfrm>
            <a:prstGeom prst="rect">
              <a:avLst/>
            </a:prstGeom>
            <a:noFill/>
            <a:ln w="9525">
              <a:noFill/>
              <a:miter lim="800000"/>
              <a:headEnd/>
              <a:tailEnd/>
            </a:ln>
          </p:spPr>
        </p:pic>
        <p:sp>
          <p:nvSpPr>
            <p:cNvPr id="42" name="Text Box 35"/>
            <p:cNvSpPr txBox="1">
              <a:spLocks noChangeArrowheads="1"/>
            </p:cNvSpPr>
            <p:nvPr/>
          </p:nvSpPr>
          <p:spPr bwMode="gray">
            <a:xfrm>
              <a:off x="2537915" y="3828290"/>
              <a:ext cx="533400" cy="369887"/>
            </a:xfrm>
            <a:prstGeom prst="rect">
              <a:avLst/>
            </a:prstGeom>
            <a:solidFill>
              <a:srgbClr val="FFCC99"/>
            </a:solidFill>
            <a:ln w="28575" algn="ctr">
              <a:solidFill>
                <a:schemeClr val="tx1"/>
              </a:solidFill>
              <a:miter lim="800000"/>
              <a:headEnd/>
              <a:tailEnd/>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dirty="0">
                  <a:solidFill>
                    <a:srgbClr val="000000"/>
                  </a:solidFill>
                </a:rPr>
                <a:t>D</a:t>
              </a:r>
            </a:p>
          </p:txBody>
        </p:sp>
      </p:grpSp>
    </p:spTree>
    <p:custDataLst>
      <p:tags r:id="rId1"/>
    </p:custDataLst>
    <p:extLst>
      <p:ext uri="{BB962C8B-B14F-4D97-AF65-F5344CB8AC3E}">
        <p14:creationId xmlns:p14="http://schemas.microsoft.com/office/powerpoint/2010/main" val="17139060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97031164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6219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Viewing Initialization Parameters</a:t>
            </a:r>
            <a:endParaRPr lang="en-US" altLang="es-MX" dirty="0"/>
          </a:p>
        </p:txBody>
      </p:sp>
      <p:sp>
        <p:nvSpPr>
          <p:cNvPr id="9219" name="Content Placeholder 9"/>
          <p:cNvSpPr>
            <a:spLocks noGrp="1"/>
          </p:cNvSpPr>
          <p:nvPr>
            <p:ph idx="1"/>
          </p:nvPr>
        </p:nvSpPr>
        <p:spPr>
          <a:xfrm>
            <a:off x="622138" y="1242485"/>
            <a:ext cx="10944549" cy="5220226"/>
          </a:xfrm>
        </p:spPr>
        <p:txBody>
          <a:bodyPr/>
          <a:lstStyle/>
          <a:p>
            <a:pPr>
              <a:defRPr/>
            </a:pPr>
            <a:r>
              <a:rPr lang="en-US" dirty="0"/>
              <a:t>Ways to view initialization parameters in SQL*Plus:</a:t>
            </a:r>
          </a:p>
          <a:p>
            <a:pPr lvl="1">
              <a:defRPr/>
            </a:pPr>
            <a:r>
              <a:rPr lang="en-US" dirty="0"/>
              <a:t>Issue the </a:t>
            </a:r>
            <a:r>
              <a:rPr lang="en-US" dirty="0">
                <a:latin typeface="Courier New" panose="02070309020205020404" pitchFamily="49" charset="0"/>
                <a:cs typeface="Courier New" panose="02070309020205020404" pitchFamily="49" charset="0"/>
              </a:rPr>
              <a:t>SHOW</a:t>
            </a:r>
            <a:r>
              <a:rPr lang="en-US" dirty="0"/>
              <a:t> </a:t>
            </a:r>
            <a:r>
              <a:rPr lang="en-US" dirty="0">
                <a:latin typeface="Courier New" panose="02070309020205020404" pitchFamily="49" charset="0"/>
                <a:cs typeface="Courier New" panose="02070309020205020404" pitchFamily="49" charset="0"/>
              </a:rPr>
              <a:t>PARAMETER</a:t>
            </a:r>
            <a:r>
              <a:rPr lang="en-US" dirty="0"/>
              <a:t> command.</a:t>
            </a:r>
          </a:p>
          <a:p>
            <a:pPr lvl="2">
              <a:defRPr/>
            </a:pPr>
            <a:r>
              <a:rPr lang="en-US" dirty="0"/>
              <a:t>Example: Find out about all the parameters whose names contain the word “para.”</a:t>
            </a:r>
            <a:r>
              <a:rPr lang="en-US" dirty="0">
                <a:latin typeface="Courier New" panose="02070309020205020404" pitchFamily="49" charset="0"/>
                <a:cs typeface="Courier New" panose="02070309020205020404" pitchFamily="49" charset="0"/>
              </a:rPr>
              <a:t> </a:t>
            </a:r>
          </a:p>
          <a:p>
            <a:pPr marL="91440" lvl="1" indent="0">
              <a:buNone/>
              <a:defRPr/>
            </a:pPr>
            <a:endParaRPr lang="en-US" dirty="0"/>
          </a:p>
          <a:p>
            <a:pPr lvl="1">
              <a:defRPr/>
            </a:pPr>
            <a:endParaRPr lang="en-US" dirty="0"/>
          </a:p>
          <a:p>
            <a:pPr lvl="1">
              <a:defRPr/>
            </a:pPr>
            <a:r>
              <a:rPr lang="en-US" dirty="0"/>
              <a:t>Query the following views:</a:t>
            </a:r>
          </a:p>
          <a:p>
            <a:pPr lvl="2">
              <a:defRPr/>
            </a:pPr>
            <a:r>
              <a:rPr lang="en-US" dirty="0">
                <a:latin typeface="Courier New" panose="02070309020205020404" pitchFamily="49" charset="0"/>
                <a:cs typeface="Courier New" panose="02070309020205020404" pitchFamily="49" charset="0"/>
              </a:rPr>
              <a:t>V$PARAMETER</a:t>
            </a:r>
          </a:p>
          <a:p>
            <a:pPr lvl="2">
              <a:defRPr/>
            </a:pPr>
            <a:r>
              <a:rPr lang="en-US" dirty="0">
                <a:latin typeface="Courier New" panose="02070309020205020404" pitchFamily="49" charset="0"/>
                <a:cs typeface="Courier New" panose="02070309020205020404" pitchFamily="49" charset="0"/>
              </a:rPr>
              <a:t>V$PARAMETER2</a:t>
            </a:r>
          </a:p>
          <a:p>
            <a:pPr lvl="2">
              <a:defRPr/>
            </a:pPr>
            <a:r>
              <a:rPr lang="en-US" dirty="0">
                <a:latin typeface="Courier New" panose="02070309020205020404" pitchFamily="49" charset="0"/>
                <a:cs typeface="Courier New" panose="02070309020205020404" pitchFamily="49" charset="0"/>
              </a:rPr>
              <a:t>V$SPPARAMETER</a:t>
            </a:r>
          </a:p>
          <a:p>
            <a:pPr lvl="2">
              <a:defRPr/>
            </a:pPr>
            <a:r>
              <a:rPr lang="en-US" dirty="0">
                <a:latin typeface="Courier New" panose="02070309020205020404" pitchFamily="49" charset="0"/>
                <a:cs typeface="Courier New" panose="02070309020205020404" pitchFamily="49" charset="0"/>
              </a:rPr>
              <a:t>V$SYSTEM_PARAMETER</a:t>
            </a:r>
          </a:p>
          <a:p>
            <a:pPr lvl="2">
              <a:defRPr/>
            </a:pPr>
            <a:r>
              <a:rPr lang="en-US" dirty="0">
                <a:latin typeface="Courier New" panose="02070309020205020404" pitchFamily="49" charset="0"/>
                <a:cs typeface="Courier New" panose="02070309020205020404" pitchFamily="49" charset="0"/>
              </a:rPr>
              <a:t>V$SYSTEM_PARAMETER2</a:t>
            </a:r>
          </a:p>
          <a:p>
            <a:pPr>
              <a:defRPr/>
            </a:pPr>
            <a:endParaRPr lang="en-US" dirty="0"/>
          </a:p>
          <a:p>
            <a:pPr eaLnBrk="1" hangingPunct="1">
              <a:defRPr/>
            </a:pPr>
            <a:endParaRPr lang="en-US" dirty="0"/>
          </a:p>
        </p:txBody>
      </p:sp>
      <p:sp>
        <p:nvSpPr>
          <p:cNvPr id="4" name="Content Placeholder 2"/>
          <p:cNvSpPr txBox="1">
            <a:spLocks/>
          </p:cNvSpPr>
          <p:nvPr/>
        </p:nvSpPr>
        <p:spPr bwMode="gray">
          <a:xfrm>
            <a:off x="1059018" y="2522339"/>
            <a:ext cx="10216994" cy="44946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wrap="square" lIns="121899" tIns="121899" rIns="16930" bIns="16930">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SHOW PARAMETER para</a:t>
            </a:r>
          </a:p>
        </p:txBody>
      </p:sp>
    </p:spTree>
    <p:custDataLst>
      <p:tags r:id="rId1"/>
    </p:custDataLst>
    <p:extLst>
      <p:ext uri="{BB962C8B-B14F-4D97-AF65-F5344CB8AC3E}">
        <p14:creationId xmlns:p14="http://schemas.microsoft.com/office/powerpoint/2010/main" val="11347594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0161986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9115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Working with the Automatic Diagnostic Repository</a:t>
            </a:r>
            <a:endParaRPr lang="en-US" altLang="es-MX" dirty="0"/>
          </a:p>
        </p:txBody>
      </p:sp>
      <p:sp>
        <p:nvSpPr>
          <p:cNvPr id="9219" name="Content Placeholder 9"/>
          <p:cNvSpPr>
            <a:spLocks noGrp="1"/>
          </p:cNvSpPr>
          <p:nvPr>
            <p:ph idx="1"/>
          </p:nvPr>
        </p:nvSpPr>
        <p:spPr>
          <a:xfrm>
            <a:off x="622138" y="1242485"/>
            <a:ext cx="10944549" cy="3665954"/>
          </a:xfrm>
        </p:spPr>
        <p:txBody>
          <a:bodyPr/>
          <a:lstStyle/>
          <a:p>
            <a:pPr>
              <a:defRPr/>
            </a:pPr>
            <a:r>
              <a:rPr lang="en-US" dirty="0"/>
              <a:t>The Automatic Diagnostic Repository (ADR):</a:t>
            </a:r>
          </a:p>
          <a:p>
            <a:pPr lvl="1">
              <a:defRPr/>
            </a:pPr>
            <a:r>
              <a:rPr lang="en-US" dirty="0"/>
              <a:t>Is a file-based repository outside the database</a:t>
            </a:r>
          </a:p>
          <a:p>
            <a:pPr lvl="1">
              <a:defRPr/>
            </a:pPr>
            <a:r>
              <a:rPr lang="en-US" dirty="0"/>
              <a:t>Is a system-wide central tracing and logging repository</a:t>
            </a:r>
          </a:p>
          <a:p>
            <a:pPr lvl="1">
              <a:defRPr/>
            </a:pPr>
            <a:r>
              <a:rPr lang="en-US" dirty="0"/>
              <a:t>Stores database diagnostic data such as:</a:t>
            </a:r>
          </a:p>
          <a:p>
            <a:pPr lvl="2">
              <a:defRPr/>
            </a:pPr>
            <a:r>
              <a:rPr lang="en-US" dirty="0"/>
              <a:t>Traces</a:t>
            </a:r>
          </a:p>
          <a:p>
            <a:pPr lvl="2">
              <a:defRPr/>
            </a:pPr>
            <a:r>
              <a:rPr lang="en-US" dirty="0"/>
              <a:t>Alert log</a:t>
            </a:r>
          </a:p>
          <a:p>
            <a:pPr lvl="2">
              <a:defRPr/>
            </a:pPr>
            <a:r>
              <a:rPr lang="en-US" dirty="0"/>
              <a:t>Health monitor reports</a:t>
            </a:r>
          </a:p>
          <a:p>
            <a:pPr>
              <a:defRPr/>
            </a:pPr>
            <a:endParaRPr lang="en-US" dirty="0"/>
          </a:p>
          <a:p>
            <a:pPr eaLnBrk="1" hangingPunct="1">
              <a:defRPr/>
            </a:pPr>
            <a:endParaRPr lang="en-US" dirty="0"/>
          </a:p>
        </p:txBody>
      </p:sp>
    </p:spTree>
    <p:custDataLst>
      <p:tags r:id="rId1"/>
    </p:custDataLst>
    <p:extLst>
      <p:ext uri="{BB962C8B-B14F-4D97-AF65-F5344CB8AC3E}">
        <p14:creationId xmlns:p14="http://schemas.microsoft.com/office/powerpoint/2010/main" val="40647044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1292754" y="1140885"/>
            <a:ext cx="9603316" cy="5045331"/>
            <a:chOff x="830654" y="1268641"/>
            <a:chExt cx="7482693" cy="3017277"/>
          </a:xfrm>
        </p:grpSpPr>
        <p:sp>
          <p:nvSpPr>
            <p:cNvPr id="81" name="Freeform 80"/>
            <p:cNvSpPr/>
            <p:nvPr/>
          </p:nvSpPr>
          <p:spPr bwMode="auto">
            <a:xfrm>
              <a:off x="1005948" y="4240199"/>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2" name="Rounded Rectangle 81"/>
            <p:cNvSpPr/>
            <p:nvPr/>
          </p:nvSpPr>
          <p:spPr bwMode="auto">
            <a:xfrm>
              <a:off x="830654" y="1268641"/>
              <a:ext cx="7482693" cy="3000214"/>
            </a:xfrm>
            <a:prstGeom prst="roundRect">
              <a:avLst>
                <a:gd name="adj" fmla="val 728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9" name="Group 8"/>
          <p:cNvGrpSpPr/>
          <p:nvPr/>
        </p:nvGrpSpPr>
        <p:grpSpPr>
          <a:xfrm>
            <a:off x="2194340" y="990600"/>
            <a:ext cx="7800145" cy="4945523"/>
            <a:chOff x="2052638" y="1323976"/>
            <a:chExt cx="7800145" cy="4945523"/>
          </a:xfrm>
        </p:grpSpPr>
        <p:cxnSp>
          <p:nvCxnSpPr>
            <p:cNvPr id="7197" name="AutoShape 28"/>
            <p:cNvCxnSpPr>
              <a:cxnSpLocks noChangeShapeType="1"/>
            </p:cNvCxnSpPr>
            <p:nvPr/>
          </p:nvCxnSpPr>
          <p:spPr bwMode="auto">
            <a:xfrm rot="5400000">
              <a:off x="2689174" y="2162512"/>
              <a:ext cx="282443" cy="2324"/>
            </a:xfrm>
            <a:prstGeom prst="bentConnector3">
              <a:avLst>
                <a:gd name="adj1" fmla="val 49398"/>
              </a:avLst>
            </a:prstGeom>
            <a:noFill/>
            <a:ln w="28575">
              <a:solidFill>
                <a:schemeClr val="tx1">
                  <a:lumMod val="50000"/>
                </a:schemeClr>
              </a:solidFill>
              <a:prstDash val="sysDot"/>
              <a:miter lim="800000"/>
              <a:headEnd type="none" w="sm" len="sm"/>
              <a:tailEnd type="triangle" w="lg" len="lg"/>
            </a:ln>
            <a:extLst>
              <a:ext uri="{909E8E84-426E-40DD-AFC4-6F175D3DCCD1}">
                <a14:hiddenFill xmlns:a14="http://schemas.microsoft.com/office/drawing/2010/main">
                  <a:noFill/>
                </a14:hiddenFill>
              </a:ext>
            </a:extLst>
          </p:spPr>
        </p:cxnSp>
        <p:sp>
          <p:nvSpPr>
            <p:cNvPr id="7170" name="Freeform 77"/>
            <p:cNvSpPr>
              <a:spLocks/>
            </p:cNvSpPr>
            <p:nvPr/>
          </p:nvSpPr>
          <p:spPr bwMode="auto">
            <a:xfrm>
              <a:off x="7478712" y="5043488"/>
              <a:ext cx="1111875" cy="811212"/>
            </a:xfrm>
            <a:custGeom>
              <a:avLst/>
              <a:gdLst>
                <a:gd name="T0" fmla="*/ 0 w 992"/>
                <a:gd name="T1" fmla="*/ 0 h 464"/>
                <a:gd name="T2" fmla="*/ 2147483647 w 992"/>
                <a:gd name="T3" fmla="*/ 0 h 464"/>
                <a:gd name="T4" fmla="*/ 2147483647 w 992"/>
                <a:gd name="T5" fmla="*/ 2147483647 h 464"/>
                <a:gd name="T6" fmla="*/ 0 60000 65536"/>
                <a:gd name="T7" fmla="*/ 0 60000 65536"/>
                <a:gd name="T8" fmla="*/ 0 60000 65536"/>
                <a:gd name="T9" fmla="*/ 0 w 992"/>
                <a:gd name="T10" fmla="*/ 0 h 464"/>
                <a:gd name="T11" fmla="*/ 992 w 992"/>
                <a:gd name="T12" fmla="*/ 464 h 464"/>
              </a:gdLst>
              <a:ahLst/>
              <a:cxnLst>
                <a:cxn ang="T6">
                  <a:pos x="T0" y="T1"/>
                </a:cxn>
                <a:cxn ang="T7">
                  <a:pos x="T2" y="T3"/>
                </a:cxn>
                <a:cxn ang="T8">
                  <a:pos x="T4" y="T5"/>
                </a:cxn>
              </a:cxnLst>
              <a:rect l="T9" t="T10" r="T11" b="T12"/>
              <a:pathLst>
                <a:path w="992" h="464">
                  <a:moveTo>
                    <a:pt x="0" y="0"/>
                  </a:moveTo>
                  <a:lnTo>
                    <a:pt x="992" y="0"/>
                  </a:lnTo>
                  <a:lnTo>
                    <a:pt x="992" y="464"/>
                  </a:lnTo>
                </a:path>
              </a:pathLst>
            </a:custGeom>
            <a:noFill/>
            <a:ln w="28575" cap="flat" cmpd="sng">
              <a:solidFill>
                <a:schemeClr val="tx1">
                  <a:lumMod val="50000"/>
                </a:schemeClr>
              </a:solidFill>
              <a:prstDash val="solid"/>
              <a:round/>
              <a:headEnd type="none" w="sm" len="sm"/>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171" name="Oval 2"/>
            <p:cNvSpPr>
              <a:spLocks noChangeArrowheads="1"/>
            </p:cNvSpPr>
            <p:nvPr/>
          </p:nvSpPr>
          <p:spPr bwMode="auto">
            <a:xfrm>
              <a:off x="3122612" y="2362201"/>
              <a:ext cx="4953000" cy="3463925"/>
            </a:xfrm>
            <a:prstGeom prst="ellipse">
              <a:avLst/>
            </a:prstGeom>
            <a:solidFill>
              <a:schemeClr val="accent3">
                <a:lumMod val="40000"/>
                <a:lumOff val="60000"/>
              </a:schemeClr>
            </a:solidFill>
            <a:ln w="28575">
              <a:solidFill>
                <a:schemeClr val="accent3">
                  <a:lumMod val="75000"/>
                </a:schemeClr>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2" name="Line 3"/>
            <p:cNvSpPr>
              <a:spLocks noChangeShapeType="1"/>
            </p:cNvSpPr>
            <p:nvPr/>
          </p:nvSpPr>
          <p:spPr bwMode="auto">
            <a:xfrm flipV="1">
              <a:off x="5607050" y="2686050"/>
              <a:ext cx="0" cy="1524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74" name="AutoShape 5"/>
            <p:cNvSpPr>
              <a:spLocks noChangeArrowheads="1"/>
            </p:cNvSpPr>
            <p:nvPr/>
          </p:nvSpPr>
          <p:spPr bwMode="auto">
            <a:xfrm>
              <a:off x="5373687" y="2463800"/>
              <a:ext cx="465138" cy="317500"/>
            </a:xfrm>
            <a:prstGeom prst="flowChartPunchedCard">
              <a:avLst/>
            </a:prstGeom>
            <a:solidFill>
              <a:srgbClr val="FFCC66"/>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5" name="AutoShape 6"/>
            <p:cNvSpPr>
              <a:spLocks noChangeArrowheads="1"/>
            </p:cNvSpPr>
            <p:nvPr/>
          </p:nvSpPr>
          <p:spPr bwMode="auto">
            <a:xfrm>
              <a:off x="5375276" y="2882900"/>
              <a:ext cx="465137"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176" name="AutoShape 7"/>
            <p:cNvSpPr>
              <a:spLocks noChangeArrowheads="1"/>
            </p:cNvSpPr>
            <p:nvPr/>
          </p:nvSpPr>
          <p:spPr bwMode="auto">
            <a:xfrm>
              <a:off x="5375276" y="3303588"/>
              <a:ext cx="465137"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177" name="AutoShape 8"/>
            <p:cNvSpPr>
              <a:spLocks noChangeArrowheads="1"/>
            </p:cNvSpPr>
            <p:nvPr/>
          </p:nvSpPr>
          <p:spPr bwMode="auto">
            <a:xfrm>
              <a:off x="5375276" y="3762375"/>
              <a:ext cx="465137" cy="317500"/>
            </a:xfrm>
            <a:prstGeom prst="flowChartPunchedCard">
              <a:avLst/>
            </a:prstGeom>
            <a:solidFill>
              <a:srgbClr val="FFCC66"/>
            </a:solidFill>
            <a:ln w="1905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178" name="AutoShape 9"/>
            <p:cNvSpPr>
              <a:spLocks noChangeArrowheads="1"/>
            </p:cNvSpPr>
            <p:nvPr/>
          </p:nvSpPr>
          <p:spPr bwMode="auto">
            <a:xfrm>
              <a:off x="5375276" y="4224338"/>
              <a:ext cx="465137"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cxnSp>
          <p:nvCxnSpPr>
            <p:cNvPr id="7179" name="AutoShape 10"/>
            <p:cNvCxnSpPr>
              <a:cxnSpLocks noChangeShapeType="1"/>
            </p:cNvCxnSpPr>
            <p:nvPr/>
          </p:nvCxnSpPr>
          <p:spPr bwMode="auto">
            <a:xfrm rot="5400000">
              <a:off x="5447507" y="4701382"/>
              <a:ext cx="319087" cy="0"/>
            </a:xfrm>
            <a:prstGeom prst="straightConnector1">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cxnSp>
        <p:sp>
          <p:nvSpPr>
            <p:cNvPr id="7180" name="Line 11"/>
            <p:cNvSpPr>
              <a:spLocks noChangeShapeType="1"/>
            </p:cNvSpPr>
            <p:nvPr/>
          </p:nvSpPr>
          <p:spPr bwMode="auto">
            <a:xfrm flipV="1">
              <a:off x="4051300" y="4660900"/>
              <a:ext cx="3117850" cy="6350"/>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1" name="Line 12"/>
            <p:cNvSpPr>
              <a:spLocks noChangeShapeType="1"/>
            </p:cNvSpPr>
            <p:nvPr/>
          </p:nvSpPr>
          <p:spPr bwMode="auto">
            <a:xfrm>
              <a:off x="4058410" y="4653285"/>
              <a:ext cx="827" cy="201612"/>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2" name="Line 13"/>
            <p:cNvSpPr>
              <a:spLocks noChangeShapeType="1"/>
            </p:cNvSpPr>
            <p:nvPr/>
          </p:nvSpPr>
          <p:spPr bwMode="auto">
            <a:xfrm>
              <a:off x="6659562" y="4659314"/>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3" name="Line 14"/>
            <p:cNvSpPr>
              <a:spLocks noChangeShapeType="1"/>
            </p:cNvSpPr>
            <p:nvPr/>
          </p:nvSpPr>
          <p:spPr bwMode="auto">
            <a:xfrm>
              <a:off x="4600575" y="4668839"/>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4" name="Line 15"/>
            <p:cNvSpPr>
              <a:spLocks noChangeShapeType="1"/>
            </p:cNvSpPr>
            <p:nvPr/>
          </p:nvSpPr>
          <p:spPr bwMode="auto">
            <a:xfrm>
              <a:off x="6137275" y="4660901"/>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185" name="Text Box 16"/>
            <p:cNvSpPr txBox="1">
              <a:spLocks noChangeArrowheads="1"/>
            </p:cNvSpPr>
            <p:nvPr/>
          </p:nvSpPr>
          <p:spPr bwMode="auto">
            <a:xfrm>
              <a:off x="5384800" y="2892654"/>
              <a:ext cx="3962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diag</a:t>
              </a:r>
            </a:p>
          </p:txBody>
        </p:sp>
        <p:sp>
          <p:nvSpPr>
            <p:cNvPr id="7186" name="Text Box 17"/>
            <p:cNvSpPr txBox="1">
              <a:spLocks noChangeArrowheads="1"/>
            </p:cNvSpPr>
            <p:nvPr/>
          </p:nvSpPr>
          <p:spPr bwMode="auto">
            <a:xfrm>
              <a:off x="5321300" y="3324226"/>
              <a:ext cx="571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rdbms</a:t>
              </a:r>
            </a:p>
          </p:txBody>
        </p:sp>
        <p:sp>
          <p:nvSpPr>
            <p:cNvPr id="7187" name="Text Box 18"/>
            <p:cNvSpPr txBox="1">
              <a:spLocks noChangeArrowheads="1"/>
            </p:cNvSpPr>
            <p:nvPr/>
          </p:nvSpPr>
          <p:spPr bwMode="auto">
            <a:xfrm>
              <a:off x="5343526" y="3724276"/>
              <a:ext cx="528637" cy="396875"/>
            </a:xfrm>
            <a:prstGeom prst="rect">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188" name="Text Box 19"/>
            <p:cNvSpPr txBox="1">
              <a:spLocks noChangeArrowheads="1"/>
            </p:cNvSpPr>
            <p:nvPr/>
          </p:nvSpPr>
          <p:spPr bwMode="auto">
            <a:xfrm>
              <a:off x="5410201" y="4262666"/>
              <a:ext cx="3561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SID</a:t>
              </a:r>
            </a:p>
          </p:txBody>
        </p:sp>
        <p:sp>
          <p:nvSpPr>
            <p:cNvPr id="7189" name="Text Box 20"/>
            <p:cNvSpPr txBox="1">
              <a:spLocks noChangeArrowheads="1"/>
            </p:cNvSpPr>
            <p:nvPr/>
          </p:nvSpPr>
          <p:spPr bwMode="auto">
            <a:xfrm>
              <a:off x="5362076" y="2440333"/>
              <a:ext cx="486274" cy="369332"/>
            </a:xfrm>
            <a:prstGeom prst="rect">
              <a:avLst/>
            </a:prstGeom>
            <a:solidFill>
              <a:srgbClr val="FFFFFF"/>
            </a:solidFill>
            <a:ln w="28575">
              <a:solidFill>
                <a:srgbClr val="000000"/>
              </a:solidFill>
              <a:miter lim="800000"/>
              <a:headEnd type="none" w="sm" len="sm"/>
              <a:tailEnd type="none" w="sm" len="sm"/>
            </a:ln>
          </p:spPr>
          <p:txBody>
            <a:bodyPr wrap="squar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b="1" dirty="0">
                  <a:solidFill>
                    <a:srgbClr val="000000"/>
                  </a:solidFill>
                </a:rPr>
                <a:t>ADR</a:t>
              </a:r>
              <a:br>
                <a:rPr lang="en-US" altLang="en-US" sz="900" b="1" dirty="0">
                  <a:solidFill>
                    <a:srgbClr val="000000"/>
                  </a:solidFill>
                </a:rPr>
              </a:br>
              <a:r>
                <a:rPr lang="en-US" altLang="en-US" sz="900" b="1" dirty="0">
                  <a:solidFill>
                    <a:srgbClr val="000000"/>
                  </a:solidFill>
                </a:rPr>
                <a:t>Base</a:t>
              </a:r>
            </a:p>
          </p:txBody>
        </p:sp>
        <p:cxnSp>
          <p:nvCxnSpPr>
            <p:cNvPr id="7191" name="AutoShape 22"/>
            <p:cNvCxnSpPr>
              <a:cxnSpLocks noChangeShapeType="1"/>
              <a:stCxn id="7190" idx="2"/>
              <a:endCxn id="7189" idx="1"/>
            </p:cNvCxnSpPr>
            <p:nvPr/>
          </p:nvCxnSpPr>
          <p:spPr bwMode="auto">
            <a:xfrm rot="16200000" flipH="1">
              <a:off x="4072555" y="1335478"/>
              <a:ext cx="89272" cy="2489769"/>
            </a:xfrm>
            <a:prstGeom prst="bentConnector2">
              <a:avLst/>
            </a:prstGeom>
            <a:noFill/>
            <a:ln w="28575">
              <a:solidFill>
                <a:schemeClr val="tx1">
                  <a:lumMod val="50000"/>
                </a:schemeClr>
              </a:solidFill>
              <a:prstDash val="sysDot"/>
              <a:miter lim="800000"/>
              <a:headEnd type="none" w="sm" len="sm"/>
              <a:tailEnd type="triangle" w="lg" len="lg"/>
            </a:ln>
            <a:extLst>
              <a:ext uri="{909E8E84-426E-40DD-AFC4-6F175D3DCCD1}">
                <a14:hiddenFill xmlns:a14="http://schemas.microsoft.com/office/drawing/2010/main">
                  <a:noFill/>
                </a14:hiddenFill>
              </a:ext>
            </a:extLst>
          </p:spPr>
        </p:cxnSp>
        <p:sp>
          <p:nvSpPr>
            <p:cNvPr id="7192" name="Text Box 23"/>
            <p:cNvSpPr txBox="1">
              <a:spLocks noChangeArrowheads="1"/>
            </p:cNvSpPr>
            <p:nvPr/>
          </p:nvSpPr>
          <p:spPr bwMode="auto">
            <a:xfrm>
              <a:off x="3089276" y="1323976"/>
              <a:ext cx="3165475" cy="307975"/>
            </a:xfrm>
            <a:prstGeom prst="rect">
              <a:avLst/>
            </a:prstGeom>
            <a:solidFill>
              <a:schemeClr val="accent3">
                <a:lumMod val="20000"/>
                <a:lumOff val="80000"/>
              </a:schemeClr>
            </a:solidFill>
            <a:ln w="28575">
              <a:solidFill>
                <a:schemeClr val="accent3"/>
              </a:solidFill>
              <a:miter lim="800000"/>
              <a:headEnd type="none" w="sm" len="sm"/>
              <a:tailEnd type="none" w="sm" len="sm"/>
            </a:ln>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chemeClr val="tx1">
                      <a:lumMod val="50000"/>
                    </a:schemeClr>
                  </a:solidFill>
                  <a:latin typeface="Courier New" panose="02070309020205020404" pitchFamily="49" charset="0"/>
                </a:rPr>
                <a:t>DIAGNOSTIC_DEST</a:t>
              </a:r>
            </a:p>
          </p:txBody>
        </p:sp>
        <p:cxnSp>
          <p:nvCxnSpPr>
            <p:cNvPr id="7193" name="AutoShape 24"/>
            <p:cNvCxnSpPr>
              <a:cxnSpLocks noChangeShapeType="1"/>
              <a:stCxn id="7192" idx="1"/>
            </p:cNvCxnSpPr>
            <p:nvPr/>
          </p:nvCxnSpPr>
          <p:spPr bwMode="auto">
            <a:xfrm rot="10800000" flipV="1">
              <a:off x="2846248" y="1477963"/>
              <a:ext cx="243028" cy="309561"/>
            </a:xfrm>
            <a:prstGeom prst="bentConnector2">
              <a:avLst/>
            </a:prstGeom>
            <a:noFill/>
            <a:ln w="28575">
              <a:solidFill>
                <a:schemeClr val="tx1">
                  <a:lumMod val="50000"/>
                </a:schemeClr>
              </a:solidFill>
              <a:prstDash val="sysDot"/>
              <a:round/>
              <a:headEnd type="none" w="sm" len="sm"/>
              <a:tailEnd type="triangle" w="lg" len="lg"/>
            </a:ln>
            <a:extLst>
              <a:ext uri="{909E8E84-426E-40DD-AFC4-6F175D3DCCD1}">
                <a14:hiddenFill xmlns:a14="http://schemas.microsoft.com/office/drawing/2010/main">
                  <a:noFill/>
                </a14:hiddenFill>
              </a:ext>
            </a:extLst>
          </p:spPr>
        </p:cxnSp>
        <p:sp>
          <p:nvSpPr>
            <p:cNvPr id="7194" name="Text Box 25"/>
            <p:cNvSpPr txBox="1">
              <a:spLocks noChangeArrowheads="1"/>
            </p:cNvSpPr>
            <p:nvPr/>
          </p:nvSpPr>
          <p:spPr bwMode="auto">
            <a:xfrm>
              <a:off x="4494212" y="4184651"/>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rPr>
                <a:t>ADR</a:t>
              </a:r>
              <a:br>
                <a:rPr lang="en-US" altLang="en-US" sz="1000" b="1" dirty="0">
                  <a:solidFill>
                    <a:srgbClr val="000000"/>
                  </a:solidFill>
                </a:rPr>
              </a:br>
              <a:r>
                <a:rPr lang="en-US" altLang="en-US" sz="1000" b="1" dirty="0">
                  <a:solidFill>
                    <a:srgbClr val="000000"/>
                  </a:solidFill>
                </a:rPr>
                <a:t>Home</a:t>
              </a:r>
            </a:p>
          </p:txBody>
        </p:sp>
        <p:cxnSp>
          <p:nvCxnSpPr>
            <p:cNvPr id="7195" name="AutoShape 26"/>
            <p:cNvCxnSpPr>
              <a:cxnSpLocks noChangeShapeType="1"/>
            </p:cNvCxnSpPr>
            <p:nvPr/>
          </p:nvCxnSpPr>
          <p:spPr bwMode="auto">
            <a:xfrm>
              <a:off x="5008563" y="4392613"/>
              <a:ext cx="365125" cy="0"/>
            </a:xfrm>
            <a:prstGeom prst="straightConnector1">
              <a:avLst/>
            </a:prstGeom>
            <a:noFill/>
            <a:ln w="28575">
              <a:solidFill>
                <a:schemeClr val="tx1">
                  <a:lumMod val="50000"/>
                </a:schemeClr>
              </a:solidFill>
              <a:prstDash val="sysDot"/>
              <a:round/>
              <a:headEnd type="none" w="sm" len="sm"/>
              <a:tailEnd type="triangle" w="lg" len="lg"/>
            </a:ln>
            <a:extLst>
              <a:ext uri="{909E8E84-426E-40DD-AFC4-6F175D3DCCD1}">
                <a14:hiddenFill xmlns:a14="http://schemas.microsoft.com/office/drawing/2010/main">
                  <a:noFill/>
                </a14:hiddenFill>
              </a:ext>
            </a:extLst>
          </p:spPr>
        </p:cxnSp>
        <p:sp>
          <p:nvSpPr>
            <p:cNvPr id="7196" name="Text Box 27"/>
            <p:cNvSpPr txBox="1">
              <a:spLocks noChangeArrowheads="1"/>
            </p:cNvSpPr>
            <p:nvPr/>
          </p:nvSpPr>
          <p:spPr bwMode="auto">
            <a:xfrm>
              <a:off x="2239708" y="1794151"/>
              <a:ext cx="1204498" cy="246221"/>
            </a:xfrm>
            <a:prstGeom prst="rect">
              <a:avLst/>
            </a:prstGeom>
            <a:solidFill>
              <a:schemeClr val="accent3">
                <a:lumMod val="20000"/>
                <a:lumOff val="80000"/>
              </a:schemeClr>
            </a:solidFill>
            <a:ln w="28575">
              <a:solidFill>
                <a:schemeClr val="accent3"/>
              </a:solidFill>
              <a:miter lim="800000"/>
              <a:headEnd type="none" w="sm" len="sm"/>
              <a:tailEnd type="none" w="sm" len="sm"/>
            </a:ln>
          </p:spPr>
          <p:txBody>
            <a:bodyPr wrap="squar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000" b="1" dirty="0">
                  <a:solidFill>
                    <a:srgbClr val="000000"/>
                  </a:solidFill>
                  <a:latin typeface="Courier New" panose="02070309020205020404" pitchFamily="49" charset="0"/>
                </a:rPr>
                <a:t>$ORACLE_BASE</a:t>
              </a:r>
            </a:p>
          </p:txBody>
        </p:sp>
        <p:cxnSp>
          <p:nvCxnSpPr>
            <p:cNvPr id="7198" name="AutoShape 29"/>
            <p:cNvCxnSpPr>
              <a:cxnSpLocks noChangeShapeType="1"/>
            </p:cNvCxnSpPr>
            <p:nvPr/>
          </p:nvCxnSpPr>
          <p:spPr bwMode="auto">
            <a:xfrm flipV="1">
              <a:off x="8088231" y="2819400"/>
              <a:ext cx="481012" cy="1190625"/>
            </a:xfrm>
            <a:prstGeom prst="bentConnector2">
              <a:avLst/>
            </a:prstGeom>
            <a:noFill/>
            <a:ln w="28575">
              <a:solidFill>
                <a:schemeClr val="tx1">
                  <a:lumMod val="50000"/>
                </a:schemeClr>
              </a:solidFill>
              <a:miter lim="800000"/>
              <a:headEnd type="triangle" w="lg" len="lg"/>
              <a:tailEnd type="triangle" w="lg" len="lg"/>
            </a:ln>
            <a:extLst>
              <a:ext uri="{909E8E84-426E-40DD-AFC4-6F175D3DCCD1}">
                <a14:hiddenFill xmlns:a14="http://schemas.microsoft.com/office/drawing/2010/main">
                  <a:noFill/>
                </a14:hiddenFill>
              </a:ext>
            </a:extLst>
          </p:spPr>
        </p:cxnSp>
        <p:sp>
          <p:nvSpPr>
            <p:cNvPr id="7199" name="Text Box 30"/>
            <p:cNvSpPr txBox="1">
              <a:spLocks noChangeArrowheads="1"/>
            </p:cNvSpPr>
            <p:nvPr/>
          </p:nvSpPr>
          <p:spPr bwMode="auto">
            <a:xfrm>
              <a:off x="2212975" y="5853114"/>
              <a:ext cx="591829" cy="246221"/>
            </a:xfrm>
            <a:prstGeom prst="rect">
              <a:avLst/>
            </a:prstGeom>
            <a:solidFill>
              <a:srgbClr val="00B0F0"/>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rPr>
                <a:t>ADRCI</a:t>
              </a:r>
            </a:p>
          </p:txBody>
        </p:sp>
        <p:sp>
          <p:nvSpPr>
            <p:cNvPr id="7200" name="Text Box 32"/>
            <p:cNvSpPr txBox="1">
              <a:spLocks noChangeArrowheads="1"/>
            </p:cNvSpPr>
            <p:nvPr/>
          </p:nvSpPr>
          <p:spPr bwMode="auto">
            <a:xfrm>
              <a:off x="3590926" y="5915026"/>
              <a:ext cx="723275" cy="246221"/>
            </a:xfrm>
            <a:prstGeom prst="rect">
              <a:avLst/>
            </a:prstGeom>
            <a:solidFill>
              <a:schemeClr val="bg2">
                <a:lumMod val="90000"/>
              </a:schemeClr>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log.xml</a:t>
              </a:r>
            </a:p>
          </p:txBody>
        </p:sp>
        <p:sp>
          <p:nvSpPr>
            <p:cNvPr id="7201" name="Text Box 33"/>
            <p:cNvSpPr txBox="1">
              <a:spLocks noChangeArrowheads="1"/>
            </p:cNvSpPr>
            <p:nvPr/>
          </p:nvSpPr>
          <p:spPr bwMode="auto">
            <a:xfrm>
              <a:off x="5848350" y="5915026"/>
              <a:ext cx="1184940" cy="246221"/>
            </a:xfrm>
            <a:prstGeom prst="rect">
              <a:avLst/>
            </a:prstGeom>
            <a:solidFill>
              <a:schemeClr val="bg2">
                <a:lumMod val="90000"/>
              </a:schemeClr>
            </a:solidFill>
            <a:ln w="28575">
              <a:solidFill>
                <a:schemeClr val="tx1"/>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alert_SID.log</a:t>
              </a:r>
            </a:p>
          </p:txBody>
        </p:sp>
        <p:cxnSp>
          <p:nvCxnSpPr>
            <p:cNvPr id="7202" name="AutoShape 34"/>
            <p:cNvCxnSpPr>
              <a:cxnSpLocks noChangeShapeType="1"/>
            </p:cNvCxnSpPr>
            <p:nvPr/>
          </p:nvCxnSpPr>
          <p:spPr bwMode="auto">
            <a:xfrm rot="5400000" flipH="1">
              <a:off x="6271419" y="5512595"/>
              <a:ext cx="752475" cy="4762"/>
            </a:xfrm>
            <a:prstGeom prst="bentConnector3">
              <a:avLst>
                <a:gd name="adj1" fmla="val 50000"/>
              </a:avLst>
            </a:prstGeom>
            <a:noFill/>
            <a:ln w="28575">
              <a:solidFill>
                <a:schemeClr val="tx1">
                  <a:lumMod val="50000"/>
                </a:schemeClr>
              </a:solidFill>
              <a:prstDash val="sysDot"/>
              <a:miter lim="800000"/>
              <a:headEnd type="none" w="sm" len="sm"/>
              <a:tailEnd type="triangle" w="lg" len="lg"/>
            </a:ln>
            <a:extLst>
              <a:ext uri="{909E8E84-426E-40DD-AFC4-6F175D3DCCD1}">
                <a14:hiddenFill xmlns:a14="http://schemas.microsoft.com/office/drawing/2010/main">
                  <a:noFill/>
                </a14:hiddenFill>
              </a:ext>
            </a:extLst>
          </p:spPr>
        </p:cxnSp>
        <p:cxnSp>
          <p:nvCxnSpPr>
            <p:cNvPr id="7203" name="AutoShape 35"/>
            <p:cNvCxnSpPr>
              <a:cxnSpLocks noChangeShapeType="1"/>
            </p:cNvCxnSpPr>
            <p:nvPr/>
          </p:nvCxnSpPr>
          <p:spPr bwMode="auto">
            <a:xfrm rot="5400000" flipH="1">
              <a:off x="3673475" y="5537201"/>
              <a:ext cx="788988" cy="1587"/>
            </a:xfrm>
            <a:prstGeom prst="bentConnector3">
              <a:avLst>
                <a:gd name="adj1" fmla="val 49898"/>
              </a:avLst>
            </a:prstGeom>
            <a:noFill/>
            <a:ln w="28575">
              <a:solidFill>
                <a:schemeClr val="tx1">
                  <a:lumMod val="50000"/>
                </a:schemeClr>
              </a:solidFill>
              <a:prstDash val="sysDot"/>
              <a:miter lim="800000"/>
              <a:headEnd type="none" w="sm" len="sm"/>
              <a:tailEnd type="triangle" w="lg" len="lg"/>
            </a:ln>
            <a:extLst>
              <a:ext uri="{909E8E84-426E-40DD-AFC4-6F175D3DCCD1}">
                <a14:hiddenFill xmlns:a14="http://schemas.microsoft.com/office/drawing/2010/main">
                  <a:noFill/>
                </a14:hiddenFill>
              </a:ext>
            </a:extLst>
          </p:spPr>
        </p:cxnSp>
        <p:sp>
          <p:nvSpPr>
            <p:cNvPr id="7205" name="Text Box 36"/>
            <p:cNvSpPr txBox="1">
              <a:spLocks noChangeArrowheads="1"/>
            </p:cNvSpPr>
            <p:nvPr/>
          </p:nvSpPr>
          <p:spPr bwMode="auto">
            <a:xfrm>
              <a:off x="8049037" y="5853114"/>
              <a:ext cx="1031051" cy="246221"/>
            </a:xfrm>
            <a:prstGeom prst="rect">
              <a:avLst/>
            </a:prstGeom>
            <a:solidFill>
              <a:schemeClr val="bg1">
                <a:lumMod val="65000"/>
              </a:schemeClr>
            </a:solidFill>
            <a:ln w="28575">
              <a:solidFill>
                <a:schemeClr val="tx1"/>
              </a:solidFill>
              <a:miter lim="800000"/>
              <a:headEnd type="none" w="sm" len="sm"/>
              <a:tailEnd type="none" w="sm" len="sm"/>
            </a:ln>
          </p:spPr>
          <p:txBody>
            <a:bodyPr wrap="none" anchor="ctr">
              <a:spAutoFit/>
            </a:bodyPr>
            <a:lstStyle/>
            <a:p>
              <a:pPr defTabSz="228600">
                <a:defRPr/>
              </a:pPr>
              <a:r>
                <a:rPr lang="en-US" sz="1000" b="1" dirty="0">
                  <a:solidFill>
                    <a:srgbClr val="000000"/>
                  </a:solidFill>
                  <a:latin typeface="Courier New" pitchFamily="49" charset="0"/>
                </a:rPr>
                <a:t>V$DIAG_INFO</a:t>
              </a:r>
            </a:p>
          </p:txBody>
        </p:sp>
        <p:sp>
          <p:nvSpPr>
            <p:cNvPr id="2" name="Line 44"/>
            <p:cNvSpPr>
              <a:spLocks noChangeShapeType="1"/>
            </p:cNvSpPr>
            <p:nvPr/>
          </p:nvSpPr>
          <p:spPr bwMode="auto">
            <a:xfrm>
              <a:off x="7154862" y="4660901"/>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06" name="Line 45"/>
            <p:cNvSpPr>
              <a:spLocks noChangeShapeType="1"/>
            </p:cNvSpPr>
            <p:nvPr/>
          </p:nvSpPr>
          <p:spPr bwMode="auto">
            <a:xfrm>
              <a:off x="5106987" y="4678364"/>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07" name="AutoShape 46"/>
            <p:cNvSpPr>
              <a:spLocks noChangeArrowheads="1"/>
            </p:cNvSpPr>
            <p:nvPr/>
          </p:nvSpPr>
          <p:spPr bwMode="auto">
            <a:xfrm>
              <a:off x="3824287" y="4837113"/>
              <a:ext cx="465138"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08" name="AutoShape 47"/>
            <p:cNvSpPr>
              <a:spLocks noChangeArrowheads="1"/>
            </p:cNvSpPr>
            <p:nvPr/>
          </p:nvSpPr>
          <p:spPr bwMode="auto">
            <a:xfrm>
              <a:off x="4333876" y="4837113"/>
              <a:ext cx="465137"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09" name="AutoShape 48"/>
            <p:cNvSpPr>
              <a:spLocks noChangeArrowheads="1"/>
            </p:cNvSpPr>
            <p:nvPr/>
          </p:nvSpPr>
          <p:spPr bwMode="auto">
            <a:xfrm>
              <a:off x="5891212" y="4837113"/>
              <a:ext cx="465138"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10" name="AutoShape 49"/>
            <p:cNvSpPr>
              <a:spLocks noChangeArrowheads="1"/>
            </p:cNvSpPr>
            <p:nvPr/>
          </p:nvSpPr>
          <p:spPr bwMode="auto">
            <a:xfrm>
              <a:off x="6908801" y="4837113"/>
              <a:ext cx="465137" cy="317500"/>
            </a:xfrm>
            <a:prstGeom prst="flowChartPunchedCard">
              <a:avLst/>
            </a:prstGeom>
            <a:solidFill>
              <a:schemeClr val="accent1">
                <a:lumMod val="20000"/>
                <a:lumOff val="80000"/>
              </a:schemeClr>
            </a:solidFill>
            <a:ln w="28575">
              <a:solidFill>
                <a:schemeClr val="tx1">
                  <a:lumMod val="50000"/>
                </a:schemeClr>
              </a:solidFill>
              <a:prstDash val="sysDot"/>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1" dirty="0"/>
            </a:p>
          </p:txBody>
        </p:sp>
        <p:sp>
          <p:nvSpPr>
            <p:cNvPr id="7211" name="Text Box 50"/>
            <p:cNvSpPr txBox="1">
              <a:spLocks noChangeArrowheads="1"/>
            </p:cNvSpPr>
            <p:nvPr/>
          </p:nvSpPr>
          <p:spPr bwMode="auto">
            <a:xfrm>
              <a:off x="3825875" y="4888141"/>
              <a:ext cx="4026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alert</a:t>
              </a:r>
            </a:p>
          </p:txBody>
        </p:sp>
        <p:sp>
          <p:nvSpPr>
            <p:cNvPr id="7212" name="Text Box 51"/>
            <p:cNvSpPr txBox="1">
              <a:spLocks noChangeArrowheads="1"/>
            </p:cNvSpPr>
            <p:nvPr/>
          </p:nvSpPr>
          <p:spPr bwMode="auto">
            <a:xfrm>
              <a:off x="4271963" y="4888141"/>
              <a:ext cx="5212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cdump</a:t>
              </a:r>
            </a:p>
          </p:txBody>
        </p:sp>
        <p:sp>
          <p:nvSpPr>
            <p:cNvPr id="7213" name="Text Box 52"/>
            <p:cNvSpPr txBox="1">
              <a:spLocks noChangeArrowheads="1"/>
            </p:cNvSpPr>
            <p:nvPr/>
          </p:nvSpPr>
          <p:spPr bwMode="auto">
            <a:xfrm>
              <a:off x="6848475" y="4896951"/>
              <a:ext cx="5661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(others)</a:t>
              </a:r>
            </a:p>
          </p:txBody>
        </p:sp>
        <p:sp>
          <p:nvSpPr>
            <p:cNvPr id="7214" name="AutoShape 53"/>
            <p:cNvSpPr>
              <a:spLocks noChangeArrowheads="1"/>
            </p:cNvSpPr>
            <p:nvPr/>
          </p:nvSpPr>
          <p:spPr bwMode="auto">
            <a:xfrm>
              <a:off x="6400801" y="4837113"/>
              <a:ext cx="465137"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15" name="Text Box 54"/>
            <p:cNvSpPr txBox="1">
              <a:spLocks noChangeArrowheads="1"/>
            </p:cNvSpPr>
            <p:nvPr/>
          </p:nvSpPr>
          <p:spPr bwMode="auto">
            <a:xfrm>
              <a:off x="5935662" y="4888141"/>
              <a:ext cx="3385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hm</a:t>
              </a:r>
            </a:p>
          </p:txBody>
        </p:sp>
        <p:sp>
          <p:nvSpPr>
            <p:cNvPr id="7216" name="AutoShape 55"/>
            <p:cNvSpPr>
              <a:spLocks noChangeArrowheads="1"/>
            </p:cNvSpPr>
            <p:nvPr/>
          </p:nvSpPr>
          <p:spPr bwMode="auto">
            <a:xfrm>
              <a:off x="4845050" y="4837113"/>
              <a:ext cx="450850"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17" name="Text Box 56"/>
            <p:cNvSpPr txBox="1">
              <a:spLocks noChangeArrowheads="1"/>
            </p:cNvSpPr>
            <p:nvPr/>
          </p:nvSpPr>
          <p:spPr bwMode="auto">
            <a:xfrm>
              <a:off x="4802187" y="4896951"/>
              <a:ext cx="5164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incpkg</a:t>
              </a:r>
            </a:p>
          </p:txBody>
        </p:sp>
        <p:sp>
          <p:nvSpPr>
            <p:cNvPr id="7218" name="AutoShape 57"/>
            <p:cNvSpPr>
              <a:spLocks noChangeArrowheads="1"/>
            </p:cNvSpPr>
            <p:nvPr/>
          </p:nvSpPr>
          <p:spPr bwMode="auto">
            <a:xfrm>
              <a:off x="5353050" y="4837113"/>
              <a:ext cx="506412"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19" name="Text Box 58"/>
            <p:cNvSpPr txBox="1">
              <a:spLocks noChangeArrowheads="1"/>
            </p:cNvSpPr>
            <p:nvPr/>
          </p:nvSpPr>
          <p:spPr bwMode="auto">
            <a:xfrm>
              <a:off x="5295900" y="4896951"/>
              <a:ext cx="5790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incident</a:t>
              </a:r>
            </a:p>
          </p:txBody>
        </p:sp>
        <p:sp>
          <p:nvSpPr>
            <p:cNvPr id="7220" name="Line 59"/>
            <p:cNvSpPr>
              <a:spLocks noChangeShapeType="1"/>
            </p:cNvSpPr>
            <p:nvPr/>
          </p:nvSpPr>
          <p:spPr bwMode="auto">
            <a:xfrm>
              <a:off x="6915150" y="4478339"/>
              <a:ext cx="0" cy="193675"/>
            </a:xfrm>
            <a:prstGeom prst="line">
              <a:avLst/>
            </a:prstGeom>
            <a:noFill/>
            <a:ln w="28575">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7221" name="AutoShape 60"/>
            <p:cNvSpPr>
              <a:spLocks noChangeArrowheads="1"/>
            </p:cNvSpPr>
            <p:nvPr/>
          </p:nvSpPr>
          <p:spPr bwMode="auto">
            <a:xfrm>
              <a:off x="6581775" y="4168775"/>
              <a:ext cx="658812"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22" name="Text Box 61"/>
            <p:cNvSpPr txBox="1">
              <a:spLocks noChangeArrowheads="1"/>
            </p:cNvSpPr>
            <p:nvPr/>
          </p:nvSpPr>
          <p:spPr bwMode="auto">
            <a:xfrm>
              <a:off x="6550026" y="4192589"/>
              <a:ext cx="6367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chemeClr val="accent2"/>
                  </a:solidFill>
                </a:rPr>
                <a:t>metadata</a:t>
              </a:r>
            </a:p>
          </p:txBody>
        </p:sp>
        <p:sp>
          <p:nvSpPr>
            <p:cNvPr id="7223" name="AutoShape 62"/>
            <p:cNvSpPr>
              <a:spLocks noChangeArrowheads="1"/>
            </p:cNvSpPr>
            <p:nvPr/>
          </p:nvSpPr>
          <p:spPr bwMode="auto">
            <a:xfrm>
              <a:off x="4732337" y="5338763"/>
              <a:ext cx="668338"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24" name="Text Box 63"/>
            <p:cNvSpPr txBox="1">
              <a:spLocks noChangeArrowheads="1"/>
            </p:cNvSpPr>
            <p:nvPr/>
          </p:nvSpPr>
          <p:spPr bwMode="auto">
            <a:xfrm>
              <a:off x="4732337" y="5392966"/>
              <a:ext cx="5806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incdir_1</a:t>
              </a:r>
            </a:p>
          </p:txBody>
        </p:sp>
        <p:sp>
          <p:nvSpPr>
            <p:cNvPr id="7225" name="AutoShape 64"/>
            <p:cNvSpPr>
              <a:spLocks noChangeArrowheads="1"/>
            </p:cNvSpPr>
            <p:nvPr/>
          </p:nvSpPr>
          <p:spPr bwMode="auto">
            <a:xfrm>
              <a:off x="5757862" y="5340350"/>
              <a:ext cx="668338" cy="317500"/>
            </a:xfrm>
            <a:prstGeom prst="flowChartPunchedCard">
              <a:avLst/>
            </a:prstGeom>
            <a:solidFill>
              <a:schemeClr val="accent1">
                <a:lumMod val="20000"/>
                <a:lumOff val="80000"/>
              </a:schemeClr>
            </a:solidFill>
            <a:ln w="28575">
              <a:solidFill>
                <a:schemeClr val="accent2"/>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900" b="1" dirty="0"/>
            </a:p>
          </p:txBody>
        </p:sp>
        <p:sp>
          <p:nvSpPr>
            <p:cNvPr id="7226" name="Text Box 65"/>
            <p:cNvSpPr txBox="1">
              <a:spLocks noChangeArrowheads="1"/>
            </p:cNvSpPr>
            <p:nvPr/>
          </p:nvSpPr>
          <p:spPr bwMode="auto">
            <a:xfrm>
              <a:off x="5757862" y="5394554"/>
              <a:ext cx="5806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incdir_</a:t>
              </a:r>
              <a:r>
                <a:rPr lang="en-US" altLang="en-US" sz="800" b="1" i="1" dirty="0">
                  <a:solidFill>
                    <a:srgbClr val="000000"/>
                  </a:solidFill>
                  <a:latin typeface="Times New Roman" panose="02020603050405020304" pitchFamily="18" charset="0"/>
                </a:rPr>
                <a:t>n</a:t>
              </a:r>
            </a:p>
          </p:txBody>
        </p:sp>
        <p:sp>
          <p:nvSpPr>
            <p:cNvPr id="7227" name="Text Box 66"/>
            <p:cNvSpPr txBox="1">
              <a:spLocks noChangeArrowheads="1"/>
            </p:cNvSpPr>
            <p:nvPr/>
          </p:nvSpPr>
          <p:spPr bwMode="auto">
            <a:xfrm>
              <a:off x="5432425" y="5359401"/>
              <a:ext cx="311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t>…</a:t>
              </a:r>
            </a:p>
          </p:txBody>
        </p:sp>
        <p:sp>
          <p:nvSpPr>
            <p:cNvPr id="7228" name="Text Box 67"/>
            <p:cNvSpPr txBox="1">
              <a:spLocks noChangeArrowheads="1"/>
            </p:cNvSpPr>
            <p:nvPr/>
          </p:nvSpPr>
          <p:spPr bwMode="auto">
            <a:xfrm>
              <a:off x="6394451" y="4888141"/>
              <a:ext cx="4315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trace</a:t>
              </a:r>
            </a:p>
          </p:txBody>
        </p:sp>
        <p:sp>
          <p:nvSpPr>
            <p:cNvPr id="7229" name="Rectangle 73"/>
            <p:cNvSpPr>
              <a:spLocks noChangeArrowheads="1"/>
            </p:cNvSpPr>
            <p:nvPr/>
          </p:nvSpPr>
          <p:spPr bwMode="auto">
            <a:xfrm>
              <a:off x="5343526" y="3743911"/>
              <a:ext cx="465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b="1" dirty="0">
                  <a:solidFill>
                    <a:srgbClr val="000000"/>
                  </a:solidFill>
                </a:rPr>
                <a:t>DB</a:t>
              </a:r>
              <a:br>
                <a:rPr lang="en-US" altLang="en-US" sz="800" b="1" dirty="0">
                  <a:solidFill>
                    <a:srgbClr val="000000"/>
                  </a:solidFill>
                </a:rPr>
              </a:br>
              <a:r>
                <a:rPr lang="en-US" altLang="en-US" sz="800" b="1" dirty="0">
                  <a:solidFill>
                    <a:srgbClr val="000000"/>
                  </a:solidFill>
                </a:rPr>
                <a:t>Name</a:t>
              </a:r>
            </a:p>
          </p:txBody>
        </p:sp>
        <p:sp>
          <p:nvSpPr>
            <p:cNvPr id="7230" name="Freeform 74"/>
            <p:cNvSpPr>
              <a:spLocks/>
            </p:cNvSpPr>
            <p:nvPr/>
          </p:nvSpPr>
          <p:spPr bwMode="auto">
            <a:xfrm>
              <a:off x="5664201" y="5162551"/>
              <a:ext cx="458787" cy="188913"/>
            </a:xfrm>
            <a:custGeom>
              <a:avLst/>
              <a:gdLst>
                <a:gd name="T0" fmla="*/ 0 w 289"/>
                <a:gd name="T1" fmla="*/ 0 h 119"/>
                <a:gd name="T2" fmla="*/ 0 w 289"/>
                <a:gd name="T3" fmla="*/ 2147483647 h 119"/>
                <a:gd name="T4" fmla="*/ 2147483647 w 289"/>
                <a:gd name="T5" fmla="*/ 2147483647 h 119"/>
                <a:gd name="T6" fmla="*/ 2147483647 w 289"/>
                <a:gd name="T7" fmla="*/ 2147483647 h 119"/>
                <a:gd name="T8" fmla="*/ 0 60000 65536"/>
                <a:gd name="T9" fmla="*/ 0 60000 65536"/>
                <a:gd name="T10" fmla="*/ 0 60000 65536"/>
                <a:gd name="T11" fmla="*/ 0 60000 65536"/>
                <a:gd name="T12" fmla="*/ 0 w 289"/>
                <a:gd name="T13" fmla="*/ 0 h 119"/>
                <a:gd name="T14" fmla="*/ 289 w 289"/>
                <a:gd name="T15" fmla="*/ 119 h 119"/>
              </a:gdLst>
              <a:ahLst/>
              <a:cxnLst>
                <a:cxn ang="T8">
                  <a:pos x="T0" y="T1"/>
                </a:cxn>
                <a:cxn ang="T9">
                  <a:pos x="T2" y="T3"/>
                </a:cxn>
                <a:cxn ang="T10">
                  <a:pos x="T4" y="T5"/>
                </a:cxn>
                <a:cxn ang="T11">
                  <a:pos x="T6" y="T7"/>
                </a:cxn>
              </a:cxnLst>
              <a:rect l="T12" t="T13" r="T14" b="T15"/>
              <a:pathLst>
                <a:path w="289" h="119">
                  <a:moveTo>
                    <a:pt x="0" y="0"/>
                  </a:moveTo>
                  <a:lnTo>
                    <a:pt x="0" y="32"/>
                  </a:lnTo>
                  <a:lnTo>
                    <a:pt x="289" y="32"/>
                  </a:lnTo>
                  <a:lnTo>
                    <a:pt x="288" y="119"/>
                  </a:lnTo>
                </a:path>
              </a:pathLst>
            </a:custGeom>
            <a:noFill/>
            <a:ln w="28575" cap="flat" cmpd="sng">
              <a:solidFill>
                <a:schemeClr val="tx1">
                  <a:lumMod val="50000"/>
                </a:schemeClr>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231" name="Freeform 75"/>
            <p:cNvSpPr>
              <a:spLocks/>
            </p:cNvSpPr>
            <p:nvPr/>
          </p:nvSpPr>
          <p:spPr bwMode="auto">
            <a:xfrm>
              <a:off x="5129213" y="5162551"/>
              <a:ext cx="461963" cy="188913"/>
            </a:xfrm>
            <a:custGeom>
              <a:avLst/>
              <a:gdLst>
                <a:gd name="T0" fmla="*/ 2147483647 w 291"/>
                <a:gd name="T1" fmla="*/ 0 h 119"/>
                <a:gd name="T2" fmla="*/ 2147483647 w 291"/>
                <a:gd name="T3" fmla="*/ 2147483647 h 119"/>
                <a:gd name="T4" fmla="*/ 0 w 291"/>
                <a:gd name="T5" fmla="*/ 2147483647 h 119"/>
                <a:gd name="T6" fmla="*/ 2147483647 w 291"/>
                <a:gd name="T7" fmla="*/ 2147483647 h 119"/>
                <a:gd name="T8" fmla="*/ 0 60000 65536"/>
                <a:gd name="T9" fmla="*/ 0 60000 65536"/>
                <a:gd name="T10" fmla="*/ 0 60000 65536"/>
                <a:gd name="T11" fmla="*/ 0 60000 65536"/>
                <a:gd name="T12" fmla="*/ 0 w 291"/>
                <a:gd name="T13" fmla="*/ 0 h 119"/>
                <a:gd name="T14" fmla="*/ 291 w 291"/>
                <a:gd name="T15" fmla="*/ 119 h 119"/>
              </a:gdLst>
              <a:ahLst/>
              <a:cxnLst>
                <a:cxn ang="T8">
                  <a:pos x="T0" y="T1"/>
                </a:cxn>
                <a:cxn ang="T9">
                  <a:pos x="T2" y="T3"/>
                </a:cxn>
                <a:cxn ang="T10">
                  <a:pos x="T4" y="T5"/>
                </a:cxn>
                <a:cxn ang="T11">
                  <a:pos x="T6" y="T7"/>
                </a:cxn>
              </a:cxnLst>
              <a:rect l="T12" t="T13" r="T14" b="T15"/>
              <a:pathLst>
                <a:path w="291" h="119">
                  <a:moveTo>
                    <a:pt x="291" y="0"/>
                  </a:moveTo>
                  <a:lnTo>
                    <a:pt x="291" y="32"/>
                  </a:lnTo>
                  <a:lnTo>
                    <a:pt x="0" y="32"/>
                  </a:lnTo>
                  <a:lnTo>
                    <a:pt x="3" y="119"/>
                  </a:lnTo>
                </a:path>
              </a:pathLst>
            </a:custGeom>
            <a:noFill/>
            <a:ln w="28575" cap="flat" cmpd="sng">
              <a:solidFill>
                <a:schemeClr val="tx1">
                  <a:lumMod val="50000"/>
                </a:schemeClr>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232" name="AutoShape 40"/>
            <p:cNvSpPr>
              <a:spLocks noChangeArrowheads="1"/>
            </p:cNvSpPr>
            <p:nvPr/>
          </p:nvSpPr>
          <p:spPr bwMode="auto">
            <a:xfrm>
              <a:off x="2670792" y="3904898"/>
              <a:ext cx="1371600" cy="373062"/>
            </a:xfrm>
            <a:prstGeom prst="wedgeRectCallout">
              <a:avLst>
                <a:gd name="adj1" fmla="val 82386"/>
                <a:gd name="adj2" fmla="val 207020"/>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Core dumps</a:t>
              </a:r>
            </a:p>
          </p:txBody>
        </p:sp>
        <p:sp>
          <p:nvSpPr>
            <p:cNvPr id="7233" name="AutoShape 40"/>
            <p:cNvSpPr>
              <a:spLocks noChangeArrowheads="1"/>
            </p:cNvSpPr>
            <p:nvPr/>
          </p:nvSpPr>
          <p:spPr bwMode="auto">
            <a:xfrm>
              <a:off x="2052638" y="4436711"/>
              <a:ext cx="1406525" cy="354012"/>
            </a:xfrm>
            <a:prstGeom prst="wedgeRectCallout">
              <a:avLst>
                <a:gd name="adj1" fmla="val 88382"/>
                <a:gd name="adj2" fmla="val 80653"/>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Alert log data</a:t>
              </a:r>
            </a:p>
          </p:txBody>
        </p:sp>
        <p:sp>
          <p:nvSpPr>
            <p:cNvPr id="7239" name="Text Box 72"/>
            <p:cNvSpPr txBox="1">
              <a:spLocks noChangeArrowheads="1"/>
            </p:cNvSpPr>
            <p:nvPr/>
          </p:nvSpPr>
          <p:spPr bwMode="auto">
            <a:xfrm>
              <a:off x="7618412" y="2591193"/>
              <a:ext cx="1892300" cy="30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t>Support Workbench</a:t>
              </a:r>
            </a:p>
          </p:txBody>
        </p:sp>
        <p:cxnSp>
          <p:nvCxnSpPr>
            <p:cNvPr id="7236" name="Straight Arrow Connector 99"/>
            <p:cNvCxnSpPr>
              <a:cxnSpLocks noChangeShapeType="1"/>
            </p:cNvCxnSpPr>
            <p:nvPr/>
          </p:nvCxnSpPr>
          <p:spPr bwMode="auto">
            <a:xfrm>
              <a:off x="5637212" y="1643063"/>
              <a:ext cx="0" cy="711200"/>
            </a:xfrm>
            <a:prstGeom prst="straightConnector1">
              <a:avLst/>
            </a:prstGeom>
            <a:noFill/>
            <a:ln w="28575" algn="ctr">
              <a:solidFill>
                <a:schemeClr val="tx1">
                  <a:lumMod val="50000"/>
                </a:schemeClr>
              </a:solidFill>
              <a:prstDash val="dash"/>
              <a:round/>
              <a:headEnd type="none" w="sm" len="sm"/>
              <a:tailEnd type="triangle" w="lg" len="lg"/>
            </a:ln>
            <a:extLst>
              <a:ext uri="{909E8E84-426E-40DD-AFC4-6F175D3DCCD1}">
                <a14:hiddenFill xmlns:a14="http://schemas.microsoft.com/office/drawing/2010/main">
                  <a:noFill/>
                </a14:hiddenFill>
              </a:ext>
            </a:extLst>
          </p:spPr>
        </p:cxnSp>
        <p:cxnSp>
          <p:nvCxnSpPr>
            <p:cNvPr id="7237" name="Straight Arrow Connector 101"/>
            <p:cNvCxnSpPr>
              <a:cxnSpLocks noChangeShapeType="1"/>
              <a:stCxn id="7211" idx="1"/>
              <a:endCxn id="7199" idx="0"/>
            </p:cNvCxnSpPr>
            <p:nvPr/>
          </p:nvCxnSpPr>
          <p:spPr bwMode="auto">
            <a:xfrm rot="10800000" flipV="1">
              <a:off x="2508891" y="4995862"/>
              <a:ext cx="1316985" cy="857251"/>
            </a:xfrm>
            <a:prstGeom prst="bentConnector2">
              <a:avLst/>
            </a:prstGeom>
            <a:noFill/>
            <a:ln w="28575" algn="ctr">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cxnSp>
        <p:sp>
          <p:nvSpPr>
            <p:cNvPr id="7238" name="AutoShape 40"/>
            <p:cNvSpPr>
              <a:spLocks noChangeArrowheads="1"/>
            </p:cNvSpPr>
            <p:nvPr/>
          </p:nvSpPr>
          <p:spPr bwMode="auto">
            <a:xfrm>
              <a:off x="4546235" y="5791200"/>
              <a:ext cx="1018143" cy="478299"/>
            </a:xfrm>
            <a:prstGeom prst="wedgeRectCallout">
              <a:avLst>
                <a:gd name="adj1" fmla="val 56151"/>
                <a:gd name="adj2" fmla="val -147601"/>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Incident dumps</a:t>
              </a:r>
            </a:p>
          </p:txBody>
        </p:sp>
        <p:sp>
          <p:nvSpPr>
            <p:cNvPr id="77" name="Rectangular Callout 76"/>
            <p:cNvSpPr/>
            <p:nvPr/>
          </p:nvSpPr>
          <p:spPr bwMode="auto">
            <a:xfrm>
              <a:off x="7701791" y="4117160"/>
              <a:ext cx="2150992" cy="735675"/>
            </a:xfrm>
            <a:prstGeom prst="wedgeRectCallout">
              <a:avLst>
                <a:gd name="adj1" fmla="val -98986"/>
                <a:gd name="adj2" fmla="val 56364"/>
              </a:avLst>
            </a:prstGeom>
            <a:gradFill>
              <a:gsLst>
                <a:gs pos="0">
                  <a:schemeClr val="accent3">
                    <a:lumMod val="20000"/>
                    <a:lumOff val="80000"/>
                  </a:schemeClr>
                </a:gs>
                <a:gs pos="50000">
                  <a:srgbClr val="FFF1E5"/>
                </a:gs>
                <a:gs pos="100000">
                  <a:srgbClr val="FFF7EF"/>
                </a:gs>
              </a:gsLst>
              <a:lin ang="8100000" scaled="1"/>
            </a:gradFill>
            <a:ln w="2857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p>
              <a:pPr algn="ctr" defTabSz="228600" eaLnBrk="0" hangingPunct="0">
                <a:spcBef>
                  <a:spcPct val="20000"/>
                </a:spcBef>
                <a:buClr>
                  <a:srgbClr val="FF0000"/>
                </a:buClr>
              </a:pPr>
              <a:r>
                <a:rPr lang="en-US" altLang="en-US" sz="1400" dirty="0">
                  <a:solidFill>
                    <a:srgbClr val="000000"/>
                  </a:solidFill>
                </a:rPr>
                <a:t>Foreground and background process traces, and alert log data</a:t>
              </a:r>
            </a:p>
          </p:txBody>
        </p:sp>
        <p:sp>
          <p:nvSpPr>
            <p:cNvPr id="7190" name="Text Box 21"/>
            <p:cNvSpPr txBox="1">
              <a:spLocks noChangeArrowheads="1"/>
            </p:cNvSpPr>
            <p:nvPr/>
          </p:nvSpPr>
          <p:spPr bwMode="auto">
            <a:xfrm>
              <a:off x="2164421" y="2289506"/>
              <a:ext cx="1415772" cy="246221"/>
            </a:xfrm>
            <a:prstGeom prst="rect">
              <a:avLst/>
            </a:prstGeom>
            <a:solidFill>
              <a:schemeClr val="accent3">
                <a:lumMod val="20000"/>
                <a:lumOff val="80000"/>
              </a:schemeClr>
            </a:solidFill>
            <a:ln w="28575">
              <a:solidFill>
                <a:schemeClr val="accent3"/>
              </a:solidFill>
              <a:miter lim="800000"/>
              <a:headEnd type="none" w="sm" len="sm"/>
              <a:tailEnd type="none" w="sm" len="sm"/>
            </a:ln>
          </p:spPr>
          <p:txBody>
            <a:bodyPr wrap="none" anchor="ct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b="1" dirty="0">
                  <a:solidFill>
                    <a:srgbClr val="000000"/>
                  </a:solidFill>
                  <a:latin typeface="Courier New" panose="02070309020205020404" pitchFamily="49" charset="0"/>
                </a:rPr>
                <a:t>$ORACLE_HOME/log</a:t>
              </a:r>
            </a:p>
          </p:txBody>
        </p:sp>
      </p:grpSp>
      <p:sp>
        <p:nvSpPr>
          <p:cNvPr id="76" name="Rectangle 75"/>
          <p:cNvSpPr/>
          <p:nvPr/>
        </p:nvSpPr>
        <p:spPr bwMode="auto">
          <a:xfrm>
            <a:off x="179549" y="264585"/>
            <a:ext cx="5834315"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173" name="Rectangle 4"/>
          <p:cNvSpPr>
            <a:spLocks noGrp="1" noChangeArrowheads="1"/>
          </p:cNvSpPr>
          <p:nvPr>
            <p:ph type="title"/>
          </p:nvPr>
        </p:nvSpPr>
        <p:spPr>
          <a:noFill/>
        </p:spPr>
        <p:txBody>
          <a:bodyPr/>
          <a:lstStyle/>
          <a:p>
            <a:pPr eaLnBrk="1" hangingPunct="1"/>
            <a:r>
              <a:rPr lang="en-US" altLang="en-US" dirty="0"/>
              <a:t>Automatic Diagnostic Repository</a:t>
            </a: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26909" y="854500"/>
            <a:ext cx="1523786" cy="1523786"/>
          </a:xfrm>
          <a:prstGeom prst="rect">
            <a:avLst/>
          </a:prstGeom>
        </p:spPr>
      </p:pic>
    </p:spTree>
    <p:custDataLst>
      <p:tags r:id="rId1"/>
    </p:custDataLst>
    <p:extLst>
      <p:ext uri="{BB962C8B-B14F-4D97-AF65-F5344CB8AC3E}">
        <p14:creationId xmlns:p14="http://schemas.microsoft.com/office/powerpoint/2010/main" val="21667507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4238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Viewing the Alert Log</a:t>
            </a:r>
            <a:endParaRPr lang="en-US" altLang="es-MX" dirty="0"/>
          </a:p>
        </p:txBody>
      </p:sp>
      <p:sp>
        <p:nvSpPr>
          <p:cNvPr id="9219" name="Content Placeholder 9"/>
          <p:cNvSpPr>
            <a:spLocks noGrp="1"/>
          </p:cNvSpPr>
          <p:nvPr>
            <p:ph idx="1"/>
          </p:nvPr>
        </p:nvSpPr>
        <p:spPr>
          <a:xfrm>
            <a:off x="622139" y="1071776"/>
            <a:ext cx="10577674" cy="5176624"/>
          </a:xfrm>
        </p:spPr>
        <p:txBody>
          <a:bodyPr/>
          <a:lstStyle/>
          <a:p>
            <a:pPr lvl="1">
              <a:defRPr/>
            </a:pPr>
            <a:r>
              <a:rPr lang="en-US" sz="2000" dirty="0"/>
              <a:t>The alert log file is a chronological log of messages about the database instance and database, such as:</a:t>
            </a:r>
          </a:p>
          <a:p>
            <a:pPr lvl="2">
              <a:defRPr/>
            </a:pPr>
            <a:r>
              <a:rPr lang="en-US" sz="1800" dirty="0"/>
              <a:t>Any nondefault initialization parameters used at startup</a:t>
            </a:r>
          </a:p>
          <a:p>
            <a:pPr lvl="2">
              <a:defRPr/>
            </a:pPr>
            <a:r>
              <a:rPr lang="en-US" sz="1800" dirty="0"/>
              <a:t>All internal errors (</a:t>
            </a:r>
            <a:r>
              <a:rPr lang="en-US" sz="1800" dirty="0">
                <a:latin typeface="Courier New" panose="02070309020205020404" pitchFamily="49" charset="0"/>
                <a:cs typeface="Courier New" panose="02070309020205020404" pitchFamily="49" charset="0"/>
              </a:rPr>
              <a:t>ORA-600</a:t>
            </a:r>
            <a:r>
              <a:rPr lang="en-US" sz="1800" dirty="0"/>
              <a:t>), block corruption errors (</a:t>
            </a:r>
            <a:r>
              <a:rPr lang="en-US" sz="1800" dirty="0">
                <a:latin typeface="Courier New" panose="02070309020205020404" pitchFamily="49" charset="0"/>
                <a:cs typeface="Courier New" panose="02070309020205020404" pitchFamily="49" charset="0"/>
              </a:rPr>
              <a:t>ORA-1578</a:t>
            </a:r>
            <a:r>
              <a:rPr lang="en-US" sz="1800" dirty="0"/>
              <a:t>), and deadlock errors (</a:t>
            </a:r>
            <a:r>
              <a:rPr lang="en-US" sz="1800" dirty="0">
                <a:latin typeface="Courier New" panose="02070309020205020404" pitchFamily="49" charset="0"/>
                <a:cs typeface="Courier New" panose="02070309020205020404" pitchFamily="49" charset="0"/>
              </a:rPr>
              <a:t>ORA-60</a:t>
            </a:r>
            <a:r>
              <a:rPr lang="en-US" sz="1800" dirty="0"/>
              <a:t>) that occurred</a:t>
            </a:r>
          </a:p>
          <a:p>
            <a:pPr lvl="2">
              <a:defRPr/>
            </a:pPr>
            <a:r>
              <a:rPr lang="en-US" sz="1800" dirty="0"/>
              <a:t>Administrative operations, such as the SQL statements </a:t>
            </a:r>
            <a:r>
              <a:rPr lang="en-US" sz="1800" dirty="0">
                <a:latin typeface="Courier New" panose="02070309020205020404" pitchFamily="49" charset="0"/>
                <a:cs typeface="Courier New" panose="02070309020205020404" pitchFamily="49" charset="0"/>
              </a:rPr>
              <a:t>CREATE</a:t>
            </a:r>
            <a:r>
              <a:rPr lang="en-US" sz="1800" dirty="0"/>
              <a:t>, </a:t>
            </a:r>
            <a:r>
              <a:rPr lang="en-US" sz="1800" dirty="0">
                <a:latin typeface="Courier New" panose="02070309020205020404" pitchFamily="49" charset="0"/>
                <a:cs typeface="Courier New" panose="02070309020205020404" pitchFamily="49" charset="0"/>
              </a:rPr>
              <a:t>ALTER</a:t>
            </a:r>
            <a:r>
              <a:rPr lang="en-US" sz="1800" dirty="0"/>
              <a:t>, </a:t>
            </a:r>
            <a:r>
              <a:rPr lang="en-US" sz="1800" dirty="0">
                <a:latin typeface="Courier New" panose="02070309020205020404" pitchFamily="49" charset="0"/>
                <a:cs typeface="Courier New" panose="02070309020205020404" pitchFamily="49" charset="0"/>
              </a:rPr>
              <a:t>DROP</a:t>
            </a:r>
            <a:r>
              <a:rPr lang="en-US" sz="1800" dirty="0"/>
              <a:t> </a:t>
            </a:r>
            <a:r>
              <a:rPr lang="en-US" sz="1800" dirty="0">
                <a:latin typeface="Courier New" panose="02070309020205020404" pitchFamily="49" charset="0"/>
                <a:cs typeface="Courier New" panose="02070309020205020404" pitchFamily="49" charset="0"/>
              </a:rPr>
              <a:t>DATABASE</a:t>
            </a:r>
            <a:r>
              <a:rPr lang="en-US" sz="1800" dirty="0"/>
              <a:t>, and </a:t>
            </a:r>
            <a:r>
              <a:rPr lang="en-US" sz="1800" dirty="0">
                <a:latin typeface="Courier New" panose="02070309020205020404" pitchFamily="49" charset="0"/>
                <a:cs typeface="Courier New" panose="02070309020205020404" pitchFamily="49" charset="0"/>
              </a:rPr>
              <a:t>TABLESPACE</a:t>
            </a:r>
            <a:r>
              <a:rPr lang="en-US" sz="1800" dirty="0">
                <a:cs typeface="Courier New" panose="02070309020205020404" pitchFamily="49" charset="0"/>
              </a:rPr>
              <a:t>,</a:t>
            </a:r>
            <a:r>
              <a:rPr lang="en-US" sz="1800" dirty="0"/>
              <a:t> and the Enterprise Manager or SQL*Plus statements </a:t>
            </a:r>
            <a:r>
              <a:rPr lang="en-US" sz="1800" dirty="0">
                <a:latin typeface="Courier New" panose="02070309020205020404" pitchFamily="49" charset="0"/>
                <a:cs typeface="Courier New" panose="02070309020205020404" pitchFamily="49" charset="0"/>
              </a:rPr>
              <a:t>STARTUP</a:t>
            </a:r>
            <a:r>
              <a:rPr lang="en-US" sz="1800" dirty="0"/>
              <a:t>, </a:t>
            </a:r>
            <a:r>
              <a:rPr lang="en-US" sz="1800" dirty="0">
                <a:latin typeface="Courier New" panose="02070309020205020404" pitchFamily="49" charset="0"/>
                <a:cs typeface="Courier New" panose="02070309020205020404" pitchFamily="49" charset="0"/>
              </a:rPr>
              <a:t>SHUTDOWN</a:t>
            </a:r>
            <a:r>
              <a:rPr lang="en-US" sz="1800" dirty="0"/>
              <a:t>, </a:t>
            </a:r>
            <a:r>
              <a:rPr lang="en-US" sz="1800" dirty="0">
                <a:latin typeface="Courier New" panose="02070309020205020404" pitchFamily="49" charset="0"/>
                <a:cs typeface="Courier New" panose="02070309020205020404" pitchFamily="49" charset="0"/>
              </a:rPr>
              <a:t>ARCHIVE</a:t>
            </a:r>
            <a:r>
              <a:rPr lang="en-US" sz="1800" dirty="0"/>
              <a:t> </a:t>
            </a:r>
            <a:r>
              <a:rPr lang="en-US" sz="1800" dirty="0">
                <a:latin typeface="Courier New" panose="02070309020205020404" pitchFamily="49" charset="0"/>
                <a:cs typeface="Courier New" panose="02070309020205020404" pitchFamily="49" charset="0"/>
              </a:rPr>
              <a:t>LOG</a:t>
            </a:r>
            <a:r>
              <a:rPr lang="en-US" sz="1800" dirty="0"/>
              <a:t>, and </a:t>
            </a:r>
            <a:r>
              <a:rPr lang="en-US" sz="1800" dirty="0">
                <a:latin typeface="Courier New" panose="02070309020205020404" pitchFamily="49" charset="0"/>
                <a:cs typeface="Courier New" panose="02070309020205020404" pitchFamily="49" charset="0"/>
              </a:rPr>
              <a:t>RECOVER</a:t>
            </a:r>
          </a:p>
          <a:p>
            <a:pPr lvl="2">
              <a:defRPr/>
            </a:pPr>
            <a:r>
              <a:rPr lang="en-US" sz="1800" dirty="0"/>
              <a:t>Several messages and errors relating to the functions of shared server and dispatcher processes</a:t>
            </a:r>
          </a:p>
          <a:p>
            <a:pPr lvl="2">
              <a:defRPr/>
            </a:pPr>
            <a:r>
              <a:rPr lang="en-US" sz="1800" dirty="0"/>
              <a:t>Errors during the automatic refresh of a materialized view</a:t>
            </a:r>
          </a:p>
          <a:p>
            <a:pPr lvl="1">
              <a:defRPr/>
            </a:pPr>
            <a:r>
              <a:rPr lang="en-US" sz="2000" dirty="0"/>
              <a:t>Query </a:t>
            </a:r>
            <a:r>
              <a:rPr lang="en-US" sz="2000" dirty="0">
                <a:latin typeface="Courier New" panose="02070309020205020404" pitchFamily="49" charset="0"/>
                <a:cs typeface="Courier New" panose="02070309020205020404" pitchFamily="49" charset="0"/>
              </a:rPr>
              <a:t>V$DIAG_INFO</a:t>
            </a:r>
            <a:r>
              <a:rPr lang="en-US" sz="2000" dirty="0"/>
              <a:t> to find the location of the alert log.</a:t>
            </a:r>
          </a:p>
          <a:p>
            <a:pPr lvl="2">
              <a:defRPr/>
            </a:pPr>
            <a:r>
              <a:rPr lang="en-US" sz="1800" dirty="0"/>
              <a:t>The path to </a:t>
            </a:r>
            <a:r>
              <a:rPr lang="en-US" sz="1800" dirty="0">
                <a:latin typeface="Courier New" panose="02070309020205020404" pitchFamily="49" charset="0"/>
                <a:cs typeface="Courier New" panose="02070309020205020404" pitchFamily="49" charset="0"/>
              </a:rPr>
              <a:t>alert_SID.log</a:t>
            </a:r>
            <a:r>
              <a:rPr lang="en-US" sz="1800" dirty="0"/>
              <a:t> corresponds to the Diag Trace entry.</a:t>
            </a:r>
          </a:p>
          <a:p>
            <a:pPr lvl="2">
              <a:defRPr/>
            </a:pPr>
            <a:r>
              <a:rPr lang="en-US" sz="1800" dirty="0"/>
              <a:t>The path to </a:t>
            </a:r>
            <a:r>
              <a:rPr lang="en-US" sz="1800" dirty="0">
                <a:latin typeface="Courier New" panose="02070309020205020404" pitchFamily="49" charset="0"/>
                <a:cs typeface="Courier New" panose="02070309020205020404" pitchFamily="49" charset="0"/>
              </a:rPr>
              <a:t>log.xml</a:t>
            </a:r>
            <a:r>
              <a:rPr lang="en-US" sz="1800" dirty="0"/>
              <a:t> corresponds to the Diag Alert entry.</a:t>
            </a:r>
          </a:p>
          <a:p>
            <a:pPr lvl="1">
              <a:defRPr/>
            </a:pPr>
            <a:r>
              <a:rPr lang="en-US" sz="2000" dirty="0"/>
              <a:t>You can view the alert log in a text editor or in ADRCI.</a:t>
            </a:r>
          </a:p>
        </p:txBody>
      </p:sp>
    </p:spTree>
    <p:custDataLst>
      <p:tags r:id="rId1"/>
    </p:custDataLst>
    <p:extLst>
      <p:ext uri="{BB962C8B-B14F-4D97-AF65-F5344CB8AC3E}">
        <p14:creationId xmlns:p14="http://schemas.microsoft.com/office/powerpoint/2010/main" val="34803883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628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Using Trace Files</a:t>
            </a:r>
            <a:endParaRPr lang="en-US" altLang="es-MX" dirty="0"/>
          </a:p>
        </p:txBody>
      </p:sp>
      <p:sp>
        <p:nvSpPr>
          <p:cNvPr id="9219" name="Content Placeholder 9"/>
          <p:cNvSpPr>
            <a:spLocks noGrp="1"/>
          </p:cNvSpPr>
          <p:nvPr>
            <p:ph idx="1"/>
          </p:nvPr>
        </p:nvSpPr>
        <p:spPr>
          <a:xfrm>
            <a:off x="622138" y="838200"/>
            <a:ext cx="11263474" cy="5274087"/>
          </a:xfrm>
        </p:spPr>
        <p:txBody>
          <a:bodyPr/>
          <a:lstStyle/>
          <a:p>
            <a:pPr lvl="1">
              <a:defRPr/>
            </a:pPr>
            <a:r>
              <a:rPr lang="en-US" sz="2000" dirty="0"/>
              <a:t>Trace files contain:</a:t>
            </a:r>
          </a:p>
          <a:p>
            <a:pPr lvl="2">
              <a:defRPr/>
            </a:pPr>
            <a:r>
              <a:rPr lang="en-US" dirty="0"/>
              <a:t>Error information (contact Oracle Support Services if an internal error occurs)</a:t>
            </a:r>
          </a:p>
          <a:p>
            <a:pPr lvl="2">
              <a:defRPr/>
            </a:pPr>
            <a:r>
              <a:rPr lang="en-US" dirty="0"/>
              <a:t>Information that can provide guidance for tuning applications or an instance</a:t>
            </a:r>
          </a:p>
          <a:p>
            <a:pPr lvl="1">
              <a:defRPr/>
            </a:pPr>
            <a:r>
              <a:rPr lang="en-US" sz="2000" dirty="0"/>
              <a:t>Each server and background process can write to an associated trace file.</a:t>
            </a:r>
          </a:p>
          <a:p>
            <a:pPr lvl="1">
              <a:defRPr/>
            </a:pPr>
            <a:r>
              <a:rPr lang="en-US" sz="2000" dirty="0"/>
              <a:t>Trace file names for background processes are named after their processes.</a:t>
            </a:r>
          </a:p>
          <a:p>
            <a:pPr lvl="2">
              <a:defRPr/>
            </a:pPr>
            <a:r>
              <a:rPr lang="en-US" dirty="0"/>
              <a:t>Exception: Trace files generated by job queue processes</a:t>
            </a:r>
          </a:p>
          <a:p>
            <a:pPr lvl="1">
              <a:defRPr/>
            </a:pPr>
            <a:r>
              <a:rPr lang="en-US" sz="2000" dirty="0"/>
              <a:t>Oracle Database includes an advanced fault diagnosability infrastructure for preventing, detecting, diagnosing, and resolving problems.</a:t>
            </a:r>
          </a:p>
          <a:p>
            <a:pPr lvl="1">
              <a:defRPr/>
            </a:pPr>
            <a:r>
              <a:rPr lang="en-US" sz="2000" dirty="0"/>
              <a:t>When a critical error occurs:</a:t>
            </a:r>
          </a:p>
          <a:p>
            <a:pPr lvl="2">
              <a:defRPr/>
            </a:pPr>
            <a:r>
              <a:rPr lang="en-US" dirty="0"/>
              <a:t>An incident number is assigned to the error</a:t>
            </a:r>
          </a:p>
          <a:p>
            <a:pPr lvl="2">
              <a:defRPr/>
            </a:pPr>
            <a:r>
              <a:rPr lang="en-US" dirty="0"/>
              <a:t>Diagnostic data for the error (such as trace files) is immediately captured and tagged with the incident number</a:t>
            </a:r>
          </a:p>
          <a:p>
            <a:pPr lvl="2">
              <a:defRPr/>
            </a:pPr>
            <a:r>
              <a:rPr lang="en-US" dirty="0"/>
              <a:t>Data is stored in the ADR</a:t>
            </a:r>
          </a:p>
          <a:p>
            <a:pPr lvl="1">
              <a:defRPr/>
            </a:pPr>
            <a:r>
              <a:rPr lang="en-US" sz="2000" dirty="0"/>
              <a:t>ADR files can be automatically purged by setting retention policy parameters.</a:t>
            </a:r>
          </a:p>
        </p:txBody>
      </p:sp>
    </p:spTree>
    <p:custDataLst>
      <p:tags r:id="rId1"/>
    </p:custDataLst>
    <p:extLst>
      <p:ext uri="{BB962C8B-B14F-4D97-AF65-F5344CB8AC3E}">
        <p14:creationId xmlns:p14="http://schemas.microsoft.com/office/powerpoint/2010/main" val="1830839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105836630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57624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Administering the DDL Log File</a:t>
            </a:r>
            <a:endParaRPr lang="en-US" altLang="es-MX" dirty="0"/>
          </a:p>
        </p:txBody>
      </p:sp>
      <p:sp>
        <p:nvSpPr>
          <p:cNvPr id="9219" name="Content Placeholder 9"/>
          <p:cNvSpPr>
            <a:spLocks noGrp="1"/>
          </p:cNvSpPr>
          <p:nvPr>
            <p:ph idx="1"/>
          </p:nvPr>
        </p:nvSpPr>
        <p:spPr>
          <a:xfrm>
            <a:off x="622138" y="1242485"/>
            <a:ext cx="10944549" cy="4471303"/>
          </a:xfrm>
        </p:spPr>
        <p:txBody>
          <a:bodyPr/>
          <a:lstStyle/>
          <a:p>
            <a:pPr lvl="1">
              <a:defRPr/>
            </a:pPr>
            <a:r>
              <a:rPr lang="en-US" dirty="0"/>
              <a:t>Enable the capture of certain DDL statements to a DDL log file by setting </a:t>
            </a:r>
            <a:r>
              <a:rPr lang="en-US" dirty="0">
                <a:latin typeface="Courier New" panose="02070309020205020404" pitchFamily="49" charset="0"/>
                <a:cs typeface="Courier New" panose="02070309020205020404" pitchFamily="49" charset="0"/>
              </a:rPr>
              <a:t>ENABLE_DDL_LOGGING</a:t>
            </a:r>
            <a:r>
              <a:rPr lang="en-US" dirty="0"/>
              <a:t> to </a:t>
            </a:r>
            <a:r>
              <a:rPr lang="en-US" dirty="0">
                <a:latin typeface="Courier New" panose="02070309020205020404" pitchFamily="49" charset="0"/>
                <a:cs typeface="Courier New" panose="02070309020205020404" pitchFamily="49" charset="0"/>
              </a:rPr>
              <a:t>TRUE</a:t>
            </a:r>
            <a:endParaRPr lang="en-US" dirty="0"/>
          </a:p>
          <a:p>
            <a:pPr lvl="1">
              <a:defRPr/>
            </a:pPr>
            <a:r>
              <a:rPr lang="en-US" dirty="0"/>
              <a:t>The DDL log contains one log record for each DDL statement.</a:t>
            </a:r>
          </a:p>
          <a:p>
            <a:pPr lvl="1">
              <a:defRPr/>
            </a:pPr>
            <a:r>
              <a:rPr lang="en-US" dirty="0"/>
              <a:t>Two DDL logs contain the same information:</a:t>
            </a:r>
          </a:p>
          <a:p>
            <a:pPr lvl="2">
              <a:defRPr/>
            </a:pPr>
            <a:r>
              <a:rPr lang="en-US" dirty="0"/>
              <a:t>XML DDL log: </a:t>
            </a:r>
            <a:r>
              <a:rPr lang="en-US" dirty="0">
                <a:latin typeface="Courier New" panose="02070309020205020404" pitchFamily="49" charset="0"/>
                <a:cs typeface="Courier New" panose="02070309020205020404" pitchFamily="49" charset="0"/>
              </a:rPr>
              <a:t>log.xml</a:t>
            </a:r>
            <a:r>
              <a:rPr lang="en-US" dirty="0"/>
              <a:t> written to </a:t>
            </a:r>
            <a:r>
              <a:rPr lang="en-US" dirty="0">
                <a:latin typeface="Courier New" panose="02070309020205020404" pitchFamily="49" charset="0"/>
                <a:cs typeface="Courier New" panose="02070309020205020404" pitchFamily="49" charset="0"/>
              </a:rPr>
              <a:t>$ORACLE_BASE/diag/rdbms/&lt;dbname&gt;/&lt;SID&gt;/log/ddl</a:t>
            </a:r>
          </a:p>
          <a:p>
            <a:pPr lvl="2">
              <a:defRPr/>
            </a:pPr>
            <a:r>
              <a:rPr lang="en-US" dirty="0"/>
              <a:t>Text DDL: </a:t>
            </a:r>
            <a:r>
              <a:rPr lang="en-US" dirty="0">
                <a:latin typeface="Courier New" panose="02070309020205020404" pitchFamily="49" charset="0"/>
                <a:cs typeface="Courier New" panose="02070309020205020404" pitchFamily="49" charset="0"/>
              </a:rPr>
              <a:t>ddl_&lt;sid&gt;.log</a:t>
            </a:r>
            <a:r>
              <a:rPr lang="en-US" dirty="0"/>
              <a:t> written to </a:t>
            </a:r>
            <a:r>
              <a:rPr lang="en-US" dirty="0">
                <a:latin typeface="Courier New" panose="02070309020205020404" pitchFamily="49" charset="0"/>
                <a:cs typeface="Courier New" panose="02070309020205020404" pitchFamily="49" charset="0"/>
              </a:rPr>
              <a:t>$ORACLE_BASE/diag/rdbms/&lt;dbname&gt;/&lt;SID&gt;/log</a:t>
            </a:r>
          </a:p>
          <a:p>
            <a:pPr lvl="1">
              <a:defRPr/>
            </a:pPr>
            <a:r>
              <a:rPr lang="en-US" dirty="0"/>
              <a:t>Example:</a:t>
            </a:r>
          </a:p>
          <a:p>
            <a:pPr marL="914400" lvl="2" indent="0">
              <a:buNone/>
              <a:defRPr/>
            </a:pPr>
            <a:r>
              <a:rPr lang="en-US" dirty="0">
                <a:latin typeface="Courier New" panose="02070309020205020404" pitchFamily="49" charset="0"/>
                <a:cs typeface="Courier New" panose="02070309020205020404" pitchFamily="49" charset="0"/>
              </a:rPr>
              <a:t>$ more ddl_orcl.log</a:t>
            </a:r>
          </a:p>
          <a:p>
            <a:pPr marL="914400" lvl="2" indent="0">
              <a:buNone/>
              <a:defRPr/>
            </a:pPr>
            <a:r>
              <a:rPr lang="en-US" dirty="0">
                <a:latin typeface="Courier New" panose="02070309020205020404" pitchFamily="49" charset="0"/>
                <a:cs typeface="Courier New" panose="02070309020205020404" pitchFamily="49" charset="0"/>
              </a:rPr>
              <a:t>Thu Nov 15 08:35:47 2016</a:t>
            </a:r>
          </a:p>
          <a:p>
            <a:pPr marL="914400" lvl="2" indent="0">
              <a:buNone/>
              <a:defRPr/>
            </a:pPr>
            <a:r>
              <a:rPr lang="en-US" dirty="0">
                <a:latin typeface="Courier New" panose="02070309020205020404" pitchFamily="49" charset="0"/>
                <a:cs typeface="Courier New" panose="02070309020205020404" pitchFamily="49" charset="0"/>
              </a:rPr>
              <a:t>diag_adl:drop user app_user</a:t>
            </a:r>
          </a:p>
        </p:txBody>
      </p:sp>
    </p:spTree>
    <p:custDataLst>
      <p:tags r:id="rId1"/>
    </p:custDataLst>
    <p:extLst>
      <p:ext uri="{BB962C8B-B14F-4D97-AF65-F5344CB8AC3E}">
        <p14:creationId xmlns:p14="http://schemas.microsoft.com/office/powerpoint/2010/main" val="37319809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9550" y="264585"/>
            <a:ext cx="69816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Querying Dynamic Performance Views</a:t>
            </a:r>
            <a:endParaRPr lang="en-US" altLang="es-MX" dirty="0"/>
          </a:p>
        </p:txBody>
      </p:sp>
      <p:sp>
        <p:nvSpPr>
          <p:cNvPr id="9219" name="Content Placeholder 9"/>
          <p:cNvSpPr>
            <a:spLocks noGrp="1"/>
          </p:cNvSpPr>
          <p:nvPr>
            <p:ph idx="1"/>
          </p:nvPr>
        </p:nvSpPr>
        <p:spPr>
          <a:xfrm>
            <a:off x="622138" y="957147"/>
            <a:ext cx="10944549" cy="4112230"/>
          </a:xfrm>
        </p:spPr>
        <p:txBody>
          <a:bodyPr/>
          <a:lstStyle/>
          <a:p>
            <a:pPr lvl="1">
              <a:defRPr/>
            </a:pPr>
            <a:r>
              <a:rPr lang="en-US" dirty="0"/>
              <a:t>Dynamic performance views provide access to information about the changing states of instance memory structures:</a:t>
            </a:r>
          </a:p>
          <a:p>
            <a:pPr lvl="2">
              <a:defRPr/>
            </a:pPr>
            <a:r>
              <a:rPr lang="en-US" dirty="0"/>
              <a:t>Sessions, file states, and locks</a:t>
            </a:r>
          </a:p>
          <a:p>
            <a:pPr lvl="2">
              <a:defRPr/>
            </a:pPr>
            <a:r>
              <a:rPr lang="en-US" dirty="0"/>
              <a:t>Progress of jobs and tasks</a:t>
            </a:r>
          </a:p>
          <a:p>
            <a:pPr lvl="2">
              <a:defRPr/>
            </a:pPr>
            <a:r>
              <a:rPr lang="en-US" dirty="0"/>
              <a:t>Backup status, memory usage, and allocation</a:t>
            </a:r>
          </a:p>
          <a:p>
            <a:pPr lvl="2">
              <a:defRPr/>
            </a:pPr>
            <a:r>
              <a:rPr lang="en-US" dirty="0"/>
              <a:t>System and session parameters</a:t>
            </a:r>
          </a:p>
          <a:p>
            <a:pPr lvl="2">
              <a:defRPr/>
            </a:pPr>
            <a:r>
              <a:rPr lang="en-US" dirty="0"/>
              <a:t>SQL execution</a:t>
            </a:r>
          </a:p>
          <a:p>
            <a:pPr lvl="2">
              <a:defRPr/>
            </a:pPr>
            <a:r>
              <a:rPr lang="en-US" dirty="0"/>
              <a:t>Statistics and metrics</a:t>
            </a:r>
          </a:p>
          <a:p>
            <a:pPr lvl="1">
              <a:defRPr/>
            </a:pPr>
            <a:r>
              <a:rPr lang="en-US" dirty="0"/>
              <a:t>Dynamic performance views start with the prefix </a:t>
            </a:r>
            <a:r>
              <a:rPr lang="en-US" dirty="0">
                <a:latin typeface="Courier New" panose="02070309020205020404" pitchFamily="49" charset="0"/>
                <a:cs typeface="Courier New" panose="02070309020205020404" pitchFamily="49" charset="0"/>
              </a:rPr>
              <a:t>V$</a:t>
            </a:r>
            <a:r>
              <a:rPr lang="en-US" dirty="0"/>
              <a:t>.</a:t>
            </a:r>
          </a:p>
          <a:p>
            <a:pPr lvl="1">
              <a:defRPr/>
            </a:pPr>
            <a:r>
              <a:rPr lang="en-US" dirty="0"/>
              <a:t>Example query: Which current sessions have logged in from the EDXX9P1 computer on the last day?</a:t>
            </a:r>
          </a:p>
        </p:txBody>
      </p:sp>
      <p:sp>
        <p:nvSpPr>
          <p:cNvPr id="4" name="Content Placeholder 2"/>
          <p:cNvSpPr txBox="1">
            <a:spLocks/>
          </p:cNvSpPr>
          <p:nvPr/>
        </p:nvSpPr>
        <p:spPr bwMode="gray">
          <a:xfrm>
            <a:off x="1059018" y="5057840"/>
            <a:ext cx="10750394" cy="1046321"/>
          </a:xfrm>
          <a:prstGeom prst="round2DiagRect">
            <a:avLst>
              <a:gd name="adj1" fmla="val 13028"/>
              <a:gd name="adj2" fmla="val 0"/>
            </a:avLst>
          </a:prstGeom>
          <a:gradFill>
            <a:gsLst>
              <a:gs pos="0">
                <a:srgbClr val="FFFFCC"/>
              </a:gs>
              <a:gs pos="50000">
                <a:srgbClr val="FFFFCC"/>
              </a:gs>
              <a:gs pos="100000">
                <a:schemeClr val="bg1"/>
              </a:gs>
            </a:gsLst>
            <a:lin ang="8100000" scaled="1"/>
          </a:gradFill>
          <a:ln w="28575">
            <a:gradFill flip="none" rotWithShape="1">
              <a:gsLst>
                <a:gs pos="0">
                  <a:srgbClr val="CC6600"/>
                </a:gs>
                <a:gs pos="50000">
                  <a:srgbClr val="CC6600"/>
                </a:gs>
                <a:gs pos="100000">
                  <a:srgbClr val="FFBA75"/>
                </a:gs>
              </a:gsLst>
              <a:lin ang="18900000" scaled="1"/>
              <a:tileRect/>
            </a:gradFill>
            <a:miter lim="800000"/>
            <a:headEnd/>
            <a:tailEnd/>
          </a:ln>
        </p:spPr>
        <p:txBody>
          <a:bodyPr lIns="121899" tIns="121899" rIns="16930" bIns="16930" anchor="ctr">
            <a:spAutoFit/>
          </a:bodyPr>
          <a:lstStyle/>
          <a:p>
            <a:pPr marL="609493" indent="-609493" defTabSz="533307">
              <a:tabLst>
                <a:tab pos="533307" algn="r"/>
                <a:tab pos="897310" algn="l"/>
              </a:tabLst>
              <a:defRPr/>
            </a:pPr>
            <a:r>
              <a:rPr lang="en-US" b="1" dirty="0">
                <a:solidFill>
                  <a:schemeClr val="tx1">
                    <a:lumMod val="50000"/>
                  </a:schemeClr>
                </a:solidFill>
                <a:latin typeface="Courier New" pitchFamily="49" charset="0"/>
              </a:rPr>
              <a:t>SQL&gt; SELECT * FROM V$SESSION</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2  WHERE machine = 'EDXX9P1'</a:t>
            </a:r>
          </a:p>
          <a:p>
            <a:pPr marL="609493" indent="-609493" defTabSz="533307">
              <a:tabLst>
                <a:tab pos="533307" algn="r"/>
                <a:tab pos="897310" algn="l"/>
              </a:tabLst>
              <a:defRPr/>
            </a:pPr>
            <a:r>
              <a:rPr lang="en-US" b="1" dirty="0">
                <a:solidFill>
                  <a:schemeClr val="tx1">
                    <a:lumMod val="50000"/>
                  </a:schemeClr>
                </a:solidFill>
                <a:latin typeface="Courier New" pitchFamily="49" charset="0"/>
              </a:rPr>
              <a:t>  3  AND logon_time &gt; SYSDATE - 1;</a:t>
            </a:r>
          </a:p>
        </p:txBody>
      </p:sp>
    </p:spTree>
    <p:custDataLst>
      <p:tags r:id="rId1"/>
    </p:custDataLst>
    <p:extLst>
      <p:ext uri="{BB962C8B-B14F-4D97-AF65-F5344CB8AC3E}">
        <p14:creationId xmlns:p14="http://schemas.microsoft.com/office/powerpoint/2010/main" val="2286467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79550" y="1212360"/>
            <a:ext cx="8896184" cy="133776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 name="Rectangle 27"/>
          <p:cNvSpPr/>
          <p:nvPr/>
        </p:nvSpPr>
        <p:spPr bwMode="auto">
          <a:xfrm>
            <a:off x="179550" y="264585"/>
            <a:ext cx="6454494"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7170" name="Rectangle 40"/>
          <p:cNvSpPr>
            <a:spLocks noGrp="1" noChangeArrowheads="1"/>
          </p:cNvSpPr>
          <p:nvPr>
            <p:ph type="title"/>
          </p:nvPr>
        </p:nvSpPr>
        <p:spPr/>
        <p:txBody>
          <a:bodyPr/>
          <a:lstStyle/>
          <a:p>
            <a:pPr eaLnBrk="1" hangingPunct="1"/>
            <a:r>
              <a:rPr lang="en-US" altLang="en-US" dirty="0"/>
              <a:t>Database Sharding: Introduction</a:t>
            </a:r>
          </a:p>
        </p:txBody>
      </p:sp>
      <p:sp>
        <p:nvSpPr>
          <p:cNvPr id="33" name="Content Placeholder 2"/>
          <p:cNvSpPr txBox="1">
            <a:spLocks/>
          </p:cNvSpPr>
          <p:nvPr/>
        </p:nvSpPr>
        <p:spPr bwMode="auto">
          <a:xfrm>
            <a:off x="812800" y="1219200"/>
            <a:ext cx="10766425" cy="4572000"/>
          </a:xfrm>
          <a:prstGeom prst="rect">
            <a:avLst/>
          </a:prstGeom>
          <a:noFill/>
          <a:ln w="9525">
            <a:noFill/>
            <a:miter lim="800000"/>
            <a:headEnd/>
            <a:tailEnd/>
          </a:ln>
        </p:spPr>
        <p:txBody>
          <a:bodyPr lIns="0" tIns="0" rIns="0" bIns="0"/>
          <a:lstStyle/>
          <a:p>
            <a:pPr marL="457200" indent="-457200">
              <a:buClr>
                <a:schemeClr val="accent2"/>
              </a:buClr>
              <a:defRPr/>
            </a:pPr>
            <a:endParaRPr lang="en-US" kern="0" dirty="0">
              <a:latin typeface="Arial" charset="0"/>
              <a:cs typeface="Arial" charset="0"/>
            </a:endParaRPr>
          </a:p>
        </p:txBody>
      </p:sp>
      <p:sp>
        <p:nvSpPr>
          <p:cNvPr id="7172" name="Content Placeholder 50"/>
          <p:cNvSpPr>
            <a:spLocks noGrp="1"/>
          </p:cNvSpPr>
          <p:nvPr>
            <p:ph idx="1"/>
          </p:nvPr>
        </p:nvSpPr>
        <p:spPr>
          <a:xfrm>
            <a:off x="622300" y="1243013"/>
            <a:ext cx="10944225" cy="1235075"/>
          </a:xfrm>
        </p:spPr>
        <p:txBody>
          <a:bodyPr/>
          <a:lstStyle/>
          <a:p>
            <a:pPr lvl="1" eaLnBrk="1" hangingPunct="1"/>
            <a:r>
              <a:rPr lang="en-US" altLang="en-US" dirty="0"/>
              <a:t>A shared-nothing architecture for scalability and availability</a:t>
            </a:r>
          </a:p>
          <a:p>
            <a:pPr lvl="1" eaLnBrk="1" hangingPunct="1"/>
            <a:r>
              <a:rPr lang="en-US" altLang="en-US" dirty="0"/>
              <a:t>Horizontally partitioned data across independent databases</a:t>
            </a:r>
          </a:p>
          <a:p>
            <a:pPr lvl="1" eaLnBrk="1" hangingPunct="1"/>
            <a:r>
              <a:rPr lang="en-US" altLang="en-US" dirty="0"/>
              <a:t>Loosely coupled data tier without clusterware</a:t>
            </a:r>
          </a:p>
        </p:txBody>
      </p:sp>
      <p:grpSp>
        <p:nvGrpSpPr>
          <p:cNvPr id="7173" name="Group 4"/>
          <p:cNvGrpSpPr>
            <a:grpSpLocks/>
          </p:cNvGrpSpPr>
          <p:nvPr/>
        </p:nvGrpSpPr>
        <p:grpSpPr bwMode="auto">
          <a:xfrm>
            <a:off x="227012" y="2703513"/>
            <a:ext cx="10761658" cy="3043237"/>
            <a:chOff x="1155056" y="1358899"/>
            <a:chExt cx="9792344" cy="4456870"/>
          </a:xfrm>
        </p:grpSpPr>
        <p:pic>
          <p:nvPicPr>
            <p:cNvPr id="7176" name="imag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2260600"/>
              <a:ext cx="2413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7177" name="image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0" y="2833299"/>
              <a:ext cx="1498600" cy="187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7178" name="image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833299"/>
              <a:ext cx="1498600" cy="187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7179" name="image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833299"/>
              <a:ext cx="1498600" cy="187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180" name="Shape 151"/>
            <p:cNvSpPr>
              <a:spLocks noChangeArrowheads="1"/>
            </p:cNvSpPr>
            <p:nvPr/>
          </p:nvSpPr>
          <p:spPr bwMode="auto">
            <a:xfrm>
              <a:off x="1155056" y="5410201"/>
              <a:ext cx="3733800" cy="40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46575E"/>
                  </a:solidFill>
                  <a:sym typeface="Helvetica Neue"/>
                </a:rPr>
                <a:t>Unsharded table in 1 database</a:t>
              </a:r>
            </a:p>
          </p:txBody>
        </p:sp>
        <p:sp>
          <p:nvSpPr>
            <p:cNvPr id="7181" name="Shape 152"/>
            <p:cNvSpPr>
              <a:spLocks noChangeArrowheads="1"/>
            </p:cNvSpPr>
            <p:nvPr/>
          </p:nvSpPr>
          <p:spPr bwMode="auto">
            <a:xfrm>
              <a:off x="6355300" y="4876800"/>
              <a:ext cx="3733800" cy="40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46575E"/>
                  </a:solidFill>
                  <a:sym typeface="Helvetica Neue"/>
                </a:rPr>
                <a:t>Sharded table in 3 databases</a:t>
              </a:r>
            </a:p>
          </p:txBody>
        </p:sp>
        <p:grpSp>
          <p:nvGrpSpPr>
            <p:cNvPr id="7182" name="Group 11"/>
            <p:cNvGrpSpPr>
              <a:grpSpLocks/>
            </p:cNvGrpSpPr>
            <p:nvPr/>
          </p:nvGrpSpPr>
          <p:grpSpPr bwMode="auto">
            <a:xfrm>
              <a:off x="2401540" y="1358899"/>
              <a:ext cx="1318324" cy="1295404"/>
              <a:chOff x="0" y="0"/>
              <a:chExt cx="1318322" cy="1295402"/>
            </a:xfrm>
          </p:grpSpPr>
          <p:sp>
            <p:nvSpPr>
              <p:cNvPr id="7194" name="Shape 153"/>
              <p:cNvSpPr>
                <a:spLocks/>
              </p:cNvSpPr>
              <p:nvPr/>
            </p:nvSpPr>
            <p:spPr bwMode="auto">
              <a:xfrm rot="16200000">
                <a:off x="11459" y="12699"/>
                <a:ext cx="1295402" cy="127000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294" y="0"/>
                    </a:moveTo>
                    <a:cubicBezTo>
                      <a:pt x="4709" y="0"/>
                      <a:pt x="4235" y="484"/>
                      <a:pt x="4235" y="1080"/>
                    </a:cubicBezTo>
                    <a:lnTo>
                      <a:pt x="4235" y="8640"/>
                    </a:lnTo>
                    <a:lnTo>
                      <a:pt x="0" y="10800"/>
                    </a:lnTo>
                    <a:lnTo>
                      <a:pt x="4235" y="12960"/>
                    </a:lnTo>
                    <a:lnTo>
                      <a:pt x="4235" y="20520"/>
                    </a:lnTo>
                    <a:cubicBezTo>
                      <a:pt x="4235" y="21116"/>
                      <a:pt x="4709" y="21600"/>
                      <a:pt x="5294" y="21600"/>
                    </a:cubicBezTo>
                    <a:lnTo>
                      <a:pt x="20541" y="21600"/>
                    </a:lnTo>
                    <a:cubicBezTo>
                      <a:pt x="21126" y="21600"/>
                      <a:pt x="21600" y="21116"/>
                      <a:pt x="21600" y="20520"/>
                    </a:cubicBezTo>
                    <a:lnTo>
                      <a:pt x="21600" y="1080"/>
                    </a:lnTo>
                    <a:cubicBezTo>
                      <a:pt x="21600" y="484"/>
                      <a:pt x="21126" y="0"/>
                      <a:pt x="20541" y="0"/>
                    </a:cubicBezTo>
                    <a:lnTo>
                      <a:pt x="5294" y="0"/>
                    </a:lnTo>
                    <a:close/>
                  </a:path>
                </a:pathLst>
              </a:cu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endParaRPr lang="en-US" dirty="0"/>
              </a:p>
            </p:txBody>
          </p:sp>
          <p:sp>
            <p:nvSpPr>
              <p:cNvPr id="7195" name="Shape 154"/>
              <p:cNvSpPr>
                <a:spLocks noChangeArrowheads="1"/>
              </p:cNvSpPr>
              <p:nvPr/>
            </p:nvSpPr>
            <p:spPr bwMode="auto">
              <a:xfrm>
                <a:off x="0" y="104674"/>
                <a:ext cx="1318322" cy="81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46575E"/>
                  </a:solidFill>
                  <a:latin typeface="Calibri" panose="020F0502020204030204" pitchFamily="34" charset="0"/>
                  <a:sym typeface="Calibri" panose="020F0502020204030204" pitchFamily="34" charset="0"/>
                </a:endParaRPr>
              </a:p>
              <a:p>
                <a:pPr algn="ctr" eaLnBrk="1" hangingPunct="1"/>
                <a:r>
                  <a:rPr lang="en-US" altLang="en-US" dirty="0">
                    <a:solidFill>
                      <a:srgbClr val="46575E"/>
                    </a:solidFill>
                    <a:latin typeface="Calibri" panose="020F0502020204030204" pitchFamily="34" charset="0"/>
                    <a:sym typeface="Calibri" panose="020F0502020204030204" pitchFamily="34" charset="0"/>
                  </a:rPr>
                  <a:t>Server</a:t>
                </a:r>
              </a:p>
            </p:txBody>
          </p:sp>
        </p:grpSp>
        <p:grpSp>
          <p:nvGrpSpPr>
            <p:cNvPr id="7183" name="Group 12"/>
            <p:cNvGrpSpPr>
              <a:grpSpLocks/>
            </p:cNvGrpSpPr>
            <p:nvPr/>
          </p:nvGrpSpPr>
          <p:grpSpPr bwMode="auto">
            <a:xfrm>
              <a:off x="5552380" y="1757551"/>
              <a:ext cx="1318324" cy="1295403"/>
              <a:chOff x="0" y="0"/>
              <a:chExt cx="1318322" cy="1295402"/>
            </a:xfrm>
          </p:grpSpPr>
          <p:sp>
            <p:nvSpPr>
              <p:cNvPr id="7192" name="Shape 156"/>
              <p:cNvSpPr>
                <a:spLocks/>
              </p:cNvSpPr>
              <p:nvPr/>
            </p:nvSpPr>
            <p:spPr bwMode="auto">
              <a:xfrm rot="-5400000">
                <a:off x="11459" y="12700"/>
                <a:ext cx="1295402" cy="127000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294" y="0"/>
                    </a:moveTo>
                    <a:cubicBezTo>
                      <a:pt x="4709" y="0"/>
                      <a:pt x="4235" y="484"/>
                      <a:pt x="4235" y="1080"/>
                    </a:cubicBezTo>
                    <a:lnTo>
                      <a:pt x="4235" y="8640"/>
                    </a:lnTo>
                    <a:lnTo>
                      <a:pt x="0" y="10800"/>
                    </a:lnTo>
                    <a:lnTo>
                      <a:pt x="4235" y="12960"/>
                    </a:lnTo>
                    <a:lnTo>
                      <a:pt x="4235" y="20520"/>
                    </a:lnTo>
                    <a:cubicBezTo>
                      <a:pt x="4235" y="21116"/>
                      <a:pt x="4709" y="21600"/>
                      <a:pt x="5294" y="21600"/>
                    </a:cubicBezTo>
                    <a:lnTo>
                      <a:pt x="20541" y="21600"/>
                    </a:lnTo>
                    <a:cubicBezTo>
                      <a:pt x="21126" y="21600"/>
                      <a:pt x="21600" y="21116"/>
                      <a:pt x="21600" y="20520"/>
                    </a:cubicBezTo>
                    <a:lnTo>
                      <a:pt x="21600" y="1080"/>
                    </a:lnTo>
                    <a:cubicBezTo>
                      <a:pt x="21600" y="484"/>
                      <a:pt x="21126" y="0"/>
                      <a:pt x="20541" y="0"/>
                    </a:cubicBezTo>
                    <a:lnTo>
                      <a:pt x="5294" y="0"/>
                    </a:lnTo>
                    <a:close/>
                  </a:path>
                </a:pathLst>
              </a:custGeom>
              <a:ln>
                <a:headEnd/>
                <a:tailEnd/>
              </a:ln>
            </p:spPr>
            <p:style>
              <a:lnRef idx="2">
                <a:schemeClr val="accent1"/>
              </a:lnRef>
              <a:fillRef idx="1">
                <a:schemeClr val="lt1"/>
              </a:fillRef>
              <a:effectRef idx="0">
                <a:schemeClr val="accent1"/>
              </a:effectRef>
              <a:fontRef idx="minor">
                <a:schemeClr val="dk1"/>
              </a:fontRef>
            </p:style>
            <p:txBody>
              <a:bodyPr lIns="0" tIns="0" rIns="0" bIns="0" anchor="ctr"/>
              <a:lstStyle/>
              <a:p>
                <a:endParaRPr lang="en-US" dirty="0"/>
              </a:p>
            </p:txBody>
          </p:sp>
          <p:sp>
            <p:nvSpPr>
              <p:cNvPr id="7193" name="Shape 157"/>
              <p:cNvSpPr>
                <a:spLocks noChangeArrowheads="1"/>
              </p:cNvSpPr>
              <p:nvPr/>
            </p:nvSpPr>
            <p:spPr bwMode="auto">
              <a:xfrm>
                <a:off x="0" y="104676"/>
                <a:ext cx="1318322" cy="81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46575E"/>
                  </a:solidFill>
                  <a:latin typeface="Calibri" panose="020F0502020204030204" pitchFamily="34" charset="0"/>
                  <a:sym typeface="Calibri" panose="020F0502020204030204" pitchFamily="34" charset="0"/>
                </a:endParaRPr>
              </a:p>
              <a:p>
                <a:pPr algn="ctr" eaLnBrk="1" hangingPunct="1"/>
                <a:r>
                  <a:rPr lang="en-US" altLang="en-US" dirty="0">
                    <a:solidFill>
                      <a:srgbClr val="46575E"/>
                    </a:solidFill>
                    <a:latin typeface="Calibri" panose="020F0502020204030204" pitchFamily="34" charset="0"/>
                    <a:sym typeface="Calibri" panose="020F0502020204030204" pitchFamily="34" charset="0"/>
                  </a:rPr>
                  <a:t>Server A</a:t>
                </a:r>
              </a:p>
            </p:txBody>
          </p:sp>
        </p:grpSp>
        <p:grpSp>
          <p:nvGrpSpPr>
            <p:cNvPr id="7184" name="Group 13"/>
            <p:cNvGrpSpPr>
              <a:grpSpLocks/>
            </p:cNvGrpSpPr>
            <p:nvPr/>
          </p:nvGrpSpPr>
          <p:grpSpPr bwMode="auto">
            <a:xfrm>
              <a:off x="7557740" y="1757551"/>
              <a:ext cx="1318324" cy="1295403"/>
              <a:chOff x="0" y="0"/>
              <a:chExt cx="1318322" cy="1295402"/>
            </a:xfrm>
          </p:grpSpPr>
          <p:sp>
            <p:nvSpPr>
              <p:cNvPr id="7190" name="Shape 159"/>
              <p:cNvSpPr>
                <a:spLocks/>
              </p:cNvSpPr>
              <p:nvPr/>
            </p:nvSpPr>
            <p:spPr bwMode="auto">
              <a:xfrm rot="-5400000">
                <a:off x="11459" y="12700"/>
                <a:ext cx="1295402" cy="127000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294" y="0"/>
                    </a:moveTo>
                    <a:cubicBezTo>
                      <a:pt x="4709" y="0"/>
                      <a:pt x="4235" y="484"/>
                      <a:pt x="4235" y="1080"/>
                    </a:cubicBezTo>
                    <a:lnTo>
                      <a:pt x="4235" y="8640"/>
                    </a:lnTo>
                    <a:lnTo>
                      <a:pt x="0" y="10800"/>
                    </a:lnTo>
                    <a:lnTo>
                      <a:pt x="4235" y="12960"/>
                    </a:lnTo>
                    <a:lnTo>
                      <a:pt x="4235" y="20520"/>
                    </a:lnTo>
                    <a:cubicBezTo>
                      <a:pt x="4235" y="21116"/>
                      <a:pt x="4709" y="21600"/>
                      <a:pt x="5294" y="21600"/>
                    </a:cubicBezTo>
                    <a:lnTo>
                      <a:pt x="20541" y="21600"/>
                    </a:lnTo>
                    <a:cubicBezTo>
                      <a:pt x="21126" y="21600"/>
                      <a:pt x="21600" y="21116"/>
                      <a:pt x="21600" y="20520"/>
                    </a:cubicBezTo>
                    <a:lnTo>
                      <a:pt x="21600" y="1080"/>
                    </a:lnTo>
                    <a:cubicBezTo>
                      <a:pt x="21600" y="484"/>
                      <a:pt x="21126" y="0"/>
                      <a:pt x="20541" y="0"/>
                    </a:cubicBezTo>
                    <a:lnTo>
                      <a:pt x="5294" y="0"/>
                    </a:lnTo>
                    <a:close/>
                  </a:path>
                </a:pathLst>
              </a:custGeom>
              <a:ln>
                <a:headEnd/>
                <a:tailEnd/>
              </a:ln>
            </p:spPr>
            <p:style>
              <a:lnRef idx="2">
                <a:schemeClr val="accent3"/>
              </a:lnRef>
              <a:fillRef idx="1">
                <a:schemeClr val="lt1"/>
              </a:fillRef>
              <a:effectRef idx="0">
                <a:schemeClr val="accent3"/>
              </a:effectRef>
              <a:fontRef idx="minor">
                <a:schemeClr val="dk1"/>
              </a:fontRef>
            </p:style>
            <p:txBody>
              <a:bodyPr lIns="0" tIns="0" rIns="0" bIns="0" anchor="ctr"/>
              <a:lstStyle/>
              <a:p>
                <a:endParaRPr lang="en-US" dirty="0"/>
              </a:p>
            </p:txBody>
          </p:sp>
          <p:sp>
            <p:nvSpPr>
              <p:cNvPr id="7191" name="Shape 160"/>
              <p:cNvSpPr>
                <a:spLocks noChangeArrowheads="1"/>
              </p:cNvSpPr>
              <p:nvPr/>
            </p:nvSpPr>
            <p:spPr bwMode="auto">
              <a:xfrm>
                <a:off x="0" y="104676"/>
                <a:ext cx="1318322" cy="81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46575E"/>
                  </a:solidFill>
                  <a:latin typeface="Calibri" panose="020F0502020204030204" pitchFamily="34" charset="0"/>
                  <a:sym typeface="Calibri" panose="020F0502020204030204" pitchFamily="34" charset="0"/>
                </a:endParaRPr>
              </a:p>
              <a:p>
                <a:pPr algn="ctr" eaLnBrk="1" hangingPunct="1"/>
                <a:r>
                  <a:rPr lang="en-US" altLang="en-US" dirty="0">
                    <a:solidFill>
                      <a:srgbClr val="46575E"/>
                    </a:solidFill>
                    <a:latin typeface="Calibri" panose="020F0502020204030204" pitchFamily="34" charset="0"/>
                    <a:sym typeface="Calibri" panose="020F0502020204030204" pitchFamily="34" charset="0"/>
                  </a:rPr>
                  <a:t>Server B</a:t>
                </a:r>
              </a:p>
            </p:txBody>
          </p:sp>
        </p:grpSp>
        <p:grpSp>
          <p:nvGrpSpPr>
            <p:cNvPr id="7185" name="Group 14"/>
            <p:cNvGrpSpPr>
              <a:grpSpLocks/>
            </p:cNvGrpSpPr>
            <p:nvPr/>
          </p:nvGrpSpPr>
          <p:grpSpPr bwMode="auto">
            <a:xfrm>
              <a:off x="9538940" y="1757551"/>
              <a:ext cx="1318324" cy="1295403"/>
              <a:chOff x="0" y="0"/>
              <a:chExt cx="1318322" cy="1295402"/>
            </a:xfrm>
          </p:grpSpPr>
          <p:sp>
            <p:nvSpPr>
              <p:cNvPr id="7188" name="Shape 162"/>
              <p:cNvSpPr>
                <a:spLocks/>
              </p:cNvSpPr>
              <p:nvPr/>
            </p:nvSpPr>
            <p:spPr bwMode="auto">
              <a:xfrm rot="-5400000">
                <a:off x="11459" y="12700"/>
                <a:ext cx="1295402" cy="127000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294" y="0"/>
                    </a:moveTo>
                    <a:cubicBezTo>
                      <a:pt x="4709" y="0"/>
                      <a:pt x="4235" y="484"/>
                      <a:pt x="4235" y="1080"/>
                    </a:cubicBezTo>
                    <a:lnTo>
                      <a:pt x="4235" y="8640"/>
                    </a:lnTo>
                    <a:lnTo>
                      <a:pt x="0" y="10800"/>
                    </a:lnTo>
                    <a:lnTo>
                      <a:pt x="4235" y="12960"/>
                    </a:lnTo>
                    <a:lnTo>
                      <a:pt x="4235" y="20520"/>
                    </a:lnTo>
                    <a:cubicBezTo>
                      <a:pt x="4235" y="21116"/>
                      <a:pt x="4709" y="21600"/>
                      <a:pt x="5294" y="21600"/>
                    </a:cubicBezTo>
                    <a:lnTo>
                      <a:pt x="20541" y="21600"/>
                    </a:lnTo>
                    <a:cubicBezTo>
                      <a:pt x="21126" y="21600"/>
                      <a:pt x="21600" y="21116"/>
                      <a:pt x="21600" y="20520"/>
                    </a:cubicBezTo>
                    <a:lnTo>
                      <a:pt x="21600" y="1080"/>
                    </a:lnTo>
                    <a:cubicBezTo>
                      <a:pt x="21600" y="484"/>
                      <a:pt x="21126" y="0"/>
                      <a:pt x="20541" y="0"/>
                    </a:cubicBezTo>
                    <a:lnTo>
                      <a:pt x="5294" y="0"/>
                    </a:lnTo>
                    <a:close/>
                  </a:path>
                </a:pathLst>
              </a:custGeom>
              <a:ln>
                <a:headEnd/>
                <a:tailEnd/>
              </a:ln>
            </p:spPr>
            <p:style>
              <a:lnRef idx="2">
                <a:schemeClr val="accent4"/>
              </a:lnRef>
              <a:fillRef idx="1">
                <a:schemeClr val="lt1"/>
              </a:fillRef>
              <a:effectRef idx="0">
                <a:schemeClr val="accent4"/>
              </a:effectRef>
              <a:fontRef idx="minor">
                <a:schemeClr val="dk1"/>
              </a:fontRef>
            </p:style>
            <p:txBody>
              <a:bodyPr lIns="0" tIns="0" rIns="0" bIns="0" anchor="ctr"/>
              <a:lstStyle/>
              <a:p>
                <a:endParaRPr lang="en-US" dirty="0"/>
              </a:p>
            </p:txBody>
          </p:sp>
          <p:sp>
            <p:nvSpPr>
              <p:cNvPr id="7189" name="Shape 163"/>
              <p:cNvSpPr>
                <a:spLocks noChangeArrowheads="1"/>
              </p:cNvSpPr>
              <p:nvPr/>
            </p:nvSpPr>
            <p:spPr bwMode="auto">
              <a:xfrm>
                <a:off x="0" y="104676"/>
                <a:ext cx="1318322" cy="81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dirty="0">
                  <a:solidFill>
                    <a:srgbClr val="46575E"/>
                  </a:solidFill>
                  <a:latin typeface="Calibri" panose="020F0502020204030204" pitchFamily="34" charset="0"/>
                  <a:sym typeface="Calibri" panose="020F0502020204030204" pitchFamily="34" charset="0"/>
                </a:endParaRPr>
              </a:p>
              <a:p>
                <a:pPr algn="ctr" eaLnBrk="1" hangingPunct="1"/>
                <a:r>
                  <a:rPr lang="en-US" altLang="en-US" dirty="0">
                    <a:solidFill>
                      <a:srgbClr val="46575E"/>
                    </a:solidFill>
                    <a:latin typeface="Calibri" panose="020F0502020204030204" pitchFamily="34" charset="0"/>
                    <a:sym typeface="Calibri" panose="020F0502020204030204" pitchFamily="34" charset="0"/>
                  </a:rPr>
                  <a:t>Server C</a:t>
                </a:r>
              </a:p>
            </p:txBody>
          </p:sp>
        </p:grpSp>
        <p:sp>
          <p:nvSpPr>
            <p:cNvPr id="16" name="Shape 165"/>
            <p:cNvSpPr/>
            <p:nvPr/>
          </p:nvSpPr>
          <p:spPr>
            <a:xfrm flipV="1">
              <a:off x="7226338" y="2909620"/>
              <a:ext cx="0" cy="1727416"/>
            </a:xfrm>
            <a:prstGeom prst="line">
              <a:avLst/>
            </a:prstGeom>
            <a:ln w="12700">
              <a:solidFill>
                <a:srgbClr val="B0C3C8"/>
              </a:solidFill>
              <a:custDash>
                <a:ds d="200000" sp="200000"/>
              </a:custDash>
              <a:miter lim="400000"/>
            </a:ln>
          </p:spPr>
          <p:txBody>
            <a:bodyPr lIns="0" tIns="0" rIns="0" bIns="0"/>
            <a:lstStyle>
              <a:lvl1pPr>
                <a:defRPr>
                  <a:solidFill>
                    <a:srgbClr val="5F5F5F"/>
                  </a:solidFill>
                  <a:latin typeface="+mn-lt"/>
                  <a:ea typeface="+mn-ea"/>
                  <a:cs typeface="+mn-cs"/>
                  <a:sym typeface="Helvetica Neue"/>
                </a:defRPr>
              </a:lvl1pPr>
              <a:lvl2pPr>
                <a:defRPr>
                  <a:solidFill>
                    <a:srgbClr val="5F5F5F"/>
                  </a:solidFill>
                  <a:latin typeface="+mn-lt"/>
                  <a:ea typeface="+mn-ea"/>
                  <a:cs typeface="+mn-cs"/>
                  <a:sym typeface="Helvetica Neue"/>
                </a:defRPr>
              </a:lvl2pPr>
              <a:lvl3pPr>
                <a:defRPr>
                  <a:solidFill>
                    <a:srgbClr val="5F5F5F"/>
                  </a:solidFill>
                  <a:latin typeface="+mn-lt"/>
                  <a:ea typeface="+mn-ea"/>
                  <a:cs typeface="+mn-cs"/>
                  <a:sym typeface="Helvetica Neue"/>
                </a:defRPr>
              </a:lvl3pPr>
              <a:lvl4pPr>
                <a:defRPr>
                  <a:solidFill>
                    <a:srgbClr val="5F5F5F"/>
                  </a:solidFill>
                  <a:latin typeface="+mn-lt"/>
                  <a:ea typeface="+mn-ea"/>
                  <a:cs typeface="+mn-cs"/>
                  <a:sym typeface="Helvetica Neue"/>
                </a:defRPr>
              </a:lvl4pPr>
              <a:lvl5pPr>
                <a:defRPr>
                  <a:solidFill>
                    <a:srgbClr val="5F5F5F"/>
                  </a:solidFill>
                  <a:latin typeface="+mn-lt"/>
                  <a:ea typeface="+mn-ea"/>
                  <a:cs typeface="+mn-cs"/>
                  <a:sym typeface="Helvetica Neue"/>
                </a:defRPr>
              </a:lvl5pPr>
              <a:lvl6pPr>
                <a:defRPr>
                  <a:solidFill>
                    <a:srgbClr val="5F5F5F"/>
                  </a:solidFill>
                  <a:latin typeface="+mn-lt"/>
                  <a:ea typeface="+mn-ea"/>
                  <a:cs typeface="+mn-cs"/>
                  <a:sym typeface="Helvetica Neue"/>
                </a:defRPr>
              </a:lvl6pPr>
              <a:lvl7pPr>
                <a:defRPr>
                  <a:solidFill>
                    <a:srgbClr val="5F5F5F"/>
                  </a:solidFill>
                  <a:latin typeface="+mn-lt"/>
                  <a:ea typeface="+mn-ea"/>
                  <a:cs typeface="+mn-cs"/>
                  <a:sym typeface="Helvetica Neue"/>
                </a:defRPr>
              </a:lvl7pPr>
              <a:lvl8pPr>
                <a:defRPr>
                  <a:solidFill>
                    <a:srgbClr val="5F5F5F"/>
                  </a:solidFill>
                  <a:latin typeface="+mn-lt"/>
                  <a:ea typeface="+mn-ea"/>
                  <a:cs typeface="+mn-cs"/>
                  <a:sym typeface="Helvetica Neue"/>
                </a:defRPr>
              </a:lvl8pPr>
              <a:lvl9pPr>
                <a:defRPr>
                  <a:solidFill>
                    <a:srgbClr val="5F5F5F"/>
                  </a:solidFill>
                  <a:latin typeface="+mn-lt"/>
                  <a:ea typeface="+mn-ea"/>
                  <a:cs typeface="+mn-cs"/>
                  <a:sym typeface="Helvetica Neue"/>
                </a:defRPr>
              </a:lvl9pPr>
            </a:lstStyle>
            <a:p>
              <a:pPr defTabSz="457200" eaLnBrk="1" hangingPunct="1">
                <a:defRPr sz="1200">
                  <a:solidFill>
                    <a:srgbClr val="000000"/>
                  </a:solidFill>
                  <a:latin typeface="+mj-lt"/>
                  <a:ea typeface="+mj-ea"/>
                  <a:cs typeface="+mj-cs"/>
                  <a:sym typeface="Helvetica"/>
                </a:defRPr>
              </a:pPr>
              <a:endParaRPr sz="1200" dirty="0">
                <a:solidFill>
                  <a:srgbClr val="000000"/>
                </a:solidFill>
                <a:latin typeface="+mj-lt"/>
                <a:ea typeface="+mj-ea"/>
                <a:cs typeface="+mj-cs"/>
                <a:sym typeface="Helvetica"/>
              </a:endParaRPr>
            </a:p>
          </p:txBody>
        </p:sp>
        <p:sp>
          <p:nvSpPr>
            <p:cNvPr id="17" name="Shape 166"/>
            <p:cNvSpPr/>
            <p:nvPr/>
          </p:nvSpPr>
          <p:spPr>
            <a:xfrm flipV="1">
              <a:off x="9206764" y="2909620"/>
              <a:ext cx="0" cy="1727416"/>
            </a:xfrm>
            <a:prstGeom prst="line">
              <a:avLst/>
            </a:prstGeom>
            <a:ln w="12700">
              <a:solidFill>
                <a:srgbClr val="B0C3C8"/>
              </a:solidFill>
              <a:custDash>
                <a:ds d="200000" sp="200000"/>
              </a:custDash>
              <a:miter lim="400000"/>
            </a:ln>
          </p:spPr>
          <p:txBody>
            <a:bodyPr lIns="0" tIns="0" rIns="0" bIns="0"/>
            <a:lstStyle>
              <a:lvl1pPr>
                <a:defRPr>
                  <a:solidFill>
                    <a:srgbClr val="5F5F5F"/>
                  </a:solidFill>
                  <a:latin typeface="+mn-lt"/>
                  <a:ea typeface="+mn-ea"/>
                  <a:cs typeface="+mn-cs"/>
                  <a:sym typeface="Helvetica Neue"/>
                </a:defRPr>
              </a:lvl1pPr>
              <a:lvl2pPr>
                <a:defRPr>
                  <a:solidFill>
                    <a:srgbClr val="5F5F5F"/>
                  </a:solidFill>
                  <a:latin typeface="+mn-lt"/>
                  <a:ea typeface="+mn-ea"/>
                  <a:cs typeface="+mn-cs"/>
                  <a:sym typeface="Helvetica Neue"/>
                </a:defRPr>
              </a:lvl2pPr>
              <a:lvl3pPr>
                <a:defRPr>
                  <a:solidFill>
                    <a:srgbClr val="5F5F5F"/>
                  </a:solidFill>
                  <a:latin typeface="+mn-lt"/>
                  <a:ea typeface="+mn-ea"/>
                  <a:cs typeface="+mn-cs"/>
                  <a:sym typeface="Helvetica Neue"/>
                </a:defRPr>
              </a:lvl3pPr>
              <a:lvl4pPr>
                <a:defRPr>
                  <a:solidFill>
                    <a:srgbClr val="5F5F5F"/>
                  </a:solidFill>
                  <a:latin typeface="+mn-lt"/>
                  <a:ea typeface="+mn-ea"/>
                  <a:cs typeface="+mn-cs"/>
                  <a:sym typeface="Helvetica Neue"/>
                </a:defRPr>
              </a:lvl4pPr>
              <a:lvl5pPr>
                <a:defRPr>
                  <a:solidFill>
                    <a:srgbClr val="5F5F5F"/>
                  </a:solidFill>
                  <a:latin typeface="+mn-lt"/>
                  <a:ea typeface="+mn-ea"/>
                  <a:cs typeface="+mn-cs"/>
                  <a:sym typeface="Helvetica Neue"/>
                </a:defRPr>
              </a:lvl5pPr>
              <a:lvl6pPr>
                <a:defRPr>
                  <a:solidFill>
                    <a:srgbClr val="5F5F5F"/>
                  </a:solidFill>
                  <a:latin typeface="+mn-lt"/>
                  <a:ea typeface="+mn-ea"/>
                  <a:cs typeface="+mn-cs"/>
                  <a:sym typeface="Helvetica Neue"/>
                </a:defRPr>
              </a:lvl6pPr>
              <a:lvl7pPr>
                <a:defRPr>
                  <a:solidFill>
                    <a:srgbClr val="5F5F5F"/>
                  </a:solidFill>
                  <a:latin typeface="+mn-lt"/>
                  <a:ea typeface="+mn-ea"/>
                  <a:cs typeface="+mn-cs"/>
                  <a:sym typeface="Helvetica Neue"/>
                </a:defRPr>
              </a:lvl7pPr>
              <a:lvl8pPr>
                <a:defRPr>
                  <a:solidFill>
                    <a:srgbClr val="5F5F5F"/>
                  </a:solidFill>
                  <a:latin typeface="+mn-lt"/>
                  <a:ea typeface="+mn-ea"/>
                  <a:cs typeface="+mn-cs"/>
                  <a:sym typeface="Helvetica Neue"/>
                </a:defRPr>
              </a:lvl8pPr>
              <a:lvl9pPr>
                <a:defRPr>
                  <a:solidFill>
                    <a:srgbClr val="5F5F5F"/>
                  </a:solidFill>
                  <a:latin typeface="+mn-lt"/>
                  <a:ea typeface="+mn-ea"/>
                  <a:cs typeface="+mn-cs"/>
                  <a:sym typeface="Helvetica Neue"/>
                </a:defRPr>
              </a:lvl9pPr>
            </a:lstStyle>
            <a:p>
              <a:pPr defTabSz="457200" eaLnBrk="1" hangingPunct="1">
                <a:defRPr sz="1200">
                  <a:solidFill>
                    <a:srgbClr val="000000"/>
                  </a:solidFill>
                  <a:latin typeface="+mj-lt"/>
                  <a:ea typeface="+mj-ea"/>
                  <a:cs typeface="+mj-cs"/>
                  <a:sym typeface="Helvetica"/>
                </a:defRPr>
              </a:pPr>
              <a:endParaRPr sz="1200" dirty="0">
                <a:solidFill>
                  <a:srgbClr val="000000"/>
                </a:solidFill>
                <a:latin typeface="+mj-lt"/>
                <a:ea typeface="+mj-ea"/>
                <a:cs typeface="+mj-cs"/>
                <a:sym typeface="Helvetica"/>
              </a:endParaRPr>
            </a:p>
          </p:txBody>
        </p:sp>
      </p:grpSp>
      <p:sp>
        <p:nvSpPr>
          <p:cNvPr id="7174" name="Rectangle 25"/>
          <p:cNvSpPr>
            <a:spLocks noChangeArrowheads="1"/>
          </p:cNvSpPr>
          <p:nvPr/>
        </p:nvSpPr>
        <p:spPr bwMode="auto">
          <a:xfrm>
            <a:off x="4656138" y="2703512"/>
            <a:ext cx="6908800" cy="3389313"/>
          </a:xfrm>
          <a:prstGeom prst="rect">
            <a:avLst/>
          </a:prstGeom>
          <a:noFill/>
          <a:ln w="28575"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7175" name="Shape 152"/>
          <p:cNvSpPr>
            <a:spLocks noChangeArrowheads="1"/>
          </p:cNvSpPr>
          <p:nvPr/>
        </p:nvSpPr>
        <p:spPr bwMode="auto">
          <a:xfrm>
            <a:off x="6018212" y="5732463"/>
            <a:ext cx="41052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rgbClr val="46575E"/>
                </a:solidFill>
                <a:sym typeface="Helvetica Neue"/>
              </a:rPr>
              <a:t>Sharded Database (SDB)</a:t>
            </a:r>
          </a:p>
        </p:txBody>
      </p:sp>
    </p:spTree>
    <p:custDataLst>
      <p:tags r:id="rId1"/>
    </p:custDataLst>
    <p:extLst>
      <p:ext uri="{BB962C8B-B14F-4D97-AF65-F5344CB8AC3E}">
        <p14:creationId xmlns:p14="http://schemas.microsoft.com/office/powerpoint/2010/main" val="32601386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8658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Considerations for Dynamic Performance Views</a:t>
            </a:r>
            <a:endParaRPr lang="en-US" altLang="es-MX" dirty="0"/>
          </a:p>
        </p:txBody>
      </p:sp>
      <p:sp>
        <p:nvSpPr>
          <p:cNvPr id="9219" name="Content Placeholder 9"/>
          <p:cNvSpPr>
            <a:spLocks noGrp="1"/>
          </p:cNvSpPr>
          <p:nvPr>
            <p:ph idx="1"/>
          </p:nvPr>
        </p:nvSpPr>
        <p:spPr>
          <a:xfrm>
            <a:off x="622138" y="1242485"/>
            <a:ext cx="10944549" cy="2111682"/>
          </a:xfrm>
        </p:spPr>
        <p:txBody>
          <a:bodyPr/>
          <a:lstStyle/>
          <a:p>
            <a:pPr lvl="1">
              <a:defRPr/>
            </a:pPr>
            <a:r>
              <a:rPr lang="en-US" dirty="0"/>
              <a:t>These views are owned by the </a:t>
            </a:r>
            <a:r>
              <a:rPr lang="en-US" dirty="0">
                <a:latin typeface="Courier New" panose="02070309020205020404" pitchFamily="49" charset="0"/>
                <a:cs typeface="Courier New" panose="02070309020205020404" pitchFamily="49" charset="0"/>
              </a:rPr>
              <a:t>SYS</a:t>
            </a:r>
            <a:r>
              <a:rPr lang="en-US" dirty="0"/>
              <a:t> user.</a:t>
            </a:r>
          </a:p>
          <a:p>
            <a:pPr lvl="1">
              <a:defRPr/>
            </a:pPr>
            <a:r>
              <a:rPr lang="en-US" dirty="0"/>
              <a:t>Views provide information depending on the stage (</a:t>
            </a:r>
            <a:r>
              <a:rPr lang="en-US" dirty="0">
                <a:latin typeface="Courier New" panose="02070309020205020404" pitchFamily="49" charset="0"/>
                <a:cs typeface="Courier New" panose="02070309020205020404" pitchFamily="49" charset="0"/>
              </a:rPr>
              <a:t>NOMOUNT</a:t>
            </a:r>
            <a:r>
              <a:rPr lang="en-US" dirty="0"/>
              <a:t>, </a:t>
            </a:r>
            <a:r>
              <a:rPr lang="en-US" dirty="0">
                <a:latin typeface="Courier New" panose="02070309020205020404" pitchFamily="49" charset="0"/>
                <a:cs typeface="Courier New" panose="02070309020205020404" pitchFamily="49" charset="0"/>
              </a:rPr>
              <a:t>MOUNT</a:t>
            </a:r>
            <a:r>
              <a:rPr lang="en-US" dirty="0"/>
              <a:t>, or </a:t>
            </a:r>
            <a:r>
              <a:rPr lang="en-US" dirty="0">
                <a:latin typeface="Courier New" panose="02070309020205020404" pitchFamily="49" charset="0"/>
                <a:cs typeface="Courier New" panose="02070309020205020404" pitchFamily="49" charset="0"/>
              </a:rPr>
              <a:t>OPEN</a:t>
            </a:r>
            <a:r>
              <a:rPr lang="en-US" dirty="0"/>
              <a:t>).</a:t>
            </a:r>
          </a:p>
          <a:p>
            <a:pPr lvl="1">
              <a:defRPr/>
            </a:pPr>
            <a:r>
              <a:rPr lang="en-US" dirty="0"/>
              <a:t>You can query </a:t>
            </a:r>
            <a:r>
              <a:rPr lang="en-US" dirty="0">
                <a:latin typeface="Courier New" panose="02070309020205020404" pitchFamily="49" charset="0"/>
                <a:cs typeface="Courier New" panose="02070309020205020404" pitchFamily="49" charset="0"/>
              </a:rPr>
              <a:t>V$FIXED_TABLE</a:t>
            </a:r>
            <a:r>
              <a:rPr lang="en-US" dirty="0"/>
              <a:t> to see all the view names.</a:t>
            </a:r>
          </a:p>
          <a:p>
            <a:pPr lvl="1">
              <a:defRPr/>
            </a:pPr>
            <a:r>
              <a:rPr lang="en-US" dirty="0"/>
              <a:t>These views are often referred to as “v-dollar views.”</a:t>
            </a:r>
          </a:p>
          <a:p>
            <a:pPr lvl="1">
              <a:defRPr/>
            </a:pPr>
            <a:r>
              <a:rPr lang="en-US" dirty="0"/>
              <a:t>Read consistency is not guaranteed on these views because the data is dynamic.</a:t>
            </a:r>
          </a:p>
        </p:txBody>
      </p:sp>
    </p:spTree>
    <p:custDataLst>
      <p:tags r:id="rId1"/>
    </p:custDataLst>
    <p:extLst>
      <p:ext uri="{BB962C8B-B14F-4D97-AF65-F5344CB8AC3E}">
        <p14:creationId xmlns:p14="http://schemas.microsoft.com/office/powerpoint/2010/main" val="28165657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Rectangle 286"/>
          <p:cNvSpPr/>
          <p:nvPr/>
        </p:nvSpPr>
        <p:spPr bwMode="auto">
          <a:xfrm>
            <a:off x="179550" y="264585"/>
            <a:ext cx="503459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84" name="Group 283"/>
          <p:cNvGrpSpPr/>
          <p:nvPr/>
        </p:nvGrpSpPr>
        <p:grpSpPr>
          <a:xfrm>
            <a:off x="1729269" y="881385"/>
            <a:ext cx="8730287" cy="5168101"/>
            <a:chOff x="830654" y="1268641"/>
            <a:chExt cx="7482693" cy="3030071"/>
          </a:xfrm>
        </p:grpSpPr>
        <p:sp>
          <p:nvSpPr>
            <p:cNvPr id="285" name="Freeform 284"/>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6" name="Rounded Rectangle 285"/>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37891" name="Rectangle 2"/>
          <p:cNvSpPr>
            <a:spLocks noGrp="1" noChangeArrowheads="1"/>
          </p:cNvSpPr>
          <p:nvPr>
            <p:ph type="title"/>
          </p:nvPr>
        </p:nvSpPr>
        <p:spPr/>
        <p:txBody>
          <a:bodyPr/>
          <a:lstStyle/>
          <a:p>
            <a:pPr eaLnBrk="1" hangingPunct="1"/>
            <a:r>
              <a:rPr lang="en-US" altLang="en-US" dirty="0"/>
              <a:t>Data Dictionary: Overview</a:t>
            </a:r>
            <a:endParaRPr lang="en-US" altLang="en-US" dirty="0">
              <a:solidFill>
                <a:srgbClr val="0000FF"/>
              </a:solidFill>
            </a:endParaRPr>
          </a:p>
        </p:txBody>
      </p:sp>
      <p:grpSp>
        <p:nvGrpSpPr>
          <p:cNvPr id="2" name="Group 1"/>
          <p:cNvGrpSpPr/>
          <p:nvPr/>
        </p:nvGrpSpPr>
        <p:grpSpPr>
          <a:xfrm>
            <a:off x="2912269" y="1138502"/>
            <a:ext cx="6364287" cy="4520050"/>
            <a:chOff x="2603500" y="1295401"/>
            <a:chExt cx="6364287" cy="4520050"/>
          </a:xfrm>
        </p:grpSpPr>
        <p:sp>
          <p:nvSpPr>
            <p:cNvPr id="37893" name="Freeform 4"/>
            <p:cNvSpPr>
              <a:spLocks/>
            </p:cNvSpPr>
            <p:nvPr/>
          </p:nvSpPr>
          <p:spPr bwMode="auto">
            <a:xfrm>
              <a:off x="4812311" y="1806223"/>
              <a:ext cx="2690213" cy="3522134"/>
            </a:xfrm>
            <a:custGeom>
              <a:avLst/>
              <a:gdLst>
                <a:gd name="T0" fmla="*/ 2147483647 w 1709"/>
                <a:gd name="T1" fmla="*/ 2147483647 h 2155"/>
                <a:gd name="T2" fmla="*/ 2147483647 w 1709"/>
                <a:gd name="T3" fmla="*/ 0 h 2155"/>
                <a:gd name="T4" fmla="*/ 2147483647 w 1709"/>
                <a:gd name="T5" fmla="*/ 2147483647 h 2155"/>
                <a:gd name="T6" fmla="*/ 2147483647 w 1709"/>
                <a:gd name="T7" fmla="*/ 2147483647 h 2155"/>
                <a:gd name="T8" fmla="*/ 0 w 1709"/>
                <a:gd name="T9" fmla="*/ 2147483647 h 2155"/>
                <a:gd name="T10" fmla="*/ 0 w 1709"/>
                <a:gd name="T11" fmla="*/ 2147483647 h 2155"/>
                <a:gd name="T12" fmla="*/ 2147483647 w 1709"/>
                <a:gd name="T13" fmla="*/ 2147483647 h 2155"/>
                <a:gd name="T14" fmla="*/ 0 60000 65536"/>
                <a:gd name="T15" fmla="*/ 0 60000 65536"/>
                <a:gd name="T16" fmla="*/ 0 60000 65536"/>
                <a:gd name="T17" fmla="*/ 0 60000 65536"/>
                <a:gd name="T18" fmla="*/ 0 60000 65536"/>
                <a:gd name="T19" fmla="*/ 0 60000 65536"/>
                <a:gd name="T20" fmla="*/ 0 60000 65536"/>
                <a:gd name="T21" fmla="*/ 0 w 1709"/>
                <a:gd name="T22" fmla="*/ 0 h 2155"/>
                <a:gd name="T23" fmla="*/ 1709 w 1709"/>
                <a:gd name="T24" fmla="*/ 2155 h 2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2155">
                  <a:moveTo>
                    <a:pt x="6" y="221"/>
                  </a:moveTo>
                  <a:lnTo>
                    <a:pt x="767" y="0"/>
                  </a:lnTo>
                  <a:lnTo>
                    <a:pt x="1709" y="1924"/>
                  </a:lnTo>
                  <a:lnTo>
                    <a:pt x="1505" y="2155"/>
                  </a:lnTo>
                  <a:lnTo>
                    <a:pt x="0" y="1835"/>
                  </a:lnTo>
                  <a:lnTo>
                    <a:pt x="0" y="221"/>
                  </a:lnTo>
                  <a:lnTo>
                    <a:pt x="6" y="221"/>
                  </a:lnTo>
                  <a:close/>
                </a:path>
              </a:pathLst>
            </a:custGeom>
            <a:solidFill>
              <a:srgbClr val="99CCFF"/>
            </a:solidFill>
            <a:ln>
              <a:noFill/>
            </a:ln>
            <a:extLst>
              <a:ext uri="{91240B29-F687-4F45-9708-019B960494DF}">
                <a14:hiddenLine xmlns:a14="http://schemas.microsoft.com/office/drawing/2010/main" w="28575" cap="flat" cmpd="sng">
                  <a:solidFill>
                    <a:srgbClr val="000000"/>
                  </a:solidFill>
                  <a:prstDash val="solid"/>
                  <a:round/>
                  <a:headEnd type="none" w="sm" len="sm"/>
                  <a:tailEnd type="none" w="sm" len="sm"/>
                </a14:hiddenLine>
              </a:ext>
            </a:extLst>
          </p:spPr>
          <p:txBody>
            <a:bodyPr/>
            <a:lstStyle/>
            <a:p>
              <a:endParaRPr lang="en-US" dirty="0"/>
            </a:p>
          </p:txBody>
        </p:sp>
        <p:sp>
          <p:nvSpPr>
            <p:cNvPr id="37892" name="Rectangle 3"/>
            <p:cNvSpPr>
              <a:spLocks noChangeArrowheads="1"/>
            </p:cNvSpPr>
            <p:nvPr/>
          </p:nvSpPr>
          <p:spPr bwMode="blackGray">
            <a:xfrm>
              <a:off x="2603500" y="5414699"/>
              <a:ext cx="4038600" cy="400752"/>
            </a:xfrm>
            <a:prstGeom prst="rect">
              <a:avLst/>
            </a:prstGeom>
            <a:solidFill>
              <a:schemeClr val="accent2">
                <a:lumMod val="20000"/>
                <a:lumOff val="80000"/>
              </a:schemeClr>
            </a:solidFill>
            <a:ln w="28575">
              <a:solidFill>
                <a:schemeClr val="bg2"/>
              </a:solidFill>
              <a:miter lim="800000"/>
              <a:headEnd/>
              <a:tailEnd/>
            </a:ln>
          </p:spPr>
          <p:txBody>
            <a:bodyPr lIns="92075" tIns="46038" rIns="92075" bIns="46038">
              <a:spAutoFit/>
            </a:bodyPr>
            <a:lstStyle>
              <a:lvl1pPr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731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73100" algn="l"/>
                </a:tabLst>
                <a:defRPr>
                  <a:solidFill>
                    <a:schemeClr val="tx1"/>
                  </a:solidFill>
                  <a:latin typeface="Arial" panose="020B0604020202020204" pitchFamily="34" charset="0"/>
                  <a:cs typeface="Arial" panose="020B0604020202020204" pitchFamily="34" charset="0"/>
                </a:defRPr>
              </a:lvl9pPr>
            </a:lstStyle>
            <a:p>
              <a:pPr algn="ctr"/>
              <a:r>
                <a:rPr lang="en-US" altLang="en-US" sz="2000" dirty="0">
                  <a:solidFill>
                    <a:srgbClr val="000000"/>
                  </a:solidFill>
                  <a:latin typeface="Courier New" panose="02070309020205020404" pitchFamily="49" charset="0"/>
                </a:rPr>
                <a:t>SELECT * FROM dictionary;</a:t>
              </a:r>
            </a:p>
          </p:txBody>
        </p:sp>
        <p:sp>
          <p:nvSpPr>
            <p:cNvPr id="37890" name="Rectangle 285"/>
            <p:cNvSpPr>
              <a:spLocks noChangeArrowheads="1"/>
            </p:cNvSpPr>
            <p:nvPr/>
          </p:nvSpPr>
          <p:spPr bwMode="auto">
            <a:xfrm>
              <a:off x="2665412" y="2195513"/>
              <a:ext cx="2133600" cy="2590800"/>
            </a:xfrm>
            <a:prstGeom prst="rect">
              <a:avLst/>
            </a:prstGeom>
            <a:solidFill>
              <a:schemeClr val="accent3">
                <a:lumMod val="20000"/>
                <a:lumOff val="80000"/>
              </a:schemeClr>
            </a:solidFill>
            <a:ln w="28575">
              <a:solidFill>
                <a:schemeClr val="accent3"/>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894" name="Group 5"/>
            <p:cNvGrpSpPr>
              <a:grpSpLocks/>
            </p:cNvGrpSpPr>
            <p:nvPr/>
          </p:nvGrpSpPr>
          <p:grpSpPr bwMode="auto">
            <a:xfrm>
              <a:off x="6003925" y="1787525"/>
              <a:ext cx="1795462" cy="1423988"/>
              <a:chOff x="3285" y="1056"/>
              <a:chExt cx="1131" cy="897"/>
            </a:xfrm>
          </p:grpSpPr>
          <p:sp>
            <p:nvSpPr>
              <p:cNvPr id="38136" name="Rectangle 6"/>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37" name="Group 7"/>
              <p:cNvGrpSpPr>
                <a:grpSpLocks/>
              </p:cNvGrpSpPr>
              <p:nvPr/>
            </p:nvGrpSpPr>
            <p:grpSpPr bwMode="auto">
              <a:xfrm>
                <a:off x="3312" y="1056"/>
                <a:ext cx="1104" cy="864"/>
                <a:chOff x="3312" y="1056"/>
                <a:chExt cx="1104" cy="864"/>
              </a:xfrm>
            </p:grpSpPr>
            <p:sp>
              <p:nvSpPr>
                <p:cNvPr id="38138" name="Rectangle 8"/>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39" name="Group 9"/>
                <p:cNvGrpSpPr>
                  <a:grpSpLocks/>
                </p:cNvGrpSpPr>
                <p:nvPr/>
              </p:nvGrpSpPr>
              <p:grpSpPr bwMode="auto">
                <a:xfrm>
                  <a:off x="3312" y="1200"/>
                  <a:ext cx="1104" cy="8"/>
                  <a:chOff x="3312" y="1200"/>
                  <a:chExt cx="1104" cy="8"/>
                </a:xfrm>
              </p:grpSpPr>
              <p:sp>
                <p:nvSpPr>
                  <p:cNvPr id="38170" name="Line 10"/>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71" name="Line 11"/>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0" name="Group 12"/>
                <p:cNvGrpSpPr>
                  <a:grpSpLocks/>
                </p:cNvGrpSpPr>
                <p:nvPr/>
              </p:nvGrpSpPr>
              <p:grpSpPr bwMode="auto">
                <a:xfrm>
                  <a:off x="3312" y="1320"/>
                  <a:ext cx="1104" cy="8"/>
                  <a:chOff x="3312" y="1324"/>
                  <a:chExt cx="1104" cy="8"/>
                </a:xfrm>
              </p:grpSpPr>
              <p:sp>
                <p:nvSpPr>
                  <p:cNvPr id="38168" name="Line 1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9" name="Line 1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1" name="Group 15"/>
                <p:cNvGrpSpPr>
                  <a:grpSpLocks/>
                </p:cNvGrpSpPr>
                <p:nvPr/>
              </p:nvGrpSpPr>
              <p:grpSpPr bwMode="auto">
                <a:xfrm>
                  <a:off x="3312" y="1440"/>
                  <a:ext cx="1104" cy="8"/>
                  <a:chOff x="3312" y="1324"/>
                  <a:chExt cx="1104" cy="8"/>
                </a:xfrm>
              </p:grpSpPr>
              <p:sp>
                <p:nvSpPr>
                  <p:cNvPr id="38166" name="Line 1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7" name="Line 1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2" name="Group 18"/>
                <p:cNvGrpSpPr>
                  <a:grpSpLocks/>
                </p:cNvGrpSpPr>
                <p:nvPr/>
              </p:nvGrpSpPr>
              <p:grpSpPr bwMode="auto">
                <a:xfrm>
                  <a:off x="3312" y="1560"/>
                  <a:ext cx="1104" cy="8"/>
                  <a:chOff x="3312" y="1324"/>
                  <a:chExt cx="1104" cy="8"/>
                </a:xfrm>
              </p:grpSpPr>
              <p:sp>
                <p:nvSpPr>
                  <p:cNvPr id="38164" name="Line 1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5" name="Line 2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3" name="Group 21"/>
                <p:cNvGrpSpPr>
                  <a:grpSpLocks/>
                </p:cNvGrpSpPr>
                <p:nvPr/>
              </p:nvGrpSpPr>
              <p:grpSpPr bwMode="auto">
                <a:xfrm>
                  <a:off x="3312" y="1680"/>
                  <a:ext cx="1104" cy="8"/>
                  <a:chOff x="3312" y="1324"/>
                  <a:chExt cx="1104" cy="8"/>
                </a:xfrm>
              </p:grpSpPr>
              <p:sp>
                <p:nvSpPr>
                  <p:cNvPr id="38162" name="Line 2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3" name="Line 2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4" name="Group 24"/>
                <p:cNvGrpSpPr>
                  <a:grpSpLocks/>
                </p:cNvGrpSpPr>
                <p:nvPr/>
              </p:nvGrpSpPr>
              <p:grpSpPr bwMode="auto">
                <a:xfrm>
                  <a:off x="3312" y="1800"/>
                  <a:ext cx="1104" cy="8"/>
                  <a:chOff x="3312" y="1324"/>
                  <a:chExt cx="1104" cy="8"/>
                </a:xfrm>
              </p:grpSpPr>
              <p:sp>
                <p:nvSpPr>
                  <p:cNvPr id="38160" name="Line 2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61" name="Line 2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5" name="Group 27"/>
                <p:cNvGrpSpPr>
                  <a:grpSpLocks/>
                </p:cNvGrpSpPr>
                <p:nvPr/>
              </p:nvGrpSpPr>
              <p:grpSpPr bwMode="auto">
                <a:xfrm>
                  <a:off x="3495" y="1203"/>
                  <a:ext cx="8" cy="712"/>
                  <a:chOff x="3475" y="1203"/>
                  <a:chExt cx="8" cy="712"/>
                </a:xfrm>
              </p:grpSpPr>
              <p:sp>
                <p:nvSpPr>
                  <p:cNvPr id="38158" name="Line 2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9" name="Line 2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6" name="Group 30"/>
                <p:cNvGrpSpPr>
                  <a:grpSpLocks/>
                </p:cNvGrpSpPr>
                <p:nvPr/>
              </p:nvGrpSpPr>
              <p:grpSpPr bwMode="auto">
                <a:xfrm>
                  <a:off x="3679" y="1203"/>
                  <a:ext cx="8" cy="712"/>
                  <a:chOff x="3475" y="1203"/>
                  <a:chExt cx="8" cy="712"/>
                </a:xfrm>
              </p:grpSpPr>
              <p:sp>
                <p:nvSpPr>
                  <p:cNvPr id="38156" name="Line 3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7" name="Line 3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7" name="Group 33"/>
                <p:cNvGrpSpPr>
                  <a:grpSpLocks/>
                </p:cNvGrpSpPr>
                <p:nvPr/>
              </p:nvGrpSpPr>
              <p:grpSpPr bwMode="auto">
                <a:xfrm>
                  <a:off x="3863" y="1203"/>
                  <a:ext cx="8" cy="712"/>
                  <a:chOff x="3475" y="1203"/>
                  <a:chExt cx="8" cy="712"/>
                </a:xfrm>
              </p:grpSpPr>
              <p:sp>
                <p:nvSpPr>
                  <p:cNvPr id="38154" name="Line 3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5" name="Line 3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8" name="Group 36"/>
                <p:cNvGrpSpPr>
                  <a:grpSpLocks/>
                </p:cNvGrpSpPr>
                <p:nvPr/>
              </p:nvGrpSpPr>
              <p:grpSpPr bwMode="auto">
                <a:xfrm>
                  <a:off x="4047" y="1203"/>
                  <a:ext cx="8" cy="712"/>
                  <a:chOff x="3475" y="1203"/>
                  <a:chExt cx="8" cy="712"/>
                </a:xfrm>
              </p:grpSpPr>
              <p:sp>
                <p:nvSpPr>
                  <p:cNvPr id="38152" name="Line 3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3" name="Line 3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49" name="Group 39"/>
                <p:cNvGrpSpPr>
                  <a:grpSpLocks/>
                </p:cNvGrpSpPr>
                <p:nvPr/>
              </p:nvGrpSpPr>
              <p:grpSpPr bwMode="auto">
                <a:xfrm>
                  <a:off x="4231" y="1203"/>
                  <a:ext cx="8" cy="712"/>
                  <a:chOff x="3475" y="1203"/>
                  <a:chExt cx="8" cy="712"/>
                </a:xfrm>
              </p:grpSpPr>
              <p:sp>
                <p:nvSpPr>
                  <p:cNvPr id="38150" name="Line 4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51" name="Line 4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5" name="Text Box 42"/>
            <p:cNvSpPr txBox="1">
              <a:spLocks noChangeArrowheads="1"/>
            </p:cNvSpPr>
            <p:nvPr/>
          </p:nvSpPr>
          <p:spPr bwMode="auto">
            <a:xfrm>
              <a:off x="6509997" y="1727201"/>
              <a:ext cx="851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Tables</a:t>
              </a:r>
            </a:p>
          </p:txBody>
        </p:sp>
        <p:grpSp>
          <p:nvGrpSpPr>
            <p:cNvPr id="37896" name="Group 43"/>
            <p:cNvGrpSpPr>
              <a:grpSpLocks/>
            </p:cNvGrpSpPr>
            <p:nvPr/>
          </p:nvGrpSpPr>
          <p:grpSpPr bwMode="auto">
            <a:xfrm>
              <a:off x="6197600" y="2116139"/>
              <a:ext cx="1795462" cy="1423987"/>
              <a:chOff x="3285" y="1056"/>
              <a:chExt cx="1131" cy="897"/>
            </a:xfrm>
          </p:grpSpPr>
          <p:sp>
            <p:nvSpPr>
              <p:cNvPr id="38100" name="Rectangle 44"/>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01" name="Group 45"/>
              <p:cNvGrpSpPr>
                <a:grpSpLocks/>
              </p:cNvGrpSpPr>
              <p:nvPr/>
            </p:nvGrpSpPr>
            <p:grpSpPr bwMode="auto">
              <a:xfrm>
                <a:off x="3312" y="1056"/>
                <a:ext cx="1104" cy="864"/>
                <a:chOff x="3312" y="1056"/>
                <a:chExt cx="1104" cy="864"/>
              </a:xfrm>
            </p:grpSpPr>
            <p:sp>
              <p:nvSpPr>
                <p:cNvPr id="38102" name="Rectangle 46"/>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103" name="Group 47"/>
                <p:cNvGrpSpPr>
                  <a:grpSpLocks/>
                </p:cNvGrpSpPr>
                <p:nvPr/>
              </p:nvGrpSpPr>
              <p:grpSpPr bwMode="auto">
                <a:xfrm>
                  <a:off x="3312" y="1200"/>
                  <a:ext cx="1104" cy="8"/>
                  <a:chOff x="3312" y="1200"/>
                  <a:chExt cx="1104" cy="8"/>
                </a:xfrm>
              </p:grpSpPr>
              <p:sp>
                <p:nvSpPr>
                  <p:cNvPr id="38134" name="Line 48"/>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5" name="Line 49"/>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4" name="Group 50"/>
                <p:cNvGrpSpPr>
                  <a:grpSpLocks/>
                </p:cNvGrpSpPr>
                <p:nvPr/>
              </p:nvGrpSpPr>
              <p:grpSpPr bwMode="auto">
                <a:xfrm>
                  <a:off x="3312" y="1320"/>
                  <a:ext cx="1104" cy="8"/>
                  <a:chOff x="3312" y="1324"/>
                  <a:chExt cx="1104" cy="8"/>
                </a:xfrm>
              </p:grpSpPr>
              <p:sp>
                <p:nvSpPr>
                  <p:cNvPr id="38132" name="Line 5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3" name="Line 5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5" name="Group 53"/>
                <p:cNvGrpSpPr>
                  <a:grpSpLocks/>
                </p:cNvGrpSpPr>
                <p:nvPr/>
              </p:nvGrpSpPr>
              <p:grpSpPr bwMode="auto">
                <a:xfrm>
                  <a:off x="3312" y="1440"/>
                  <a:ext cx="1104" cy="8"/>
                  <a:chOff x="3312" y="1324"/>
                  <a:chExt cx="1104" cy="8"/>
                </a:xfrm>
              </p:grpSpPr>
              <p:sp>
                <p:nvSpPr>
                  <p:cNvPr id="38130" name="Line 5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31" name="Line 5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6" name="Group 56"/>
                <p:cNvGrpSpPr>
                  <a:grpSpLocks/>
                </p:cNvGrpSpPr>
                <p:nvPr/>
              </p:nvGrpSpPr>
              <p:grpSpPr bwMode="auto">
                <a:xfrm>
                  <a:off x="3312" y="1560"/>
                  <a:ext cx="1104" cy="8"/>
                  <a:chOff x="3312" y="1324"/>
                  <a:chExt cx="1104" cy="8"/>
                </a:xfrm>
              </p:grpSpPr>
              <p:sp>
                <p:nvSpPr>
                  <p:cNvPr id="38128" name="Line 5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9" name="Line 5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7" name="Group 59"/>
                <p:cNvGrpSpPr>
                  <a:grpSpLocks/>
                </p:cNvGrpSpPr>
                <p:nvPr/>
              </p:nvGrpSpPr>
              <p:grpSpPr bwMode="auto">
                <a:xfrm>
                  <a:off x="3312" y="1680"/>
                  <a:ext cx="1104" cy="8"/>
                  <a:chOff x="3312" y="1324"/>
                  <a:chExt cx="1104" cy="8"/>
                </a:xfrm>
              </p:grpSpPr>
              <p:sp>
                <p:nvSpPr>
                  <p:cNvPr id="38126" name="Line 6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7" name="Line 6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8" name="Group 62"/>
                <p:cNvGrpSpPr>
                  <a:grpSpLocks/>
                </p:cNvGrpSpPr>
                <p:nvPr/>
              </p:nvGrpSpPr>
              <p:grpSpPr bwMode="auto">
                <a:xfrm>
                  <a:off x="3312" y="1800"/>
                  <a:ext cx="1104" cy="8"/>
                  <a:chOff x="3312" y="1324"/>
                  <a:chExt cx="1104" cy="8"/>
                </a:xfrm>
              </p:grpSpPr>
              <p:sp>
                <p:nvSpPr>
                  <p:cNvPr id="38124" name="Line 6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5" name="Line 6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09" name="Group 65"/>
                <p:cNvGrpSpPr>
                  <a:grpSpLocks/>
                </p:cNvGrpSpPr>
                <p:nvPr/>
              </p:nvGrpSpPr>
              <p:grpSpPr bwMode="auto">
                <a:xfrm>
                  <a:off x="3495" y="1203"/>
                  <a:ext cx="8" cy="712"/>
                  <a:chOff x="3475" y="1203"/>
                  <a:chExt cx="8" cy="712"/>
                </a:xfrm>
              </p:grpSpPr>
              <p:sp>
                <p:nvSpPr>
                  <p:cNvPr id="38122" name="Line 6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3" name="Line 6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0" name="Group 68"/>
                <p:cNvGrpSpPr>
                  <a:grpSpLocks/>
                </p:cNvGrpSpPr>
                <p:nvPr/>
              </p:nvGrpSpPr>
              <p:grpSpPr bwMode="auto">
                <a:xfrm>
                  <a:off x="3679" y="1203"/>
                  <a:ext cx="8" cy="712"/>
                  <a:chOff x="3475" y="1203"/>
                  <a:chExt cx="8" cy="712"/>
                </a:xfrm>
              </p:grpSpPr>
              <p:sp>
                <p:nvSpPr>
                  <p:cNvPr id="38120" name="Line 6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21" name="Line 7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1" name="Group 71"/>
                <p:cNvGrpSpPr>
                  <a:grpSpLocks/>
                </p:cNvGrpSpPr>
                <p:nvPr/>
              </p:nvGrpSpPr>
              <p:grpSpPr bwMode="auto">
                <a:xfrm>
                  <a:off x="3863" y="1203"/>
                  <a:ext cx="8" cy="712"/>
                  <a:chOff x="3475" y="1203"/>
                  <a:chExt cx="8" cy="712"/>
                </a:xfrm>
              </p:grpSpPr>
              <p:sp>
                <p:nvSpPr>
                  <p:cNvPr id="38118" name="Line 7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9" name="Line 7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2" name="Group 74"/>
                <p:cNvGrpSpPr>
                  <a:grpSpLocks/>
                </p:cNvGrpSpPr>
                <p:nvPr/>
              </p:nvGrpSpPr>
              <p:grpSpPr bwMode="auto">
                <a:xfrm>
                  <a:off x="4047" y="1203"/>
                  <a:ext cx="8" cy="712"/>
                  <a:chOff x="3475" y="1203"/>
                  <a:chExt cx="8" cy="712"/>
                </a:xfrm>
              </p:grpSpPr>
              <p:sp>
                <p:nvSpPr>
                  <p:cNvPr id="38116" name="Line 7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7" name="Line 7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113" name="Group 77"/>
                <p:cNvGrpSpPr>
                  <a:grpSpLocks/>
                </p:cNvGrpSpPr>
                <p:nvPr/>
              </p:nvGrpSpPr>
              <p:grpSpPr bwMode="auto">
                <a:xfrm>
                  <a:off x="4231" y="1203"/>
                  <a:ext cx="8" cy="712"/>
                  <a:chOff x="3475" y="1203"/>
                  <a:chExt cx="8" cy="712"/>
                </a:xfrm>
              </p:grpSpPr>
              <p:sp>
                <p:nvSpPr>
                  <p:cNvPr id="38114" name="Line 7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115" name="Line 7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7" name="Text Box 80"/>
            <p:cNvSpPr txBox="1">
              <a:spLocks noChangeArrowheads="1"/>
            </p:cNvSpPr>
            <p:nvPr/>
          </p:nvSpPr>
          <p:spPr bwMode="auto">
            <a:xfrm>
              <a:off x="6633172" y="2055813"/>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Indexes</a:t>
              </a:r>
            </a:p>
          </p:txBody>
        </p:sp>
        <p:grpSp>
          <p:nvGrpSpPr>
            <p:cNvPr id="37898" name="Group 81"/>
            <p:cNvGrpSpPr>
              <a:grpSpLocks/>
            </p:cNvGrpSpPr>
            <p:nvPr/>
          </p:nvGrpSpPr>
          <p:grpSpPr bwMode="auto">
            <a:xfrm>
              <a:off x="6391275" y="2457450"/>
              <a:ext cx="1795462" cy="1423988"/>
              <a:chOff x="3285" y="1056"/>
              <a:chExt cx="1131" cy="897"/>
            </a:xfrm>
          </p:grpSpPr>
          <p:sp>
            <p:nvSpPr>
              <p:cNvPr id="38064" name="Rectangle 82"/>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65" name="Group 83"/>
              <p:cNvGrpSpPr>
                <a:grpSpLocks/>
              </p:cNvGrpSpPr>
              <p:nvPr/>
            </p:nvGrpSpPr>
            <p:grpSpPr bwMode="auto">
              <a:xfrm>
                <a:off x="3312" y="1056"/>
                <a:ext cx="1104" cy="864"/>
                <a:chOff x="3312" y="1056"/>
                <a:chExt cx="1104" cy="864"/>
              </a:xfrm>
            </p:grpSpPr>
            <p:sp>
              <p:nvSpPr>
                <p:cNvPr id="38066" name="Rectangle 84"/>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67" name="Group 85"/>
                <p:cNvGrpSpPr>
                  <a:grpSpLocks/>
                </p:cNvGrpSpPr>
                <p:nvPr/>
              </p:nvGrpSpPr>
              <p:grpSpPr bwMode="auto">
                <a:xfrm>
                  <a:off x="3312" y="1200"/>
                  <a:ext cx="1104" cy="8"/>
                  <a:chOff x="3312" y="1200"/>
                  <a:chExt cx="1104" cy="8"/>
                </a:xfrm>
              </p:grpSpPr>
              <p:sp>
                <p:nvSpPr>
                  <p:cNvPr id="38098" name="Line 86"/>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9" name="Line 87"/>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68" name="Group 88"/>
                <p:cNvGrpSpPr>
                  <a:grpSpLocks/>
                </p:cNvGrpSpPr>
                <p:nvPr/>
              </p:nvGrpSpPr>
              <p:grpSpPr bwMode="auto">
                <a:xfrm>
                  <a:off x="3312" y="1320"/>
                  <a:ext cx="1104" cy="8"/>
                  <a:chOff x="3312" y="1324"/>
                  <a:chExt cx="1104" cy="8"/>
                </a:xfrm>
              </p:grpSpPr>
              <p:sp>
                <p:nvSpPr>
                  <p:cNvPr id="38096" name="Line 8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7" name="Line 9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69" name="Group 91"/>
                <p:cNvGrpSpPr>
                  <a:grpSpLocks/>
                </p:cNvGrpSpPr>
                <p:nvPr/>
              </p:nvGrpSpPr>
              <p:grpSpPr bwMode="auto">
                <a:xfrm>
                  <a:off x="3312" y="1440"/>
                  <a:ext cx="1104" cy="8"/>
                  <a:chOff x="3312" y="1324"/>
                  <a:chExt cx="1104" cy="8"/>
                </a:xfrm>
              </p:grpSpPr>
              <p:sp>
                <p:nvSpPr>
                  <p:cNvPr id="38094" name="Line 9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5" name="Line 9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0" name="Group 94"/>
                <p:cNvGrpSpPr>
                  <a:grpSpLocks/>
                </p:cNvGrpSpPr>
                <p:nvPr/>
              </p:nvGrpSpPr>
              <p:grpSpPr bwMode="auto">
                <a:xfrm>
                  <a:off x="3312" y="1560"/>
                  <a:ext cx="1104" cy="8"/>
                  <a:chOff x="3312" y="1324"/>
                  <a:chExt cx="1104" cy="8"/>
                </a:xfrm>
              </p:grpSpPr>
              <p:sp>
                <p:nvSpPr>
                  <p:cNvPr id="38092" name="Line 9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3" name="Line 9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1" name="Group 97"/>
                <p:cNvGrpSpPr>
                  <a:grpSpLocks/>
                </p:cNvGrpSpPr>
                <p:nvPr/>
              </p:nvGrpSpPr>
              <p:grpSpPr bwMode="auto">
                <a:xfrm>
                  <a:off x="3312" y="1680"/>
                  <a:ext cx="1104" cy="8"/>
                  <a:chOff x="3312" y="1324"/>
                  <a:chExt cx="1104" cy="8"/>
                </a:xfrm>
              </p:grpSpPr>
              <p:sp>
                <p:nvSpPr>
                  <p:cNvPr id="38090" name="Line 98"/>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91" name="Line 99"/>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2" name="Group 100"/>
                <p:cNvGrpSpPr>
                  <a:grpSpLocks/>
                </p:cNvGrpSpPr>
                <p:nvPr/>
              </p:nvGrpSpPr>
              <p:grpSpPr bwMode="auto">
                <a:xfrm>
                  <a:off x="3312" y="1800"/>
                  <a:ext cx="1104" cy="8"/>
                  <a:chOff x="3312" y="1324"/>
                  <a:chExt cx="1104" cy="8"/>
                </a:xfrm>
              </p:grpSpPr>
              <p:sp>
                <p:nvSpPr>
                  <p:cNvPr id="38088" name="Line 10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9" name="Line 10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3" name="Group 103"/>
                <p:cNvGrpSpPr>
                  <a:grpSpLocks/>
                </p:cNvGrpSpPr>
                <p:nvPr/>
              </p:nvGrpSpPr>
              <p:grpSpPr bwMode="auto">
                <a:xfrm>
                  <a:off x="3495" y="1203"/>
                  <a:ext cx="8" cy="712"/>
                  <a:chOff x="3475" y="1203"/>
                  <a:chExt cx="8" cy="712"/>
                </a:xfrm>
              </p:grpSpPr>
              <p:sp>
                <p:nvSpPr>
                  <p:cNvPr id="38086" name="Line 10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7" name="Line 10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4" name="Group 106"/>
                <p:cNvGrpSpPr>
                  <a:grpSpLocks/>
                </p:cNvGrpSpPr>
                <p:nvPr/>
              </p:nvGrpSpPr>
              <p:grpSpPr bwMode="auto">
                <a:xfrm>
                  <a:off x="3679" y="1203"/>
                  <a:ext cx="8" cy="712"/>
                  <a:chOff x="3475" y="1203"/>
                  <a:chExt cx="8" cy="712"/>
                </a:xfrm>
              </p:grpSpPr>
              <p:sp>
                <p:nvSpPr>
                  <p:cNvPr id="38084" name="Line 10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5" name="Line 10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5" name="Group 109"/>
                <p:cNvGrpSpPr>
                  <a:grpSpLocks/>
                </p:cNvGrpSpPr>
                <p:nvPr/>
              </p:nvGrpSpPr>
              <p:grpSpPr bwMode="auto">
                <a:xfrm>
                  <a:off x="3863" y="1203"/>
                  <a:ext cx="8" cy="712"/>
                  <a:chOff x="3475" y="1203"/>
                  <a:chExt cx="8" cy="712"/>
                </a:xfrm>
              </p:grpSpPr>
              <p:sp>
                <p:nvSpPr>
                  <p:cNvPr id="38082" name="Line 11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3" name="Line 11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6" name="Group 112"/>
                <p:cNvGrpSpPr>
                  <a:grpSpLocks/>
                </p:cNvGrpSpPr>
                <p:nvPr/>
              </p:nvGrpSpPr>
              <p:grpSpPr bwMode="auto">
                <a:xfrm>
                  <a:off x="4047" y="1203"/>
                  <a:ext cx="8" cy="712"/>
                  <a:chOff x="3475" y="1203"/>
                  <a:chExt cx="8" cy="712"/>
                </a:xfrm>
              </p:grpSpPr>
              <p:sp>
                <p:nvSpPr>
                  <p:cNvPr id="38080" name="Line 113"/>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81" name="Line 114"/>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77" name="Group 115"/>
                <p:cNvGrpSpPr>
                  <a:grpSpLocks/>
                </p:cNvGrpSpPr>
                <p:nvPr/>
              </p:nvGrpSpPr>
              <p:grpSpPr bwMode="auto">
                <a:xfrm>
                  <a:off x="4231" y="1203"/>
                  <a:ext cx="8" cy="712"/>
                  <a:chOff x="3475" y="1203"/>
                  <a:chExt cx="8" cy="712"/>
                </a:xfrm>
              </p:grpSpPr>
              <p:sp>
                <p:nvSpPr>
                  <p:cNvPr id="38078" name="Line 11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79" name="Line 11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899" name="Text Box 118"/>
            <p:cNvSpPr txBox="1">
              <a:spLocks noChangeArrowheads="1"/>
            </p:cNvSpPr>
            <p:nvPr/>
          </p:nvSpPr>
          <p:spPr bwMode="auto">
            <a:xfrm>
              <a:off x="6925111" y="2397126"/>
              <a:ext cx="796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Views</a:t>
              </a:r>
            </a:p>
          </p:txBody>
        </p:sp>
        <p:grpSp>
          <p:nvGrpSpPr>
            <p:cNvPr id="37900" name="Group 119"/>
            <p:cNvGrpSpPr>
              <a:grpSpLocks/>
            </p:cNvGrpSpPr>
            <p:nvPr/>
          </p:nvGrpSpPr>
          <p:grpSpPr bwMode="auto">
            <a:xfrm>
              <a:off x="6583363" y="2805114"/>
              <a:ext cx="1795463" cy="1423987"/>
              <a:chOff x="3285" y="1056"/>
              <a:chExt cx="1131" cy="897"/>
            </a:xfrm>
          </p:grpSpPr>
          <p:sp>
            <p:nvSpPr>
              <p:cNvPr id="38028" name="Rectangle 120"/>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29" name="Group 121"/>
              <p:cNvGrpSpPr>
                <a:grpSpLocks/>
              </p:cNvGrpSpPr>
              <p:nvPr/>
            </p:nvGrpSpPr>
            <p:grpSpPr bwMode="auto">
              <a:xfrm>
                <a:off x="3312" y="1056"/>
                <a:ext cx="1104" cy="864"/>
                <a:chOff x="3312" y="1056"/>
                <a:chExt cx="1104" cy="864"/>
              </a:xfrm>
            </p:grpSpPr>
            <p:sp>
              <p:nvSpPr>
                <p:cNvPr id="38030" name="Rectangle 122"/>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8031" name="Group 123"/>
                <p:cNvGrpSpPr>
                  <a:grpSpLocks/>
                </p:cNvGrpSpPr>
                <p:nvPr/>
              </p:nvGrpSpPr>
              <p:grpSpPr bwMode="auto">
                <a:xfrm>
                  <a:off x="3312" y="1200"/>
                  <a:ext cx="1104" cy="8"/>
                  <a:chOff x="3312" y="1200"/>
                  <a:chExt cx="1104" cy="8"/>
                </a:xfrm>
              </p:grpSpPr>
              <p:sp>
                <p:nvSpPr>
                  <p:cNvPr id="38062" name="Line 124"/>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63" name="Line 125"/>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2" name="Group 126"/>
                <p:cNvGrpSpPr>
                  <a:grpSpLocks/>
                </p:cNvGrpSpPr>
                <p:nvPr/>
              </p:nvGrpSpPr>
              <p:grpSpPr bwMode="auto">
                <a:xfrm>
                  <a:off x="3312" y="1320"/>
                  <a:ext cx="1104" cy="8"/>
                  <a:chOff x="3312" y="1324"/>
                  <a:chExt cx="1104" cy="8"/>
                </a:xfrm>
              </p:grpSpPr>
              <p:sp>
                <p:nvSpPr>
                  <p:cNvPr id="38060" name="Line 12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61" name="Line 12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3" name="Group 129"/>
                <p:cNvGrpSpPr>
                  <a:grpSpLocks/>
                </p:cNvGrpSpPr>
                <p:nvPr/>
              </p:nvGrpSpPr>
              <p:grpSpPr bwMode="auto">
                <a:xfrm>
                  <a:off x="3312" y="1440"/>
                  <a:ext cx="1104" cy="8"/>
                  <a:chOff x="3312" y="1324"/>
                  <a:chExt cx="1104" cy="8"/>
                </a:xfrm>
              </p:grpSpPr>
              <p:sp>
                <p:nvSpPr>
                  <p:cNvPr id="38058" name="Line 13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9" name="Line 13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4" name="Group 132"/>
                <p:cNvGrpSpPr>
                  <a:grpSpLocks/>
                </p:cNvGrpSpPr>
                <p:nvPr/>
              </p:nvGrpSpPr>
              <p:grpSpPr bwMode="auto">
                <a:xfrm>
                  <a:off x="3312" y="1560"/>
                  <a:ext cx="1104" cy="8"/>
                  <a:chOff x="3312" y="1324"/>
                  <a:chExt cx="1104" cy="8"/>
                </a:xfrm>
              </p:grpSpPr>
              <p:sp>
                <p:nvSpPr>
                  <p:cNvPr id="38056" name="Line 13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7" name="Line 13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5" name="Group 135"/>
                <p:cNvGrpSpPr>
                  <a:grpSpLocks/>
                </p:cNvGrpSpPr>
                <p:nvPr/>
              </p:nvGrpSpPr>
              <p:grpSpPr bwMode="auto">
                <a:xfrm>
                  <a:off x="3312" y="1680"/>
                  <a:ext cx="1104" cy="8"/>
                  <a:chOff x="3312" y="1324"/>
                  <a:chExt cx="1104" cy="8"/>
                </a:xfrm>
              </p:grpSpPr>
              <p:sp>
                <p:nvSpPr>
                  <p:cNvPr id="38054" name="Line 13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5" name="Line 13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6" name="Group 138"/>
                <p:cNvGrpSpPr>
                  <a:grpSpLocks/>
                </p:cNvGrpSpPr>
                <p:nvPr/>
              </p:nvGrpSpPr>
              <p:grpSpPr bwMode="auto">
                <a:xfrm>
                  <a:off x="3312" y="1800"/>
                  <a:ext cx="1104" cy="8"/>
                  <a:chOff x="3312" y="1324"/>
                  <a:chExt cx="1104" cy="8"/>
                </a:xfrm>
              </p:grpSpPr>
              <p:sp>
                <p:nvSpPr>
                  <p:cNvPr id="38052" name="Line 13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3" name="Line 14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7" name="Group 141"/>
                <p:cNvGrpSpPr>
                  <a:grpSpLocks/>
                </p:cNvGrpSpPr>
                <p:nvPr/>
              </p:nvGrpSpPr>
              <p:grpSpPr bwMode="auto">
                <a:xfrm>
                  <a:off x="3495" y="1203"/>
                  <a:ext cx="8" cy="712"/>
                  <a:chOff x="3475" y="1203"/>
                  <a:chExt cx="8" cy="712"/>
                </a:xfrm>
              </p:grpSpPr>
              <p:sp>
                <p:nvSpPr>
                  <p:cNvPr id="38050" name="Line 14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51" name="Line 14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8" name="Group 144"/>
                <p:cNvGrpSpPr>
                  <a:grpSpLocks/>
                </p:cNvGrpSpPr>
                <p:nvPr/>
              </p:nvGrpSpPr>
              <p:grpSpPr bwMode="auto">
                <a:xfrm>
                  <a:off x="3679" y="1203"/>
                  <a:ext cx="8" cy="712"/>
                  <a:chOff x="3475" y="1203"/>
                  <a:chExt cx="8" cy="712"/>
                </a:xfrm>
              </p:grpSpPr>
              <p:sp>
                <p:nvSpPr>
                  <p:cNvPr id="38048" name="Line 14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9" name="Line 14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39" name="Group 147"/>
                <p:cNvGrpSpPr>
                  <a:grpSpLocks/>
                </p:cNvGrpSpPr>
                <p:nvPr/>
              </p:nvGrpSpPr>
              <p:grpSpPr bwMode="auto">
                <a:xfrm>
                  <a:off x="3863" y="1203"/>
                  <a:ext cx="8" cy="712"/>
                  <a:chOff x="3475" y="1203"/>
                  <a:chExt cx="8" cy="712"/>
                </a:xfrm>
              </p:grpSpPr>
              <p:sp>
                <p:nvSpPr>
                  <p:cNvPr id="38046" name="Line 14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7" name="Line 14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40" name="Group 150"/>
                <p:cNvGrpSpPr>
                  <a:grpSpLocks/>
                </p:cNvGrpSpPr>
                <p:nvPr/>
              </p:nvGrpSpPr>
              <p:grpSpPr bwMode="auto">
                <a:xfrm>
                  <a:off x="4047" y="1203"/>
                  <a:ext cx="8" cy="712"/>
                  <a:chOff x="3475" y="1203"/>
                  <a:chExt cx="8" cy="712"/>
                </a:xfrm>
              </p:grpSpPr>
              <p:sp>
                <p:nvSpPr>
                  <p:cNvPr id="38044" name="Line 15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5" name="Line 15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41" name="Group 153"/>
                <p:cNvGrpSpPr>
                  <a:grpSpLocks/>
                </p:cNvGrpSpPr>
                <p:nvPr/>
              </p:nvGrpSpPr>
              <p:grpSpPr bwMode="auto">
                <a:xfrm>
                  <a:off x="4231" y="1203"/>
                  <a:ext cx="8" cy="712"/>
                  <a:chOff x="3475" y="1203"/>
                  <a:chExt cx="8" cy="712"/>
                </a:xfrm>
              </p:grpSpPr>
              <p:sp>
                <p:nvSpPr>
                  <p:cNvPr id="38042" name="Line 15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43" name="Line 15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901" name="Text Box 156"/>
            <p:cNvSpPr txBox="1">
              <a:spLocks noChangeArrowheads="1"/>
            </p:cNvSpPr>
            <p:nvPr/>
          </p:nvSpPr>
          <p:spPr bwMode="auto">
            <a:xfrm>
              <a:off x="7121527" y="2744788"/>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Users</a:t>
              </a:r>
            </a:p>
          </p:txBody>
        </p:sp>
        <p:grpSp>
          <p:nvGrpSpPr>
            <p:cNvPr id="37902" name="Group 157"/>
            <p:cNvGrpSpPr>
              <a:grpSpLocks/>
            </p:cNvGrpSpPr>
            <p:nvPr/>
          </p:nvGrpSpPr>
          <p:grpSpPr bwMode="auto">
            <a:xfrm>
              <a:off x="6777038" y="3168650"/>
              <a:ext cx="1795463" cy="1423988"/>
              <a:chOff x="3285" y="1056"/>
              <a:chExt cx="1131" cy="897"/>
            </a:xfrm>
          </p:grpSpPr>
          <p:sp>
            <p:nvSpPr>
              <p:cNvPr id="37992" name="Rectangle 158"/>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7993" name="Group 159"/>
              <p:cNvGrpSpPr>
                <a:grpSpLocks/>
              </p:cNvGrpSpPr>
              <p:nvPr/>
            </p:nvGrpSpPr>
            <p:grpSpPr bwMode="auto">
              <a:xfrm>
                <a:off x="3312" y="1056"/>
                <a:ext cx="1104" cy="864"/>
                <a:chOff x="3312" y="1056"/>
                <a:chExt cx="1104" cy="864"/>
              </a:xfrm>
            </p:grpSpPr>
            <p:sp>
              <p:nvSpPr>
                <p:cNvPr id="37994" name="Rectangle 160"/>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solidFill>
                      <a:srgbClr val="000000"/>
                    </a:solidFill>
                  </a:endParaRPr>
                </a:p>
              </p:txBody>
            </p:sp>
            <p:grpSp>
              <p:nvGrpSpPr>
                <p:cNvPr id="37995" name="Group 161"/>
                <p:cNvGrpSpPr>
                  <a:grpSpLocks/>
                </p:cNvGrpSpPr>
                <p:nvPr/>
              </p:nvGrpSpPr>
              <p:grpSpPr bwMode="auto">
                <a:xfrm>
                  <a:off x="3312" y="1200"/>
                  <a:ext cx="1104" cy="8"/>
                  <a:chOff x="3312" y="1200"/>
                  <a:chExt cx="1104" cy="8"/>
                </a:xfrm>
              </p:grpSpPr>
              <p:sp>
                <p:nvSpPr>
                  <p:cNvPr id="38026" name="Line 162"/>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7" name="Line 163"/>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6" name="Group 164"/>
                <p:cNvGrpSpPr>
                  <a:grpSpLocks/>
                </p:cNvGrpSpPr>
                <p:nvPr/>
              </p:nvGrpSpPr>
              <p:grpSpPr bwMode="auto">
                <a:xfrm>
                  <a:off x="3312" y="1320"/>
                  <a:ext cx="1104" cy="8"/>
                  <a:chOff x="3312" y="1324"/>
                  <a:chExt cx="1104" cy="8"/>
                </a:xfrm>
              </p:grpSpPr>
              <p:sp>
                <p:nvSpPr>
                  <p:cNvPr id="38024" name="Line 16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5" name="Line 16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7" name="Group 167"/>
                <p:cNvGrpSpPr>
                  <a:grpSpLocks/>
                </p:cNvGrpSpPr>
                <p:nvPr/>
              </p:nvGrpSpPr>
              <p:grpSpPr bwMode="auto">
                <a:xfrm>
                  <a:off x="3312" y="1440"/>
                  <a:ext cx="1104" cy="8"/>
                  <a:chOff x="3312" y="1324"/>
                  <a:chExt cx="1104" cy="8"/>
                </a:xfrm>
              </p:grpSpPr>
              <p:sp>
                <p:nvSpPr>
                  <p:cNvPr id="38022" name="Line 168"/>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3" name="Line 169"/>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8" name="Group 170"/>
                <p:cNvGrpSpPr>
                  <a:grpSpLocks/>
                </p:cNvGrpSpPr>
                <p:nvPr/>
              </p:nvGrpSpPr>
              <p:grpSpPr bwMode="auto">
                <a:xfrm>
                  <a:off x="3312" y="1560"/>
                  <a:ext cx="1104" cy="8"/>
                  <a:chOff x="3312" y="1324"/>
                  <a:chExt cx="1104" cy="8"/>
                </a:xfrm>
              </p:grpSpPr>
              <p:sp>
                <p:nvSpPr>
                  <p:cNvPr id="38020" name="Line 17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21" name="Line 17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7999" name="Group 173"/>
                <p:cNvGrpSpPr>
                  <a:grpSpLocks/>
                </p:cNvGrpSpPr>
                <p:nvPr/>
              </p:nvGrpSpPr>
              <p:grpSpPr bwMode="auto">
                <a:xfrm>
                  <a:off x="3312" y="1680"/>
                  <a:ext cx="1104" cy="8"/>
                  <a:chOff x="3312" y="1324"/>
                  <a:chExt cx="1104" cy="8"/>
                </a:xfrm>
              </p:grpSpPr>
              <p:sp>
                <p:nvSpPr>
                  <p:cNvPr id="38018" name="Line 17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9" name="Line 17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0" name="Group 176"/>
                <p:cNvGrpSpPr>
                  <a:grpSpLocks/>
                </p:cNvGrpSpPr>
                <p:nvPr/>
              </p:nvGrpSpPr>
              <p:grpSpPr bwMode="auto">
                <a:xfrm>
                  <a:off x="3312" y="1800"/>
                  <a:ext cx="1104" cy="8"/>
                  <a:chOff x="3312" y="1324"/>
                  <a:chExt cx="1104" cy="8"/>
                </a:xfrm>
              </p:grpSpPr>
              <p:sp>
                <p:nvSpPr>
                  <p:cNvPr id="38016" name="Line 17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7" name="Line 17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1" name="Group 179"/>
                <p:cNvGrpSpPr>
                  <a:grpSpLocks/>
                </p:cNvGrpSpPr>
                <p:nvPr/>
              </p:nvGrpSpPr>
              <p:grpSpPr bwMode="auto">
                <a:xfrm>
                  <a:off x="3495" y="1203"/>
                  <a:ext cx="8" cy="712"/>
                  <a:chOff x="3475" y="1203"/>
                  <a:chExt cx="8" cy="712"/>
                </a:xfrm>
              </p:grpSpPr>
              <p:sp>
                <p:nvSpPr>
                  <p:cNvPr id="38014" name="Line 18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5" name="Line 18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2" name="Group 182"/>
                <p:cNvGrpSpPr>
                  <a:grpSpLocks/>
                </p:cNvGrpSpPr>
                <p:nvPr/>
              </p:nvGrpSpPr>
              <p:grpSpPr bwMode="auto">
                <a:xfrm>
                  <a:off x="3679" y="1203"/>
                  <a:ext cx="8" cy="712"/>
                  <a:chOff x="3475" y="1203"/>
                  <a:chExt cx="8" cy="712"/>
                </a:xfrm>
              </p:grpSpPr>
              <p:sp>
                <p:nvSpPr>
                  <p:cNvPr id="38012" name="Line 183"/>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3" name="Line 184"/>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3" name="Group 185"/>
                <p:cNvGrpSpPr>
                  <a:grpSpLocks/>
                </p:cNvGrpSpPr>
                <p:nvPr/>
              </p:nvGrpSpPr>
              <p:grpSpPr bwMode="auto">
                <a:xfrm>
                  <a:off x="3863" y="1203"/>
                  <a:ext cx="8" cy="712"/>
                  <a:chOff x="3475" y="1203"/>
                  <a:chExt cx="8" cy="712"/>
                </a:xfrm>
              </p:grpSpPr>
              <p:sp>
                <p:nvSpPr>
                  <p:cNvPr id="38010" name="Line 18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11" name="Line 18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4" name="Group 188"/>
                <p:cNvGrpSpPr>
                  <a:grpSpLocks/>
                </p:cNvGrpSpPr>
                <p:nvPr/>
              </p:nvGrpSpPr>
              <p:grpSpPr bwMode="auto">
                <a:xfrm>
                  <a:off x="4047" y="1203"/>
                  <a:ext cx="8" cy="712"/>
                  <a:chOff x="3475" y="1203"/>
                  <a:chExt cx="8" cy="712"/>
                </a:xfrm>
              </p:grpSpPr>
              <p:sp>
                <p:nvSpPr>
                  <p:cNvPr id="38008" name="Line 18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09" name="Line 19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38005" name="Group 191"/>
                <p:cNvGrpSpPr>
                  <a:grpSpLocks/>
                </p:cNvGrpSpPr>
                <p:nvPr/>
              </p:nvGrpSpPr>
              <p:grpSpPr bwMode="auto">
                <a:xfrm>
                  <a:off x="4231" y="1203"/>
                  <a:ext cx="8" cy="712"/>
                  <a:chOff x="3475" y="1203"/>
                  <a:chExt cx="8" cy="712"/>
                </a:xfrm>
              </p:grpSpPr>
              <p:sp>
                <p:nvSpPr>
                  <p:cNvPr id="38006" name="Line 19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38007" name="Line 19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grpSp>
        <p:sp>
          <p:nvSpPr>
            <p:cNvPr id="37903" name="Text Box 194"/>
            <p:cNvSpPr txBox="1">
              <a:spLocks noChangeArrowheads="1"/>
            </p:cNvSpPr>
            <p:nvPr/>
          </p:nvSpPr>
          <p:spPr bwMode="auto">
            <a:xfrm>
              <a:off x="7115175" y="310832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Schemas</a:t>
              </a:r>
            </a:p>
          </p:txBody>
        </p:sp>
        <p:grpSp>
          <p:nvGrpSpPr>
            <p:cNvPr id="37904" name="Group 195"/>
            <p:cNvGrpSpPr>
              <a:grpSpLocks/>
            </p:cNvGrpSpPr>
            <p:nvPr/>
          </p:nvGrpSpPr>
          <p:grpSpPr bwMode="auto">
            <a:xfrm>
              <a:off x="6978650" y="3521075"/>
              <a:ext cx="1795462" cy="1423988"/>
              <a:chOff x="3285" y="1056"/>
              <a:chExt cx="1131" cy="897"/>
            </a:xfrm>
          </p:grpSpPr>
          <p:sp>
            <p:nvSpPr>
              <p:cNvPr id="37956" name="Rectangle 196"/>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57" name="Group 197"/>
              <p:cNvGrpSpPr>
                <a:grpSpLocks/>
              </p:cNvGrpSpPr>
              <p:nvPr/>
            </p:nvGrpSpPr>
            <p:grpSpPr bwMode="auto">
              <a:xfrm>
                <a:off x="3312" y="1056"/>
                <a:ext cx="1104" cy="864"/>
                <a:chOff x="3312" y="1056"/>
                <a:chExt cx="1104" cy="864"/>
              </a:xfrm>
            </p:grpSpPr>
            <p:sp>
              <p:nvSpPr>
                <p:cNvPr id="37958" name="Rectangle 198"/>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59" name="Group 199"/>
                <p:cNvGrpSpPr>
                  <a:grpSpLocks/>
                </p:cNvGrpSpPr>
                <p:nvPr/>
              </p:nvGrpSpPr>
              <p:grpSpPr bwMode="auto">
                <a:xfrm>
                  <a:off x="3312" y="1200"/>
                  <a:ext cx="1104" cy="8"/>
                  <a:chOff x="3312" y="1200"/>
                  <a:chExt cx="1104" cy="8"/>
                </a:xfrm>
              </p:grpSpPr>
              <p:sp>
                <p:nvSpPr>
                  <p:cNvPr id="37990" name="Line 200"/>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91" name="Line 201"/>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0" name="Group 202"/>
                <p:cNvGrpSpPr>
                  <a:grpSpLocks/>
                </p:cNvGrpSpPr>
                <p:nvPr/>
              </p:nvGrpSpPr>
              <p:grpSpPr bwMode="auto">
                <a:xfrm>
                  <a:off x="3312" y="1320"/>
                  <a:ext cx="1104" cy="8"/>
                  <a:chOff x="3312" y="1324"/>
                  <a:chExt cx="1104" cy="8"/>
                </a:xfrm>
              </p:grpSpPr>
              <p:sp>
                <p:nvSpPr>
                  <p:cNvPr id="37988" name="Line 20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9" name="Line 20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1" name="Group 205"/>
                <p:cNvGrpSpPr>
                  <a:grpSpLocks/>
                </p:cNvGrpSpPr>
                <p:nvPr/>
              </p:nvGrpSpPr>
              <p:grpSpPr bwMode="auto">
                <a:xfrm>
                  <a:off x="3312" y="1440"/>
                  <a:ext cx="1104" cy="8"/>
                  <a:chOff x="3312" y="1324"/>
                  <a:chExt cx="1104" cy="8"/>
                </a:xfrm>
              </p:grpSpPr>
              <p:sp>
                <p:nvSpPr>
                  <p:cNvPr id="37986" name="Line 206"/>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7" name="Line 207"/>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2" name="Group 208"/>
                <p:cNvGrpSpPr>
                  <a:grpSpLocks/>
                </p:cNvGrpSpPr>
                <p:nvPr/>
              </p:nvGrpSpPr>
              <p:grpSpPr bwMode="auto">
                <a:xfrm>
                  <a:off x="3312" y="1560"/>
                  <a:ext cx="1104" cy="8"/>
                  <a:chOff x="3312" y="1324"/>
                  <a:chExt cx="1104" cy="8"/>
                </a:xfrm>
              </p:grpSpPr>
              <p:sp>
                <p:nvSpPr>
                  <p:cNvPr id="37984" name="Line 209"/>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5" name="Line 210"/>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3" name="Group 211"/>
                <p:cNvGrpSpPr>
                  <a:grpSpLocks/>
                </p:cNvGrpSpPr>
                <p:nvPr/>
              </p:nvGrpSpPr>
              <p:grpSpPr bwMode="auto">
                <a:xfrm>
                  <a:off x="3312" y="1680"/>
                  <a:ext cx="1104" cy="8"/>
                  <a:chOff x="3312" y="1324"/>
                  <a:chExt cx="1104" cy="8"/>
                </a:xfrm>
              </p:grpSpPr>
              <p:sp>
                <p:nvSpPr>
                  <p:cNvPr id="37982" name="Line 212"/>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3" name="Line 213"/>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4" name="Group 214"/>
                <p:cNvGrpSpPr>
                  <a:grpSpLocks/>
                </p:cNvGrpSpPr>
                <p:nvPr/>
              </p:nvGrpSpPr>
              <p:grpSpPr bwMode="auto">
                <a:xfrm>
                  <a:off x="3312" y="1800"/>
                  <a:ext cx="1104" cy="8"/>
                  <a:chOff x="3312" y="1324"/>
                  <a:chExt cx="1104" cy="8"/>
                </a:xfrm>
              </p:grpSpPr>
              <p:sp>
                <p:nvSpPr>
                  <p:cNvPr id="37980" name="Line 215"/>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81" name="Line 216"/>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5" name="Group 217"/>
                <p:cNvGrpSpPr>
                  <a:grpSpLocks/>
                </p:cNvGrpSpPr>
                <p:nvPr/>
              </p:nvGrpSpPr>
              <p:grpSpPr bwMode="auto">
                <a:xfrm>
                  <a:off x="3495" y="1203"/>
                  <a:ext cx="8" cy="712"/>
                  <a:chOff x="3475" y="1203"/>
                  <a:chExt cx="8" cy="712"/>
                </a:xfrm>
              </p:grpSpPr>
              <p:sp>
                <p:nvSpPr>
                  <p:cNvPr id="37978" name="Line 21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9" name="Line 21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6" name="Group 220"/>
                <p:cNvGrpSpPr>
                  <a:grpSpLocks/>
                </p:cNvGrpSpPr>
                <p:nvPr/>
              </p:nvGrpSpPr>
              <p:grpSpPr bwMode="auto">
                <a:xfrm>
                  <a:off x="3679" y="1203"/>
                  <a:ext cx="8" cy="712"/>
                  <a:chOff x="3475" y="1203"/>
                  <a:chExt cx="8" cy="712"/>
                </a:xfrm>
              </p:grpSpPr>
              <p:sp>
                <p:nvSpPr>
                  <p:cNvPr id="37976" name="Line 221"/>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7" name="Line 222"/>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7" name="Group 223"/>
                <p:cNvGrpSpPr>
                  <a:grpSpLocks/>
                </p:cNvGrpSpPr>
                <p:nvPr/>
              </p:nvGrpSpPr>
              <p:grpSpPr bwMode="auto">
                <a:xfrm>
                  <a:off x="3863" y="1203"/>
                  <a:ext cx="8" cy="712"/>
                  <a:chOff x="3475" y="1203"/>
                  <a:chExt cx="8" cy="712"/>
                </a:xfrm>
              </p:grpSpPr>
              <p:sp>
                <p:nvSpPr>
                  <p:cNvPr id="37974" name="Line 224"/>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5" name="Line 225"/>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8" name="Group 226"/>
                <p:cNvGrpSpPr>
                  <a:grpSpLocks/>
                </p:cNvGrpSpPr>
                <p:nvPr/>
              </p:nvGrpSpPr>
              <p:grpSpPr bwMode="auto">
                <a:xfrm>
                  <a:off x="4047" y="1203"/>
                  <a:ext cx="8" cy="712"/>
                  <a:chOff x="3475" y="1203"/>
                  <a:chExt cx="8" cy="712"/>
                </a:xfrm>
              </p:grpSpPr>
              <p:sp>
                <p:nvSpPr>
                  <p:cNvPr id="37972" name="Line 227"/>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3" name="Line 228"/>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69" name="Group 229"/>
                <p:cNvGrpSpPr>
                  <a:grpSpLocks/>
                </p:cNvGrpSpPr>
                <p:nvPr/>
              </p:nvGrpSpPr>
              <p:grpSpPr bwMode="auto">
                <a:xfrm>
                  <a:off x="4231" y="1203"/>
                  <a:ext cx="8" cy="712"/>
                  <a:chOff x="3475" y="1203"/>
                  <a:chExt cx="8" cy="712"/>
                </a:xfrm>
              </p:grpSpPr>
              <p:sp>
                <p:nvSpPr>
                  <p:cNvPr id="37970" name="Line 230"/>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71" name="Line 231"/>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grpSp>
        <p:sp>
          <p:nvSpPr>
            <p:cNvPr id="37905" name="Text Box 232"/>
            <p:cNvSpPr txBox="1">
              <a:spLocks noChangeArrowheads="1"/>
            </p:cNvSpPr>
            <p:nvPr/>
          </p:nvSpPr>
          <p:spPr bwMode="auto">
            <a:xfrm>
              <a:off x="7228274" y="3460751"/>
              <a:ext cx="1364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Procedures</a:t>
              </a:r>
            </a:p>
          </p:txBody>
        </p:sp>
        <p:grpSp>
          <p:nvGrpSpPr>
            <p:cNvPr id="37906" name="Group 233"/>
            <p:cNvGrpSpPr>
              <a:grpSpLocks/>
            </p:cNvGrpSpPr>
            <p:nvPr/>
          </p:nvGrpSpPr>
          <p:grpSpPr bwMode="auto">
            <a:xfrm>
              <a:off x="7172325" y="3863975"/>
              <a:ext cx="1795462" cy="1423988"/>
              <a:chOff x="3285" y="1056"/>
              <a:chExt cx="1131" cy="897"/>
            </a:xfrm>
          </p:grpSpPr>
          <p:sp>
            <p:nvSpPr>
              <p:cNvPr id="37920" name="Rectangle 234"/>
              <p:cNvSpPr>
                <a:spLocks noChangeArrowheads="1"/>
              </p:cNvSpPr>
              <p:nvPr/>
            </p:nvSpPr>
            <p:spPr bwMode="auto">
              <a:xfrm>
                <a:off x="3285" y="1089"/>
                <a:ext cx="1104" cy="864"/>
              </a:xfrm>
              <a:prstGeom prst="rect">
                <a:avLst/>
              </a:prstGeom>
              <a:solidFill>
                <a:srgbClr val="777777"/>
              </a:solidFill>
              <a:ln w="28575">
                <a:solidFill>
                  <a:srgbClr val="000000"/>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21" name="Group 235"/>
              <p:cNvGrpSpPr>
                <a:grpSpLocks/>
              </p:cNvGrpSpPr>
              <p:nvPr/>
            </p:nvGrpSpPr>
            <p:grpSpPr bwMode="auto">
              <a:xfrm>
                <a:off x="3312" y="1056"/>
                <a:ext cx="1104" cy="864"/>
                <a:chOff x="3312" y="1056"/>
                <a:chExt cx="1104" cy="864"/>
              </a:xfrm>
            </p:grpSpPr>
            <p:sp>
              <p:nvSpPr>
                <p:cNvPr id="37922" name="Rectangle 236"/>
                <p:cNvSpPr>
                  <a:spLocks noChangeArrowheads="1"/>
                </p:cNvSpPr>
                <p:nvPr/>
              </p:nvSpPr>
              <p:spPr bwMode="auto">
                <a:xfrm>
                  <a:off x="3312" y="1056"/>
                  <a:ext cx="1104" cy="864"/>
                </a:xfrm>
                <a:prstGeom prst="rect">
                  <a:avLst/>
                </a:prstGeom>
                <a:solidFill>
                  <a:srgbClr val="00FFFF"/>
                </a:solidFill>
                <a:ln w="28575">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nvGrpSpPr>
                <p:cNvPr id="37923" name="Group 237"/>
                <p:cNvGrpSpPr>
                  <a:grpSpLocks/>
                </p:cNvGrpSpPr>
                <p:nvPr/>
              </p:nvGrpSpPr>
              <p:grpSpPr bwMode="auto">
                <a:xfrm>
                  <a:off x="3312" y="1200"/>
                  <a:ext cx="1104" cy="8"/>
                  <a:chOff x="3312" y="1200"/>
                  <a:chExt cx="1104" cy="8"/>
                </a:xfrm>
              </p:grpSpPr>
              <p:sp>
                <p:nvSpPr>
                  <p:cNvPr id="37954" name="Line 238"/>
                  <p:cNvSpPr>
                    <a:spLocks noChangeShapeType="1"/>
                  </p:cNvSpPr>
                  <p:nvPr/>
                </p:nvSpPr>
                <p:spPr bwMode="auto">
                  <a:xfrm>
                    <a:off x="3312" y="1200"/>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5" name="Line 239"/>
                  <p:cNvSpPr>
                    <a:spLocks noChangeShapeType="1"/>
                  </p:cNvSpPr>
                  <p:nvPr/>
                </p:nvSpPr>
                <p:spPr bwMode="auto">
                  <a:xfrm>
                    <a:off x="3312" y="1208"/>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4" name="Group 240"/>
                <p:cNvGrpSpPr>
                  <a:grpSpLocks/>
                </p:cNvGrpSpPr>
                <p:nvPr/>
              </p:nvGrpSpPr>
              <p:grpSpPr bwMode="auto">
                <a:xfrm>
                  <a:off x="3312" y="1320"/>
                  <a:ext cx="1104" cy="8"/>
                  <a:chOff x="3312" y="1324"/>
                  <a:chExt cx="1104" cy="8"/>
                </a:xfrm>
              </p:grpSpPr>
              <p:sp>
                <p:nvSpPr>
                  <p:cNvPr id="37952" name="Line 241"/>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3" name="Line 242"/>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5" name="Group 243"/>
                <p:cNvGrpSpPr>
                  <a:grpSpLocks/>
                </p:cNvGrpSpPr>
                <p:nvPr/>
              </p:nvGrpSpPr>
              <p:grpSpPr bwMode="auto">
                <a:xfrm>
                  <a:off x="3312" y="1440"/>
                  <a:ext cx="1104" cy="8"/>
                  <a:chOff x="3312" y="1324"/>
                  <a:chExt cx="1104" cy="8"/>
                </a:xfrm>
              </p:grpSpPr>
              <p:sp>
                <p:nvSpPr>
                  <p:cNvPr id="37950" name="Line 244"/>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51" name="Line 245"/>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6" name="Group 246"/>
                <p:cNvGrpSpPr>
                  <a:grpSpLocks/>
                </p:cNvGrpSpPr>
                <p:nvPr/>
              </p:nvGrpSpPr>
              <p:grpSpPr bwMode="auto">
                <a:xfrm>
                  <a:off x="3312" y="1560"/>
                  <a:ext cx="1104" cy="8"/>
                  <a:chOff x="3312" y="1324"/>
                  <a:chExt cx="1104" cy="8"/>
                </a:xfrm>
              </p:grpSpPr>
              <p:sp>
                <p:nvSpPr>
                  <p:cNvPr id="37948" name="Line 247"/>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9" name="Line 248"/>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7" name="Group 249"/>
                <p:cNvGrpSpPr>
                  <a:grpSpLocks/>
                </p:cNvGrpSpPr>
                <p:nvPr/>
              </p:nvGrpSpPr>
              <p:grpSpPr bwMode="auto">
                <a:xfrm>
                  <a:off x="3312" y="1680"/>
                  <a:ext cx="1104" cy="8"/>
                  <a:chOff x="3312" y="1324"/>
                  <a:chExt cx="1104" cy="8"/>
                </a:xfrm>
              </p:grpSpPr>
              <p:sp>
                <p:nvSpPr>
                  <p:cNvPr id="37946" name="Line 250"/>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7" name="Line 251"/>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8" name="Group 252"/>
                <p:cNvGrpSpPr>
                  <a:grpSpLocks/>
                </p:cNvGrpSpPr>
                <p:nvPr/>
              </p:nvGrpSpPr>
              <p:grpSpPr bwMode="auto">
                <a:xfrm>
                  <a:off x="3312" y="1800"/>
                  <a:ext cx="1104" cy="8"/>
                  <a:chOff x="3312" y="1324"/>
                  <a:chExt cx="1104" cy="8"/>
                </a:xfrm>
              </p:grpSpPr>
              <p:sp>
                <p:nvSpPr>
                  <p:cNvPr id="37944" name="Line 253"/>
                  <p:cNvSpPr>
                    <a:spLocks noChangeShapeType="1"/>
                  </p:cNvSpPr>
                  <p:nvPr/>
                </p:nvSpPr>
                <p:spPr bwMode="auto">
                  <a:xfrm>
                    <a:off x="3312" y="1324"/>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5" name="Line 254"/>
                  <p:cNvSpPr>
                    <a:spLocks noChangeShapeType="1"/>
                  </p:cNvSpPr>
                  <p:nvPr/>
                </p:nvSpPr>
                <p:spPr bwMode="auto">
                  <a:xfrm>
                    <a:off x="3312" y="1332"/>
                    <a:ext cx="110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29" name="Group 255"/>
                <p:cNvGrpSpPr>
                  <a:grpSpLocks/>
                </p:cNvGrpSpPr>
                <p:nvPr/>
              </p:nvGrpSpPr>
              <p:grpSpPr bwMode="auto">
                <a:xfrm>
                  <a:off x="3495" y="1203"/>
                  <a:ext cx="8" cy="712"/>
                  <a:chOff x="3475" y="1203"/>
                  <a:chExt cx="8" cy="712"/>
                </a:xfrm>
              </p:grpSpPr>
              <p:sp>
                <p:nvSpPr>
                  <p:cNvPr id="37942" name="Line 256"/>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3" name="Line 257"/>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0" name="Group 258"/>
                <p:cNvGrpSpPr>
                  <a:grpSpLocks/>
                </p:cNvGrpSpPr>
                <p:nvPr/>
              </p:nvGrpSpPr>
              <p:grpSpPr bwMode="auto">
                <a:xfrm>
                  <a:off x="3679" y="1203"/>
                  <a:ext cx="8" cy="712"/>
                  <a:chOff x="3475" y="1203"/>
                  <a:chExt cx="8" cy="712"/>
                </a:xfrm>
              </p:grpSpPr>
              <p:sp>
                <p:nvSpPr>
                  <p:cNvPr id="37940" name="Line 259"/>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41" name="Line 260"/>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1" name="Group 261"/>
                <p:cNvGrpSpPr>
                  <a:grpSpLocks/>
                </p:cNvGrpSpPr>
                <p:nvPr/>
              </p:nvGrpSpPr>
              <p:grpSpPr bwMode="auto">
                <a:xfrm>
                  <a:off x="3863" y="1203"/>
                  <a:ext cx="8" cy="712"/>
                  <a:chOff x="3475" y="1203"/>
                  <a:chExt cx="8" cy="712"/>
                </a:xfrm>
              </p:grpSpPr>
              <p:sp>
                <p:nvSpPr>
                  <p:cNvPr id="37938" name="Line 262"/>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9" name="Line 263"/>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2" name="Group 264"/>
                <p:cNvGrpSpPr>
                  <a:grpSpLocks/>
                </p:cNvGrpSpPr>
                <p:nvPr/>
              </p:nvGrpSpPr>
              <p:grpSpPr bwMode="auto">
                <a:xfrm>
                  <a:off x="4047" y="1203"/>
                  <a:ext cx="8" cy="712"/>
                  <a:chOff x="3475" y="1203"/>
                  <a:chExt cx="8" cy="712"/>
                </a:xfrm>
              </p:grpSpPr>
              <p:sp>
                <p:nvSpPr>
                  <p:cNvPr id="37936" name="Line 265"/>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7" name="Line 266"/>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nvGrpSpPr>
                <p:cNvPr id="37933" name="Group 267"/>
                <p:cNvGrpSpPr>
                  <a:grpSpLocks/>
                </p:cNvGrpSpPr>
                <p:nvPr/>
              </p:nvGrpSpPr>
              <p:grpSpPr bwMode="auto">
                <a:xfrm>
                  <a:off x="4231" y="1203"/>
                  <a:ext cx="8" cy="712"/>
                  <a:chOff x="3475" y="1203"/>
                  <a:chExt cx="8" cy="712"/>
                </a:xfrm>
              </p:grpSpPr>
              <p:sp>
                <p:nvSpPr>
                  <p:cNvPr id="37934" name="Line 268"/>
                  <p:cNvSpPr>
                    <a:spLocks noChangeShapeType="1"/>
                  </p:cNvSpPr>
                  <p:nvPr/>
                </p:nvSpPr>
                <p:spPr bwMode="auto">
                  <a:xfrm rot="5400000">
                    <a:off x="3127" y="1559"/>
                    <a:ext cx="7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7935" name="Line 269"/>
                  <p:cNvSpPr>
                    <a:spLocks noChangeShapeType="1"/>
                  </p:cNvSpPr>
                  <p:nvPr/>
                </p:nvSpPr>
                <p:spPr bwMode="auto">
                  <a:xfrm rot="5400000">
                    <a:off x="3122" y="1562"/>
                    <a:ext cx="70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grpSp>
        </p:grpSp>
        <p:sp>
          <p:nvSpPr>
            <p:cNvPr id="37907" name="Text Box 270"/>
            <p:cNvSpPr txBox="1">
              <a:spLocks noChangeArrowheads="1"/>
            </p:cNvSpPr>
            <p:nvPr/>
          </p:nvSpPr>
          <p:spPr bwMode="auto">
            <a:xfrm>
              <a:off x="7389889" y="3803651"/>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rgbClr val="000000"/>
                  </a:solidFill>
                </a:rPr>
                <a:t>…and so on</a:t>
              </a:r>
            </a:p>
          </p:txBody>
        </p:sp>
        <p:grpSp>
          <p:nvGrpSpPr>
            <p:cNvPr id="37908" name="Group 271"/>
            <p:cNvGrpSpPr>
              <a:grpSpLocks/>
            </p:cNvGrpSpPr>
            <p:nvPr/>
          </p:nvGrpSpPr>
          <p:grpSpPr bwMode="auto">
            <a:xfrm>
              <a:off x="8047037" y="5338763"/>
              <a:ext cx="109538" cy="430212"/>
              <a:chOff x="4628" y="3293"/>
              <a:chExt cx="88" cy="346"/>
            </a:xfrm>
          </p:grpSpPr>
          <p:sp>
            <p:nvSpPr>
              <p:cNvPr id="37917" name="Oval 272"/>
              <p:cNvSpPr>
                <a:spLocks noChangeArrowheads="1"/>
              </p:cNvSpPr>
              <p:nvPr/>
            </p:nvSpPr>
            <p:spPr bwMode="auto">
              <a:xfrm>
                <a:off x="4628" y="3293"/>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8" name="Oval 273"/>
              <p:cNvSpPr>
                <a:spLocks noChangeArrowheads="1"/>
              </p:cNvSpPr>
              <p:nvPr/>
            </p:nvSpPr>
            <p:spPr bwMode="auto">
              <a:xfrm>
                <a:off x="4628" y="3422"/>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9" name="Oval 274"/>
              <p:cNvSpPr>
                <a:spLocks noChangeArrowheads="1"/>
              </p:cNvSpPr>
              <p:nvPr/>
            </p:nvSpPr>
            <p:spPr bwMode="auto">
              <a:xfrm>
                <a:off x="4628" y="3551"/>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grpSp>
          <p:nvGrpSpPr>
            <p:cNvPr id="37909" name="Group 275"/>
            <p:cNvGrpSpPr>
              <a:grpSpLocks/>
            </p:cNvGrpSpPr>
            <p:nvPr/>
          </p:nvGrpSpPr>
          <p:grpSpPr bwMode="auto">
            <a:xfrm>
              <a:off x="6875462" y="1295401"/>
              <a:ext cx="109538" cy="430213"/>
              <a:chOff x="4628" y="3293"/>
              <a:chExt cx="88" cy="346"/>
            </a:xfrm>
          </p:grpSpPr>
          <p:sp>
            <p:nvSpPr>
              <p:cNvPr id="37914" name="Oval 276"/>
              <p:cNvSpPr>
                <a:spLocks noChangeArrowheads="1"/>
              </p:cNvSpPr>
              <p:nvPr/>
            </p:nvSpPr>
            <p:spPr bwMode="auto">
              <a:xfrm>
                <a:off x="4628" y="3293"/>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5" name="Oval 277"/>
              <p:cNvSpPr>
                <a:spLocks noChangeArrowheads="1"/>
              </p:cNvSpPr>
              <p:nvPr/>
            </p:nvSpPr>
            <p:spPr bwMode="auto">
              <a:xfrm>
                <a:off x="4628" y="3422"/>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sp>
            <p:nvSpPr>
              <p:cNvPr id="37916" name="Oval 278"/>
              <p:cNvSpPr>
                <a:spLocks noChangeArrowheads="1"/>
              </p:cNvSpPr>
              <p:nvPr/>
            </p:nvSpPr>
            <p:spPr bwMode="auto">
              <a:xfrm>
                <a:off x="4628" y="3551"/>
                <a:ext cx="88" cy="88"/>
              </a:xfrm>
              <a:prstGeom prst="ellipse">
                <a:avLst/>
              </a:prstGeom>
              <a:solidFill>
                <a:schemeClr val="tx2"/>
              </a:solidFill>
              <a:ln>
                <a:noFill/>
              </a:ln>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rgbClr val="FF0000"/>
                  </a:buClr>
                  <a:buFont typeface="Arial" panose="020B0604020202020204" pitchFamily="34" charset="0"/>
                  <a:buNone/>
                </a:pPr>
                <a:endParaRPr lang="en-US" altLang="en-US" dirty="0"/>
              </a:p>
            </p:txBody>
          </p:sp>
        </p:grpSp>
        <p:pic>
          <p:nvPicPr>
            <p:cNvPr id="37910" name="Picture 283"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962709" y="2708565"/>
              <a:ext cx="1532659" cy="18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Text Box 286"/>
            <p:cNvSpPr txBox="1">
              <a:spLocks noChangeArrowheads="1"/>
            </p:cNvSpPr>
            <p:nvPr/>
          </p:nvSpPr>
          <p:spPr bwMode="auto">
            <a:xfrm>
              <a:off x="2741613" y="2271713"/>
              <a:ext cx="1997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
                  <a:srgbClr val="FF0000"/>
                </a:buClr>
                <a:buFont typeface="Arial" panose="020B0604020202020204" pitchFamily="34" charset="0"/>
                <a:buNone/>
              </a:pPr>
              <a:r>
                <a:rPr lang="en-US" altLang="en-US" sz="1600" dirty="0">
                  <a:solidFill>
                    <a:srgbClr val="000000"/>
                  </a:solidFill>
                  <a:latin typeface="Courier New" panose="02070309020205020404" pitchFamily="49" charset="0"/>
                  <a:cs typeface="Courier New" panose="02070309020205020404" pitchFamily="49" charset="0"/>
                </a:rPr>
                <a:t>SYSTEM</a:t>
              </a:r>
              <a:r>
                <a:rPr lang="en-US" altLang="en-US" sz="1600" dirty="0">
                  <a:solidFill>
                    <a:srgbClr val="000000"/>
                  </a:solidFill>
                </a:rPr>
                <a:t> Tablespace</a:t>
              </a:r>
            </a:p>
          </p:txBody>
        </p:sp>
        <p:sp>
          <p:nvSpPr>
            <p:cNvPr id="37912" name="Text Box 287"/>
            <p:cNvSpPr txBox="1">
              <a:spLocks noChangeArrowheads="1"/>
            </p:cNvSpPr>
            <p:nvPr/>
          </p:nvSpPr>
          <p:spPr bwMode="auto">
            <a:xfrm>
              <a:off x="4905377" y="3371170"/>
              <a:ext cx="1997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rgbClr val="FF0000"/>
                </a:buClr>
                <a:buFont typeface="Arial" panose="020B0604020202020204" pitchFamily="34" charset="0"/>
                <a:buNone/>
              </a:pPr>
              <a:r>
                <a:rPr lang="en-US" altLang="en-US" dirty="0">
                  <a:solidFill>
                    <a:srgbClr val="000000"/>
                  </a:solidFill>
                </a:rPr>
                <a:t>Metadata</a:t>
              </a:r>
            </a:p>
          </p:txBody>
        </p:sp>
      </p:grpSp>
    </p:spTree>
    <p:custDataLst>
      <p:tags r:id="rId1"/>
    </p:custDataLst>
    <p:extLst>
      <p:ext uri="{BB962C8B-B14F-4D97-AF65-F5344CB8AC3E}">
        <p14:creationId xmlns:p14="http://schemas.microsoft.com/office/powerpoint/2010/main" val="4245457108"/>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6829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2530" name="Rectangle 3"/>
          <p:cNvSpPr>
            <a:spLocks noGrp="1" noChangeArrowheads="1"/>
          </p:cNvSpPr>
          <p:nvPr>
            <p:ph type="title"/>
          </p:nvPr>
        </p:nvSpPr>
        <p:spPr/>
        <p:txBody>
          <a:bodyPr/>
          <a:lstStyle/>
          <a:p>
            <a:pPr eaLnBrk="1" hangingPunct="1"/>
            <a:r>
              <a:rPr lang="en-US" dirty="0"/>
              <a:t>Querying the Oracle Data Dictionary</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749" y="996566"/>
            <a:ext cx="6749326" cy="4864868"/>
          </a:xfrm>
          <a:prstGeom prst="rect">
            <a:avLst/>
          </a:prstGeom>
          <a:ln>
            <a:solidFill>
              <a:schemeClr val="tx1"/>
            </a:solidFill>
          </a:ln>
        </p:spPr>
      </p:pic>
    </p:spTree>
    <p:custDataLst>
      <p:tags r:id="rId1"/>
    </p:custDataLst>
    <p:extLst>
      <p:ext uri="{BB962C8B-B14F-4D97-AF65-F5344CB8AC3E}">
        <p14:creationId xmlns:p14="http://schemas.microsoft.com/office/powerpoint/2010/main" val="19654244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endParaRPr lang="en-US" dirty="0"/>
          </a:p>
        </p:txBody>
      </p:sp>
    </p:spTree>
    <p:custDataLst>
      <p:tags r:id="rId1"/>
    </p:custDataLst>
    <p:extLst>
      <p:ext uri="{BB962C8B-B14F-4D97-AF65-F5344CB8AC3E}">
        <p14:creationId xmlns:p14="http://schemas.microsoft.com/office/powerpoint/2010/main" val="286069061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9550" y="264585"/>
            <a:ext cx="24858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Describe initialization parameter files and initialization parameters</a:t>
            </a:r>
          </a:p>
          <a:p>
            <a:pPr lvl="1"/>
            <a:r>
              <a:rPr lang="en-US" dirty="0"/>
              <a:t>View and modify initialization parameters in SQL*Plus</a:t>
            </a:r>
          </a:p>
          <a:p>
            <a:pPr lvl="1"/>
            <a:r>
              <a:rPr lang="en-US" dirty="0"/>
              <a:t>Work with the Automatic Diagnostic Repository (ADR)</a:t>
            </a:r>
          </a:p>
          <a:p>
            <a:pPr lvl="1"/>
            <a:r>
              <a:rPr lang="en-US" dirty="0"/>
              <a:t>Query dynamic performance views</a:t>
            </a:r>
          </a:p>
        </p:txBody>
      </p:sp>
    </p:spTree>
    <p:custDataLst>
      <p:tags r:id="rId1"/>
    </p:custDataLst>
    <p:extLst>
      <p:ext uri="{BB962C8B-B14F-4D97-AF65-F5344CB8AC3E}">
        <p14:creationId xmlns:p14="http://schemas.microsoft.com/office/powerpoint/2010/main" val="37553652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9550" y="264585"/>
            <a:ext cx="382663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8674" name="Rectangle 17"/>
          <p:cNvSpPr>
            <a:spLocks noGrp="1" noChangeArrowheads="1"/>
          </p:cNvSpPr>
          <p:nvPr>
            <p:ph type="title"/>
          </p:nvPr>
        </p:nvSpPr>
        <p:spPr/>
        <p:txBody>
          <a:bodyPr/>
          <a:lstStyle/>
          <a:p>
            <a:pPr eaLnBrk="1" hangingPunct="1"/>
            <a:r>
              <a:rPr lang="en-US" dirty="0"/>
              <a:t>Practice Overview</a:t>
            </a:r>
          </a:p>
        </p:txBody>
      </p:sp>
      <p:sp>
        <p:nvSpPr>
          <p:cNvPr id="28675" name="Rectangle 18"/>
          <p:cNvSpPr>
            <a:spLocks noGrp="1" noChangeArrowheads="1"/>
          </p:cNvSpPr>
          <p:nvPr>
            <p:ph idx="1"/>
          </p:nvPr>
        </p:nvSpPr>
        <p:spPr>
          <a:xfrm>
            <a:off x="622138" y="1242485"/>
            <a:ext cx="10944549" cy="1673101"/>
          </a:xfrm>
        </p:spPr>
        <p:txBody>
          <a:bodyPr/>
          <a:lstStyle/>
          <a:p>
            <a:pPr lvl="1">
              <a:buClr>
                <a:schemeClr val="accent1"/>
              </a:buClr>
            </a:pPr>
            <a:r>
              <a:rPr lang="en-US" dirty="0"/>
              <a:t>Investigating Initialization Parameter Files</a:t>
            </a:r>
          </a:p>
          <a:p>
            <a:pPr lvl="1">
              <a:buClr>
                <a:schemeClr val="accent1"/>
              </a:buClr>
            </a:pPr>
            <a:r>
              <a:rPr lang="en-US" dirty="0"/>
              <a:t>Viewing Initialization Parameters by Using SQL*Plus</a:t>
            </a:r>
          </a:p>
          <a:p>
            <a:pPr lvl="1">
              <a:buClr>
                <a:schemeClr val="accent1"/>
              </a:buClr>
            </a:pPr>
            <a:r>
              <a:rPr lang="en-US" dirty="0"/>
              <a:t>Modifying Initialization Parameters by Using SQL*Plus</a:t>
            </a:r>
          </a:p>
          <a:p>
            <a:pPr lvl="1">
              <a:buClr>
                <a:schemeClr val="accent1"/>
              </a:buClr>
            </a:pPr>
            <a:r>
              <a:rPr lang="en-US" dirty="0"/>
              <a:t>Viewing Diagnostic Information</a:t>
            </a:r>
          </a:p>
        </p:txBody>
      </p:sp>
    </p:spTree>
    <p:custDataLst>
      <p:tags r:id="rId1"/>
    </p:custDataLst>
    <p:extLst>
      <p:ext uri="{BB962C8B-B14F-4D97-AF65-F5344CB8AC3E}">
        <p14:creationId xmlns:p14="http://schemas.microsoft.com/office/powerpoint/2010/main" val="2366332163"/>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7. Oracle </a:t>
            </a:r>
            <a:r>
              <a:rPr lang="en-US" dirty="0" smtClean="0"/>
              <a:t>Net Services: Overview</a:t>
            </a:r>
            <a:endParaRPr lang="en-US" dirty="0"/>
          </a:p>
        </p:txBody>
      </p:sp>
      <p:sp>
        <p:nvSpPr>
          <p:cNvPr id="3" name="Subtitle 2"/>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2085641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List the components of Oracle Net Services</a:t>
            </a:r>
          </a:p>
          <a:p>
            <a:pPr lvl="1"/>
            <a:r>
              <a:rPr lang="en-US" dirty="0"/>
              <a:t>Explain how listeners work</a:t>
            </a:r>
          </a:p>
          <a:p>
            <a:pPr lvl="1"/>
            <a:r>
              <a:rPr lang="en-US" dirty="0"/>
              <a:t>Describe the tools that are used to administer Oracle Net Services</a:t>
            </a:r>
          </a:p>
          <a:p>
            <a:pPr lvl="1"/>
            <a:r>
              <a:rPr lang="en-US" dirty="0"/>
              <a:t>Explain the difference between dedicated and shared server configurations</a:t>
            </a:r>
          </a:p>
        </p:txBody>
      </p:sp>
    </p:spTree>
    <p:custDataLst>
      <p:tags r:id="rId1"/>
    </p:custDataLst>
    <p:extLst>
      <p:ext uri="{BB962C8B-B14F-4D97-AF65-F5344CB8AC3E}">
        <p14:creationId xmlns:p14="http://schemas.microsoft.com/office/powerpoint/2010/main" val="15249993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50812" y="1120103"/>
            <a:ext cx="10515600" cy="1063141"/>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30" name="Rectangle 29"/>
          <p:cNvSpPr/>
          <p:nvPr/>
        </p:nvSpPr>
        <p:spPr bwMode="auto">
          <a:xfrm>
            <a:off x="150812" y="276130"/>
            <a:ext cx="7623968"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7" name="Group 26"/>
          <p:cNvGrpSpPr/>
          <p:nvPr/>
        </p:nvGrpSpPr>
        <p:grpSpPr>
          <a:xfrm>
            <a:off x="1729269" y="2658415"/>
            <a:ext cx="8730287" cy="3208985"/>
            <a:chOff x="830654" y="1268641"/>
            <a:chExt cx="7482693" cy="3030071"/>
          </a:xfrm>
        </p:grpSpPr>
        <p:sp>
          <p:nvSpPr>
            <p:cNvPr id="28" name="Freeform 27"/>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9" name="Rounded Rectangle 28"/>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6"/>
          <p:cNvSpPr>
            <a:spLocks noGrp="1" noChangeArrowheads="1"/>
          </p:cNvSpPr>
          <p:nvPr>
            <p:ph type="title"/>
          </p:nvPr>
        </p:nvSpPr>
        <p:spPr/>
        <p:txBody>
          <a:bodyPr/>
          <a:lstStyle/>
          <a:p>
            <a:pPr eaLnBrk="1" hangingPunct="1"/>
            <a:r>
              <a:rPr lang="en-US" altLang="en-US" dirty="0"/>
              <a:t>Connecting to the Database Instance</a:t>
            </a:r>
          </a:p>
        </p:txBody>
      </p:sp>
      <p:sp>
        <p:nvSpPr>
          <p:cNvPr id="8195" name="Rectangle 27"/>
          <p:cNvSpPr>
            <a:spLocks noGrp="1" noChangeArrowheads="1"/>
          </p:cNvSpPr>
          <p:nvPr>
            <p:ph type="body" idx="1"/>
          </p:nvPr>
        </p:nvSpPr>
        <p:spPr>
          <a:xfrm>
            <a:off x="622138" y="1242485"/>
            <a:ext cx="10944549" cy="795938"/>
          </a:xfrm>
        </p:spPr>
        <p:txBody>
          <a:bodyPr/>
          <a:lstStyle/>
          <a:p>
            <a:pPr lvl="1" eaLnBrk="1" hangingPunct="1"/>
            <a:r>
              <a:rPr lang="en-US" altLang="en-US" b="1" dirty="0"/>
              <a:t>Connection:</a:t>
            </a:r>
            <a:r>
              <a:rPr lang="en-US" altLang="en-US" dirty="0"/>
              <a:t> Communication between a user process and an instance</a:t>
            </a:r>
          </a:p>
          <a:p>
            <a:pPr lvl="1"/>
            <a:r>
              <a:rPr lang="en-US" altLang="en-US" b="1" dirty="0"/>
              <a:t>Session:</a:t>
            </a:r>
            <a:r>
              <a:rPr lang="en-US" altLang="en-US" dirty="0"/>
              <a:t> Represents the state of a current user login to the database instance</a:t>
            </a:r>
          </a:p>
        </p:txBody>
      </p:sp>
      <p:grpSp>
        <p:nvGrpSpPr>
          <p:cNvPr id="2" name="Group 1"/>
          <p:cNvGrpSpPr/>
          <p:nvPr/>
        </p:nvGrpSpPr>
        <p:grpSpPr>
          <a:xfrm>
            <a:off x="2389980" y="2971800"/>
            <a:ext cx="7408864" cy="2286000"/>
            <a:chOff x="2386012" y="3200400"/>
            <a:chExt cx="7408864" cy="2286000"/>
          </a:xfrm>
        </p:grpSpPr>
        <p:pic>
          <p:nvPicPr>
            <p:cNvPr id="8196" name="Picture 4"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80413" y="3200400"/>
              <a:ext cx="14144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peop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386012" y="3352801"/>
              <a:ext cx="78898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Line 6"/>
            <p:cNvSpPr>
              <a:spLocks noChangeShapeType="1"/>
            </p:cNvSpPr>
            <p:nvPr/>
          </p:nvSpPr>
          <p:spPr bwMode="auto">
            <a:xfrm>
              <a:off x="3148012" y="4076700"/>
              <a:ext cx="609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8199" name="Rectangle 7"/>
            <p:cNvSpPr>
              <a:spLocks noChangeArrowheads="1"/>
            </p:cNvSpPr>
            <p:nvPr/>
          </p:nvSpPr>
          <p:spPr bwMode="auto">
            <a:xfrm>
              <a:off x="3744912" y="3733800"/>
              <a:ext cx="1282700" cy="762000"/>
            </a:xfrm>
            <a:prstGeom prst="rect">
              <a:avLst/>
            </a:prstGeom>
            <a:solidFill>
              <a:schemeClr val="accent1"/>
            </a:solidFill>
            <a:ln w="28575">
              <a:solidFill>
                <a:schemeClr val="tx1"/>
              </a:solidFill>
              <a:miter lim="800000"/>
              <a:headEnd type="none" w="sm" len="sm"/>
              <a:tailEnd type="none" w="sm" len="sm"/>
            </a:ln>
          </p:spPr>
          <p:txBody>
            <a:bodyPr wrap="none" anchor="ctr"/>
            <a:lstStyle/>
            <a:p>
              <a:pPr algn="ctr" defTabSz="228600">
                <a:defRPr/>
              </a:pPr>
              <a:r>
                <a:rPr lang="en-US" sz="1200" b="1" dirty="0">
                  <a:solidFill>
                    <a:schemeClr val="bg1"/>
                  </a:solidFill>
                  <a:latin typeface="Courier New" pitchFamily="49" charset="0"/>
                </a:rPr>
                <a:t>SQL&gt; SELECT …</a:t>
              </a:r>
            </a:p>
          </p:txBody>
        </p:sp>
        <p:sp>
          <p:nvSpPr>
            <p:cNvPr id="8200" name="Oval 8"/>
            <p:cNvSpPr>
              <a:spLocks noChangeArrowheads="1"/>
            </p:cNvSpPr>
            <p:nvPr/>
          </p:nvSpPr>
          <p:spPr bwMode="auto">
            <a:xfrm>
              <a:off x="8532812" y="3962400"/>
              <a:ext cx="1143000" cy="685800"/>
            </a:xfrm>
            <a:prstGeom prst="ellipse">
              <a:avLst/>
            </a:prstGeom>
            <a:solidFill>
              <a:srgbClr val="00CCFF"/>
            </a:solidFill>
            <a:ln w="28575">
              <a:solidFill>
                <a:schemeClr val="tx1"/>
              </a:solidFill>
              <a:prstDash val="dashDot"/>
              <a:round/>
              <a:headEnd type="none" w="sm" len="sm"/>
              <a:tailEnd type="none" w="sm" len="sm"/>
            </a:ln>
          </p:spPr>
          <p:txBody>
            <a:bodyPr wrap="none" anchor="ct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solidFill>
                    <a:srgbClr val="000000"/>
                  </a:solidFill>
                </a:rPr>
                <a:t>Session</a:t>
              </a:r>
            </a:p>
          </p:txBody>
        </p:sp>
        <p:sp>
          <p:nvSpPr>
            <p:cNvPr id="8201" name="Text Box 14"/>
            <p:cNvSpPr txBox="1">
              <a:spLocks noChangeArrowheads="1"/>
            </p:cNvSpPr>
            <p:nvPr/>
          </p:nvSpPr>
          <p:spPr bwMode="auto">
            <a:xfrm>
              <a:off x="2449512" y="4038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User</a:t>
              </a:r>
            </a:p>
          </p:txBody>
        </p:sp>
        <p:grpSp>
          <p:nvGrpSpPr>
            <p:cNvPr id="8202" name="Group 15"/>
            <p:cNvGrpSpPr>
              <a:grpSpLocks/>
            </p:cNvGrpSpPr>
            <p:nvPr/>
          </p:nvGrpSpPr>
          <p:grpSpPr bwMode="auto">
            <a:xfrm>
              <a:off x="5027612" y="3810000"/>
              <a:ext cx="2743200" cy="533400"/>
              <a:chOff x="1120" y="873"/>
              <a:chExt cx="1728" cy="336"/>
            </a:xfrm>
          </p:grpSpPr>
          <p:sp>
            <p:nvSpPr>
              <p:cNvPr id="8214" name="Line 16"/>
              <p:cNvSpPr>
                <a:spLocks noChangeShapeType="1"/>
              </p:cNvSpPr>
              <p:nvPr/>
            </p:nvSpPr>
            <p:spPr bwMode="auto">
              <a:xfrm>
                <a:off x="1120" y="1039"/>
                <a:ext cx="288"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15" name="Oval 17"/>
              <p:cNvSpPr>
                <a:spLocks noChangeArrowheads="1"/>
              </p:cNvSpPr>
              <p:nvPr/>
            </p:nvSpPr>
            <p:spPr bwMode="blackWhite">
              <a:xfrm>
                <a:off x="1408" y="873"/>
                <a:ext cx="576" cy="336"/>
              </a:xfrm>
              <a:prstGeom prst="ellipse">
                <a:avLst/>
              </a:prstGeom>
              <a:solidFill>
                <a:srgbClr val="CCFFFF"/>
              </a:solidFill>
              <a:ln w="28575">
                <a:solidFill>
                  <a:schemeClr val="bg2"/>
                </a:solidFill>
                <a:round/>
                <a:headEnd/>
                <a:tailEnd/>
              </a:ln>
            </p:spPr>
            <p:txBody>
              <a:bodyPr wrap="none" lIns="92075" tIns="46038" rIns="92075" bIns="46038" anchor="ctr"/>
              <a:lstStyle/>
              <a:p>
                <a:pPr algn="ctr" defTabSz="822325" eaLnBrk="0" hangingPunct="0">
                  <a:spcBef>
                    <a:spcPct val="50000"/>
                  </a:spcBef>
                  <a:defRPr/>
                </a:pPr>
                <a:r>
                  <a:rPr lang="en-US" sz="1200" dirty="0">
                    <a:solidFill>
                      <a:srgbClr val="000000"/>
                    </a:solidFill>
                  </a:rPr>
                  <a:t>User</a:t>
                </a:r>
                <a:br>
                  <a:rPr lang="en-US" sz="1200" dirty="0">
                    <a:solidFill>
                      <a:srgbClr val="000000"/>
                    </a:solidFill>
                  </a:rPr>
                </a:br>
                <a:r>
                  <a:rPr lang="en-US" sz="1200" dirty="0">
                    <a:solidFill>
                      <a:srgbClr val="000000"/>
                    </a:solidFill>
                  </a:rPr>
                  <a:t>process</a:t>
                </a:r>
              </a:p>
            </p:txBody>
          </p:sp>
          <p:sp>
            <p:nvSpPr>
              <p:cNvPr id="8216" name="Line 18"/>
              <p:cNvSpPr>
                <a:spLocks noChangeShapeType="1"/>
              </p:cNvSpPr>
              <p:nvPr/>
            </p:nvSpPr>
            <p:spPr bwMode="gray">
              <a:xfrm>
                <a:off x="1983" y="1038"/>
                <a:ext cx="288" cy="1"/>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wrap="none" anchor="ctr"/>
              <a:lstStyle/>
              <a:p>
                <a:endParaRPr lang="en-US" dirty="0">
                  <a:solidFill>
                    <a:srgbClr val="000000"/>
                  </a:solidFill>
                </a:endParaRPr>
              </a:p>
            </p:txBody>
          </p:sp>
          <p:sp>
            <p:nvSpPr>
              <p:cNvPr id="8217" name="Oval 19"/>
              <p:cNvSpPr>
                <a:spLocks noChangeArrowheads="1"/>
              </p:cNvSpPr>
              <p:nvPr/>
            </p:nvSpPr>
            <p:spPr bwMode="blackWhite">
              <a:xfrm>
                <a:off x="2272" y="873"/>
                <a:ext cx="576" cy="336"/>
              </a:xfrm>
              <a:prstGeom prst="ellipse">
                <a:avLst/>
              </a:prstGeom>
              <a:solidFill>
                <a:srgbClr val="FFFF99"/>
              </a:solidFill>
              <a:ln w="28575">
                <a:solidFill>
                  <a:schemeClr val="bg2"/>
                </a:solidFill>
                <a:round/>
                <a:headEnd/>
                <a:tailEnd/>
              </a:ln>
            </p:spPr>
            <p:txBody>
              <a:bodyPr wrap="none" lIns="92075" tIns="46038" rIns="92075" bIns="46038" anchor="ct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dirty="0">
                    <a:solidFill>
                      <a:srgbClr val="000000"/>
                    </a:solidFill>
                  </a:rPr>
                  <a:t>Server</a:t>
                </a:r>
                <a:br>
                  <a:rPr lang="en-US" altLang="en-US" sz="1200" dirty="0">
                    <a:solidFill>
                      <a:srgbClr val="000000"/>
                    </a:solidFill>
                  </a:rPr>
                </a:br>
                <a:r>
                  <a:rPr lang="en-US" altLang="en-US" sz="1200" dirty="0">
                    <a:solidFill>
                      <a:srgbClr val="000000"/>
                    </a:solidFill>
                  </a:rPr>
                  <a:t>process</a:t>
                </a:r>
              </a:p>
            </p:txBody>
          </p:sp>
        </p:grpSp>
        <p:sp>
          <p:nvSpPr>
            <p:cNvPr id="8203" name="Line 20"/>
            <p:cNvSpPr>
              <a:spLocks noChangeShapeType="1"/>
            </p:cNvSpPr>
            <p:nvPr/>
          </p:nvSpPr>
          <p:spPr bwMode="auto">
            <a:xfrm>
              <a:off x="7618412" y="4648200"/>
              <a:ext cx="609600" cy="0"/>
            </a:xfrm>
            <a:prstGeom prst="line">
              <a:avLst/>
            </a:prstGeom>
            <a:noFill/>
            <a:ln w="28575">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grpSp>
          <p:nvGrpSpPr>
            <p:cNvPr id="8204" name="Group 21"/>
            <p:cNvGrpSpPr>
              <a:grpSpLocks/>
            </p:cNvGrpSpPr>
            <p:nvPr/>
          </p:nvGrpSpPr>
          <p:grpSpPr bwMode="auto">
            <a:xfrm>
              <a:off x="2817812" y="4953000"/>
              <a:ext cx="6324600" cy="533400"/>
              <a:chOff x="864" y="3648"/>
              <a:chExt cx="3936" cy="192"/>
            </a:xfrm>
          </p:grpSpPr>
          <p:sp>
            <p:nvSpPr>
              <p:cNvPr id="8211" name="Line 22"/>
              <p:cNvSpPr>
                <a:spLocks noChangeShapeType="1"/>
              </p:cNvSpPr>
              <p:nvPr/>
            </p:nvSpPr>
            <p:spPr bwMode="auto">
              <a:xfrm>
                <a:off x="864" y="3648"/>
                <a:ext cx="0" cy="19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8212" name="Line 23"/>
              <p:cNvSpPr>
                <a:spLocks noChangeShapeType="1"/>
              </p:cNvSpPr>
              <p:nvPr/>
            </p:nvSpPr>
            <p:spPr bwMode="auto">
              <a:xfrm flipV="1">
                <a:off x="864" y="3840"/>
                <a:ext cx="393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8213" name="Line 24"/>
              <p:cNvSpPr>
                <a:spLocks noChangeShapeType="1"/>
              </p:cNvSpPr>
              <p:nvPr/>
            </p:nvSpPr>
            <p:spPr bwMode="auto">
              <a:xfrm>
                <a:off x="4800" y="3648"/>
                <a:ext cx="0" cy="19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grpSp>
        <p:sp>
          <p:nvSpPr>
            <p:cNvPr id="8205" name="Text Box 25"/>
            <p:cNvSpPr txBox="1">
              <a:spLocks noChangeArrowheads="1"/>
            </p:cNvSpPr>
            <p:nvPr/>
          </p:nvSpPr>
          <p:spPr bwMode="auto">
            <a:xfrm>
              <a:off x="5027612" y="51816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Session</a:t>
              </a:r>
            </a:p>
          </p:txBody>
        </p:sp>
        <p:grpSp>
          <p:nvGrpSpPr>
            <p:cNvPr id="8206" name="Group 27"/>
            <p:cNvGrpSpPr>
              <a:grpSpLocks/>
            </p:cNvGrpSpPr>
            <p:nvPr/>
          </p:nvGrpSpPr>
          <p:grpSpPr bwMode="auto">
            <a:xfrm>
              <a:off x="5942012" y="4572000"/>
              <a:ext cx="1600200" cy="457200"/>
              <a:chOff x="4419600" y="5181600"/>
              <a:chExt cx="1600200" cy="457200"/>
            </a:xfrm>
          </p:grpSpPr>
          <p:sp>
            <p:nvSpPr>
              <p:cNvPr id="8207" name="Line 10"/>
              <p:cNvSpPr>
                <a:spLocks noChangeShapeType="1"/>
              </p:cNvSpPr>
              <p:nvPr/>
            </p:nvSpPr>
            <p:spPr bwMode="auto">
              <a:xfrm>
                <a:off x="4489174" y="5181600"/>
                <a:ext cx="1449" cy="4548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08" name="Line 12"/>
              <p:cNvSpPr>
                <a:spLocks noChangeShapeType="1"/>
              </p:cNvSpPr>
              <p:nvPr/>
            </p:nvSpPr>
            <p:spPr bwMode="auto">
              <a:xfrm>
                <a:off x="5950226" y="5181600"/>
                <a:ext cx="1449" cy="45483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8209" name="Text Box 13"/>
              <p:cNvSpPr txBox="1">
                <a:spLocks noChangeArrowheads="1"/>
              </p:cNvSpPr>
              <p:nvPr/>
            </p:nvSpPr>
            <p:spPr bwMode="auto">
              <a:xfrm>
                <a:off x="4419600" y="5181600"/>
                <a:ext cx="1600200" cy="30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dirty="0">
                    <a:solidFill>
                      <a:srgbClr val="000000"/>
                    </a:solidFill>
                  </a:rPr>
                  <a:t>Connection</a:t>
                </a:r>
              </a:p>
            </p:txBody>
          </p:sp>
          <p:cxnSp>
            <p:nvCxnSpPr>
              <p:cNvPr id="8210" name="Straight Connector 26"/>
              <p:cNvCxnSpPr>
                <a:cxnSpLocks noChangeShapeType="1"/>
                <a:endCxn id="8208" idx="1"/>
              </p:cNvCxnSpPr>
              <p:nvPr/>
            </p:nvCxnSpPr>
            <p:spPr bwMode="auto">
              <a:xfrm flipV="1">
                <a:off x="4495800" y="5636431"/>
                <a:ext cx="1455875" cy="2369"/>
              </a:xfrm>
              <a:prstGeom prst="line">
                <a:avLst/>
              </a:prstGeom>
              <a:noFill/>
              <a:ln w="28575"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spTree>
    <p:custDataLst>
      <p:tags r:id="rId1"/>
    </p:custDataLst>
    <p:extLst>
      <p:ext uri="{BB962C8B-B14F-4D97-AF65-F5344CB8AC3E}">
        <p14:creationId xmlns:p14="http://schemas.microsoft.com/office/powerpoint/2010/main" val="27668053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50812" y="276130"/>
            <a:ext cx="6096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26" name="Group 25"/>
          <p:cNvGrpSpPr/>
          <p:nvPr/>
        </p:nvGrpSpPr>
        <p:grpSpPr>
          <a:xfrm>
            <a:off x="2226623" y="856513"/>
            <a:ext cx="7735579" cy="5205653"/>
            <a:chOff x="830654" y="1268641"/>
            <a:chExt cx="7482693" cy="3030071"/>
          </a:xfrm>
        </p:grpSpPr>
        <p:sp>
          <p:nvSpPr>
            <p:cNvPr id="27" name="Freeform 2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8" name="Rounded Rectangle 2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6146" name="Rectangle 2"/>
          <p:cNvSpPr>
            <a:spLocks noGrp="1" noChangeArrowheads="1"/>
          </p:cNvSpPr>
          <p:nvPr>
            <p:ph type="title"/>
          </p:nvPr>
        </p:nvSpPr>
        <p:spPr/>
        <p:txBody>
          <a:bodyPr/>
          <a:lstStyle/>
          <a:p>
            <a:pPr eaLnBrk="1" hangingPunct="1"/>
            <a:r>
              <a:rPr lang="en-US" altLang="en-US" dirty="0"/>
              <a:t>Oracle Net Services: Overview</a:t>
            </a:r>
          </a:p>
        </p:txBody>
      </p:sp>
      <p:grpSp>
        <p:nvGrpSpPr>
          <p:cNvPr id="3" name="Group 2"/>
          <p:cNvGrpSpPr/>
          <p:nvPr/>
        </p:nvGrpSpPr>
        <p:grpSpPr>
          <a:xfrm>
            <a:off x="2836528" y="1637100"/>
            <a:ext cx="6628003" cy="4228110"/>
            <a:chOff x="2705559" y="1875632"/>
            <a:chExt cx="6628003" cy="4228110"/>
          </a:xfrm>
        </p:grpSpPr>
        <p:pic>
          <p:nvPicPr>
            <p:cNvPr id="6148" name="Picture 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456612" y="1875632"/>
              <a:ext cx="549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6"/>
            <p:cNvSpPr>
              <a:spLocks noChangeArrowheads="1"/>
            </p:cNvSpPr>
            <p:nvPr/>
          </p:nvSpPr>
          <p:spPr bwMode="blackWhite">
            <a:xfrm>
              <a:off x="2882900" y="2689226"/>
              <a:ext cx="1600200" cy="1028700"/>
            </a:xfrm>
            <a:prstGeom prst="rect">
              <a:avLst/>
            </a:prstGeom>
            <a:solidFill>
              <a:srgbClr val="99CCCC"/>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Application</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2" name="Rectangle 7"/>
            <p:cNvSpPr>
              <a:spLocks noChangeArrowheads="1"/>
            </p:cNvSpPr>
            <p:nvPr/>
          </p:nvSpPr>
          <p:spPr bwMode="blackWhite">
            <a:xfrm>
              <a:off x="7539037" y="2689226"/>
              <a:ext cx="1600200" cy="1028700"/>
            </a:xfrm>
            <a:prstGeom prst="rect">
              <a:avLst/>
            </a:prstGeom>
            <a:solidFill>
              <a:srgbClr val="CC99CD"/>
            </a:solidFill>
            <a:ln w="28575">
              <a:solidFill>
                <a:srgbClr val="000000"/>
              </a:solidFill>
              <a:miter lim="800000"/>
              <a:headEnd/>
              <a:tailEnd/>
            </a:ln>
          </p:spPr>
          <p:txBody>
            <a:bodyPr wrap="none" lIns="46038" tIns="46038" rIns="46038" bIns="46038" anchor="ct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lnSpc>
                  <a:spcPct val="95000"/>
                </a:lnSpc>
                <a:spcBef>
                  <a:spcPct val="0"/>
                </a:spcBef>
                <a:buClrTx/>
                <a:buFontTx/>
                <a:buNone/>
              </a:pPr>
              <a:r>
                <a:rPr lang="en-US" altLang="en-US" dirty="0">
                  <a:solidFill>
                    <a:srgbClr val="000000"/>
                  </a:solidFill>
                </a:rPr>
                <a:t>RDBMS</a:t>
              </a:r>
            </a:p>
            <a:p>
              <a:pPr>
                <a:lnSpc>
                  <a:spcPct val="95000"/>
                </a:lnSpc>
                <a:spcBef>
                  <a:spcPct val="0"/>
                </a:spcBef>
                <a:buClrTx/>
                <a:buFontTx/>
                <a:buNone/>
              </a:pPr>
              <a:endParaRPr lang="en-US" altLang="en-US" dirty="0">
                <a:solidFill>
                  <a:srgbClr val="000000"/>
                </a:solidFill>
              </a:endParaRPr>
            </a:p>
            <a:p>
              <a:pPr algn="ctr">
                <a:lnSpc>
                  <a:spcPct val="95000"/>
                </a:lnSpc>
                <a:spcBef>
                  <a:spcPct val="0"/>
                </a:spcBef>
                <a:buClrTx/>
                <a:buFontTx/>
                <a:buNone/>
              </a:pPr>
              <a:r>
                <a:rPr lang="en-US" altLang="en-US" dirty="0">
                  <a:solidFill>
                    <a:srgbClr val="000000"/>
                  </a:solidFill>
                </a:rPr>
                <a:t>Oracle Net</a:t>
              </a:r>
            </a:p>
          </p:txBody>
        </p:sp>
        <p:sp>
          <p:nvSpPr>
            <p:cNvPr id="6153" name="Rectangle 8"/>
            <p:cNvSpPr>
              <a:spLocks noChangeArrowheads="1"/>
            </p:cNvSpPr>
            <p:nvPr/>
          </p:nvSpPr>
          <p:spPr bwMode="auto">
            <a:xfrm>
              <a:off x="3058010" y="3717926"/>
              <a:ext cx="125950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Client or middle tier</a:t>
              </a:r>
            </a:p>
          </p:txBody>
        </p:sp>
        <p:sp>
          <p:nvSpPr>
            <p:cNvPr id="6154" name="Rectangle 9"/>
            <p:cNvSpPr>
              <a:spLocks noChangeArrowheads="1"/>
            </p:cNvSpPr>
            <p:nvPr/>
          </p:nvSpPr>
          <p:spPr bwMode="auto">
            <a:xfrm>
              <a:off x="7346300" y="3833814"/>
              <a:ext cx="19872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sp>
          <p:nvSpPr>
            <p:cNvPr id="6155" name="Line 10"/>
            <p:cNvSpPr>
              <a:spLocks noChangeShapeType="1"/>
            </p:cNvSpPr>
            <p:nvPr/>
          </p:nvSpPr>
          <p:spPr bwMode="auto">
            <a:xfrm flipH="1">
              <a:off x="2882900" y="3238501"/>
              <a:ext cx="1600200"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6" name="Line 11"/>
            <p:cNvSpPr>
              <a:spLocks noChangeShapeType="1"/>
            </p:cNvSpPr>
            <p:nvPr/>
          </p:nvSpPr>
          <p:spPr bwMode="auto">
            <a:xfrm flipH="1">
              <a:off x="7542212" y="3232151"/>
              <a:ext cx="1590675" cy="0"/>
            </a:xfrm>
            <a:prstGeom prst="line">
              <a:avLst/>
            </a:prstGeom>
            <a:noFill/>
            <a:ln w="28575" cap="rnd">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57" name="Line 12"/>
            <p:cNvSpPr>
              <a:spLocks noChangeShapeType="1"/>
            </p:cNvSpPr>
            <p:nvPr/>
          </p:nvSpPr>
          <p:spPr bwMode="auto">
            <a:xfrm flipH="1">
              <a:off x="4495800" y="3070226"/>
              <a:ext cx="1154112"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8" name="Line 13"/>
            <p:cNvSpPr>
              <a:spLocks noChangeShapeType="1"/>
            </p:cNvSpPr>
            <p:nvPr/>
          </p:nvSpPr>
          <p:spPr bwMode="auto">
            <a:xfrm>
              <a:off x="5221287" y="3375026"/>
              <a:ext cx="752475"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59" name="Line 14"/>
            <p:cNvSpPr>
              <a:spLocks noChangeShapeType="1"/>
            </p:cNvSpPr>
            <p:nvPr/>
          </p:nvSpPr>
          <p:spPr bwMode="auto">
            <a:xfrm flipH="1">
              <a:off x="5211762" y="3070226"/>
              <a:ext cx="457200" cy="30480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6160" name="Rectangle 15"/>
            <p:cNvSpPr>
              <a:spLocks noChangeArrowheads="1"/>
            </p:cNvSpPr>
            <p:nvPr/>
          </p:nvSpPr>
          <p:spPr bwMode="auto">
            <a:xfrm>
              <a:off x="4759106" y="2426107"/>
              <a:ext cx="107451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TCP/IP network</a:t>
              </a:r>
            </a:p>
          </p:txBody>
        </p:sp>
        <p:sp>
          <p:nvSpPr>
            <p:cNvPr id="6161" name="Line 16"/>
            <p:cNvSpPr>
              <a:spLocks noChangeShapeType="1"/>
            </p:cNvSpPr>
            <p:nvPr/>
          </p:nvSpPr>
          <p:spPr bwMode="auto">
            <a:xfrm>
              <a:off x="6735762" y="3375026"/>
              <a:ext cx="776288"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2" name="Rectangle 17"/>
            <p:cNvSpPr>
              <a:spLocks noChangeArrowheads="1"/>
            </p:cNvSpPr>
            <p:nvPr/>
          </p:nvSpPr>
          <p:spPr bwMode="auto">
            <a:xfrm>
              <a:off x="5791414" y="3819932"/>
              <a:ext cx="1113994"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Listener</a:t>
              </a:r>
            </a:p>
          </p:txBody>
        </p:sp>
        <p:pic>
          <p:nvPicPr>
            <p:cNvPr id="6163" name="Picture 18"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416300" y="4381501"/>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4" name="Rectangle 19"/>
            <p:cNvSpPr>
              <a:spLocks noChangeArrowheads="1"/>
            </p:cNvSpPr>
            <p:nvPr/>
          </p:nvSpPr>
          <p:spPr bwMode="auto">
            <a:xfrm>
              <a:off x="7346893" y="5448301"/>
              <a:ext cx="1981312"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6165" name="Picture 20"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070055" y="4319588"/>
              <a:ext cx="5349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6" name="Rectangle 21"/>
            <p:cNvSpPr>
              <a:spLocks noChangeArrowheads="1"/>
            </p:cNvSpPr>
            <p:nvPr/>
          </p:nvSpPr>
          <p:spPr bwMode="auto">
            <a:xfrm>
              <a:off x="2705559" y="5462392"/>
              <a:ext cx="201520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sp>
          <p:nvSpPr>
            <p:cNvPr id="6167" name="Line 23"/>
            <p:cNvSpPr>
              <a:spLocks noChangeShapeType="1"/>
            </p:cNvSpPr>
            <p:nvPr/>
          </p:nvSpPr>
          <p:spPr bwMode="auto">
            <a:xfrm>
              <a:off x="4373562" y="2895601"/>
              <a:ext cx="0" cy="649288"/>
            </a:xfrm>
            <a:prstGeom prst="line">
              <a:avLst/>
            </a:prstGeom>
            <a:noFill/>
            <a:ln w="28575">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6168" name="Line 24"/>
            <p:cNvSpPr>
              <a:spLocks noChangeShapeType="1"/>
            </p:cNvSpPr>
            <p:nvPr/>
          </p:nvSpPr>
          <p:spPr bwMode="auto">
            <a:xfrm>
              <a:off x="7650162" y="2895601"/>
              <a:ext cx="0" cy="649288"/>
            </a:xfrm>
            <a:prstGeom prst="line">
              <a:avLst/>
            </a:prstGeom>
            <a:noFill/>
            <a:ln w="28575">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6169" name="Picture 26"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003" y="2959154"/>
              <a:ext cx="842818" cy="84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213704" y="1149822"/>
            <a:ext cx="1320554" cy="1320554"/>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712543" y="1421224"/>
            <a:ext cx="976961" cy="976961"/>
          </a:xfrm>
          <a:prstGeom prst="rect">
            <a:avLst/>
          </a:prstGeom>
        </p:spPr>
      </p:pic>
    </p:spTree>
    <p:custDataLst>
      <p:tags r:id="rId1"/>
    </p:custDataLst>
    <p:extLst>
      <p:ext uri="{BB962C8B-B14F-4D97-AF65-F5344CB8AC3E}">
        <p14:creationId xmlns:p14="http://schemas.microsoft.com/office/powerpoint/2010/main" val="416631263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92754" y="1295400"/>
            <a:ext cx="9603316" cy="2819400"/>
            <a:chOff x="830654" y="1268641"/>
            <a:chExt cx="7482693" cy="3030071"/>
          </a:xfrm>
        </p:grpSpPr>
        <p:sp>
          <p:nvSpPr>
            <p:cNvPr id="7" name="Freeform 6"/>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8" name="Rounded Rectangle 7"/>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4" name="Rectangle 3"/>
          <p:cNvSpPr/>
          <p:nvPr/>
        </p:nvSpPr>
        <p:spPr bwMode="auto">
          <a:xfrm>
            <a:off x="179550" y="264585"/>
            <a:ext cx="98772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 name="Title 1"/>
          <p:cNvSpPr>
            <a:spLocks noGrp="1"/>
          </p:cNvSpPr>
          <p:nvPr>
            <p:ph type="title"/>
          </p:nvPr>
        </p:nvSpPr>
        <p:spPr/>
        <p:txBody>
          <a:bodyPr/>
          <a:lstStyle/>
          <a:p>
            <a:r>
              <a:rPr lang="en-US" dirty="0"/>
              <a:t>Oracle Database Server: Interactive Architecture Diagram</a:t>
            </a:r>
          </a:p>
        </p:txBody>
      </p:sp>
      <p:sp>
        <p:nvSpPr>
          <p:cNvPr id="3" name="Content Placeholder 2"/>
          <p:cNvSpPr>
            <a:spLocks noGrp="1"/>
          </p:cNvSpPr>
          <p:nvPr>
            <p:ph idx="1"/>
          </p:nvPr>
        </p:nvSpPr>
        <p:spPr>
          <a:xfrm>
            <a:off x="1465022" y="1527962"/>
            <a:ext cx="9206075" cy="2311737"/>
          </a:xfrm>
        </p:spPr>
        <p:txBody>
          <a:bodyPr anchor="ctr"/>
          <a:lstStyle/>
          <a:p>
            <a:pPr algn="ctr"/>
            <a:r>
              <a:rPr lang="en-US" sz="2800" dirty="0"/>
              <a:t>Access the Interactive Architecture Diagram on the Oracle Help Center Oracle Database “What’s New” page</a:t>
            </a:r>
            <a:r>
              <a:rPr lang="en-US" sz="2800" dirty="0" smtClean="0"/>
              <a:t>.</a:t>
            </a:r>
            <a:br>
              <a:rPr lang="en-US" sz="2800" dirty="0" smtClean="0"/>
            </a:br>
            <a:endParaRPr lang="en-US" sz="2800" dirty="0" smtClean="0"/>
          </a:p>
          <a:p>
            <a:pPr algn="ctr"/>
            <a:endParaRPr lang="en-US" sz="2800" dirty="0"/>
          </a:p>
          <a:p>
            <a:pPr algn="ctr"/>
            <a:r>
              <a:rPr lang="en-US" b="1" dirty="0"/>
              <a:t>https://tinyurl.com/yyepn9ma</a:t>
            </a:r>
            <a:endParaRPr lang="en-US" sz="2800" dirty="0"/>
          </a:p>
        </p:txBody>
      </p:sp>
    </p:spTree>
    <p:extLst>
      <p:ext uri="{BB962C8B-B14F-4D97-AF65-F5344CB8AC3E}">
        <p14:creationId xmlns:p14="http://schemas.microsoft.com/office/powerpoint/2010/main" val="41739309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7543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9458" name="Rectangle 2"/>
          <p:cNvSpPr>
            <a:spLocks noGrp="1" noChangeArrowheads="1"/>
          </p:cNvSpPr>
          <p:nvPr>
            <p:ph type="title"/>
          </p:nvPr>
        </p:nvSpPr>
        <p:spPr/>
        <p:txBody>
          <a:bodyPr/>
          <a:lstStyle/>
          <a:p>
            <a:r>
              <a:rPr lang="en-US" altLang="en-US" dirty="0"/>
              <a:t>Defining Oracle Net Services Components</a:t>
            </a:r>
          </a:p>
        </p:txBody>
      </p:sp>
      <p:graphicFrame>
        <p:nvGraphicFramePr>
          <p:cNvPr id="163281" name="Group 465"/>
          <p:cNvGraphicFramePr>
            <a:graphicFrameLocks noGrp="1"/>
          </p:cNvGraphicFramePr>
          <p:nvPr>
            <p:extLst/>
          </p:nvPr>
        </p:nvGraphicFramePr>
        <p:xfrm>
          <a:off x="2360612" y="978694"/>
          <a:ext cx="7467600" cy="4900612"/>
        </p:xfrm>
        <a:graphic>
          <a:graphicData uri="http://schemas.openxmlformats.org/drawingml/2006/table">
            <a:tbl>
              <a:tblPr/>
              <a:tblGrid>
                <a:gridCol w="1600200">
                  <a:extLst>
                    <a:ext uri="{9D8B030D-6E8A-4147-A177-3AD203B41FA5}">
                      <a16:colId xmlns="" xmlns:a16="http://schemas.microsoft.com/office/drawing/2014/main" val="20000"/>
                    </a:ext>
                  </a:extLst>
                </a:gridCol>
                <a:gridCol w="4114800">
                  <a:extLst>
                    <a:ext uri="{9D8B030D-6E8A-4147-A177-3AD203B41FA5}">
                      <a16:colId xmlns="" xmlns:a16="http://schemas.microsoft.com/office/drawing/2014/main" val="20001"/>
                    </a:ext>
                  </a:extLst>
                </a:gridCol>
                <a:gridCol w="1752600">
                  <a:extLst>
                    <a:ext uri="{9D8B030D-6E8A-4147-A177-3AD203B41FA5}">
                      <a16:colId xmlns="" xmlns:a16="http://schemas.microsoft.com/office/drawing/2014/main" val="20002"/>
                    </a:ext>
                  </a:extLst>
                </a:gridCol>
              </a:tblGrid>
              <a:tr h="511208">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Component</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Description</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800" b="1" i="0" u="none" strike="noStrike" cap="none" normalizeH="0" baseline="0" dirty="0">
                          <a:ln>
                            <a:noFill/>
                          </a:ln>
                          <a:solidFill>
                            <a:srgbClr val="000000"/>
                          </a:solidFill>
                          <a:effectLst/>
                          <a:latin typeface="Arial" pitchFamily="34" charset="0"/>
                        </a:rPr>
                        <a:t>File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Listeners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process that resides on the server whose responsibility is to listen for incoming client connection requests and manage traffic to the server</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listener.ora</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 xmlns:a16="http://schemas.microsoft.com/office/drawing/2014/main" val="10001"/>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Naming methods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resolution method used by a client application to resolve a connect identifier to a connect descriptor when attempting to connect to a database service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endParaRPr kumimoji="0" lang="en-US" sz="1600" b="0" i="0" u="none" strike="noStrike" cap="none" normalizeH="0" baseline="0" dirty="0">
                        <a:ln>
                          <a:noFill/>
                        </a:ln>
                        <a:solidFill>
                          <a:srgbClr val="000000"/>
                        </a:solidFill>
                        <a:effectLst/>
                        <a:latin typeface="Courier New" pitchFamily="49" charset="0"/>
                        <a:cs typeface="Courier New" pitchFamily="49" charset="0"/>
                      </a:endParaRP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1158315">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Naming (net service name)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simple name (connect identifier) for a service that resolves to a connect descriptor to identify the network location and identification of a service</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tnsnames.ora</a:t>
                      </a:r>
                      <a:r>
                        <a:rPr kumimoji="0" lang="en-US" sz="1600" b="0" i="0" u="none" strike="noStrike" cap="none" normalizeH="0" baseline="0" dirty="0">
                          <a:ln>
                            <a:noFill/>
                          </a:ln>
                          <a:solidFill>
                            <a:srgbClr val="000000"/>
                          </a:solidFill>
                          <a:effectLst/>
                          <a:latin typeface="Arial" pitchFamily="34" charset="0"/>
                        </a:rPr>
                        <a:t> (local configuration)</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 xmlns:a16="http://schemas.microsoft.com/office/drawing/2014/main" val="10003"/>
                  </a:ext>
                </a:extLst>
              </a:tr>
              <a:tr h="914459">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Profiles</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Arial" pitchFamily="34" charset="0"/>
                        </a:rPr>
                        <a:t>A collection of parameters that specifies preferences for enabling and configuring Oracle Net features on the client or server </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228600" rtl="0" eaLnBrk="1" fontAlgn="base" latinLnBrk="0" hangingPunct="1">
                        <a:lnSpc>
                          <a:spcPct val="100000"/>
                        </a:lnSpc>
                        <a:spcBef>
                          <a:spcPct val="20000"/>
                        </a:spcBef>
                        <a:spcAft>
                          <a:spcPct val="0"/>
                        </a:spcAft>
                        <a:buClr>
                          <a:srgbClr val="000000"/>
                        </a:buClr>
                        <a:buSzTx/>
                        <a:buFont typeface="Arial" pitchFamily="34" charset="0"/>
                        <a:buNone/>
                        <a:tabLst/>
                      </a:pPr>
                      <a:r>
                        <a:rPr kumimoji="0" lang="en-US" sz="1600" b="0" i="0" u="none" strike="noStrike" cap="none" normalizeH="0" baseline="0" dirty="0">
                          <a:ln>
                            <a:noFill/>
                          </a:ln>
                          <a:solidFill>
                            <a:srgbClr val="000000"/>
                          </a:solidFill>
                          <a:effectLst/>
                          <a:latin typeface="Courier New" pitchFamily="49" charset="0"/>
                          <a:cs typeface="Courier New" pitchFamily="49" charset="0"/>
                        </a:rPr>
                        <a:t>sqlnet.ora</a:t>
                      </a:r>
                    </a:p>
                  </a:txBody>
                  <a:tcPr marT="91446" marB="91446"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168926908"/>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105156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027" name="Rectangle 2"/>
          <p:cNvSpPr>
            <a:spLocks noGrp="1" noChangeArrowheads="1"/>
          </p:cNvSpPr>
          <p:nvPr>
            <p:ph type="title"/>
          </p:nvPr>
        </p:nvSpPr>
        <p:spPr/>
        <p:txBody>
          <a:bodyPr/>
          <a:lstStyle/>
          <a:p>
            <a:pPr eaLnBrk="1" hangingPunct="1"/>
            <a:r>
              <a:rPr lang="en-US" altLang="en-US" dirty="0"/>
              <a:t>Tools for Configuring and Managing Oracle Net Services</a:t>
            </a:r>
          </a:p>
        </p:txBody>
      </p:sp>
      <p:sp>
        <p:nvSpPr>
          <p:cNvPr id="1028" name="Rectangle 3"/>
          <p:cNvSpPr>
            <a:spLocks noGrp="1" noChangeArrowheads="1"/>
          </p:cNvSpPr>
          <p:nvPr>
            <p:ph idx="1"/>
          </p:nvPr>
        </p:nvSpPr>
        <p:spPr>
          <a:xfrm>
            <a:off x="622138" y="1242485"/>
            <a:ext cx="10944549" cy="1673101"/>
          </a:xfrm>
        </p:spPr>
        <p:txBody>
          <a:bodyPr/>
          <a:lstStyle/>
          <a:p>
            <a:pPr lvl="1"/>
            <a:r>
              <a:rPr lang="en-US" altLang="en-US" dirty="0"/>
              <a:t>Enterprise Manager Cloud Control</a:t>
            </a:r>
          </a:p>
          <a:p>
            <a:pPr lvl="1" eaLnBrk="1" hangingPunct="1"/>
            <a:r>
              <a:rPr lang="en-US" altLang="en-US" dirty="0"/>
              <a:t>Oracle Net Manager</a:t>
            </a:r>
          </a:p>
          <a:p>
            <a:pPr lvl="1" eaLnBrk="1" hangingPunct="1"/>
            <a:r>
              <a:rPr lang="en-US" altLang="en-US" dirty="0"/>
              <a:t>Oracle Net Configuration Assistant</a:t>
            </a:r>
            <a:endParaRPr lang="en-US" altLang="en-US" dirty="0">
              <a:solidFill>
                <a:srgbClr val="0000FF"/>
              </a:solidFill>
            </a:endParaRPr>
          </a:p>
          <a:p>
            <a:pPr lvl="1" eaLnBrk="1" hangingPunct="1"/>
            <a:r>
              <a:rPr lang="en-US" altLang="en-US" dirty="0"/>
              <a:t>Listener Control Utility</a:t>
            </a:r>
          </a:p>
        </p:txBody>
      </p:sp>
    </p:spTree>
    <p:custDataLst>
      <p:tags r:id="rId1"/>
    </p:custDataLst>
    <p:extLst>
      <p:ext uri="{BB962C8B-B14F-4D97-AF65-F5344CB8AC3E}">
        <p14:creationId xmlns:p14="http://schemas.microsoft.com/office/powerpoint/2010/main" val="510737274"/>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50812" y="276130"/>
            <a:ext cx="56388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4" name="Freeform 23"/>
          <p:cNvSpPr/>
          <p:nvPr/>
        </p:nvSpPr>
        <p:spPr bwMode="auto">
          <a:xfrm>
            <a:off x="1933790" y="5998210"/>
            <a:ext cx="8321245" cy="7797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25" name="Rounded Rectangle 24"/>
          <p:cNvSpPr/>
          <p:nvPr/>
        </p:nvSpPr>
        <p:spPr bwMode="auto">
          <a:xfrm>
            <a:off x="1729269" y="908086"/>
            <a:ext cx="8730287" cy="5117179"/>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7170" name="Rectangle 2"/>
          <p:cNvSpPr>
            <a:spLocks noGrp="1" noChangeArrowheads="1"/>
          </p:cNvSpPr>
          <p:nvPr>
            <p:ph type="title"/>
          </p:nvPr>
        </p:nvSpPr>
        <p:spPr/>
        <p:txBody>
          <a:bodyPr/>
          <a:lstStyle/>
          <a:p>
            <a:pPr eaLnBrk="1" hangingPunct="1"/>
            <a:r>
              <a:rPr lang="en-US" altLang="en-US" dirty="0"/>
              <a:t>Oracle Net Listener: Overview</a:t>
            </a:r>
          </a:p>
        </p:txBody>
      </p:sp>
      <p:sp>
        <p:nvSpPr>
          <p:cNvPr id="7172" name="Rectangle 3"/>
          <p:cNvSpPr>
            <a:spLocks noChangeArrowheads="1"/>
          </p:cNvSpPr>
          <p:nvPr/>
        </p:nvSpPr>
        <p:spPr bwMode="auto">
          <a:xfrm>
            <a:off x="5064125" y="2505869"/>
            <a:ext cx="1006686"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Listener</a:t>
            </a:r>
          </a:p>
        </p:txBody>
      </p:sp>
      <p:sp>
        <p:nvSpPr>
          <p:cNvPr id="7173" name="Rectangle 4"/>
          <p:cNvSpPr>
            <a:spLocks noChangeArrowheads="1"/>
          </p:cNvSpPr>
          <p:nvPr/>
        </p:nvSpPr>
        <p:spPr bwMode="auto">
          <a:xfrm>
            <a:off x="4265612" y="5104606"/>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0"/>
              </a:spcBef>
              <a:buClrTx/>
              <a:buFontTx/>
              <a:buNone/>
            </a:pPr>
            <a:r>
              <a:rPr lang="en-US" altLang="en-US" dirty="0">
                <a:solidFill>
                  <a:srgbClr val="000000"/>
                </a:solidFill>
                <a:latin typeface="Courier New" panose="02070309020205020404" pitchFamily="49" charset="0"/>
              </a:rPr>
              <a:t>&lt;ORACLE_HOME&gt;/network/admin/listener.ora</a:t>
            </a:r>
          </a:p>
          <a:p>
            <a:pPr algn="l">
              <a:spcBef>
                <a:spcPct val="0"/>
              </a:spcBef>
              <a:buClrTx/>
              <a:buFontTx/>
              <a:buNone/>
            </a:pPr>
            <a:r>
              <a:rPr lang="en-US" altLang="en-US" dirty="0">
                <a:solidFill>
                  <a:srgbClr val="000000"/>
                </a:solidFill>
                <a:latin typeface="Courier New" panose="02070309020205020404" pitchFamily="49" charset="0"/>
              </a:rPr>
              <a:t>                          ./sqlnet.ora</a:t>
            </a:r>
          </a:p>
        </p:txBody>
      </p:sp>
      <p:sp>
        <p:nvSpPr>
          <p:cNvPr id="7174" name="Rectangle 5"/>
          <p:cNvSpPr>
            <a:spLocks noChangeArrowheads="1"/>
          </p:cNvSpPr>
          <p:nvPr/>
        </p:nvSpPr>
        <p:spPr bwMode="auto">
          <a:xfrm>
            <a:off x="7618412" y="332978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databases</a:t>
            </a:r>
          </a:p>
        </p:txBody>
      </p:sp>
      <p:sp>
        <p:nvSpPr>
          <p:cNvPr id="7175" name="Line 6"/>
          <p:cNvSpPr>
            <a:spLocks noChangeShapeType="1"/>
          </p:cNvSpPr>
          <p:nvPr/>
        </p:nvSpPr>
        <p:spPr bwMode="auto">
          <a:xfrm>
            <a:off x="6132512" y="2110581"/>
            <a:ext cx="1919288"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6" name="Line 7"/>
          <p:cNvSpPr>
            <a:spLocks noChangeShapeType="1"/>
          </p:cNvSpPr>
          <p:nvPr/>
        </p:nvSpPr>
        <p:spPr bwMode="auto">
          <a:xfrm>
            <a:off x="3786187" y="2110581"/>
            <a:ext cx="1600200" cy="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7" name="Line 8"/>
          <p:cNvSpPr>
            <a:spLocks noChangeShapeType="1"/>
          </p:cNvSpPr>
          <p:nvPr/>
        </p:nvSpPr>
        <p:spPr bwMode="auto">
          <a:xfrm flipV="1">
            <a:off x="5637212" y="2872581"/>
            <a:ext cx="0" cy="1219200"/>
          </a:xfrm>
          <a:prstGeom prst="line">
            <a:avLst/>
          </a:prstGeom>
          <a:noFill/>
          <a:ln w="28575" cap="rnd">
            <a:solidFill>
              <a:schemeClr val="tx1">
                <a:lumMod val="50000"/>
              </a:schemeClr>
            </a:solidFill>
            <a:round/>
            <a:headEnd w="lg" len="lg"/>
            <a:tailEnd type="triangle" w="lg" len="lg"/>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7178" name="Rectangle 9"/>
          <p:cNvSpPr>
            <a:spLocks noChangeArrowheads="1"/>
          </p:cNvSpPr>
          <p:nvPr/>
        </p:nvSpPr>
        <p:spPr bwMode="auto">
          <a:xfrm>
            <a:off x="4494212" y="4517231"/>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Oracle Net </a:t>
            </a:r>
          </a:p>
          <a:p>
            <a:pPr algn="ctr">
              <a:spcBef>
                <a:spcPct val="0"/>
              </a:spcBef>
              <a:buClrTx/>
              <a:buFontTx/>
              <a:buNone/>
            </a:pPr>
            <a:r>
              <a:rPr lang="en-US" altLang="en-US" dirty="0">
                <a:solidFill>
                  <a:srgbClr val="000000"/>
                </a:solidFill>
              </a:rPr>
              <a:t>configuration files</a:t>
            </a:r>
          </a:p>
        </p:txBody>
      </p:sp>
      <p:pic>
        <p:nvPicPr>
          <p:cNvPr id="7179" name="Picture 10"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047037" y="1112044"/>
            <a:ext cx="8270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1"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24912" y="1207294"/>
            <a:ext cx="8255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2"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086725" y="1577181"/>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3"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823325" y="1640681"/>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4" descr="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408612" y="3482181"/>
            <a:ext cx="53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5" descr="DBCONTR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967037" y="1869281"/>
            <a:ext cx="85725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85" name="Freeform 16"/>
          <p:cNvSpPr>
            <a:spLocks/>
          </p:cNvSpPr>
          <p:nvPr/>
        </p:nvSpPr>
        <p:spPr bwMode="auto">
          <a:xfrm>
            <a:off x="3351212" y="3710781"/>
            <a:ext cx="2085975" cy="685800"/>
          </a:xfrm>
          <a:custGeom>
            <a:avLst/>
            <a:gdLst>
              <a:gd name="T0" fmla="*/ 0 w 1184"/>
              <a:gd name="T1" fmla="*/ 0 h 1168"/>
              <a:gd name="T2" fmla="*/ 0 w 1184"/>
              <a:gd name="T3" fmla="*/ 2147483647 h 1168"/>
              <a:gd name="T4" fmla="*/ 2147483647 w 1184"/>
              <a:gd name="T5" fmla="*/ 2147483647 h 1168"/>
              <a:gd name="T6" fmla="*/ 0 60000 65536"/>
              <a:gd name="T7" fmla="*/ 0 60000 65536"/>
              <a:gd name="T8" fmla="*/ 0 60000 65536"/>
              <a:gd name="T9" fmla="*/ 0 w 1184"/>
              <a:gd name="T10" fmla="*/ 0 h 1168"/>
              <a:gd name="T11" fmla="*/ 1184 w 1184"/>
              <a:gd name="T12" fmla="*/ 1168 h 1168"/>
            </a:gdLst>
            <a:ahLst/>
            <a:cxnLst>
              <a:cxn ang="T6">
                <a:pos x="T0" y="T1"/>
              </a:cxn>
              <a:cxn ang="T7">
                <a:pos x="T2" y="T3"/>
              </a:cxn>
              <a:cxn ang="T8">
                <a:pos x="T4" y="T5"/>
              </a:cxn>
            </a:cxnLst>
            <a:rect l="T9" t="T10" r="T11" b="T12"/>
            <a:pathLst>
              <a:path w="1184" h="1168">
                <a:moveTo>
                  <a:pt x="0" y="0"/>
                </a:moveTo>
                <a:lnTo>
                  <a:pt x="0" y="1168"/>
                </a:lnTo>
                <a:lnTo>
                  <a:pt x="1184" y="1168"/>
                </a:lnTo>
              </a:path>
            </a:pathLst>
          </a:custGeom>
          <a:noFill/>
          <a:ln w="28575" cap="flat" cmpd="sng">
            <a:solidFill>
              <a:schemeClr val="tx1">
                <a:lumMod val="50000"/>
              </a:schemeClr>
            </a:solidFill>
            <a:prstDash val="solid"/>
            <a:round/>
            <a:headEnd type="none" w="lg" len="lg"/>
            <a:tailEnd type="triangl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6" name="Freeform 17"/>
          <p:cNvSpPr>
            <a:spLocks/>
          </p:cNvSpPr>
          <p:nvPr/>
        </p:nvSpPr>
        <p:spPr bwMode="auto">
          <a:xfrm>
            <a:off x="6094412" y="2315369"/>
            <a:ext cx="202565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lumMod val="50000"/>
              </a:schemeClr>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7" name="Freeform 18"/>
          <p:cNvSpPr>
            <a:spLocks/>
          </p:cNvSpPr>
          <p:nvPr/>
        </p:nvSpPr>
        <p:spPr bwMode="auto">
          <a:xfrm flipV="1">
            <a:off x="6018212" y="1521619"/>
            <a:ext cx="2057400" cy="376237"/>
          </a:xfrm>
          <a:custGeom>
            <a:avLst/>
            <a:gdLst>
              <a:gd name="T0" fmla="*/ 2147483647 w 579"/>
              <a:gd name="T1" fmla="*/ 2147483647 h 380"/>
              <a:gd name="T2" fmla="*/ 2147483647 w 579"/>
              <a:gd name="T3" fmla="*/ 2147483647 h 380"/>
              <a:gd name="T4" fmla="*/ 2147483647 w 579"/>
              <a:gd name="T5" fmla="*/ 0 h 380"/>
              <a:gd name="T6" fmla="*/ 0 w 579"/>
              <a:gd name="T7" fmla="*/ 0 h 380"/>
              <a:gd name="T8" fmla="*/ 0 60000 65536"/>
              <a:gd name="T9" fmla="*/ 0 60000 65536"/>
              <a:gd name="T10" fmla="*/ 0 60000 65536"/>
              <a:gd name="T11" fmla="*/ 0 60000 65536"/>
              <a:gd name="T12" fmla="*/ 0 w 579"/>
              <a:gd name="T13" fmla="*/ 0 h 380"/>
              <a:gd name="T14" fmla="*/ 579 w 579"/>
              <a:gd name="T15" fmla="*/ 380 h 380"/>
            </a:gdLst>
            <a:ahLst/>
            <a:cxnLst>
              <a:cxn ang="T8">
                <a:pos x="T0" y="T1"/>
              </a:cxn>
              <a:cxn ang="T9">
                <a:pos x="T2" y="T3"/>
              </a:cxn>
              <a:cxn ang="T10">
                <a:pos x="T4" y="T5"/>
              </a:cxn>
              <a:cxn ang="T11">
                <a:pos x="T6" y="T7"/>
              </a:cxn>
            </a:cxnLst>
            <a:rect l="T12" t="T13" r="T14" b="T15"/>
            <a:pathLst>
              <a:path w="579" h="380">
                <a:moveTo>
                  <a:pt x="579" y="380"/>
                </a:moveTo>
                <a:lnTo>
                  <a:pt x="270" y="380"/>
                </a:lnTo>
                <a:lnTo>
                  <a:pt x="270" y="0"/>
                </a:lnTo>
                <a:lnTo>
                  <a:pt x="0" y="0"/>
                </a:lnTo>
              </a:path>
            </a:pathLst>
          </a:custGeom>
          <a:noFill/>
          <a:ln w="28575" cap="flat" cmpd="sng">
            <a:solidFill>
              <a:schemeClr val="tx1">
                <a:lumMod val="50000"/>
              </a:schemeClr>
            </a:solidFill>
            <a:prstDash val="solid"/>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7188" name="Rectangle 19"/>
          <p:cNvSpPr>
            <a:spLocks noChangeArrowheads="1"/>
          </p:cNvSpPr>
          <p:nvPr/>
        </p:nvSpPr>
        <p:spPr bwMode="auto">
          <a:xfrm>
            <a:off x="2132012" y="2567781"/>
            <a:ext cx="243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Enterprise Manager Cloud Control or Oracle Net Manager</a:t>
            </a:r>
          </a:p>
        </p:txBody>
      </p:sp>
      <p:pic>
        <p:nvPicPr>
          <p:cNvPr id="7189" name="Picture 20" descr="datab004_g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151812" y="2110581"/>
            <a:ext cx="9128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3" descr="D:\Project data\Library\OU_graphics_repository\icons\PROD\icons\all\elect013.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212" y="1653381"/>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17350408"/>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42672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5362" name="Title 1"/>
          <p:cNvSpPr>
            <a:spLocks noGrp="1"/>
          </p:cNvSpPr>
          <p:nvPr>
            <p:ph type="title"/>
          </p:nvPr>
        </p:nvSpPr>
        <p:spPr/>
        <p:txBody>
          <a:bodyPr/>
          <a:lstStyle/>
          <a:p>
            <a:pPr eaLnBrk="1" hangingPunct="1"/>
            <a:r>
              <a:rPr lang="en-US" dirty="0"/>
              <a:t>The Default Listener</a:t>
            </a:r>
            <a:endParaRPr lang="en-US" altLang="es-MX" dirty="0"/>
          </a:p>
        </p:txBody>
      </p:sp>
      <p:sp>
        <p:nvSpPr>
          <p:cNvPr id="9219" name="Content Placeholder 9"/>
          <p:cNvSpPr>
            <a:spLocks noGrp="1"/>
          </p:cNvSpPr>
          <p:nvPr>
            <p:ph idx="1"/>
          </p:nvPr>
        </p:nvSpPr>
        <p:spPr>
          <a:xfrm>
            <a:off x="622138" y="1242485"/>
            <a:ext cx="10944549" cy="3842926"/>
          </a:xfrm>
        </p:spPr>
        <p:txBody>
          <a:bodyPr/>
          <a:lstStyle/>
          <a:p>
            <a:pPr lvl="1">
              <a:buClr>
                <a:schemeClr val="accent1"/>
              </a:buClr>
              <a:defRPr/>
            </a:pPr>
            <a:r>
              <a:rPr lang="en-US" dirty="0"/>
              <a:t>During the creation of an Oracle database, the Oracle Net Configuration Assistant utility creates a local listener named </a:t>
            </a:r>
            <a:r>
              <a:rPr lang="en-US" dirty="0">
                <a:latin typeface="Courier New" panose="02070309020205020404" pitchFamily="49" charset="0"/>
                <a:cs typeface="Courier New" panose="02070309020205020404" pitchFamily="49" charset="0"/>
              </a:rPr>
              <a:t>LISTENER</a:t>
            </a:r>
            <a:r>
              <a:rPr lang="en-US" dirty="0"/>
              <a:t>.</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is automatically populated with available database services through a feature called dynamic service registration. </a:t>
            </a:r>
          </a:p>
          <a:p>
            <a:pPr lvl="1">
              <a:buClr>
                <a:schemeClr val="accent1"/>
              </a:buClr>
              <a:defRPr/>
            </a:pPr>
            <a:r>
              <a:rPr lang="en-US" dirty="0">
                <a:latin typeface="Courier New" panose="02070309020205020404" pitchFamily="49" charset="0"/>
                <a:cs typeface="Courier New" panose="02070309020205020404" pitchFamily="49" charset="0"/>
              </a:rPr>
              <a:t>LISTENER</a:t>
            </a:r>
            <a:r>
              <a:rPr lang="en-US" dirty="0"/>
              <a:t> listens on the following TCP/IP protocol address:</a:t>
            </a:r>
          </a:p>
          <a:p>
            <a:pPr marL="91440" lvl="1" indent="0">
              <a:buClr>
                <a:schemeClr val="accent1"/>
              </a:buClr>
              <a:buNone/>
              <a:defRPr/>
            </a:pPr>
            <a:r>
              <a:rPr lang="en-US" dirty="0"/>
              <a:t>		</a:t>
            </a:r>
            <a:r>
              <a:rPr lang="en-US" dirty="0">
                <a:latin typeface="Courier New" panose="02070309020205020404" pitchFamily="49" charset="0"/>
                <a:cs typeface="Courier New" panose="02070309020205020404" pitchFamily="49" charset="0"/>
              </a:rPr>
              <a:t>ADDRESS=(PROTOCOL=tcp)(HOST=host_name)(PORT=1521))</a:t>
            </a:r>
            <a:r>
              <a:rPr lang="en-US" dirty="0"/>
              <a:t> </a:t>
            </a:r>
          </a:p>
          <a:p>
            <a:pPr lvl="1">
              <a:buClr>
                <a:schemeClr val="accent1"/>
              </a:buClr>
              <a:defRPr/>
            </a:pPr>
            <a:r>
              <a:rPr lang="en-US" dirty="0"/>
              <a:t>Without any configuration, you can access your database instance immediately through </a:t>
            </a:r>
            <a:r>
              <a:rPr lang="en-US" dirty="0">
                <a:latin typeface="Courier New" panose="02070309020205020404" pitchFamily="49" charset="0"/>
                <a:cs typeface="Courier New" panose="02070309020205020404" pitchFamily="49" charset="0"/>
              </a:rPr>
              <a:t>LISTENER</a:t>
            </a:r>
            <a:r>
              <a:rPr lang="en-US" dirty="0"/>
              <a:t>.</a:t>
            </a:r>
          </a:p>
          <a:p>
            <a:pPr lvl="1">
              <a:buClr>
                <a:schemeClr val="accent1"/>
              </a:buClr>
              <a:defRPr/>
            </a:pPr>
            <a:r>
              <a:rPr lang="en-US" dirty="0"/>
              <a:t>If the listener name is </a:t>
            </a:r>
            <a:r>
              <a:rPr lang="en-US" dirty="0">
                <a:latin typeface="Courier New" panose="02070309020205020404" pitchFamily="49" charset="0"/>
                <a:cs typeface="Courier New" panose="02070309020205020404" pitchFamily="49" charset="0"/>
              </a:rPr>
              <a:t>LISTENER</a:t>
            </a:r>
            <a:r>
              <a:rPr lang="en-US" dirty="0"/>
              <a:t> and it cannot be resolved, a protocol address of TCP/IP and a port number of 1521 is assumed.</a:t>
            </a:r>
          </a:p>
        </p:txBody>
      </p:sp>
    </p:spTree>
    <p:custDataLst>
      <p:tags r:id="rId1"/>
    </p:custDataLst>
    <p:extLst>
      <p:ext uri="{BB962C8B-B14F-4D97-AF65-F5344CB8AC3E}">
        <p14:creationId xmlns:p14="http://schemas.microsoft.com/office/powerpoint/2010/main" val="23371192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150811" y="276130"/>
            <a:ext cx="9562927"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35" name="Group 34"/>
          <p:cNvGrpSpPr/>
          <p:nvPr/>
        </p:nvGrpSpPr>
        <p:grpSpPr>
          <a:xfrm>
            <a:off x="622138" y="3960284"/>
            <a:ext cx="10501475" cy="2135716"/>
            <a:chOff x="830654" y="1268641"/>
            <a:chExt cx="7482693" cy="3030071"/>
          </a:xfrm>
        </p:grpSpPr>
        <p:sp>
          <p:nvSpPr>
            <p:cNvPr id="36" name="Freeform 3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7" name="Rounded Rectangle 3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grpSp>
        <p:nvGrpSpPr>
          <p:cNvPr id="32" name="Group 31"/>
          <p:cNvGrpSpPr/>
          <p:nvPr/>
        </p:nvGrpSpPr>
        <p:grpSpPr>
          <a:xfrm>
            <a:off x="622138" y="1445685"/>
            <a:ext cx="10349075" cy="2135716"/>
            <a:chOff x="830654" y="1268641"/>
            <a:chExt cx="7482693" cy="3030071"/>
          </a:xfrm>
        </p:grpSpPr>
        <p:sp>
          <p:nvSpPr>
            <p:cNvPr id="33" name="Freeform 32"/>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34" name="Rounded Rectangle 33"/>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22530" name="Rectangle 3"/>
          <p:cNvSpPr>
            <a:spLocks noGrp="1" noChangeArrowheads="1"/>
          </p:cNvSpPr>
          <p:nvPr>
            <p:ph type="title"/>
          </p:nvPr>
        </p:nvSpPr>
        <p:spPr/>
        <p:txBody>
          <a:bodyPr/>
          <a:lstStyle/>
          <a:p>
            <a:pPr eaLnBrk="1" hangingPunct="1"/>
            <a:r>
              <a:rPr lang="en-US" dirty="0"/>
              <a:t>Comparing Dedicated and Shared Server Architecture</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062" y="1752600"/>
            <a:ext cx="706837" cy="9144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9012" y="2057400"/>
            <a:ext cx="694163" cy="790575"/>
          </a:xfrm>
          <a:prstGeom prst="rect">
            <a:avLst/>
          </a:prstGeom>
        </p:spPr>
      </p:pic>
      <p:pic>
        <p:nvPicPr>
          <p:cNvPr id="20" name="Picture 17"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7412" y="2743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2"/>
          <p:cNvSpPr txBox="1">
            <a:spLocks noChangeArrowheads="1"/>
          </p:cNvSpPr>
          <p:nvPr/>
        </p:nvSpPr>
        <p:spPr bwMode="blackWhite">
          <a:xfrm>
            <a:off x="4357687" y="16875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22" name="Line 8"/>
          <p:cNvSpPr>
            <a:spLocks noChangeShapeType="1"/>
          </p:cNvSpPr>
          <p:nvPr/>
        </p:nvSpPr>
        <p:spPr bwMode="auto">
          <a:xfrm flipH="1">
            <a:off x="2665412" y="2429403"/>
            <a:ext cx="1676400" cy="8997"/>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28" name="Text Box 12"/>
          <p:cNvSpPr txBox="1">
            <a:spLocks noChangeArrowheads="1"/>
          </p:cNvSpPr>
          <p:nvPr/>
        </p:nvSpPr>
        <p:spPr bwMode="blackWhite">
          <a:xfrm>
            <a:off x="4341812" y="22209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29" name="Text Box 12"/>
          <p:cNvSpPr txBox="1">
            <a:spLocks noChangeArrowheads="1"/>
          </p:cNvSpPr>
          <p:nvPr/>
        </p:nvSpPr>
        <p:spPr bwMode="blackWhite">
          <a:xfrm>
            <a:off x="4341812" y="2830512"/>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30" name="Line 8"/>
          <p:cNvSpPr>
            <a:spLocks noChangeShapeType="1"/>
          </p:cNvSpPr>
          <p:nvPr/>
        </p:nvSpPr>
        <p:spPr bwMode="auto">
          <a:xfrm flipH="1">
            <a:off x="2205037" y="1828800"/>
            <a:ext cx="2136775" cy="1"/>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31" name="Line 8"/>
          <p:cNvSpPr>
            <a:spLocks noChangeShapeType="1"/>
          </p:cNvSpPr>
          <p:nvPr/>
        </p:nvSpPr>
        <p:spPr bwMode="auto">
          <a:xfrm flipH="1">
            <a:off x="2208212" y="3047999"/>
            <a:ext cx="2136775" cy="1"/>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38" name="Rectangle 7"/>
          <p:cNvSpPr>
            <a:spLocks noChangeArrowheads="1"/>
          </p:cNvSpPr>
          <p:nvPr/>
        </p:nvSpPr>
        <p:spPr bwMode="auto">
          <a:xfrm>
            <a:off x="608012" y="2133600"/>
            <a:ext cx="1198666"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Client</a:t>
            </a:r>
          </a:p>
          <a:p>
            <a:pPr algn="ctr"/>
            <a:r>
              <a:rPr lang="en-US" altLang="en-US" dirty="0">
                <a:solidFill>
                  <a:schemeClr val="tx1">
                    <a:lumMod val="50000"/>
                  </a:schemeClr>
                </a:solidFill>
              </a:rPr>
              <a:t>or middle tier</a:t>
            </a:r>
          </a:p>
        </p:txBody>
      </p:sp>
      <p:sp>
        <p:nvSpPr>
          <p:cNvPr id="39" name="Rectangle 7"/>
          <p:cNvSpPr>
            <a:spLocks noChangeArrowheads="1"/>
          </p:cNvSpPr>
          <p:nvPr/>
        </p:nvSpPr>
        <p:spPr bwMode="auto">
          <a:xfrm>
            <a:off x="4875212" y="1219200"/>
            <a:ext cx="245124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Dedicated Server</a:t>
            </a:r>
          </a:p>
        </p:txBody>
      </p:sp>
      <p:sp>
        <p:nvSpPr>
          <p:cNvPr id="40" name="Rectangle 7"/>
          <p:cNvSpPr>
            <a:spLocks noChangeArrowheads="1"/>
          </p:cNvSpPr>
          <p:nvPr/>
        </p:nvSpPr>
        <p:spPr bwMode="auto">
          <a:xfrm>
            <a:off x="764098" y="4684592"/>
            <a:ext cx="1058040"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Web browser</a:t>
            </a:r>
          </a:p>
        </p:txBody>
      </p:sp>
      <p:sp>
        <p:nvSpPr>
          <p:cNvPr id="41" name="Text Box 12"/>
          <p:cNvSpPr txBox="1">
            <a:spLocks noChangeArrowheads="1"/>
          </p:cNvSpPr>
          <p:nvPr/>
        </p:nvSpPr>
        <p:spPr bwMode="blackWhite">
          <a:xfrm>
            <a:off x="4494212" y="4572000"/>
            <a:ext cx="1402948" cy="872159"/>
          </a:xfrm>
          <a:prstGeom prst="rect">
            <a:avLst/>
          </a:prstGeom>
          <a:solidFill>
            <a:schemeClr val="accent1">
              <a:lumMod val="20000"/>
              <a:lumOff val="80000"/>
            </a:schemeClr>
          </a:solidFill>
          <a:ln w="28575">
            <a:solidFill>
              <a:schemeClr val="tx1"/>
            </a:solidFill>
            <a:miter lim="800000"/>
            <a:headEnd type="none" w="sm" len="sm"/>
            <a:tailEnd type="none" w="sm" len="sm"/>
          </a:ln>
        </p:spPr>
        <p:txBody>
          <a:bodyPr wrap="none" anchor="ctr">
            <a:no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Dispatchers</a:t>
            </a:r>
          </a:p>
        </p:txBody>
      </p:sp>
      <p:sp>
        <p:nvSpPr>
          <p:cNvPr id="42" name="Line 8"/>
          <p:cNvSpPr>
            <a:spLocks noChangeShapeType="1"/>
          </p:cNvSpPr>
          <p:nvPr/>
        </p:nvSpPr>
        <p:spPr bwMode="auto">
          <a:xfrm flipH="1">
            <a:off x="2741612" y="5026342"/>
            <a:ext cx="1707748" cy="0"/>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pic>
        <p:nvPicPr>
          <p:cNvPr id="45" name="Picture 17" descr="D:\Project data\Library\OU_graphics_repository\icons\PROD\icons\all\elect01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1212" y="54102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7"/>
          <p:cNvSpPr>
            <a:spLocks noChangeArrowheads="1"/>
          </p:cNvSpPr>
          <p:nvPr/>
        </p:nvSpPr>
        <p:spPr bwMode="auto">
          <a:xfrm>
            <a:off x="4875212" y="3973426"/>
            <a:ext cx="2451247"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Shared Server</a:t>
            </a:r>
          </a:p>
        </p:txBody>
      </p:sp>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975" y="4876800"/>
            <a:ext cx="706837" cy="914400"/>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612" y="5229225"/>
            <a:ext cx="694163" cy="790575"/>
          </a:xfrm>
          <a:prstGeom prst="rect">
            <a:avLst/>
          </a:prstGeom>
        </p:spPr>
      </p:pic>
      <p:sp>
        <p:nvSpPr>
          <p:cNvPr id="54" name="Rectangle 7"/>
          <p:cNvSpPr>
            <a:spLocks noChangeArrowheads="1"/>
          </p:cNvSpPr>
          <p:nvPr/>
        </p:nvSpPr>
        <p:spPr bwMode="auto">
          <a:xfrm>
            <a:off x="9561339" y="2057400"/>
            <a:ext cx="1333673" cy="9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One server process for each client</a:t>
            </a:r>
          </a:p>
        </p:txBody>
      </p:sp>
      <p:sp>
        <p:nvSpPr>
          <p:cNvPr id="56" name="Text Box 12"/>
          <p:cNvSpPr txBox="1">
            <a:spLocks noChangeArrowheads="1"/>
          </p:cNvSpPr>
          <p:nvPr/>
        </p:nvSpPr>
        <p:spPr bwMode="blackWhite">
          <a:xfrm>
            <a:off x="7313612" y="4114800"/>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Server process</a:t>
            </a:r>
          </a:p>
        </p:txBody>
      </p:sp>
      <p:sp>
        <p:nvSpPr>
          <p:cNvPr id="57" name="Text Box 12"/>
          <p:cNvSpPr txBox="1">
            <a:spLocks noChangeArrowheads="1"/>
          </p:cNvSpPr>
          <p:nvPr/>
        </p:nvSpPr>
        <p:spPr bwMode="blackWhite">
          <a:xfrm>
            <a:off x="7389812" y="4191000"/>
            <a:ext cx="1736725" cy="369888"/>
          </a:xfrm>
          <a:prstGeom prst="rect">
            <a:avLst/>
          </a:prstGeom>
          <a:solidFill>
            <a:schemeClr val="accent3">
              <a:lumMod val="20000"/>
              <a:lumOff val="80000"/>
            </a:schemeClr>
          </a:solidFill>
          <a:ln w="28575">
            <a:solidFill>
              <a:schemeClr val="tx1"/>
            </a:solidFill>
            <a:miter lim="800000"/>
            <a:headEnd type="none" w="sm" len="sm"/>
            <a:tailEnd type="none" w="sm" len="sm"/>
          </a:ln>
        </p:spPr>
        <p:txBody>
          <a:bodyPr wrap="none">
            <a:spAutoFit/>
          </a:bodyPr>
          <a:lstStyle>
            <a:lvl1pPr defTabSz="228600" eaLnBrk="0" hangingPunct="0">
              <a:defRPr>
                <a:solidFill>
                  <a:schemeClr val="tx1"/>
                </a:solidFill>
                <a:latin typeface="Arial" panose="020B0604020202020204" pitchFamily="34" charset="0"/>
                <a:cs typeface="Arial" panose="020B0604020202020204" pitchFamily="34" charset="0"/>
              </a:defRPr>
            </a:lvl1pPr>
            <a:lvl2pPr marL="742950" indent="-285750" defTabSz="228600" eaLnBrk="0" hangingPunct="0">
              <a:defRPr>
                <a:solidFill>
                  <a:schemeClr val="tx1"/>
                </a:solidFill>
                <a:latin typeface="Arial" panose="020B0604020202020204" pitchFamily="34" charset="0"/>
                <a:cs typeface="Arial" panose="020B0604020202020204" pitchFamily="34" charset="0"/>
              </a:defRPr>
            </a:lvl2pPr>
            <a:lvl3pPr marL="1143000" indent="-228600" defTabSz="228600" eaLnBrk="0" hangingPunct="0">
              <a:defRPr>
                <a:solidFill>
                  <a:schemeClr val="tx1"/>
                </a:solidFill>
                <a:latin typeface="Arial" panose="020B0604020202020204" pitchFamily="34" charset="0"/>
                <a:cs typeface="Arial" panose="020B0604020202020204" pitchFamily="34" charset="0"/>
              </a:defRPr>
            </a:lvl3pPr>
            <a:lvl4pPr marL="1600200" indent="-228600" defTabSz="228600" eaLnBrk="0" hangingPunct="0">
              <a:defRPr>
                <a:solidFill>
                  <a:schemeClr val="tx1"/>
                </a:solidFill>
                <a:latin typeface="Arial" panose="020B0604020202020204" pitchFamily="34" charset="0"/>
                <a:cs typeface="Arial" panose="020B0604020202020204" pitchFamily="34" charset="0"/>
              </a:defRPr>
            </a:lvl4pPr>
            <a:lvl5pPr marL="2057400" indent="-228600" defTabSz="228600" eaLnBrk="0" hangingPunct="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schemeClr val="tx1">
                    <a:lumMod val="50000"/>
                  </a:schemeClr>
                </a:solidFill>
              </a:rPr>
              <a:t>Server process</a:t>
            </a:r>
          </a:p>
        </p:txBody>
      </p:sp>
      <p:sp>
        <p:nvSpPr>
          <p:cNvPr id="58" name="Line 8"/>
          <p:cNvSpPr>
            <a:spLocks noChangeShapeType="1"/>
          </p:cNvSpPr>
          <p:nvPr/>
        </p:nvSpPr>
        <p:spPr bwMode="auto">
          <a:xfrm flipH="1">
            <a:off x="5942012" y="5182239"/>
            <a:ext cx="1905000" cy="8358"/>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59" name="Line 54"/>
          <p:cNvSpPr>
            <a:spLocks noChangeShapeType="1"/>
          </p:cNvSpPr>
          <p:nvPr/>
        </p:nvSpPr>
        <p:spPr bwMode="auto">
          <a:xfrm>
            <a:off x="8075612" y="4572000"/>
            <a:ext cx="0" cy="533400"/>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sp>
        <p:nvSpPr>
          <p:cNvPr id="60" name="Rectangle 7"/>
          <p:cNvSpPr>
            <a:spLocks noChangeArrowheads="1"/>
          </p:cNvSpPr>
          <p:nvPr/>
        </p:nvSpPr>
        <p:spPr bwMode="auto">
          <a:xfrm>
            <a:off x="9713739" y="4419600"/>
            <a:ext cx="1333673" cy="14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822325" eaLnBrk="0" hangingPunct="0">
              <a:defRPr>
                <a:solidFill>
                  <a:schemeClr val="tx1"/>
                </a:solidFill>
                <a:latin typeface="Arial" panose="020B0604020202020204" pitchFamily="34" charset="0"/>
                <a:cs typeface="Arial" panose="020B0604020202020204" pitchFamily="34" charset="0"/>
              </a:defRPr>
            </a:lvl1pPr>
            <a:lvl2pPr marL="742950" indent="-285750" defTabSz="822325" eaLnBrk="0" hangingPunct="0">
              <a:defRPr>
                <a:solidFill>
                  <a:schemeClr val="tx1"/>
                </a:solidFill>
                <a:latin typeface="Arial" panose="020B0604020202020204" pitchFamily="34" charset="0"/>
                <a:cs typeface="Arial" panose="020B0604020202020204" pitchFamily="34" charset="0"/>
              </a:defRPr>
            </a:lvl2pPr>
            <a:lvl3pPr marL="1143000" indent="-228600" defTabSz="822325" eaLnBrk="0" hangingPunct="0">
              <a:defRPr>
                <a:solidFill>
                  <a:schemeClr val="tx1"/>
                </a:solidFill>
                <a:latin typeface="Arial" panose="020B0604020202020204" pitchFamily="34" charset="0"/>
                <a:cs typeface="Arial" panose="020B0604020202020204" pitchFamily="34" charset="0"/>
              </a:defRPr>
            </a:lvl3pPr>
            <a:lvl4pPr marL="1600200" indent="-228600" defTabSz="822325" eaLnBrk="0" hangingPunct="0">
              <a:defRPr>
                <a:solidFill>
                  <a:schemeClr val="tx1"/>
                </a:solidFill>
                <a:latin typeface="Arial" panose="020B0604020202020204" pitchFamily="34" charset="0"/>
                <a:cs typeface="Arial" panose="020B0604020202020204" pitchFamily="34" charset="0"/>
              </a:defRPr>
            </a:lvl4pPr>
            <a:lvl5pPr marL="2057400" indent="-228600" defTabSz="822325" eaLnBrk="0" hangingPunct="0">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dirty="0">
                <a:solidFill>
                  <a:schemeClr val="tx1">
                    <a:lumMod val="50000"/>
                  </a:schemeClr>
                </a:solidFill>
              </a:rPr>
              <a:t>Pool of server processes for the clients</a:t>
            </a:r>
          </a:p>
        </p:txBody>
      </p:sp>
      <p:sp>
        <p:nvSpPr>
          <p:cNvPr id="64" name="Line 8"/>
          <p:cNvSpPr>
            <a:spLocks noChangeShapeType="1"/>
          </p:cNvSpPr>
          <p:nvPr/>
        </p:nvSpPr>
        <p:spPr bwMode="auto">
          <a:xfrm flipH="1" flipV="1">
            <a:off x="6094412" y="2362200"/>
            <a:ext cx="2057400" cy="10387"/>
          </a:xfrm>
          <a:prstGeom prst="line">
            <a:avLst/>
          </a:prstGeom>
          <a:noFill/>
          <a:ln w="28575" cap="rnd">
            <a:solidFill>
              <a:srgbClr val="000000"/>
            </a:solidFill>
            <a:round/>
            <a:headEnd type="triangle" w="lg" len="lg"/>
            <a:tailEnd type="triangle" w="lg" len="lg"/>
          </a:ln>
        </p:spPr>
        <p:txBody>
          <a:bodyPr lIns="121899" tIns="60949" rIns="121899" bIns="60949"/>
          <a:lstStyle/>
          <a:p>
            <a:endParaRPr lang="en-US" dirty="0">
              <a:solidFill>
                <a:srgbClr val="000000"/>
              </a:solidFill>
            </a:endParaRPr>
          </a:p>
        </p:txBody>
      </p:sp>
      <p:pic>
        <p:nvPicPr>
          <p:cNvPr id="71" name="Picture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20296" y="2754877"/>
            <a:ext cx="751852" cy="751852"/>
          </a:xfrm>
          <a:prstGeom prst="rect">
            <a:avLst/>
          </a:prstGeom>
        </p:spPr>
      </p:pic>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38417" y="2101680"/>
            <a:ext cx="751852" cy="751852"/>
          </a:xfrm>
          <a:prstGeom prst="rect">
            <a:avLst/>
          </a:prstGeom>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13776" y="1506464"/>
            <a:ext cx="751852" cy="751852"/>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52732" y="5314864"/>
            <a:ext cx="751852" cy="751852"/>
          </a:xfrm>
          <a:prstGeom prst="rect">
            <a:avLst/>
          </a:prstGeom>
        </p:spPr>
      </p:pic>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70853" y="4661667"/>
            <a:ext cx="751852" cy="751852"/>
          </a:xfrm>
          <a:prstGeom prst="rect">
            <a:avLst/>
          </a:prstGeom>
        </p:spPr>
      </p:pic>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446212" y="4066451"/>
            <a:ext cx="751852" cy="751852"/>
          </a:xfrm>
          <a:prstGeom prst="rect">
            <a:avLst/>
          </a:prstGeom>
        </p:spPr>
      </p:pic>
      <p:cxnSp>
        <p:nvCxnSpPr>
          <p:cNvPr id="3" name="Elbow Connector 2"/>
          <p:cNvCxnSpPr>
            <a:stCxn id="21" idx="3"/>
            <a:endCxn id="18" idx="1"/>
          </p:cNvCxnSpPr>
          <p:nvPr/>
        </p:nvCxnSpPr>
        <p:spPr bwMode="auto">
          <a:xfrm>
            <a:off x="6094412" y="1872456"/>
            <a:ext cx="2152650" cy="337344"/>
          </a:xfrm>
          <a:prstGeom prst="bentConnector3">
            <a:avLst>
              <a:gd name="adj1" fmla="val 28090"/>
            </a:avLst>
          </a:prstGeom>
          <a:noFill/>
          <a:ln w="28575" cap="flat" cmpd="sng" algn="ctr">
            <a:solidFill>
              <a:schemeClr val="tx1">
                <a:lumMod val="50000"/>
              </a:schemeClr>
            </a:solidFill>
            <a:prstDash val="solid"/>
            <a:round/>
            <a:headEnd type="triangle" w="lg" len="lg"/>
            <a:tailEnd type="triangle" w="lg" len="lg"/>
          </a:ln>
          <a:effectLst/>
        </p:spPr>
      </p:cxnSp>
      <p:cxnSp>
        <p:nvCxnSpPr>
          <p:cNvPr id="79" name="Elbow Connector 78"/>
          <p:cNvCxnSpPr>
            <a:stCxn id="29" idx="3"/>
          </p:cNvCxnSpPr>
          <p:nvPr/>
        </p:nvCxnSpPr>
        <p:spPr bwMode="auto">
          <a:xfrm flipV="1">
            <a:off x="6078537" y="2563971"/>
            <a:ext cx="2199018" cy="451485"/>
          </a:xfrm>
          <a:prstGeom prst="bentConnector3">
            <a:avLst>
              <a:gd name="adj1" fmla="val 26802"/>
            </a:avLst>
          </a:prstGeom>
          <a:noFill/>
          <a:ln w="28575" cap="flat" cmpd="sng" algn="ctr">
            <a:solidFill>
              <a:schemeClr val="tx1">
                <a:lumMod val="50000"/>
              </a:schemeClr>
            </a:solidFill>
            <a:prstDash val="solid"/>
            <a:round/>
            <a:headEnd type="triangle" w="lg" len="lg"/>
            <a:tailEnd type="triangle" w="lg" len="lg"/>
          </a:ln>
          <a:effectLst/>
        </p:spPr>
      </p:cxnSp>
      <p:cxnSp>
        <p:nvCxnSpPr>
          <p:cNvPr id="80" name="Elbow Connector 79"/>
          <p:cNvCxnSpPr/>
          <p:nvPr/>
        </p:nvCxnSpPr>
        <p:spPr bwMode="auto">
          <a:xfrm>
            <a:off x="2210965" y="4311175"/>
            <a:ext cx="2244351" cy="474713"/>
          </a:xfrm>
          <a:prstGeom prst="bentConnector3">
            <a:avLst>
              <a:gd name="adj1" fmla="val 27699"/>
            </a:avLst>
          </a:prstGeom>
          <a:noFill/>
          <a:ln w="28575" cap="flat" cmpd="sng" algn="ctr">
            <a:solidFill>
              <a:schemeClr val="tx1">
                <a:lumMod val="50000"/>
              </a:schemeClr>
            </a:solidFill>
            <a:prstDash val="solid"/>
            <a:round/>
            <a:headEnd type="triangle" w="lg" len="lg"/>
            <a:tailEnd type="triangle" w="lg" len="lg"/>
          </a:ln>
          <a:effectLst/>
        </p:spPr>
      </p:cxnSp>
      <p:cxnSp>
        <p:nvCxnSpPr>
          <p:cNvPr id="81" name="Elbow Connector 80"/>
          <p:cNvCxnSpPr/>
          <p:nvPr/>
        </p:nvCxnSpPr>
        <p:spPr bwMode="auto">
          <a:xfrm flipV="1">
            <a:off x="2190993" y="5257800"/>
            <a:ext cx="2244351" cy="474713"/>
          </a:xfrm>
          <a:prstGeom prst="bentConnector3">
            <a:avLst>
              <a:gd name="adj1" fmla="val 27699"/>
            </a:avLst>
          </a:prstGeom>
          <a:noFill/>
          <a:ln w="28575" cap="flat" cmpd="sng" algn="ctr">
            <a:solidFill>
              <a:schemeClr val="tx1">
                <a:lumMod val="50000"/>
              </a:schemeClr>
            </a:solidFill>
            <a:prstDash val="solid"/>
            <a:round/>
            <a:headEnd type="triangle" w="lg" len="lg"/>
            <a:tailEnd type="triangle" w="lg" len="lg"/>
          </a:ln>
          <a:effectLst/>
        </p:spPr>
      </p:cxnSp>
    </p:spTree>
    <p:custDataLst>
      <p:tags r:id="rId1"/>
    </p:custDataLst>
    <p:extLst>
      <p:ext uri="{BB962C8B-B14F-4D97-AF65-F5344CB8AC3E}">
        <p14:creationId xmlns:p14="http://schemas.microsoft.com/office/powerpoint/2010/main" val="7513928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667000"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27650" name="Title 1"/>
          <p:cNvSpPr>
            <a:spLocks noGrp="1"/>
          </p:cNvSpPr>
          <p:nvPr>
            <p:ph type="title"/>
          </p:nvPr>
        </p:nvSpPr>
        <p:spPr/>
        <p:txBody>
          <a:bodyPr/>
          <a:lstStyle/>
          <a:p>
            <a:pPr eaLnBrk="1" hangingPunct="1"/>
            <a:r>
              <a:rPr lang="en-US" altLang="es-MX" dirty="0"/>
              <a:t>Summary</a:t>
            </a:r>
          </a:p>
        </p:txBody>
      </p:sp>
      <p:sp>
        <p:nvSpPr>
          <p:cNvPr id="8" name="Content Placeholder 7"/>
          <p:cNvSpPr>
            <a:spLocks noGrp="1"/>
          </p:cNvSpPr>
          <p:nvPr>
            <p:ph idx="1"/>
          </p:nvPr>
        </p:nvSpPr>
        <p:spPr/>
        <p:txBody>
          <a:bodyPr/>
          <a:lstStyle/>
          <a:p>
            <a:r>
              <a:rPr lang="en-US" dirty="0"/>
              <a:t>In this lesson, you should have learned how to:</a:t>
            </a:r>
          </a:p>
          <a:p>
            <a:pPr lvl="1"/>
            <a:r>
              <a:rPr lang="en-US" dirty="0"/>
              <a:t>List the components of Oracle Net Services</a:t>
            </a:r>
          </a:p>
          <a:p>
            <a:pPr lvl="1"/>
            <a:r>
              <a:rPr lang="en-US" dirty="0"/>
              <a:t>Explain how listeners work</a:t>
            </a:r>
          </a:p>
          <a:p>
            <a:pPr lvl="1"/>
            <a:r>
              <a:rPr lang="en-US" dirty="0"/>
              <a:t>Describe the tools that are used to administer Oracle Net Services</a:t>
            </a:r>
          </a:p>
          <a:p>
            <a:pPr lvl="1"/>
            <a:r>
              <a:rPr lang="en-US" dirty="0"/>
              <a:t>Explain the difference between dedicated and shared server configurations</a:t>
            </a:r>
          </a:p>
        </p:txBody>
      </p:sp>
    </p:spTree>
    <p:custDataLst>
      <p:tags r:id="rId1"/>
    </p:custDataLst>
    <p:extLst>
      <p:ext uri="{BB962C8B-B14F-4D97-AF65-F5344CB8AC3E}">
        <p14:creationId xmlns:p14="http://schemas.microsoft.com/office/powerpoint/2010/main" val="21236128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8. Configuring </a:t>
            </a:r>
            <a:r>
              <a:rPr lang="en-US" dirty="0" smtClean="0"/>
              <a:t>Naming Methods</a:t>
            </a:r>
            <a:endParaRPr lang="en-US" dirty="0"/>
          </a:p>
        </p:txBody>
      </p:sp>
      <p:sp>
        <p:nvSpPr>
          <p:cNvPr id="2" name="Subtitle 1"/>
          <p:cNvSpPr>
            <a:spLocks noGrp="1"/>
          </p:cNvSpPr>
          <p:nvPr>
            <p:ph type="subTitle" idx="1"/>
          </p:nvPr>
        </p:nvSpPr>
        <p:spPr/>
        <p:txBody>
          <a:bodyPr/>
          <a:lstStyle/>
          <a:p>
            <a:endParaRPr lang="en-US"/>
          </a:p>
        </p:txBody>
      </p:sp>
      <p:sp>
        <p:nvSpPr>
          <p:cNvPr id="12292" name="Line 6"/>
          <p:cNvSpPr>
            <a:spLocks noChangeShapeType="1"/>
          </p:cNvSpPr>
          <p:nvPr/>
        </p:nvSpPr>
        <p:spPr bwMode="auto">
          <a:xfrm>
            <a:off x="2437765" y="4495800"/>
            <a:ext cx="1320456" cy="0"/>
          </a:xfrm>
          <a:prstGeom prst="line">
            <a:avLst/>
          </a:prstGeom>
          <a:noFill/>
          <a:ln w="9525">
            <a:noFill/>
            <a:round/>
            <a:headEnd/>
            <a:tailEnd type="triangle" w="med" len="med"/>
          </a:ln>
        </p:spPr>
        <p:txBody>
          <a:bodyPr lIns="16930" tIns="16930" rIns="16930" bIns="16930">
            <a:spAutoFit/>
          </a:bodyPr>
          <a:lstStyle/>
          <a:p>
            <a:endParaRPr lang="en-US" dirty="0"/>
          </a:p>
        </p:txBody>
      </p:sp>
    </p:spTree>
    <p:custDataLst>
      <p:tags r:id="rId1"/>
    </p:custDataLst>
    <p:extLst>
      <p:ext uri="{BB962C8B-B14F-4D97-AF65-F5344CB8AC3E}">
        <p14:creationId xmlns:p14="http://schemas.microsoft.com/office/powerpoint/2010/main" val="15426459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0812" y="276130"/>
            <a:ext cx="2943062"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4338" name="Title 1"/>
          <p:cNvSpPr>
            <a:spLocks noGrp="1"/>
          </p:cNvSpPr>
          <p:nvPr>
            <p:ph type="title"/>
          </p:nvPr>
        </p:nvSpPr>
        <p:spPr/>
        <p:txBody>
          <a:bodyPr/>
          <a:lstStyle/>
          <a:p>
            <a:pPr eaLnBrk="1" hangingPunct="1"/>
            <a:r>
              <a:rPr lang="en-US" altLang="es-MX" dirty="0"/>
              <a:t>Objectives</a:t>
            </a:r>
          </a:p>
        </p:txBody>
      </p:sp>
      <p:sp>
        <p:nvSpPr>
          <p:cNvPr id="9" name="Content Placeholder 8"/>
          <p:cNvSpPr>
            <a:spLocks noGrp="1"/>
          </p:cNvSpPr>
          <p:nvPr>
            <p:ph idx="1"/>
          </p:nvPr>
        </p:nvSpPr>
        <p:spPr/>
        <p:txBody>
          <a:bodyPr/>
          <a:lstStyle/>
          <a:p>
            <a:r>
              <a:rPr lang="en-US" dirty="0"/>
              <a:t>After completing this lesson, you should be able to:</a:t>
            </a:r>
          </a:p>
          <a:p>
            <a:pPr lvl="1"/>
            <a:r>
              <a:rPr lang="en-US" dirty="0"/>
              <a:t>Describe Oracle Net Services naming methods</a:t>
            </a:r>
          </a:p>
          <a:p>
            <a:pPr lvl="1"/>
            <a:r>
              <a:rPr lang="en-US" dirty="0"/>
              <a:t>Configure local naming for database connections</a:t>
            </a:r>
          </a:p>
        </p:txBody>
      </p:sp>
    </p:spTree>
    <p:custDataLst>
      <p:tags r:id="rId1"/>
    </p:custDataLst>
    <p:extLst>
      <p:ext uri="{BB962C8B-B14F-4D97-AF65-F5344CB8AC3E}">
        <p14:creationId xmlns:p14="http://schemas.microsoft.com/office/powerpoint/2010/main" val="14431908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44606" y="1152430"/>
            <a:ext cx="11512406" cy="2352770"/>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sp>
        <p:nvSpPr>
          <p:cNvPr id="13" name="Rectangle 12"/>
          <p:cNvSpPr/>
          <p:nvPr/>
        </p:nvSpPr>
        <p:spPr bwMode="auto">
          <a:xfrm>
            <a:off x="150812" y="276130"/>
            <a:ext cx="830233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0" name="Group 9"/>
          <p:cNvGrpSpPr/>
          <p:nvPr/>
        </p:nvGrpSpPr>
        <p:grpSpPr>
          <a:xfrm>
            <a:off x="2126100" y="3751820"/>
            <a:ext cx="7936625" cy="2191780"/>
            <a:chOff x="830654" y="1268641"/>
            <a:chExt cx="7482693" cy="3030071"/>
          </a:xfrm>
        </p:grpSpPr>
        <p:sp>
          <p:nvSpPr>
            <p:cNvPr id="11" name="Freeform 10"/>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2" name="Rounded Rectangle 11"/>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8194" name="Rectangle 2"/>
          <p:cNvSpPr>
            <a:spLocks noGrp="1" noChangeArrowheads="1"/>
          </p:cNvSpPr>
          <p:nvPr>
            <p:ph type="title"/>
          </p:nvPr>
        </p:nvSpPr>
        <p:spPr/>
        <p:txBody>
          <a:bodyPr/>
          <a:lstStyle/>
          <a:p>
            <a:pPr eaLnBrk="1" hangingPunct="1"/>
            <a:r>
              <a:rPr lang="en-US" altLang="en-US" dirty="0"/>
              <a:t>Establishing Oracle Network Connections</a:t>
            </a:r>
          </a:p>
        </p:txBody>
      </p:sp>
      <p:sp>
        <p:nvSpPr>
          <p:cNvPr id="8195" name="Rectangle 3"/>
          <p:cNvSpPr>
            <a:spLocks noGrp="1" noChangeArrowheads="1"/>
          </p:cNvSpPr>
          <p:nvPr>
            <p:ph type="body" idx="1"/>
          </p:nvPr>
        </p:nvSpPr>
        <p:spPr>
          <a:xfrm>
            <a:off x="622138" y="1242485"/>
            <a:ext cx="10944549" cy="2111682"/>
          </a:xfrm>
        </p:spPr>
        <p:txBody>
          <a:bodyPr/>
          <a:lstStyle/>
          <a:p>
            <a:pPr eaLnBrk="1" hangingPunct="1"/>
            <a:r>
              <a:rPr lang="en-US" altLang="en-US" dirty="0"/>
              <a:t>To make a client or middle-tier connection, Oracle Net requires the client to know the:</a:t>
            </a:r>
          </a:p>
          <a:p>
            <a:pPr lvl="1" eaLnBrk="1" hangingPunct="1"/>
            <a:r>
              <a:rPr lang="en-US" altLang="en-US" dirty="0"/>
              <a:t>Host where the listener is running</a:t>
            </a:r>
          </a:p>
          <a:p>
            <a:pPr lvl="1" eaLnBrk="1" hangingPunct="1"/>
            <a:r>
              <a:rPr lang="en-US" altLang="en-US" dirty="0"/>
              <a:t>Port that the listener is monitoring</a:t>
            </a:r>
          </a:p>
          <a:p>
            <a:pPr lvl="1" eaLnBrk="1" hangingPunct="1"/>
            <a:r>
              <a:rPr lang="en-US" altLang="en-US" dirty="0"/>
              <a:t>Protocol that the listener is using</a:t>
            </a:r>
          </a:p>
          <a:p>
            <a:pPr lvl="1" eaLnBrk="1" hangingPunct="1"/>
            <a:r>
              <a:rPr lang="en-US" altLang="en-US" dirty="0"/>
              <a:t>Name of the service that the listener is handling</a:t>
            </a:r>
          </a:p>
        </p:txBody>
      </p:sp>
      <p:grpSp>
        <p:nvGrpSpPr>
          <p:cNvPr id="2" name="Group 1"/>
          <p:cNvGrpSpPr/>
          <p:nvPr/>
        </p:nvGrpSpPr>
        <p:grpSpPr>
          <a:xfrm>
            <a:off x="4085936" y="4116676"/>
            <a:ext cx="5586413" cy="1463675"/>
            <a:chOff x="4165600" y="4632326"/>
            <a:chExt cx="5586413" cy="1463675"/>
          </a:xfrm>
        </p:grpSpPr>
        <p:sp>
          <p:nvSpPr>
            <p:cNvPr id="8196" name="Rectangle 4"/>
            <p:cNvSpPr>
              <a:spLocks noChangeArrowheads="1"/>
            </p:cNvSpPr>
            <p:nvPr/>
          </p:nvSpPr>
          <p:spPr bwMode="auto">
            <a:xfrm>
              <a:off x="4580358" y="5370149"/>
              <a:ext cx="1514054" cy="64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0"/>
                </a:spcBef>
                <a:buClrTx/>
                <a:buFontTx/>
                <a:buNone/>
              </a:pPr>
              <a:r>
                <a:rPr lang="en-US" altLang="en-US" dirty="0">
                  <a:solidFill>
                    <a:srgbClr val="000000"/>
                  </a:solidFill>
                </a:rPr>
                <a:t>Names resolution</a:t>
              </a:r>
            </a:p>
          </p:txBody>
        </p:sp>
        <p:sp>
          <p:nvSpPr>
            <p:cNvPr id="8197" name="Line 5"/>
            <p:cNvSpPr>
              <a:spLocks noChangeShapeType="1"/>
            </p:cNvSpPr>
            <p:nvPr/>
          </p:nvSpPr>
          <p:spPr bwMode="auto">
            <a:xfrm>
              <a:off x="4165600" y="5335588"/>
              <a:ext cx="4367212" cy="0"/>
            </a:xfrm>
            <a:prstGeom prst="line">
              <a:avLst/>
            </a:prstGeom>
            <a:noFill/>
            <a:ln w="28575" cap="rnd">
              <a:solidFill>
                <a:schemeClr val="tx1">
                  <a:lumMod val="50000"/>
                </a:schemeClr>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n-US" dirty="0"/>
            </a:p>
          </p:txBody>
        </p:sp>
        <p:pic>
          <p:nvPicPr>
            <p:cNvPr id="8198" name="Picture 6" descr="datab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516938" y="4632326"/>
              <a:ext cx="12350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9" descr="D:\Project data\Library\OU_graphics_repository\icons\PROD\icons\all\elect01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4112" y="4876800"/>
              <a:ext cx="9271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3512" y="4191000"/>
            <a:ext cx="1333500" cy="1333500"/>
          </a:xfrm>
          <a:prstGeom prst="rect">
            <a:avLst/>
          </a:prstGeom>
        </p:spPr>
      </p:pic>
    </p:spTree>
    <p:custDataLst>
      <p:tags r:id="rId1"/>
    </p:custDataLst>
    <p:extLst>
      <p:ext uri="{BB962C8B-B14F-4D97-AF65-F5344CB8AC3E}">
        <p14:creationId xmlns:p14="http://schemas.microsoft.com/office/powerpoint/2010/main" val="8925166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50812" y="276130"/>
            <a:ext cx="8302336" cy="497415"/>
          </a:xfrm>
          <a:prstGeom prst="rect">
            <a:avLst/>
          </a:prstGeom>
          <a:gradFill flip="none" rotWithShape="1">
            <a:gsLst>
              <a:gs pos="0">
                <a:srgbClr val="D8E1E6"/>
              </a:gs>
              <a:gs pos="47000">
                <a:srgbClr val="E1E8EC"/>
              </a:gs>
              <a:gs pos="100000">
                <a:schemeClr val="bg1"/>
              </a:gs>
            </a:gsLst>
            <a:lin ang="0" scaled="1"/>
            <a:tileRect/>
          </a:gradFill>
          <a:ln w="28575" cap="flat" cmpd="sng" algn="ctr">
            <a:noFill/>
            <a:prstDash val="solid"/>
            <a:round/>
            <a:headEnd type="none" w="sm" len="sm"/>
            <a:tailEnd type="none" w="sm" len="sm"/>
          </a:ln>
          <a:effectLst/>
        </p:spPr>
        <p:txBody>
          <a:bodyPr lIns="121899" tIns="60949" rIns="121899" bIns="60949"/>
          <a:lstStyle/>
          <a:p>
            <a:pPr algn="ctr" defTabSz="304747">
              <a:spcBef>
                <a:spcPct val="20000"/>
              </a:spcBef>
              <a:buClr>
                <a:srgbClr val="FF0000"/>
              </a:buClr>
              <a:defRPr/>
            </a:pPr>
            <a:endParaRPr lang="en-US" dirty="0">
              <a:latin typeface="Arial" pitchFamily="34" charset="0"/>
            </a:endParaRPr>
          </a:p>
        </p:txBody>
      </p:sp>
      <p:grpSp>
        <p:nvGrpSpPr>
          <p:cNvPr id="15" name="Group 14"/>
          <p:cNvGrpSpPr/>
          <p:nvPr/>
        </p:nvGrpSpPr>
        <p:grpSpPr>
          <a:xfrm>
            <a:off x="1729269" y="1828800"/>
            <a:ext cx="8730287" cy="3208985"/>
            <a:chOff x="830654" y="1268641"/>
            <a:chExt cx="7482693" cy="3030071"/>
          </a:xfrm>
        </p:grpSpPr>
        <p:sp>
          <p:nvSpPr>
            <p:cNvPr id="16" name="Freeform 15"/>
            <p:cNvSpPr/>
            <p:nvPr/>
          </p:nvSpPr>
          <p:spPr bwMode="auto">
            <a:xfrm>
              <a:off x="1005948" y="4252993"/>
              <a:ext cx="7132105" cy="45719"/>
            </a:xfrm>
            <a:custGeom>
              <a:avLst/>
              <a:gdLst>
                <a:gd name="connsiteX0" fmla="*/ 0 w 5412039"/>
                <a:gd name="connsiteY0" fmla="*/ 0 h 50156"/>
                <a:gd name="connsiteX1" fmla="*/ 5412039 w 5412039"/>
                <a:gd name="connsiteY1" fmla="*/ 0 h 50156"/>
                <a:gd name="connsiteX2" fmla="*/ 5319324 w 5412039"/>
                <a:gd name="connsiteY2" fmla="*/ 4008 h 50156"/>
                <a:gd name="connsiteX3" fmla="*/ 2706019 w 5412039"/>
                <a:gd name="connsiteY3" fmla="*/ 50156 h 50156"/>
                <a:gd name="connsiteX4" fmla="*/ 92714 w 5412039"/>
                <a:gd name="connsiteY4" fmla="*/ 4008 h 50156"/>
                <a:gd name="connsiteX5" fmla="*/ 0 w 5412039"/>
                <a:gd name="connsiteY5" fmla="*/ 0 h 5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039" h="50156">
                  <a:moveTo>
                    <a:pt x="0" y="0"/>
                  </a:moveTo>
                  <a:lnTo>
                    <a:pt x="5412039" y="0"/>
                  </a:lnTo>
                  <a:lnTo>
                    <a:pt x="5319324" y="4008"/>
                  </a:lnTo>
                  <a:cubicBezTo>
                    <a:pt x="4573341" y="33144"/>
                    <a:pt x="3674046" y="50156"/>
                    <a:pt x="2706019" y="50156"/>
                  </a:cubicBezTo>
                  <a:cubicBezTo>
                    <a:pt x="1737992" y="50156"/>
                    <a:pt x="838697" y="33144"/>
                    <a:pt x="92714" y="4008"/>
                  </a:cubicBezTo>
                  <a:lnTo>
                    <a:pt x="0" y="0"/>
                  </a:lnTo>
                  <a:close/>
                </a:path>
              </a:pathLst>
            </a:custGeom>
            <a:gradFill>
              <a:gsLst>
                <a:gs pos="4000">
                  <a:schemeClr val="bg1">
                    <a:lumMod val="50000"/>
                  </a:schemeClr>
                </a:gs>
                <a:gs pos="100000">
                  <a:schemeClr val="bg1"/>
                </a:gs>
              </a:gsLst>
              <a:path path="circle">
                <a:fillToRect l="50000" t="50000" r="50000" b="50000"/>
              </a:path>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sp>
          <p:nvSpPr>
            <p:cNvPr id="17" name="Rounded Rectangle 16"/>
            <p:cNvSpPr/>
            <p:nvPr/>
          </p:nvSpPr>
          <p:spPr bwMode="auto">
            <a:xfrm>
              <a:off x="830654" y="1268641"/>
              <a:ext cx="7482693" cy="3000214"/>
            </a:xfrm>
            <a:prstGeom prst="roundRect">
              <a:avLst>
                <a:gd name="adj" fmla="val 942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8575" cap="flat" cmpd="sng" algn="ctr">
              <a:noFill/>
              <a:prstDash val="solid"/>
              <a:round/>
              <a:headEnd type="none" w="sm" len="sm"/>
              <a:tailEnd type="none" w="sm" len="sm"/>
            </a:ln>
            <a:effectLst/>
          </p:spPr>
          <p:txBody>
            <a:bodyPr vert="horz" wrap="square" lIns="121888" tIns="60944" rIns="121888" bIns="60944" numCol="1" rtlCol="0" anchor="t" anchorCtr="0" compatLnSpc="1">
              <a:prstTxWarp prst="textNoShape">
                <a:avLst/>
              </a:prstTxWarp>
            </a:bodyPr>
            <a:lstStyle/>
            <a:p>
              <a:pPr algn="ctr" defTabSz="304724">
                <a:spcBef>
                  <a:spcPct val="20000"/>
                </a:spcBef>
                <a:buClr>
                  <a:srgbClr val="FF0000"/>
                </a:buClr>
                <a:defRPr/>
              </a:pPr>
              <a:endParaRPr lang="en-US" sz="2399" kern="0" dirty="0">
                <a:latin typeface="Arial" pitchFamily="34" charset="0"/>
              </a:endParaRPr>
            </a:p>
          </p:txBody>
        </p:sp>
      </p:grpSp>
      <p:sp>
        <p:nvSpPr>
          <p:cNvPr id="9218" name="Rectangle 2"/>
          <p:cNvSpPr>
            <a:spLocks noGrp="1" noChangeArrowheads="1"/>
          </p:cNvSpPr>
          <p:nvPr>
            <p:ph type="title"/>
          </p:nvPr>
        </p:nvSpPr>
        <p:spPr/>
        <p:txBody>
          <a:bodyPr/>
          <a:lstStyle/>
          <a:p>
            <a:r>
              <a:rPr lang="en-US" altLang="en-US" dirty="0"/>
              <a:t>Connecting to an Oracle Database Instance</a:t>
            </a:r>
          </a:p>
        </p:txBody>
      </p:sp>
      <p:grpSp>
        <p:nvGrpSpPr>
          <p:cNvPr id="3" name="Group 2"/>
          <p:cNvGrpSpPr/>
          <p:nvPr/>
        </p:nvGrpSpPr>
        <p:grpSpPr>
          <a:xfrm>
            <a:off x="3775640" y="2384778"/>
            <a:ext cx="6117227" cy="1834357"/>
            <a:chOff x="3992694" y="2209800"/>
            <a:chExt cx="6117227" cy="1834357"/>
          </a:xfrm>
        </p:grpSpPr>
        <p:sp>
          <p:nvSpPr>
            <p:cNvPr id="9219" name="Rectangle 6"/>
            <p:cNvSpPr>
              <a:spLocks noChangeArrowheads="1"/>
            </p:cNvSpPr>
            <p:nvPr/>
          </p:nvSpPr>
          <p:spPr bwMode="auto">
            <a:xfrm>
              <a:off x="8124103" y="2209800"/>
              <a:ext cx="198581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defTabSz="822325" eaLnBrk="0" hangingPunct="0">
                <a:defRPr>
                  <a:solidFill>
                    <a:schemeClr val="tx1"/>
                  </a:solidFill>
                  <a:latin typeface="Arial" panose="020B0604020202020204" pitchFamily="34" charset="0"/>
                </a:defRPr>
              </a:lvl1pPr>
              <a:lvl2pPr marL="742950" indent="-285750" defTabSz="822325" eaLnBrk="0" hangingPunct="0">
                <a:defRPr>
                  <a:solidFill>
                    <a:schemeClr val="tx1"/>
                  </a:solidFill>
                  <a:latin typeface="Arial" panose="020B0604020202020204" pitchFamily="34" charset="0"/>
                </a:defRPr>
              </a:lvl2pPr>
              <a:lvl3pPr marL="1143000" indent="-228600" defTabSz="822325" eaLnBrk="0" hangingPunct="0">
                <a:defRPr>
                  <a:solidFill>
                    <a:schemeClr val="tx1"/>
                  </a:solidFill>
                  <a:latin typeface="Arial" panose="020B0604020202020204" pitchFamily="34" charset="0"/>
                </a:defRPr>
              </a:lvl3pPr>
              <a:lvl4pPr marL="1600200" indent="-228600" defTabSz="822325" eaLnBrk="0" hangingPunct="0">
                <a:defRPr>
                  <a:solidFill>
                    <a:schemeClr val="tx1"/>
                  </a:solidFill>
                  <a:latin typeface="Arial" panose="020B0604020202020204" pitchFamily="34" charset="0"/>
                </a:defRPr>
              </a:lvl4pPr>
              <a:lvl5pPr marL="2057400" indent="-228600" defTabSz="822325" eaLnBrk="0" hangingPunct="0">
                <a:defRPr>
                  <a:solidFill>
                    <a:schemeClr val="tx1"/>
                  </a:solidFill>
                  <a:latin typeface="Arial" panose="020B0604020202020204" pitchFamily="34" charset="0"/>
                </a:defRPr>
              </a:lvl5pPr>
              <a:lvl6pPr marL="25146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8223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ctr">
                <a:spcBef>
                  <a:spcPct val="50000"/>
                </a:spcBef>
                <a:buClrTx/>
                <a:buFontTx/>
                <a:buNone/>
              </a:pPr>
              <a:r>
                <a:rPr lang="en-US" altLang="en-US" dirty="0">
                  <a:solidFill>
                    <a:srgbClr val="000000"/>
                  </a:solidFill>
                </a:rPr>
                <a:t>Database server</a:t>
              </a:r>
            </a:p>
          </p:txBody>
        </p:sp>
        <p:grpSp>
          <p:nvGrpSpPr>
            <p:cNvPr id="9220" name="Group 7"/>
            <p:cNvGrpSpPr>
              <a:grpSpLocks/>
            </p:cNvGrpSpPr>
            <p:nvPr/>
          </p:nvGrpSpPr>
          <p:grpSpPr bwMode="auto">
            <a:xfrm>
              <a:off x="3992694" y="3275807"/>
              <a:ext cx="858837" cy="304800"/>
              <a:chOff x="1584" y="2064"/>
              <a:chExt cx="666" cy="192"/>
            </a:xfrm>
          </p:grpSpPr>
          <p:sp>
            <p:nvSpPr>
              <p:cNvPr id="9226" name="Line 8"/>
              <p:cNvSpPr>
                <a:spLocks noChangeShapeType="1"/>
              </p:cNvSpPr>
              <p:nvPr/>
            </p:nvSpPr>
            <p:spPr bwMode="auto">
              <a:xfrm flipH="1">
                <a:off x="1584" y="2064"/>
                <a:ext cx="468"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7" name="Line 9"/>
              <p:cNvSpPr>
                <a:spLocks noChangeShapeType="1"/>
              </p:cNvSpPr>
              <p:nvPr/>
            </p:nvSpPr>
            <p:spPr bwMode="auto">
              <a:xfrm>
                <a:off x="1776" y="2256"/>
                <a:ext cx="474" cy="0"/>
              </a:xfrm>
              <a:prstGeom prst="line">
                <a:avLst/>
              </a:prstGeom>
              <a:noFill/>
              <a:ln w="28575" cap="rnd">
                <a:solidFill>
                  <a:schemeClr val="tx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US" dirty="0"/>
              </a:p>
            </p:txBody>
          </p:sp>
          <p:sp>
            <p:nvSpPr>
              <p:cNvPr id="9228" name="Line 10"/>
              <p:cNvSpPr>
                <a:spLocks noChangeShapeType="1"/>
              </p:cNvSpPr>
              <p:nvPr/>
            </p:nvSpPr>
            <p:spPr bwMode="auto">
              <a:xfrm flipH="1">
                <a:off x="1776" y="2064"/>
                <a:ext cx="288" cy="192"/>
              </a:xfrm>
              <a:prstGeom prst="line">
                <a:avLst/>
              </a:prstGeom>
              <a:noFill/>
              <a:ln w="28575" cap="rnd">
                <a:solidFill>
                  <a:schemeClr val="tx1">
                    <a:lumMod val="50000"/>
                  </a:schemeClr>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dirty="0"/>
              </a:p>
            </p:txBody>
          </p:sp>
        </p:grpSp>
        <p:sp>
          <p:nvSpPr>
            <p:cNvPr id="9222" name="Line 12"/>
            <p:cNvSpPr>
              <a:spLocks noChangeShapeType="1"/>
            </p:cNvSpPr>
            <p:nvPr/>
          </p:nvSpPr>
          <p:spPr bwMode="auto">
            <a:xfrm flipH="1">
              <a:off x="7899797" y="3428207"/>
              <a:ext cx="446882" cy="0"/>
            </a:xfrm>
            <a:prstGeom prst="line">
              <a:avLst/>
            </a:prstGeom>
            <a:noFill/>
            <a:ln w="28575" cap="rnd">
              <a:solidFill>
                <a:schemeClr val="tx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9223" name="Rectangle 13"/>
            <p:cNvSpPr>
              <a:spLocks noChangeArrowheads="1"/>
            </p:cNvSpPr>
            <p:nvPr/>
          </p:nvSpPr>
          <p:spPr bwMode="blackWhite">
            <a:xfrm>
              <a:off x="4866481" y="3199607"/>
              <a:ext cx="3086100" cy="457200"/>
            </a:xfrm>
            <a:prstGeom prst="rect">
              <a:avLst/>
            </a:prstGeom>
            <a:solidFill>
              <a:schemeClr val="bg1"/>
            </a:solidFill>
            <a:ln w="28575">
              <a:solidFill>
                <a:srgbClr val="000000"/>
              </a:solidFill>
              <a:miter lim="800000"/>
              <a:headEnd/>
              <a:tailEnd/>
            </a:ln>
          </p:spPr>
          <p:txBody>
            <a:bodyPr wrap="none" lIns="31750" tIns="31750" rIns="31750" bIns="31750" anchor="ctr"/>
            <a:lstStyle>
              <a:lvl1pPr defTabSz="390525" eaLnBrk="0" hangingPunct="0">
                <a:defRPr>
                  <a:solidFill>
                    <a:schemeClr val="tx1"/>
                  </a:solidFill>
                  <a:latin typeface="Arial" panose="020B0604020202020204" pitchFamily="34" charset="0"/>
                </a:defRPr>
              </a:lvl1pPr>
              <a:lvl2pPr marL="742950" indent="-285750" defTabSz="390525" eaLnBrk="0" hangingPunct="0">
                <a:defRPr>
                  <a:solidFill>
                    <a:schemeClr val="tx1"/>
                  </a:solidFill>
                  <a:latin typeface="Arial" panose="020B0604020202020204" pitchFamily="34" charset="0"/>
                </a:defRPr>
              </a:lvl2pPr>
              <a:lvl3pPr marL="1143000" indent="-228600" defTabSz="390525" eaLnBrk="0" hangingPunct="0">
                <a:defRPr>
                  <a:solidFill>
                    <a:schemeClr val="tx1"/>
                  </a:solidFill>
                  <a:latin typeface="Arial" panose="020B0604020202020204" pitchFamily="34" charset="0"/>
                </a:defRPr>
              </a:lvl3pPr>
              <a:lvl4pPr marL="1600200" indent="-228600" defTabSz="390525" eaLnBrk="0" hangingPunct="0">
                <a:defRPr>
                  <a:solidFill>
                    <a:schemeClr val="tx1"/>
                  </a:solidFill>
                  <a:latin typeface="Arial" panose="020B0604020202020204" pitchFamily="34" charset="0"/>
                </a:defRPr>
              </a:lvl4pPr>
              <a:lvl5pPr marL="2057400" indent="-228600" defTabSz="390525" eaLnBrk="0" hangingPunct="0">
                <a:defRPr>
                  <a:solidFill>
                    <a:schemeClr val="tx1"/>
                  </a:solidFill>
                  <a:latin typeface="Arial" panose="020B0604020202020204" pitchFamily="34" charset="0"/>
                </a:defRPr>
              </a:lvl5pPr>
              <a:lvl6pPr marL="25146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390525"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nSpc>
                  <a:spcPct val="95000"/>
                </a:lnSpc>
                <a:spcBef>
                  <a:spcPct val="0"/>
                </a:spcBef>
                <a:buClrTx/>
                <a:buFontTx/>
                <a:buNone/>
              </a:pPr>
              <a:r>
                <a:rPr lang="en-US" altLang="en-US" dirty="0">
                  <a:solidFill>
                    <a:srgbClr val="000000"/>
                  </a:solidFill>
                  <a:latin typeface="Courier New" panose="02070309020205020404" pitchFamily="49" charset="0"/>
                </a:rPr>
                <a:t>finance.us.flowers.com</a:t>
              </a:r>
            </a:p>
          </p:txBody>
        </p:sp>
        <p:pic>
          <p:nvPicPr>
            <p:cNvPr id="9224" name="Picture 4" descr="datab011_b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113044" y="2812257"/>
              <a:ext cx="8270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812" y="2781300"/>
            <a:ext cx="1333500" cy="133350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879143" y="2939578"/>
            <a:ext cx="1470998" cy="1470998"/>
          </a:xfrm>
          <a:prstGeom prst="rect">
            <a:avLst/>
          </a:prstGeom>
        </p:spPr>
      </p:pic>
    </p:spTree>
    <p:custDataLst>
      <p:tags r:id="rId1"/>
    </p:custDataLst>
    <p:extLst>
      <p:ext uri="{BB962C8B-B14F-4D97-AF65-F5344CB8AC3E}">
        <p14:creationId xmlns:p14="http://schemas.microsoft.com/office/powerpoint/2010/main" val="18026594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ae443b16b719bbaaf407130fbe4cceeda0b8a7"/>
  <p:tag name="ARTICULATE_PROJECT_OPEN" val="0"/>
  <p:tag name="ARTICULATE_SLIDE_COUNT" val="5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NOTEHDR" val="Easy Connect"/>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NOTEHDR" val="Local Naming"/>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NOTEHDR" val="Directory Naming"/>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NOTEHDR" val="Oracle Net Services"/>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NOTEHDR" val="Oracle Net Listener"/>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OTEHDR" val="Oracle Database Server Architecture"/>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OTEHDR" val="Process Architecture"/>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NOTEHDR" val="Instance: Database Configurations"/>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4.xml><?xml version="1.0" encoding="utf-8"?>
<p:tagLst xmlns:a="http://schemas.openxmlformats.org/drawingml/2006/main" xmlns:r="http://schemas.openxmlformats.org/officeDocument/2006/relationships" xmlns:p="http://schemas.openxmlformats.org/presentationml/2006/main">
  <p:tag name="ARTICULATE_SLIDE_GUID" val="c881db73-8b1e-4ff5-acf2-963852508d9f"/>
  <p:tag name="ARTICULATE_TITLE_TAG" val="With DBMS_PDB"/>
  <p:tag name="ARTICULATE_SLIDE_PAUSE" val="0"/>
  <p:tag name="ARTICULATE_NAV_LEVEL" val="3"/>
  <p:tag name="ARTICULATE_PLAYLIST_ID" val="-1"/>
  <p:tag name="ARTICULATE_VIEW_MODE" val="0"/>
  <p:tag name="ARTICULATE_LOCK_SLIDE" val="0"/>
  <p:tag name="ARTICULATE_SLIDE_NAV" val="71"/>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ARTICULATE_TITLE_TAG" val="Upgrading"/>
  <p:tag name="ARTICULATE_SLIDE_GUID" val="d5ad49de-bb50-48e3-9509-d2af9a4f260d"/>
  <p:tag name="AUDIO_IMPORT" val="D:\Curriculum_devt\Courses\NF12 Self Studies\Pluggable DB\Course1\Basics_Slide45.wav"/>
  <p:tag name="ELAPSEDTIME" val="56.582"/>
  <p:tag name="TIMELINE" val="6.0/31.8/50.3"/>
  <p:tag name="ARTICULATE_SLIDE_PAUSE" val="0"/>
  <p:tag name="ARTICULATE_NAV_LEVEL" val="2"/>
  <p:tag name="ARTICULATE_PLAYLIST_ID" val="-1"/>
  <p:tag name="ARTICULATE_VIEW_MODE" val="0"/>
  <p:tag name="ARTICULATE_LOCK_SLIDE" val="0"/>
  <p:tag name="ARTICULATE_SLIDE_NAV" val="43"/>
  <p:tag name="AUDIO_ID" val="429"/>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Fkf2GVE7_files\slide0001_image001.png"/>
</p:tagLst>
</file>

<file path=ppt/tags/tag15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1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m2F5orAN_files\slide0001_image001.png"/>
</p:tagLst>
</file>

<file path=ppt/tags/tag15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Fkf2GVE7_files\slide0001_image001.png"/>
</p:tagLst>
</file>

<file path=ppt/tags/tag15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9"/>
  <p:tag name="MARGIN_3" val="36"/>
  <p:tag name="MARGIN_4" val="63"/>
  <p:tag name="MARGIN_5" val="72"/>
  <p:tag name="FONT_SIZE" val="11"/>
</p:tagLst>
</file>

<file path=ppt/tags/tag16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m2F5orAN_files\slide0001_image001.png"/>
</p:tagLst>
</file>

<file path=ppt/tags/tag16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16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QeARvXcy_files\slide0001_image001.png"/>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TITLE_TAG" val="Impact"/>
  <p:tag name="ARTICULATE_SLIDE_GUID" val="ef05fe19-289f-478b-b3db-bce0adef452b"/>
  <p:tag name="ARTICULATE_SLIDE_PAUSE" val="0"/>
  <p:tag name="ARTICULATE_NAV_LEVEL" val="2"/>
  <p:tag name="ARTICULATE_PLAYLIST_ID" val="-1"/>
  <p:tag name="ARTICULATE_LOCK_SLIDE" val="0"/>
  <p:tag name="ARTICULATE_SLIDE_NAV" val="23"/>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TITLE_TAG" val="Dropping PDBs"/>
  <p:tag name="ARTICULATE_SLIDE_GUID" val="38a69a90-7c2b-40f9-b39d-ca06d00610ce"/>
  <p:tag name="ARTICULATE_SLIDE_PAUSE" val="0"/>
  <p:tag name="ARTICULATE_NAV_LEVEL" val="2"/>
  <p:tag name="ARTICULATE_PLAYLIST_ID" val="-1"/>
  <p:tag name="ARTICULATE_VIEW_MODE" val="0"/>
  <p:tag name="ARTICULATE_LOCK_SLIDE" val="0"/>
  <p:tag name="ARTICULATE_SLIDE_NAV" val="82"/>
  <p:tag name="AUDIO_ID" val="428"/>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NOTEHDR" val="Database Storage Architecture"/>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NOTEHDR" val="Database Storage Architecture (continued)"/>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NOTEHDR" val="Logical and Physical Database Structures"/>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NOTEHDR" val="Logical and Physical Database Structures (continued)"/>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NOTEHDR" val="Segments, Extents, and Blocks"/>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NOTEHDR" val="Tablespaces and Data Files"/>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NOTEHDR" val="SYSTEM and SYSAUX Tablespaces"/>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GUID" val="eb7f459b-b900-4ea7-9a1e-8ab1fc450940"/>
  <p:tag name="ARTICULATE_TITLE_TAG" val="Permanent Tablespaces"/>
  <p:tag name="ARTICULATE_SLIDE_PAUSE" val="0"/>
  <p:tag name="ARTICULATE_NAV_LEVEL" val="3"/>
  <p:tag name="ARTICULATE_PLAYLIST_ID" val="-1"/>
  <p:tag name="ARTICULATE_LOCK_SLIDE" val="0"/>
  <p:tag name="ARTICULATE_SLIDE_NAV" val="32"/>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a8d54949-52e3-4369-918f-d5b7871a74ca"/>
  <p:tag name="ARTICULATE_TITLE_TAG" val="Using SQL Developer"/>
  <p:tag name="ARTICULATE_SLIDE_PAUSE" val="0"/>
  <p:tag name="ARTICULATE_NAV_LEVEL" val="3"/>
  <p:tag name="ARTICULATE_PLAYLIST_ID" val="-1"/>
  <p:tag name="ARTICULATE_VIEW_MODE" val="0"/>
  <p:tag name="ARTICULATE_LOCK_SLIDE" val="0"/>
  <p:tag name="ARTICULATE_SLIDE_NAV" val="75"/>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NOTEHDR" val="Privileges"/>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a8d54949-52e3-4369-918f-d5b7871a74ca"/>
  <p:tag name="ARTICULATE_TITLE_TAG" val="Using SQL Developer"/>
  <p:tag name="ARTICULATE_SLIDE_PAUSE" val="0"/>
  <p:tag name="ARTICULATE_NAV_LEVEL" val="3"/>
  <p:tag name="ARTICULATE_PLAYLIST_ID" val="-1"/>
  <p:tag name="ARTICULATE_VIEW_MODE" val="0"/>
  <p:tag name="ARTICULATE_LOCK_SLIDE" val="0"/>
  <p:tag name="ARTICULATE_SLIDE_NAV" val="75"/>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NOTEHDR" val="Benefits of Roles"/>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NOTEHDR" val="Assigning Privileges to Roles and Assigning Roles to Users"/>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NOTEHDR" val="Profiles and Users"/>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NOTEHDR" val="Database Security"/>
</p:tagLst>
</file>

<file path=ppt/tags/tag308.xml><?xml version="1.0" encoding="utf-8"?>
<p:tagLst xmlns:a="http://schemas.openxmlformats.org/drawingml/2006/main" xmlns:r="http://schemas.openxmlformats.org/officeDocument/2006/relationships" xmlns:p="http://schemas.openxmlformats.org/presentationml/2006/main">
  <p:tag name="NOTEHDR" val="Database Security (continued)"/>
</p:tagLst>
</file>

<file path=ppt/tags/tag309.xml><?xml version="1.0" encoding="utf-8"?>
<p:tagLst xmlns:a="http://schemas.openxmlformats.org/drawingml/2006/main" xmlns:r="http://schemas.openxmlformats.org/officeDocument/2006/relationships" xmlns:p="http://schemas.openxmlformats.org/presentationml/2006/main">
  <p:tag name="NOTEHDR" val="Monitoring for Complianc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NOTEHDR" val="Objectives"/>
</p:tagLst>
</file>

<file path=ppt/tags/tag311.xml><?xml version="1.0" encoding="utf-8"?>
<p:tagLst xmlns:a="http://schemas.openxmlformats.org/drawingml/2006/main" xmlns:r="http://schemas.openxmlformats.org/officeDocument/2006/relationships" xmlns:p="http://schemas.openxmlformats.org/presentationml/2006/main">
  <p:tag name="NOTEHDR" val="Objectives"/>
</p:tagLst>
</file>

<file path=ppt/tags/tag312.xml><?xml version="1.0" encoding="utf-8"?>
<p:tagLst xmlns:a="http://schemas.openxmlformats.org/drawingml/2006/main" xmlns:r="http://schemas.openxmlformats.org/officeDocument/2006/relationships" xmlns:p="http://schemas.openxmlformats.org/presentationml/2006/main">
  <p:tag name="NOTEHDR" val="Objectives"/>
</p:tagLst>
</file>

<file path=ppt/tags/tag313.xml><?xml version="1.0" encoding="utf-8"?>
<p:tagLst xmlns:a="http://schemas.openxmlformats.org/drawingml/2006/main" xmlns:r="http://schemas.openxmlformats.org/officeDocument/2006/relationships" xmlns:p="http://schemas.openxmlformats.org/presentationml/2006/main">
  <p:tag name="NOTEHDR" val="Objectives"/>
</p:tagLst>
</file>

<file path=ppt/tags/tag314.xml><?xml version="1.0" encoding="utf-8"?>
<p:tagLst xmlns:a="http://schemas.openxmlformats.org/drawingml/2006/main" xmlns:r="http://schemas.openxmlformats.org/officeDocument/2006/relationships" xmlns:p="http://schemas.openxmlformats.org/presentationml/2006/main">
  <p:tag name="NOTEHDR" val="Standard Database Auditing"/>
</p:tagLst>
</file>

<file path=ppt/tags/tag315.xml><?xml version="1.0" encoding="utf-8"?>
<p:tagLst xmlns:a="http://schemas.openxmlformats.org/drawingml/2006/main" xmlns:r="http://schemas.openxmlformats.org/officeDocument/2006/relationships" xmlns:p="http://schemas.openxmlformats.org/presentationml/2006/main">
  <p:tag name="NOTEHDR" val="Objectives"/>
</p:tagLst>
</file>

<file path=ppt/tags/tag316.xml><?xml version="1.0" encoding="utf-8"?>
<p:tagLst xmlns:a="http://schemas.openxmlformats.org/drawingml/2006/main" xmlns:r="http://schemas.openxmlformats.org/officeDocument/2006/relationships" xmlns:p="http://schemas.openxmlformats.org/presentationml/2006/main">
  <p:tag name="NOTEHDR" val="Objectives"/>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NOTEHDR" val="Objectives"/>
</p:tagLst>
</file>

<file path=ppt/tags/tag319.xml><?xml version="1.0" encoding="utf-8"?>
<p:tagLst xmlns:a="http://schemas.openxmlformats.org/drawingml/2006/main" xmlns:r="http://schemas.openxmlformats.org/officeDocument/2006/relationships" xmlns:p="http://schemas.openxmlformats.org/presentationml/2006/main">
  <p:tag name="NOTEHDR" val="Value-Based Auditing"/>
</p:tagLst>
</file>

<file path=ppt/tags/tag32.xml><?xml version="1.0" encoding="utf-8"?>
<p:tagLst xmlns:a="http://schemas.openxmlformats.org/drawingml/2006/main" xmlns:r="http://schemas.openxmlformats.org/officeDocument/2006/relationships" xmlns:p="http://schemas.openxmlformats.org/presentationml/2006/main">
  <p:tag name="NOTEHDR" val="Course Objectives"/>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NOTEHDR" val="Value-Based Auditing (continued)"/>
</p:tagLst>
</file>

<file path=ppt/tags/tag321.xml><?xml version="1.0" encoding="utf-8"?>
<p:tagLst xmlns:a="http://schemas.openxmlformats.org/drawingml/2006/main" xmlns:r="http://schemas.openxmlformats.org/officeDocument/2006/relationships" xmlns:p="http://schemas.openxmlformats.org/presentationml/2006/main">
  <p:tag name="NOTEHDR" val="Fine-Grained Auditing"/>
</p:tagLst>
</file>

<file path=ppt/tags/tag322.xml><?xml version="1.0" encoding="utf-8"?>
<p:tagLst xmlns:a="http://schemas.openxmlformats.org/drawingml/2006/main" xmlns:r="http://schemas.openxmlformats.org/officeDocument/2006/relationships" xmlns:p="http://schemas.openxmlformats.org/presentationml/2006/main">
  <p:tag name="NOTEHDR" val="FGA Policy"/>
</p:tagLst>
</file>

<file path=ppt/tags/tag323.xml><?xml version="1.0" encoding="utf-8"?>
<p:tagLst xmlns:a="http://schemas.openxmlformats.org/drawingml/2006/main" xmlns:r="http://schemas.openxmlformats.org/officeDocument/2006/relationships" xmlns:p="http://schemas.openxmlformats.org/presentationml/2006/main">
  <p:tag name="NOTEHDR" val="FGA Policy (continued)"/>
</p:tagLst>
</file>

<file path=ppt/tags/tag324.xml><?xml version="1.0" encoding="utf-8"?>
<p:tagLst xmlns:a="http://schemas.openxmlformats.org/drawingml/2006/main" xmlns:r="http://schemas.openxmlformats.org/officeDocument/2006/relationships" xmlns:p="http://schemas.openxmlformats.org/presentationml/2006/main">
  <p:tag name="NOTEHDR" val="Audited DML Statement: Considerations"/>
</p:tagLst>
</file>

<file path=ppt/tags/tag325.xml><?xml version="1.0" encoding="utf-8"?>
<p:tagLst xmlns:a="http://schemas.openxmlformats.org/drawingml/2006/main" xmlns:r="http://schemas.openxmlformats.org/officeDocument/2006/relationships" xmlns:p="http://schemas.openxmlformats.org/presentationml/2006/main">
  <p:tag name="NOTEHDR" val="FGA Guidelines"/>
</p:tagLst>
</file>

<file path=ppt/tags/tag326.xml><?xml version="1.0" encoding="utf-8"?>
<p:tagLst xmlns:a="http://schemas.openxmlformats.org/drawingml/2006/main" xmlns:r="http://schemas.openxmlformats.org/officeDocument/2006/relationships" xmlns:p="http://schemas.openxmlformats.org/presentationml/2006/main">
  <p:tag name="NOTEHDR" val="Objectives"/>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NOTEHDR" val="Configuration Management"/>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NOTEHDR" val="Built-in and Integrated Manageability"/>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GUID" val="8bd3c316-e356-49b8-97e2-42754a9f65f2"/>
  <p:tag name="AUDIO_ID" val="574"/>
  <p:tag name="ELAPSEDTIME" val="87.2"/>
  <p:tag name="ARTICULATE_SLIDE_PAUSE" val="0"/>
  <p:tag name="ARTICULATE_NAV_LEVEL" val="3"/>
  <p:tag name="ARTICULATE_PLAYLIST_ID" val="-1"/>
  <p:tag name="ARTICULATE_LOCK_SLIDE" val="0"/>
  <p:tag name="ARTICULATE_SLIDE_NAV" val="33"/>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9"/>
  <p:tag name="MARGIN_3" val="36"/>
  <p:tag name="MARGIN_4" val="63"/>
  <p:tag name="MARGIN_5" val="72"/>
  <p:tag name="FONT_SIZE" val="1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GUID" val="e74e0c7a-45f5-4d09-b628-63bc8023dc97"/>
  <p:tag name="AUDIO_ID" val="575"/>
  <p:tag name="ELAPSEDTIME" val="74.8"/>
  <p:tag name="ARTICULATE_SLIDE_PAUSE" val="0"/>
  <p:tag name="ARTICULATE_NAV_LEVEL" val="3"/>
  <p:tag name="ARTICULATE_PLAYLIST_ID" val="-1"/>
  <p:tag name="ARTICULATE_LOCK_SLIDE" val="0"/>
  <p:tag name="ARTICULATE_SLIDE_NAV" val="34"/>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9"/>
  <p:tag name="MARGIN_3" val="36"/>
  <p:tag name="MARGIN_4" val="63"/>
  <p:tag name="MARGIN_5" val="72"/>
  <p:tag name="FONT_SIZE" val="1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GUID" val="742f13a9-2d12-4310-b8cf-e9c437e126de"/>
  <p:tag name="AUDIO_ID" val="576"/>
  <p:tag name="ELAPSEDTIME" val="50.9"/>
  <p:tag name="ARTICULATE_SLIDE_PAUSE" val="0"/>
  <p:tag name="ARTICULATE_NAV_LEVEL" val="3"/>
  <p:tag name="ARTICULATE_PLAYLIST_ID" val="-1"/>
  <p:tag name="ARTICULATE_LOCK_SLIDE" val="0"/>
  <p:tag name="TIMELINE" val="12.10/28.20/40.90/43.80"/>
  <p:tag name="ARTICULATE_SLIDE_NAV" val="35"/>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9"/>
  <p:tag name="MARGIN_3" val="36"/>
  <p:tag name="MARGIN_4" val="63"/>
  <p:tag name="MARGIN_5" val="72"/>
  <p:tag name="FONT_SIZE" val="11"/>
</p:tagLst>
</file>

<file path=ppt/tags/tag361.xml><?xml version="1.0" encoding="utf-8"?>
<p:tagLst xmlns:a="http://schemas.openxmlformats.org/drawingml/2006/main" xmlns:r="http://schemas.openxmlformats.org/officeDocument/2006/relationships" xmlns:p="http://schemas.openxmlformats.org/presentationml/2006/main">
  <p:tag name="ARTICULATE_SLIDE_GUID" val="83781dac-99bd-4f6c-b94f-26a68ffa6b0e"/>
  <p:tag name="AUDIO_ID" val="578"/>
  <p:tag name="ELAPSEDTIME" val="37.8"/>
  <p:tag name="ARTICULATE_SLIDE_PAUSE" val="0"/>
  <p:tag name="ARTICULATE_NAV_LEVEL" val="3"/>
  <p:tag name="ARTICULATE_PLAYLIST_ID" val="-1"/>
  <p:tag name="ARTICULATE_LOCK_SLIDE" val="0"/>
  <p:tag name="ARTICULATE_SLIDE_NAV" val="37"/>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BULLET_8" val="8226"/>
  <p:tag name="BULLET_1" val="8226"/>
  <p:tag name="BULLET_2" val="8226"/>
  <p:tag name="BULLET_3" val="8226"/>
  <p:tag name="BULLET_4" val="8226"/>
  <p:tag name="BULLET_5" val="8226"/>
  <p:tag name="BULLET_6" val="8226"/>
  <p:tag name="BULLET_7" val="8226"/>
  <p:tag name="MARGIN_1" val="0"/>
  <p:tag name="MARGIN_2" val="9"/>
  <p:tag name="MARGIN_3" val="36"/>
  <p:tag name="MARGIN_4" val="63"/>
  <p:tag name="MARGIN_5" val="72"/>
  <p:tag name="FONT_SIZE" val="11"/>
</p:tagLst>
</file>

<file path=ppt/tags/tag363.xml><?xml version="1.0" encoding="utf-8"?>
<p:tagLst xmlns:a="http://schemas.openxmlformats.org/drawingml/2006/main" xmlns:r="http://schemas.openxmlformats.org/officeDocument/2006/relationships" xmlns:p="http://schemas.openxmlformats.org/presentationml/2006/main">
  <p:tag name="ARTICULATE_SLIDE_GUID" val="1b2b3669-76eb-4e15-8900-2900e22191da"/>
  <p:tag name="AUDIO_ID" val="580"/>
  <p:tag name="ELAPSEDTIME" val="72.4"/>
  <p:tag name="ARTICULATE_SLIDE_PAUSE" val="0"/>
  <p:tag name="ARTICULATE_NAV_LEVEL" val="3"/>
  <p:tag name="ARTICULATE_PLAYLIST_ID" val="-1"/>
  <p:tag name="ARTICULATE_LOCK_SLIDE" val="0"/>
  <p:tag name="ARTICULATE_SLIDE_NAV" val="39"/>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GUID" val="83781dac-99bd-4f6c-b94f-26a68ffa6b0e"/>
  <p:tag name="AUDIO_ID" val="578"/>
  <p:tag name="ELAPSEDTIME" val="37.8"/>
  <p:tag name="ARTICULATE_SLIDE_PAUSE" val="0"/>
  <p:tag name="ARTICULATE_NAV_LEVEL" val="3"/>
  <p:tag name="ARTICULATE_PLAYLIST_ID" val="-1"/>
  <p:tag name="ARTICULATE_LOCK_SLIDE" val="0"/>
  <p:tag name="ARTICULATE_SLIDE_NAV" val="37"/>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BULLET_8" val="8226"/>
  <p:tag name="BULLET_1" val="8226"/>
  <p:tag name="BULLET_2" val="8226"/>
  <p:tag name="BULLET_3" val="8226"/>
  <p:tag name="BULLET_4" val="8226"/>
  <p:tag name="BULLET_5" val="8226"/>
  <p:tag name="BULLET_6" val="8226"/>
  <p:tag name="BULLET_7" val="8226"/>
  <p:tag name="MARGIN_1" val="0"/>
  <p:tag name="MARGIN_2" val="9"/>
  <p:tag name="MARGIN_3" val="36"/>
  <p:tag name="MARGIN_4" val="63"/>
  <p:tag name="MARGIN_5" val="72"/>
  <p:tag name="FONT_SIZE" val="11"/>
</p:tagLst>
</file>

<file path=ppt/tags/tag374.xml><?xml version="1.0" encoding="utf-8"?>
<p:tagLst xmlns:a="http://schemas.openxmlformats.org/drawingml/2006/main" xmlns:r="http://schemas.openxmlformats.org/officeDocument/2006/relationships" xmlns:p="http://schemas.openxmlformats.org/presentationml/2006/main">
  <p:tag name="ARTICULATE_SLIDE_GUID" val="1b2b3669-76eb-4e15-8900-2900e22191da"/>
  <p:tag name="AUDIO_ID" val="580"/>
  <p:tag name="ELAPSEDTIME" val="72.4"/>
  <p:tag name="ARTICULATE_SLIDE_PAUSE" val="0"/>
  <p:tag name="ARTICULATE_NAV_LEVEL" val="3"/>
  <p:tag name="ARTICULATE_PLAYLIST_ID" val="-1"/>
  <p:tag name="ARTICULATE_LOCK_SLIDE" val="0"/>
  <p:tag name="ARTICULATE_SLIDE_NAV" val="39"/>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NOTEHDR" val="Maintenance Windows"/>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NOTEHDR" val="Database Maintenance"/>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NOTEHDR" val="Automatic Workload Repository (AWR)"/>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NOTEHDR" val="Automatic Database Diagnostic Monitor (ADDM)"/>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NOTEHDR" val="Advisory Framework"/>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NOTEHDR" val="Advisory Framework (continued)"/>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NOTEHDR" val="Server-Generated Alerts"/>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NOTEHDR" val="Reacting to Alerts"/>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NOTEHDR" val="Alert Types and Clearing Alerts"/>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NOTEHDR" val="Troubleshooting and Tuning Views"/>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NOTEHDR" val="Performance Monitoring"/>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NOTEHDR" val="Process Architecture"/>
</p:tagLst>
</file>

<file path=ppt/tags/tag419.xml><?xml version="1.0" encoding="utf-8"?>
<p:tagLst xmlns:a="http://schemas.openxmlformats.org/drawingml/2006/main" xmlns:r="http://schemas.openxmlformats.org/officeDocument/2006/relationships" xmlns:p="http://schemas.openxmlformats.org/presentationml/2006/main">
  <p:tag name="NOTEHDR" val="Process Structures"/>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0.xml><?xml version="1.0" encoding="utf-8"?>
<p:tagLst xmlns:a="http://schemas.openxmlformats.org/drawingml/2006/main" xmlns:r="http://schemas.openxmlformats.org/officeDocument/2006/relationships" xmlns:p="http://schemas.openxmlformats.org/presentationml/2006/main">
  <p:tag name="NOTEHDR" val="Process Structures (continued)"/>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NOTEHDR" val="Database Writer Process (DBW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NOTEHDR" val="Database Writer Process (DBWn) (continued)"/>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NOTEHDR" val="Log Writer Process (LGWR)"/>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NOTEHDR" val="Log Writer Process (LGWR) (continued)"/>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NOTEHDR" val="Checkpoint Process (CKPT)"/>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NOTEHDR" val="System Monitor Process (SMON)"/>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NOTEHDR" val="Process Monitor Process (PMON)"/>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NOTEHDR" val="Process Monitor Process (PMON)"/>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NOTEHDR" val="Recoverer Process (RECO)"/>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NOTEHDR" val="Archiver Processes (ARCn)"/>
</p:tagLst>
</file>

<file path=ppt/tags/tag433.xml><?xml version="1.0" encoding="utf-8"?>
<p:tagLst xmlns:a="http://schemas.openxmlformats.org/drawingml/2006/main" xmlns:r="http://schemas.openxmlformats.org/officeDocument/2006/relationships" xmlns:p="http://schemas.openxmlformats.org/presentationml/2006/main">
  <p:tag name="NOTEHDR" val="Interacting with an Oracle Database"/>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NOTEHDR" val="Oracle Database Memory Structures"/>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LJROSS~1.ST-\LOCALS~1\Temp\articulate\presenter\imgtemp\0AST6reG_files\slide0001_image001.png"/>
</p:tagLst>
</file>

<file path=ppt/tags/tag440.xml><?xml version="1.0" encoding="utf-8"?>
<p:tagLst xmlns:a="http://schemas.openxmlformats.org/drawingml/2006/main" xmlns:r="http://schemas.openxmlformats.org/officeDocument/2006/relationships" xmlns:p="http://schemas.openxmlformats.org/presentationml/2006/main">
  <p:tag name="NOTEHDR" val="Shared Pool"/>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NOTEHDR" val="Shared Pool (continued)"/>
  <p:tag name="ARTICULATE_SLIDE_THUMBNAIL_REFRESH" val="1"/>
</p:tagLst>
</file>

<file path=ppt/tags/tag442.xml><?xml version="1.0" encoding="utf-8"?>
<p:tagLst xmlns:a="http://schemas.openxmlformats.org/drawingml/2006/main" xmlns:r="http://schemas.openxmlformats.org/officeDocument/2006/relationships" xmlns:p="http://schemas.openxmlformats.org/presentationml/2006/main">
  <p:tag name="NOTEHDR" val="Database Buffer Cache"/>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NOTEHDR" val="Redo Log Buffer"/>
  <p:tag name="ARTICULATE_SLIDE_THUMBNAIL_REFRESH" val="1"/>
</p:tagLst>
</file>

<file path=ppt/tags/tag444.xml><?xml version="1.0" encoding="utf-8"?>
<p:tagLst xmlns:a="http://schemas.openxmlformats.org/drawingml/2006/main" xmlns:r="http://schemas.openxmlformats.org/officeDocument/2006/relationships" xmlns:p="http://schemas.openxmlformats.org/presentationml/2006/main">
  <p:tag name="NOTEHDR" val="Large Pool"/>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NOTEHDR" val="Java Pool and Streams Pool"/>
  <p:tag name="ARTICULATE_SLIDE_THUMBNAIL_REFRESH" val="1"/>
</p:tagLst>
</file>

<file path=ppt/tags/tag446.xml><?xml version="1.0" encoding="utf-8"?>
<p:tagLst xmlns:a="http://schemas.openxmlformats.org/drawingml/2006/main" xmlns:r="http://schemas.openxmlformats.org/officeDocument/2006/relationships" xmlns:p="http://schemas.openxmlformats.org/presentationml/2006/main">
  <p:tag name="NOTEHDR" val="Java Pool and Streams Pool"/>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NOTEHDR" val="Program Global Area (PGA)"/>
  <p:tag name="ARTICULATE_SLIDE_THUMBNAIL_REFRESH" val="1"/>
</p:tagLst>
</file>

<file path=ppt/tags/tag448.xml><?xml version="1.0" encoding="utf-8"?>
<p:tagLst xmlns:a="http://schemas.openxmlformats.org/drawingml/2006/main" xmlns:r="http://schemas.openxmlformats.org/officeDocument/2006/relationships" xmlns:p="http://schemas.openxmlformats.org/presentationml/2006/main">
  <p:tag name="NOTEHDR" val="Managing Memory Components"/>
</p:tagLst>
</file>

<file path=ppt/tags/tag4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NOTEHDR" val="Data Dictionary: Overview"/>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NOTEHDR" val="Connecting to the Database Instance"/>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NOTEHDR" val="Oracle Net Services"/>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NOTEHDR" val="Tools for Configuring and Managing the Oracle Network"/>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NOTEHDR" val="Oracle Net Listener"/>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NOTEHDR" val="Establishing Net Connections"/>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NOTEHDR" val="Establishing a Connectio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NOTEHDR" val="User Sessions"/>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NOTEHDR" val="Naming Methods"/>
  <p:tag name="ARTICULATE_SLIDE_THUMBNAIL_REFRESH" val="1"/>
</p:tagLst>
</file>

<file path=ppt/theme/theme1.xml><?xml version="1.0" encoding="utf-8"?>
<a:theme xmlns:a="http://schemas.openxmlformats.org/drawingml/2006/main" name="OU7_Jan2017">
  <a:themeElements>
    <a:clrScheme name="Oracle University">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OU7_Jan2017</Template>
  <TotalTime>2163</TotalTime>
  <Words>97260</Words>
  <Application>Microsoft Office PowerPoint</Application>
  <PresentationFormat>Custom</PresentationFormat>
  <Paragraphs>7876</Paragraphs>
  <Slides>535</Slides>
  <Notes>535</Notes>
  <HiddenSlides>55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535</vt:i4>
      </vt:variant>
    </vt:vector>
  </HeadingPairs>
  <TitlesOfParts>
    <vt:vector size="551" baseType="lpstr">
      <vt:lpstr>SimSun</vt:lpstr>
      <vt:lpstr>Arial</vt:lpstr>
      <vt:lpstr>Arial Black</vt:lpstr>
      <vt:lpstr>Arial Narrow</vt:lpstr>
      <vt:lpstr>Calibri</vt:lpstr>
      <vt:lpstr>Courier</vt:lpstr>
      <vt:lpstr>Courier New</vt:lpstr>
      <vt:lpstr>Gill Sans</vt:lpstr>
      <vt:lpstr>Helvetica</vt:lpstr>
      <vt:lpstr>Helvetica Neue</vt:lpstr>
      <vt:lpstr>Times New Roman</vt:lpstr>
      <vt:lpstr>Times-Roman</vt:lpstr>
      <vt:lpstr>Wingdings</vt:lpstr>
      <vt:lpstr>ヒラギノ角ゴ ProN W3</vt:lpstr>
      <vt:lpstr>OU7_Jan2017</vt:lpstr>
      <vt:lpstr>Photo Editor Photo</vt:lpstr>
      <vt:lpstr>Oracle 19c Administration</vt:lpstr>
      <vt:lpstr>1. Introduction to Oracle Database</vt:lpstr>
      <vt:lpstr>Objectives</vt:lpstr>
      <vt:lpstr>Oracle Database Server Architecture: Overview</vt:lpstr>
      <vt:lpstr>Oracle Multitenant Container Database: Introduction </vt:lpstr>
      <vt:lpstr>Oracle Multitenant Container Database: Architecture</vt:lpstr>
      <vt:lpstr>Oracle Database Instance Configurations</vt:lpstr>
      <vt:lpstr>Database Sharding: Introduction</vt:lpstr>
      <vt:lpstr>Oracle Database Server: Interactive Architecture Diagram</vt:lpstr>
      <vt:lpstr>Summary</vt:lpstr>
      <vt:lpstr>2. Accessing an Oracle Database</vt:lpstr>
      <vt:lpstr>Objectives</vt:lpstr>
      <vt:lpstr>Connecting to an Oracle Database Instance</vt:lpstr>
      <vt:lpstr>PowerPoint Presentation</vt:lpstr>
      <vt:lpstr>Oracle Database Tools</vt:lpstr>
      <vt:lpstr>Database Tool Choices</vt:lpstr>
      <vt:lpstr>SQL*Plus</vt:lpstr>
      <vt:lpstr>PowerPoint Presentation</vt:lpstr>
      <vt:lpstr>Oracle SQL Developer</vt:lpstr>
      <vt:lpstr>Oracle SQL Developer: Connections</vt:lpstr>
      <vt:lpstr>Oracle SQL Developer: DBA Actions</vt:lpstr>
      <vt:lpstr>Database Configuration Assistant (DBCA)</vt:lpstr>
      <vt:lpstr>Oracle Enterprise Manager Database Express</vt:lpstr>
      <vt:lpstr>PowerPoint Presentation</vt:lpstr>
      <vt:lpstr>Enterprise Manager Cloud Control 13c Features</vt:lpstr>
      <vt:lpstr>PowerPoint Presentation</vt:lpstr>
      <vt:lpstr>Oracle Enterprise Manager Component Overview </vt:lpstr>
      <vt:lpstr>Single Pane of Glass for Enterprise Management </vt:lpstr>
      <vt:lpstr>Oracle Enterprise Manager Database Management</vt:lpstr>
      <vt:lpstr>Oracle Enterprise Manager Database Details Page  (Notes Only)</vt:lpstr>
      <vt:lpstr>Summary</vt:lpstr>
      <vt:lpstr>3. Creating an Oracle Database by Using DBCA</vt:lpstr>
      <vt:lpstr>Objectives</vt:lpstr>
      <vt:lpstr>Planning the Database</vt:lpstr>
      <vt:lpstr>Choosing a Database Template</vt:lpstr>
      <vt:lpstr>Choosing the Appropriate Character Set</vt:lpstr>
      <vt:lpstr>PowerPoint Presentation</vt:lpstr>
      <vt:lpstr>How Are Character Sets Used?</vt:lpstr>
      <vt:lpstr>Setting NLS_LANG Correctly on the Client</vt:lpstr>
      <vt:lpstr>Using the Database Configuration Assistant</vt:lpstr>
      <vt:lpstr>Using DBCA in Silent Mode</vt:lpstr>
      <vt:lpstr>Summary</vt:lpstr>
      <vt:lpstr>Practice Overview</vt:lpstr>
      <vt:lpstr>4. Creating an Oracle Database by Using a SQL Command</vt:lpstr>
      <vt:lpstr>Objectives</vt:lpstr>
      <vt:lpstr>Creating a Container Database (CDB)</vt:lpstr>
      <vt:lpstr>Creating a CDB by Using a SQL Command: Example</vt:lpstr>
      <vt:lpstr>Using the SEED FILE_NAME_CONVERT Clause</vt:lpstr>
      <vt:lpstr>Using the ENABLE PLUGGABLE DATABASE Clause</vt:lpstr>
      <vt:lpstr>Summary</vt:lpstr>
      <vt:lpstr>Practice Overview</vt:lpstr>
      <vt:lpstr>5. Starting Up and Shutting Down a Database Instance</vt:lpstr>
      <vt:lpstr>Objectives</vt:lpstr>
      <vt:lpstr>Starting the Oracle Database Instance</vt:lpstr>
      <vt:lpstr>Shutting Down an Oracle Database Instance</vt:lpstr>
      <vt:lpstr>PowerPoint Presentation</vt:lpstr>
      <vt:lpstr>Comparing SHUTDOWN Modes</vt:lpstr>
      <vt:lpstr>Comparing SHUTDOWN Modes</vt:lpstr>
      <vt:lpstr>Opening and Closing PDBs</vt:lpstr>
      <vt:lpstr>Configuring PDBs to Automatically Open</vt:lpstr>
      <vt:lpstr>Summary</vt:lpstr>
      <vt:lpstr>Practice Overview</vt:lpstr>
      <vt:lpstr>6. Managing Database Instances</vt:lpstr>
      <vt:lpstr>Objectives</vt:lpstr>
      <vt:lpstr>Working with Initialization Parameters</vt:lpstr>
      <vt:lpstr>PowerPoint Presentation</vt:lpstr>
      <vt:lpstr>Initialization Parameters</vt:lpstr>
      <vt:lpstr>PowerPoint Presentation</vt:lpstr>
      <vt:lpstr>Modifying Initialization Parameters</vt:lpstr>
      <vt:lpstr>PowerPoint Presentation</vt:lpstr>
      <vt:lpstr>Viewing Initialization Parameters</vt:lpstr>
      <vt:lpstr>PowerPoint Presentation</vt:lpstr>
      <vt:lpstr>Working with the Automatic Diagnostic Repository</vt:lpstr>
      <vt:lpstr>Automatic Diagnostic Repository</vt:lpstr>
      <vt:lpstr>Viewing the Alert Log</vt:lpstr>
      <vt:lpstr>Using Trace Files</vt:lpstr>
      <vt:lpstr>PowerPoint Presentation</vt:lpstr>
      <vt:lpstr>Administering the DDL Log File</vt:lpstr>
      <vt:lpstr>Querying Dynamic Performance Views</vt:lpstr>
      <vt:lpstr>Considerations for Dynamic Performance Views</vt:lpstr>
      <vt:lpstr>Data Dictionary: Overview</vt:lpstr>
      <vt:lpstr>Querying the Oracle Data Dictionary</vt:lpstr>
      <vt:lpstr>PowerPoint Presentation</vt:lpstr>
      <vt:lpstr>Summary</vt:lpstr>
      <vt:lpstr>Practice Overview</vt:lpstr>
      <vt:lpstr>7. Oracle Net Services: Overview</vt:lpstr>
      <vt:lpstr>Objectives</vt:lpstr>
      <vt:lpstr>Connecting to the Database Instance</vt:lpstr>
      <vt:lpstr>Oracle Net Services: Overview</vt:lpstr>
      <vt:lpstr>Defining Oracle Net Services Components</vt:lpstr>
      <vt:lpstr>Tools for Configuring and Managing Oracle Net Services</vt:lpstr>
      <vt:lpstr>Oracle Net Listener: Overview</vt:lpstr>
      <vt:lpstr>The Default Listener</vt:lpstr>
      <vt:lpstr>Comparing Dedicated and Shared Server Architecture</vt:lpstr>
      <vt:lpstr>Summary</vt:lpstr>
      <vt:lpstr>8. Configuring Naming Methods</vt:lpstr>
      <vt:lpstr>Objectives</vt:lpstr>
      <vt:lpstr>Establishing Oracle Network Connections</vt:lpstr>
      <vt:lpstr>Connecting to an Oracle Database Instance</vt:lpstr>
      <vt:lpstr>Name Resolution</vt:lpstr>
      <vt:lpstr>Establishing a Connection</vt:lpstr>
      <vt:lpstr>User Sessions</vt:lpstr>
      <vt:lpstr>Naming Methods</vt:lpstr>
      <vt:lpstr>Easy Connect</vt:lpstr>
      <vt:lpstr>Local Naming</vt:lpstr>
      <vt:lpstr>Directory Naming</vt:lpstr>
      <vt:lpstr>Using Database Services to Manage Workloads</vt:lpstr>
      <vt:lpstr>Creating Database Services </vt:lpstr>
      <vt:lpstr>Summary</vt:lpstr>
      <vt:lpstr>Practice Overview</vt:lpstr>
      <vt:lpstr>9. Configuring and Administering the Listener</vt:lpstr>
      <vt:lpstr>Objectives</vt:lpstr>
      <vt:lpstr>Review: Oracle Net Services Overview</vt:lpstr>
      <vt:lpstr>Oracle Net Listener: Overview</vt:lpstr>
      <vt:lpstr>The Default Listener</vt:lpstr>
      <vt:lpstr>Configuring Dynamic Service Registration</vt:lpstr>
      <vt:lpstr>PowerPoint Presentation</vt:lpstr>
      <vt:lpstr>Configuring Static Service Registration</vt:lpstr>
      <vt:lpstr>PowerPoint Presentation</vt:lpstr>
      <vt:lpstr>Summary</vt:lpstr>
      <vt:lpstr>Practice Overview</vt:lpstr>
      <vt:lpstr>10. Configuring a Shared Server Architecture</vt:lpstr>
      <vt:lpstr>Objectives</vt:lpstr>
      <vt:lpstr>Shared Server Architecture: Overview</vt:lpstr>
      <vt:lpstr>Comparing Dedicated and Shared Server Architecture: Review</vt:lpstr>
      <vt:lpstr>Enabling Shared Server</vt:lpstr>
      <vt:lpstr>Controlling Shared Server Operations</vt:lpstr>
      <vt:lpstr>SGA and PGA Usage</vt:lpstr>
      <vt:lpstr>Shared Server Configuration Considerations</vt:lpstr>
      <vt:lpstr>Summary</vt:lpstr>
      <vt:lpstr>Practice Overview</vt:lpstr>
      <vt:lpstr>11. Configuring Oracle Connection Manager for Multiplexing and Access Control</vt:lpstr>
      <vt:lpstr>Objectives</vt:lpstr>
      <vt:lpstr>Oracle Connection Manager: Overview</vt:lpstr>
      <vt:lpstr>Oracle Connection Manager Processes</vt:lpstr>
      <vt:lpstr>Oracle Connection Manager: Architecture</vt:lpstr>
      <vt:lpstr>Using Filtering Rules</vt:lpstr>
      <vt:lpstr>Implementing Intranet Access Control</vt:lpstr>
      <vt:lpstr>Implementing Internet Access Control</vt:lpstr>
      <vt:lpstr>Using Session Multiplexing</vt:lpstr>
      <vt:lpstr>Configuring Oracle Connection Manager</vt:lpstr>
      <vt:lpstr>Configuring the cman.ora File</vt:lpstr>
      <vt:lpstr>Example of a cman.ora File</vt:lpstr>
      <vt:lpstr>Configuring Clients</vt:lpstr>
      <vt:lpstr>Configuring the Database Server</vt:lpstr>
      <vt:lpstr>Configuring the Database Server for Multiplexing (Optional)</vt:lpstr>
      <vt:lpstr>Using the Oracle Connection Manager Control Utility</vt:lpstr>
      <vt:lpstr>Review of Oracle Connection Manager Features</vt:lpstr>
      <vt:lpstr>Summary</vt:lpstr>
      <vt:lpstr>Practice Overview</vt:lpstr>
      <vt:lpstr>12. Creating PDBs from Seed</vt:lpstr>
      <vt:lpstr>Objectives</vt:lpstr>
      <vt:lpstr>Provisioning New Pluggable Databases</vt:lpstr>
      <vt:lpstr>Tools</vt:lpstr>
      <vt:lpstr>Creating a New PDB from PDB$SEED </vt:lpstr>
      <vt:lpstr>Using the FILE_NAME_CONVERT Clause</vt:lpstr>
      <vt:lpstr>Using OMF or the PDB_FILE_NAME_CONVERT Parameter</vt:lpstr>
      <vt:lpstr>Summary</vt:lpstr>
      <vt:lpstr>Practice Overview</vt:lpstr>
      <vt:lpstr>13. Using Other Techniques to Create PDBs</vt:lpstr>
      <vt:lpstr>Objectives</vt:lpstr>
      <vt:lpstr>Cloning Regular PDBs</vt:lpstr>
      <vt:lpstr>Migrating Data from a Non-CDB into a CDB</vt:lpstr>
      <vt:lpstr>Plugging a Non-CDB into CDB Using DBMS_PDB</vt:lpstr>
      <vt:lpstr>Replicating a Non-CDB into a CDB by Using GoldenGate</vt:lpstr>
      <vt:lpstr>Cloning a Non-CDB or Remote PDB</vt:lpstr>
      <vt:lpstr>Using DBCA to Clone a Remote PDB</vt:lpstr>
      <vt:lpstr>Plugging an Unplugged Regular PDB into CDB </vt:lpstr>
      <vt:lpstr>Plugging in a PDB Using an Archive File</vt:lpstr>
      <vt:lpstr>Cloning Remote PDBs in Hot Mode</vt:lpstr>
      <vt:lpstr>Near-Zero Downtime PDB Relocation</vt:lpstr>
      <vt:lpstr>PowerPoint Presentation</vt:lpstr>
      <vt:lpstr>Using DBCA to Relocate a Remote PDB</vt:lpstr>
      <vt:lpstr>Proxy PDB: Query Across CDBs Proxying Root Replica</vt:lpstr>
      <vt:lpstr>Creating a Proxy PDB</vt:lpstr>
      <vt:lpstr>Summary</vt:lpstr>
      <vt:lpstr>Practice Overview</vt:lpstr>
      <vt:lpstr>14. Managing PDBs</vt:lpstr>
      <vt:lpstr>Objectives</vt:lpstr>
      <vt:lpstr>Changing the PDB Mode</vt:lpstr>
      <vt:lpstr>Modifying PDB Settings</vt:lpstr>
      <vt:lpstr>Impact of Changing Initialization Parameters</vt:lpstr>
      <vt:lpstr>Changing Initialization Parameters: Example </vt:lpstr>
      <vt:lpstr>Using the ALTER SYSTEM Command in a PDB</vt:lpstr>
      <vt:lpstr>Configuring Host Name and Port Number per PDB</vt:lpstr>
      <vt:lpstr>Dropping PDBs</vt:lpstr>
      <vt:lpstr>Summary</vt:lpstr>
      <vt:lpstr>Practice Overview</vt:lpstr>
      <vt:lpstr>15. Database Storage Overview</vt:lpstr>
      <vt:lpstr>Objectives</vt:lpstr>
      <vt:lpstr>Database Storage Architecture</vt:lpstr>
      <vt:lpstr>PowerPoint Presentation</vt:lpstr>
      <vt:lpstr>Logical and Physical Database Structures</vt:lpstr>
      <vt:lpstr>PowerPoint Presentation</vt:lpstr>
      <vt:lpstr>Segments, Extents, and Blocks</vt:lpstr>
      <vt:lpstr>Tablespaces and Data Files</vt:lpstr>
      <vt:lpstr>Default Tablespaces in a Multitenant Container Database </vt:lpstr>
      <vt:lpstr>SYSTEM and SYSAUX Tablespaces </vt:lpstr>
      <vt:lpstr>Types of Segments</vt:lpstr>
      <vt:lpstr>How Table Data Is Stored</vt:lpstr>
      <vt:lpstr>Database Block Content</vt:lpstr>
      <vt:lpstr>Understanding Deferred Segment Creation</vt:lpstr>
      <vt:lpstr>Controlling Deferred Segment Creation</vt:lpstr>
      <vt:lpstr>Monitoring Tablespace Space Usage</vt:lpstr>
      <vt:lpstr>Oracle Database Storage Structures: Interactive Architecture Diagram</vt:lpstr>
      <vt:lpstr>Summary</vt:lpstr>
      <vt:lpstr>16. Creating and Managing Tablespaces</vt:lpstr>
      <vt:lpstr>Objectives</vt:lpstr>
      <vt:lpstr>Creating Tablespaces</vt:lpstr>
      <vt:lpstr>Creating a Tablespace: Clauses </vt:lpstr>
      <vt:lpstr>PowerPoint Presentation</vt:lpstr>
      <vt:lpstr>PowerPoint Presentation</vt:lpstr>
      <vt:lpstr>Creating Permanent Tablespaces in a CDB</vt:lpstr>
      <vt:lpstr>Defining Default Permanent Tablespaces</vt:lpstr>
      <vt:lpstr>Temporary Tablespaces</vt:lpstr>
      <vt:lpstr>Altering and Dropping Tablespaces</vt:lpstr>
      <vt:lpstr>PowerPoint Presentation</vt:lpstr>
      <vt:lpstr>Viewing Tablespace Information</vt:lpstr>
      <vt:lpstr>Implementing Oracle Managed Files (OMF)</vt:lpstr>
      <vt:lpstr>PowerPoint Presentation</vt:lpstr>
      <vt:lpstr>Enlarging the Database</vt:lpstr>
      <vt:lpstr>Moving or Renaming Online Data Files</vt:lpstr>
      <vt:lpstr>Examples: Moving and Renaming Online Data Files</vt:lpstr>
      <vt:lpstr>Summary</vt:lpstr>
      <vt:lpstr>Practice Overview</vt:lpstr>
      <vt:lpstr>17. Improving Space Usage</vt:lpstr>
      <vt:lpstr>Objectives</vt:lpstr>
      <vt:lpstr>Space Management Features</vt:lpstr>
      <vt:lpstr>Block Space Management</vt:lpstr>
      <vt:lpstr>Row Chaining and Migration</vt:lpstr>
      <vt:lpstr>Free Space Management Within Segments</vt:lpstr>
      <vt:lpstr>Allocating Extents</vt:lpstr>
      <vt:lpstr>Using Unusable Indexes</vt:lpstr>
      <vt:lpstr>Using Temporary Tables</vt:lpstr>
      <vt:lpstr>Creating Global Temporary Tables</vt:lpstr>
      <vt:lpstr>Creating Private Temporary Tables</vt:lpstr>
      <vt:lpstr>Table Compression: Overview</vt:lpstr>
      <vt:lpstr>Table Compression: Concepts</vt:lpstr>
      <vt:lpstr>Compression for Direct-Path Insert Operations</vt:lpstr>
      <vt:lpstr>Advanced Row Compression for DML Operations</vt:lpstr>
      <vt:lpstr>Specifying Table Compression</vt:lpstr>
      <vt:lpstr>Using the Compression Advisor</vt:lpstr>
      <vt:lpstr>Resolving Space Usage Issues</vt:lpstr>
      <vt:lpstr>Reclaiming Space by Shrinking Segments</vt:lpstr>
      <vt:lpstr>Shrinking Segments</vt:lpstr>
      <vt:lpstr>Results of a Shrink Operation</vt:lpstr>
      <vt:lpstr>Managing Resumable Space Allocation</vt:lpstr>
      <vt:lpstr>Using Resumable Space Allocation</vt:lpstr>
      <vt:lpstr>PowerPoint Presentation</vt:lpstr>
      <vt:lpstr>Resuming Suspended Statements</vt:lpstr>
      <vt:lpstr>PowerPoint Presentation</vt:lpstr>
      <vt:lpstr>What Operations Are Resumable?</vt:lpstr>
      <vt:lpstr>Summary</vt:lpstr>
      <vt:lpstr>Practice Overview</vt:lpstr>
      <vt:lpstr>18. Managing Undo Data</vt:lpstr>
      <vt:lpstr>Objectives</vt:lpstr>
      <vt:lpstr>Undo Data: Overview</vt:lpstr>
      <vt:lpstr>PowerPoint Presentation</vt:lpstr>
      <vt:lpstr>Transactions and Undo Data</vt:lpstr>
      <vt:lpstr>Storing Undo Information</vt:lpstr>
      <vt:lpstr>Comparing Undo Data and Redo Data</vt:lpstr>
      <vt:lpstr>Managing Undo</vt:lpstr>
      <vt:lpstr>Comparing SHARED Undo Mode and LOCAL Undo Mode</vt:lpstr>
      <vt:lpstr>Configuring Undo Retention</vt:lpstr>
      <vt:lpstr>Categories of Undo</vt:lpstr>
      <vt:lpstr>Guaranteeing Undo Retention</vt:lpstr>
      <vt:lpstr>Changing an Undo Tablespace to a Fixed Size</vt:lpstr>
      <vt:lpstr>Temporary Undo: Overview</vt:lpstr>
      <vt:lpstr>Temporary Undo Benefits</vt:lpstr>
      <vt:lpstr>Enabling Temporary Undo</vt:lpstr>
      <vt:lpstr>Monitoring Temporary Undo</vt:lpstr>
      <vt:lpstr>Summary</vt:lpstr>
      <vt:lpstr>Practice Overview</vt:lpstr>
      <vt:lpstr>19. Creating and  Managing User Accounts</vt:lpstr>
      <vt:lpstr>Objectives</vt:lpstr>
      <vt:lpstr>Database User Accounts</vt:lpstr>
      <vt:lpstr>PowerPoint Presentation</vt:lpstr>
      <vt:lpstr>Oracle-Supplied Administrator Accounts</vt:lpstr>
      <vt:lpstr>Creating Oracle Database Users in a Multitenant Environment</vt:lpstr>
      <vt:lpstr>Creating Common Users in the CDB and PDBs</vt:lpstr>
      <vt:lpstr>Creating Schema Only Accounts</vt:lpstr>
      <vt:lpstr>Authenticating Users</vt:lpstr>
      <vt:lpstr>Using Password Authentication</vt:lpstr>
      <vt:lpstr>Using Password File Authentication</vt:lpstr>
      <vt:lpstr>Using OS Authentication</vt:lpstr>
      <vt:lpstr>PowerPoint Presentation</vt:lpstr>
      <vt:lpstr>OS Authentication for Privileged Users</vt:lpstr>
      <vt:lpstr>Assigning Quotas</vt:lpstr>
      <vt:lpstr>Assigning Quotas</vt:lpstr>
      <vt:lpstr>Summary</vt:lpstr>
      <vt:lpstr>Practice Overview</vt:lpstr>
      <vt:lpstr>20. Configuring Privilege and  Role Authorization</vt:lpstr>
      <vt:lpstr>Objectives</vt:lpstr>
      <vt:lpstr>Privileges</vt:lpstr>
      <vt:lpstr>System Privileges</vt:lpstr>
      <vt:lpstr>PowerPoint Presentation</vt:lpstr>
      <vt:lpstr>System Privileges for Administrators</vt:lpstr>
      <vt:lpstr>Object Privileges</vt:lpstr>
      <vt:lpstr>Granting Privileges in a Multitenant Environment</vt:lpstr>
      <vt:lpstr>Granting Privileges: Example</vt:lpstr>
      <vt:lpstr>Using Roles to Manage Privileges</vt:lpstr>
      <vt:lpstr>Assigning Privileges to Roles and Assigning Roles to Users</vt:lpstr>
      <vt:lpstr>Oracle-Supplied Roles</vt:lpstr>
      <vt:lpstr>Granting Roles in a Multitenant Environment</vt:lpstr>
      <vt:lpstr>Granting Roles: Example</vt:lpstr>
      <vt:lpstr>Making Roles More Secure</vt:lpstr>
      <vt:lpstr>Revoking Roles and Privileges</vt:lpstr>
      <vt:lpstr>Granting and Revoking System Privileges</vt:lpstr>
      <vt:lpstr>Granting and Revoking Object Privileges</vt:lpstr>
      <vt:lpstr>Summary</vt:lpstr>
      <vt:lpstr>Practice Overview</vt:lpstr>
      <vt:lpstr>21. Configuring User Resource Limits</vt:lpstr>
      <vt:lpstr>Objectives</vt:lpstr>
      <vt:lpstr>Profiles and Users</vt:lpstr>
      <vt:lpstr>Creating Profiles in a Multitenant Architecture</vt:lpstr>
      <vt:lpstr>Creating Profiles: Example</vt:lpstr>
      <vt:lpstr>Profile Parameters: Resources</vt:lpstr>
      <vt:lpstr>PowerPoint Presentation</vt:lpstr>
      <vt:lpstr>Profile Parameters: Locking and Passwords</vt:lpstr>
      <vt:lpstr>PowerPoint Presentation</vt:lpstr>
      <vt:lpstr>Oracle-Supplied Password Verification Functions</vt:lpstr>
      <vt:lpstr>Assigning Profiles in a Multitenant Architecture</vt:lpstr>
      <vt:lpstr>Summary</vt:lpstr>
      <vt:lpstr>Practice Overview</vt:lpstr>
      <vt:lpstr>22. Implementing Oracle Database Auditing</vt:lpstr>
      <vt:lpstr>Objectives</vt:lpstr>
      <vt:lpstr>Database Security</vt:lpstr>
      <vt:lpstr>PowerPoint Presentation</vt:lpstr>
      <vt:lpstr>Monitoring for Compliance</vt:lpstr>
      <vt:lpstr>Types of Activities to be Audited</vt:lpstr>
      <vt:lpstr>Mandatorily Audited Activities</vt:lpstr>
      <vt:lpstr>Understanding Auditing Implementation</vt:lpstr>
      <vt:lpstr>Administering the Roles Required for Auditing</vt:lpstr>
      <vt:lpstr>Database Auditing: Overview</vt:lpstr>
      <vt:lpstr>Configuring Auditing</vt:lpstr>
      <vt:lpstr>Creating a Unified Audit Policy</vt:lpstr>
      <vt:lpstr>Creating an Audit Policy: System-Wide Audit Options</vt:lpstr>
      <vt:lpstr>Creating an Audit Policy: Object-Specific Actions</vt:lpstr>
      <vt:lpstr>Creating an Audit Policy: Specifying Conditions</vt:lpstr>
      <vt:lpstr>Enabling and Disabling Audit Policies</vt:lpstr>
      <vt:lpstr>Auditing Actions in the CDB and PDBs</vt:lpstr>
      <vt:lpstr>Auditing Actions in the CDB and PDBs (Notes Only)</vt:lpstr>
      <vt:lpstr>Modifying a Unified Audit Policy</vt:lpstr>
      <vt:lpstr>Auditing Top-Level Statements Only</vt:lpstr>
      <vt:lpstr>Viewing Audit Policy Information</vt:lpstr>
      <vt:lpstr>Value-Based Auditing</vt:lpstr>
      <vt:lpstr>PowerPoint Presentation</vt:lpstr>
      <vt:lpstr>Fine-Grained Auditing</vt:lpstr>
      <vt:lpstr>FGA Policy</vt:lpstr>
      <vt:lpstr>PowerPoint Presentation</vt:lpstr>
      <vt:lpstr>Audited DML Statement: Considerations</vt:lpstr>
      <vt:lpstr>FGA Guidelines</vt:lpstr>
      <vt:lpstr>Archiving and Purging the Audit Trail</vt:lpstr>
      <vt:lpstr>Purging Audit Trail Records</vt:lpstr>
      <vt:lpstr>Summary</vt:lpstr>
      <vt:lpstr>Practice Overview</vt:lpstr>
      <vt:lpstr>23. Introduction to Loading and Transporting Data</vt:lpstr>
      <vt:lpstr>Objectives</vt:lpstr>
      <vt:lpstr>Moving Data: General Architecture</vt:lpstr>
      <vt:lpstr>Oracle Data Pump: Overview</vt:lpstr>
      <vt:lpstr>Oracle Data Pump: Benefits</vt:lpstr>
      <vt:lpstr>PowerPoint Presentation</vt:lpstr>
      <vt:lpstr>SQL Loader: Overview</vt:lpstr>
      <vt:lpstr>PowerPoint Presentation</vt:lpstr>
      <vt:lpstr>Summary</vt:lpstr>
      <vt:lpstr>24. Loading Data</vt:lpstr>
      <vt:lpstr>Objectives</vt:lpstr>
      <vt:lpstr>SQL Loader: Review</vt:lpstr>
      <vt:lpstr>Creating the SQL*Loader Control File</vt:lpstr>
      <vt:lpstr>PowerPoint Presentation</vt:lpstr>
      <vt:lpstr>SQL*Loader Loading Methods</vt:lpstr>
      <vt:lpstr>Protecting Against Data Loss</vt:lpstr>
      <vt:lpstr>SQL*Loader Express Mode</vt:lpstr>
      <vt:lpstr>Using SQL*Loader to Load a Table in a PDB</vt:lpstr>
      <vt:lpstr>Summary</vt:lpstr>
      <vt:lpstr>Practice Overview</vt:lpstr>
      <vt:lpstr>25. Transporting Data</vt:lpstr>
      <vt:lpstr>Objectives</vt:lpstr>
      <vt:lpstr>Data Pump Export and Import Clients</vt:lpstr>
      <vt:lpstr>Data Pump Interfaces and Modes</vt:lpstr>
      <vt:lpstr>PowerPoint Presentation</vt:lpstr>
      <vt:lpstr>Data Pump Import Transformations</vt:lpstr>
      <vt:lpstr>Using Oracle Data Pump with PDBs</vt:lpstr>
      <vt:lpstr>Exporting from a Non-CDB and Importing into a PDB</vt:lpstr>
      <vt:lpstr>Exporting and Importing Between PDBs</vt:lpstr>
      <vt:lpstr>Full Transportable Export/Import</vt:lpstr>
      <vt:lpstr>PowerPoint Presentation</vt:lpstr>
      <vt:lpstr>Full Transportable Export/Import: Example</vt:lpstr>
      <vt:lpstr>Transporting a Database Over the Network: Example</vt:lpstr>
      <vt:lpstr>Using RMAN to Transport Data Across Platforms</vt:lpstr>
      <vt:lpstr>RMAN CONVERT Command</vt:lpstr>
      <vt:lpstr>Transporting Data with Minimum Down Time</vt:lpstr>
      <vt:lpstr>Transporting a Tablespace by Using Image Copies</vt:lpstr>
      <vt:lpstr>Determining the Endian Format of a Platform</vt:lpstr>
      <vt:lpstr>Transporting Data with Backup Sets</vt:lpstr>
      <vt:lpstr>Transporting a Tablespace</vt:lpstr>
      <vt:lpstr>Transporting a Tablespace</vt:lpstr>
      <vt:lpstr>Transporting Inconsistent Tablespaces</vt:lpstr>
      <vt:lpstr>Database Transport: Data Files</vt:lpstr>
      <vt:lpstr>Transporting a Database </vt:lpstr>
      <vt:lpstr>Transporting a Database: Conversion</vt:lpstr>
      <vt:lpstr>Transporting a Database: Example 1</vt:lpstr>
      <vt:lpstr>Transporting a Database: Example 2</vt:lpstr>
      <vt:lpstr>Transporting a Database: Considerations</vt:lpstr>
      <vt:lpstr>Transporting a Database with Backup Sets</vt:lpstr>
      <vt:lpstr>Transporting a Database with Backup Sets</vt:lpstr>
      <vt:lpstr>Summary</vt:lpstr>
      <vt:lpstr>Practice Overview</vt:lpstr>
      <vt:lpstr>26. Using External Tables to Load and Transport Data</vt:lpstr>
      <vt:lpstr>Objectives</vt:lpstr>
      <vt:lpstr>External Tables</vt:lpstr>
      <vt:lpstr>External Tables: Benefits</vt:lpstr>
      <vt:lpstr>ORACLE_LOADER Access Driver</vt:lpstr>
      <vt:lpstr>ORACLE_DATAPUMP Access Driver</vt:lpstr>
      <vt:lpstr>External Tables</vt:lpstr>
      <vt:lpstr>Viewing Information About External Tables</vt:lpstr>
      <vt:lpstr>Summary</vt:lpstr>
      <vt:lpstr>Practice Overview</vt:lpstr>
      <vt:lpstr>27. Automated Maintenance Tasks: Overview</vt:lpstr>
      <vt:lpstr>Objectives</vt:lpstr>
      <vt:lpstr>Proactive Database Maintenance Infrastructure</vt:lpstr>
      <vt:lpstr>Automated Maintenance Tasks: Components</vt:lpstr>
      <vt:lpstr>Predefined Automated Maintenance Tasks</vt:lpstr>
      <vt:lpstr>Maintenance Windows</vt:lpstr>
      <vt:lpstr>Predefined Maintenance Windows</vt:lpstr>
      <vt:lpstr>Viewing Maintenance Window Details</vt:lpstr>
      <vt:lpstr>Automated Maintenance Tasks</vt:lpstr>
      <vt:lpstr>Summary</vt:lpstr>
      <vt:lpstr>28. Automated Maintenance Tasks: Managing Tasks and Windows</vt:lpstr>
      <vt:lpstr>Objectives</vt:lpstr>
      <vt:lpstr>Configuring Automated Maintenance Tasks</vt:lpstr>
      <vt:lpstr>Enabling and Disabling Maintenance Tasks</vt:lpstr>
      <vt:lpstr>Creating and Managing Maintenance Windows</vt:lpstr>
      <vt:lpstr>Resource Allocations for Automated Maintenance Tasks</vt:lpstr>
      <vt:lpstr>Changing Resource Allocations for Maintenance Tasks</vt:lpstr>
      <vt:lpstr>Summary</vt:lpstr>
      <vt:lpstr>Practice Overview</vt:lpstr>
      <vt:lpstr>29. Database Monitoring and Tuning Performance Overview</vt:lpstr>
      <vt:lpstr>Objectives</vt:lpstr>
      <vt:lpstr>Performance Management Activities</vt:lpstr>
      <vt:lpstr>Performance Planning Considerations</vt:lpstr>
      <vt:lpstr>PowerPoint Presentation</vt:lpstr>
      <vt:lpstr>Database Maintenance</vt:lpstr>
      <vt:lpstr>Automatic Workload Repository (AWR)</vt:lpstr>
      <vt:lpstr>Automatic Database Diagnostic Monitor (ADDM)</vt:lpstr>
      <vt:lpstr>Configuring Automatic ADDM Analysis at the PDB Level</vt:lpstr>
      <vt:lpstr>Advisory Framework</vt:lpstr>
      <vt:lpstr>PowerPoint Presentation</vt:lpstr>
      <vt:lpstr>Performance Tuning Methodology</vt:lpstr>
      <vt:lpstr>Summary</vt:lpstr>
      <vt:lpstr>30. Monitoring Database Performance</vt:lpstr>
      <vt:lpstr>Objectives</vt:lpstr>
      <vt:lpstr>Server-Generated Alerts</vt:lpstr>
      <vt:lpstr>Setting Metric Thresholds</vt:lpstr>
      <vt:lpstr>Reacting to Alerts</vt:lpstr>
      <vt:lpstr>Alert Types and Clearing Alerts</vt:lpstr>
      <vt:lpstr>Database Server Statistics and Metrics</vt:lpstr>
      <vt:lpstr>Performance Monitoring</vt:lpstr>
      <vt:lpstr>Viewing Statistics Information</vt:lpstr>
      <vt:lpstr>PowerPoint Presentation</vt:lpstr>
      <vt:lpstr>Monitoring Wait Events</vt:lpstr>
      <vt:lpstr>Monitoring Sessions</vt:lpstr>
      <vt:lpstr>Monitoring Services</vt:lpstr>
      <vt:lpstr>Summary</vt:lpstr>
      <vt:lpstr>Practice Overview</vt:lpstr>
      <vt:lpstr>31. Database Processes  </vt:lpstr>
      <vt:lpstr>Objectives</vt:lpstr>
      <vt:lpstr>Process Architecture</vt:lpstr>
      <vt:lpstr>Process Structures</vt:lpstr>
      <vt:lpstr>PowerPoint Presentation</vt:lpstr>
      <vt:lpstr>Database Writer Process (DBWn &amp; BWnn)</vt:lpstr>
      <vt:lpstr>PowerPoint Presentation</vt:lpstr>
      <vt:lpstr>Log Writer Process (LGWR  &amp; LGnn)</vt:lpstr>
      <vt:lpstr>PowerPoint Presentation</vt:lpstr>
      <vt:lpstr>Checkpoint Process (CKPT)</vt:lpstr>
      <vt:lpstr>System Monitor Process (SMON)</vt:lpstr>
      <vt:lpstr>Process Monitor Process (PMON)</vt:lpstr>
      <vt:lpstr>Process Manager (PMAN)</vt:lpstr>
      <vt:lpstr>Recoverer Process (RECO)</vt:lpstr>
      <vt:lpstr>Listener Registration Process (LREG)</vt:lpstr>
      <vt:lpstr>Manageability Monitor Process (MMON)</vt:lpstr>
      <vt:lpstr>Archiver Processes (ARCn)</vt:lpstr>
      <vt:lpstr>Interacting with an Oracle Database: Memory, Processes, and Storage</vt:lpstr>
      <vt:lpstr>Summary</vt:lpstr>
      <vt:lpstr>Practice Overview</vt:lpstr>
      <vt:lpstr>32. Managing Memory</vt:lpstr>
      <vt:lpstr>Objectives</vt:lpstr>
      <vt:lpstr>Managing Memory Components</vt:lpstr>
      <vt:lpstr>PowerPoint Presentation</vt:lpstr>
      <vt:lpstr>Shared Pool</vt:lpstr>
      <vt:lpstr>PowerPoint Presentation</vt:lpstr>
      <vt:lpstr>Database Buffer Cache</vt:lpstr>
      <vt:lpstr>Redo Log Buffer</vt:lpstr>
      <vt:lpstr>Large Pool</vt:lpstr>
      <vt:lpstr>Java Pool</vt:lpstr>
      <vt:lpstr>Streams Pool</vt:lpstr>
      <vt:lpstr>Program Global Area (PGA)</vt:lpstr>
      <vt:lpstr>Managing Memory Components</vt:lpstr>
      <vt:lpstr>Efficient Memory Usage: Guidelines</vt:lpstr>
      <vt:lpstr>PowerPoint Presentation</vt:lpstr>
      <vt:lpstr>Automatic Memory Management</vt:lpstr>
      <vt:lpstr>Monitoring Automatic Memory Management</vt:lpstr>
      <vt:lpstr>Automatic Shared Memory Management</vt:lpstr>
      <vt:lpstr>PowerPoint Presentation</vt:lpstr>
      <vt:lpstr>Understanding Automatic Shared Memory Management</vt:lpstr>
      <vt:lpstr>Oracle Database Memory Parameters</vt:lpstr>
      <vt:lpstr>Managing the SGA for PDBs</vt:lpstr>
      <vt:lpstr>Managing the Program Global Area (PGA)</vt:lpstr>
      <vt:lpstr>PowerPoint Presentation</vt:lpstr>
      <vt:lpstr>Managing the PGA for PDBs</vt:lpstr>
      <vt:lpstr>Summary</vt:lpstr>
      <vt:lpstr>Practice Overview</vt:lpstr>
      <vt:lpstr>33. Analyzing SQL and Optimizing Access Paths</vt:lpstr>
      <vt:lpstr>Objectives</vt:lpstr>
      <vt:lpstr>SQL Tuning Process</vt:lpstr>
      <vt:lpstr>Oracle Optimizer</vt:lpstr>
      <vt:lpstr>Optimizer Statistics</vt:lpstr>
      <vt:lpstr>Optimizer Statistics Collection</vt:lpstr>
      <vt:lpstr>PowerPoint Presentation</vt:lpstr>
      <vt:lpstr>Setting Optimizer Statistics Preferences</vt:lpstr>
      <vt:lpstr>PowerPoint Presentation</vt:lpstr>
      <vt:lpstr>Optimizer Statistics Advisor</vt:lpstr>
      <vt:lpstr>Optimizer Statistics Advisor Report</vt:lpstr>
      <vt:lpstr>Executing Optimizer Statistics Advisor Tasks</vt:lpstr>
      <vt:lpstr>SQL Plan Directives</vt:lpstr>
      <vt:lpstr>Adaptive Execution Plans</vt:lpstr>
      <vt:lpstr>PowerPoint Presentation</vt:lpstr>
      <vt:lpstr>SQL Tuning Advisor: Overview</vt:lpstr>
      <vt:lpstr>PowerPoint Presentation</vt:lpstr>
      <vt:lpstr>SQL Access Advisor: Overview</vt:lpstr>
      <vt:lpstr>SQL Performance Analyzer: Overview</vt:lpstr>
      <vt:lpstr>PowerPoint Presentation</vt:lpstr>
      <vt:lpstr>Managing Automated Tuning Tasks</vt:lpstr>
      <vt:lpstr>Summary</vt:lpstr>
      <vt:lpstr>Practice Overview</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OU7_Jan2017</dc:subject>
  <dc:creator>Donna Keesling</dc:creator>
  <cp:keywords>OU7 PowerPoint Template</cp:keywords>
  <dc:description>Oracle University Production Services PowerPoint Template</dc:description>
  <cp:lastModifiedBy>HP</cp:lastModifiedBy>
  <cp:revision>176</cp:revision>
  <cp:lastPrinted>2018-02-23T15:48:57Z</cp:lastPrinted>
  <dcterms:created xsi:type="dcterms:W3CDTF">2017-01-26T20:41:12Z</dcterms:created>
  <dcterms:modified xsi:type="dcterms:W3CDTF">2021-05-02T13:14:32Z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